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435"/>
  </p:notesMasterIdLst>
  <p:sldIdLst>
    <p:sldId id="256" r:id="rId2"/>
    <p:sldId id="257" r:id="rId3"/>
    <p:sldId id="258" r:id="rId4"/>
    <p:sldId id="259" r:id="rId5"/>
    <p:sldId id="260" r:id="rId6"/>
    <p:sldId id="261" r:id="rId7"/>
    <p:sldId id="372" r:id="rId8"/>
    <p:sldId id="262" r:id="rId9"/>
    <p:sldId id="263" r:id="rId10"/>
    <p:sldId id="264" r:id="rId11"/>
    <p:sldId id="265" r:id="rId12"/>
    <p:sldId id="266" r:id="rId13"/>
    <p:sldId id="267" r:id="rId14"/>
    <p:sldId id="268" r:id="rId15"/>
    <p:sldId id="270" r:id="rId16"/>
    <p:sldId id="271" r:id="rId17"/>
    <p:sldId id="272" r:id="rId18"/>
    <p:sldId id="273" r:id="rId19"/>
    <p:sldId id="275" r:id="rId20"/>
    <p:sldId id="276" r:id="rId21"/>
    <p:sldId id="277" r:id="rId22"/>
    <p:sldId id="278" r:id="rId23"/>
    <p:sldId id="279" r:id="rId24"/>
    <p:sldId id="280" r:id="rId25"/>
    <p:sldId id="281" r:id="rId26"/>
    <p:sldId id="283" r:id="rId27"/>
    <p:sldId id="284" r:id="rId28"/>
    <p:sldId id="285" r:id="rId29"/>
    <p:sldId id="287" r:id="rId30"/>
    <p:sldId id="288" r:id="rId31"/>
    <p:sldId id="289" r:id="rId32"/>
    <p:sldId id="286" r:id="rId33"/>
    <p:sldId id="290" r:id="rId34"/>
    <p:sldId id="291" r:id="rId35"/>
    <p:sldId id="292" r:id="rId36"/>
    <p:sldId id="293" r:id="rId37"/>
    <p:sldId id="294" r:id="rId38"/>
    <p:sldId id="296" r:id="rId39"/>
    <p:sldId id="298" r:id="rId40"/>
    <p:sldId id="301" r:id="rId41"/>
    <p:sldId id="302" r:id="rId42"/>
    <p:sldId id="299" r:id="rId43"/>
    <p:sldId id="300" r:id="rId44"/>
    <p:sldId id="303" r:id="rId45"/>
    <p:sldId id="304" r:id="rId46"/>
    <p:sldId id="305" r:id="rId47"/>
    <p:sldId id="306" r:id="rId48"/>
    <p:sldId id="307" r:id="rId49"/>
    <p:sldId id="308" r:id="rId50"/>
    <p:sldId id="309" r:id="rId51"/>
    <p:sldId id="310" r:id="rId52"/>
    <p:sldId id="311" r:id="rId53"/>
    <p:sldId id="312" r:id="rId54"/>
    <p:sldId id="314" r:id="rId55"/>
    <p:sldId id="316" r:id="rId56"/>
    <p:sldId id="315" r:id="rId57"/>
    <p:sldId id="317" r:id="rId58"/>
    <p:sldId id="319" r:id="rId59"/>
    <p:sldId id="318" r:id="rId60"/>
    <p:sldId id="320" r:id="rId61"/>
    <p:sldId id="321" r:id="rId62"/>
    <p:sldId id="323" r:id="rId63"/>
    <p:sldId id="390"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1" r:id="rId81"/>
    <p:sldId id="342" r:id="rId82"/>
    <p:sldId id="343" r:id="rId83"/>
    <p:sldId id="344" r:id="rId84"/>
    <p:sldId id="345" r:id="rId85"/>
    <p:sldId id="346" r:id="rId86"/>
    <p:sldId id="347" r:id="rId87"/>
    <p:sldId id="349" r:id="rId88"/>
    <p:sldId id="348" r:id="rId89"/>
    <p:sldId id="350" r:id="rId90"/>
    <p:sldId id="397" r:id="rId91"/>
    <p:sldId id="351" r:id="rId92"/>
    <p:sldId id="352" r:id="rId93"/>
    <p:sldId id="353" r:id="rId94"/>
    <p:sldId id="355" r:id="rId95"/>
    <p:sldId id="357" r:id="rId96"/>
    <p:sldId id="356"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4" r:id="rId112"/>
    <p:sldId id="378" r:id="rId113"/>
    <p:sldId id="375" r:id="rId114"/>
    <p:sldId id="377" r:id="rId115"/>
    <p:sldId id="376" r:id="rId116"/>
    <p:sldId id="379" r:id="rId117"/>
    <p:sldId id="380" r:id="rId118"/>
    <p:sldId id="387" r:id="rId119"/>
    <p:sldId id="385" r:id="rId120"/>
    <p:sldId id="386" r:id="rId121"/>
    <p:sldId id="389" r:id="rId122"/>
    <p:sldId id="382" r:id="rId123"/>
    <p:sldId id="383" r:id="rId124"/>
    <p:sldId id="388" r:id="rId125"/>
    <p:sldId id="409" r:id="rId126"/>
    <p:sldId id="381" r:id="rId127"/>
    <p:sldId id="410" r:id="rId128"/>
    <p:sldId id="407" r:id="rId129"/>
    <p:sldId id="411" r:id="rId130"/>
    <p:sldId id="412" r:id="rId131"/>
    <p:sldId id="413" r:id="rId132"/>
    <p:sldId id="384" r:id="rId133"/>
    <p:sldId id="391" r:id="rId134"/>
    <p:sldId id="392" r:id="rId135"/>
    <p:sldId id="394" r:id="rId136"/>
    <p:sldId id="393" r:id="rId137"/>
    <p:sldId id="395" r:id="rId138"/>
    <p:sldId id="396" r:id="rId139"/>
    <p:sldId id="398" r:id="rId140"/>
    <p:sldId id="399" r:id="rId141"/>
    <p:sldId id="400" r:id="rId142"/>
    <p:sldId id="401" r:id="rId143"/>
    <p:sldId id="402" r:id="rId144"/>
    <p:sldId id="403" r:id="rId145"/>
    <p:sldId id="404" r:id="rId146"/>
    <p:sldId id="405" r:id="rId147"/>
    <p:sldId id="406"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6" r:id="rId161"/>
    <p:sldId id="427" r:id="rId162"/>
    <p:sldId id="428" r:id="rId163"/>
    <p:sldId id="429" r:id="rId164"/>
    <p:sldId id="430" r:id="rId165"/>
    <p:sldId id="431" r:id="rId166"/>
    <p:sldId id="432" r:id="rId167"/>
    <p:sldId id="433" r:id="rId168"/>
    <p:sldId id="434" r:id="rId169"/>
    <p:sldId id="435" r:id="rId170"/>
    <p:sldId id="436" r:id="rId171"/>
    <p:sldId id="438" r:id="rId172"/>
    <p:sldId id="437" r:id="rId173"/>
    <p:sldId id="440" r:id="rId174"/>
    <p:sldId id="439" r:id="rId175"/>
    <p:sldId id="441" r:id="rId176"/>
    <p:sldId id="442" r:id="rId177"/>
    <p:sldId id="443" r:id="rId178"/>
    <p:sldId id="444" r:id="rId179"/>
    <p:sldId id="484" r:id="rId180"/>
    <p:sldId id="445" r:id="rId181"/>
    <p:sldId id="482" r:id="rId182"/>
    <p:sldId id="483" r:id="rId183"/>
    <p:sldId id="446" r:id="rId184"/>
    <p:sldId id="447" r:id="rId185"/>
    <p:sldId id="448" r:id="rId186"/>
    <p:sldId id="449" r:id="rId187"/>
    <p:sldId id="450"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4" r:id="rId212"/>
    <p:sldId id="475" r:id="rId213"/>
    <p:sldId id="476" r:id="rId214"/>
    <p:sldId id="477" r:id="rId215"/>
    <p:sldId id="478" r:id="rId216"/>
    <p:sldId id="479" r:id="rId217"/>
    <p:sldId id="480" r:id="rId218"/>
    <p:sldId id="481"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27" r:id="rId241"/>
    <p:sldId id="507" r:id="rId242"/>
    <p:sldId id="508" r:id="rId243"/>
    <p:sldId id="528" r:id="rId244"/>
    <p:sldId id="509" r:id="rId245"/>
    <p:sldId id="510" r:id="rId246"/>
    <p:sldId id="511" r:id="rId247"/>
    <p:sldId id="512" r:id="rId248"/>
    <p:sldId id="513" r:id="rId249"/>
    <p:sldId id="514" r:id="rId250"/>
    <p:sldId id="516" r:id="rId251"/>
    <p:sldId id="517" r:id="rId252"/>
    <p:sldId id="518" r:id="rId253"/>
    <p:sldId id="519" r:id="rId254"/>
    <p:sldId id="520" r:id="rId255"/>
    <p:sldId id="521" r:id="rId256"/>
    <p:sldId id="522" r:id="rId257"/>
    <p:sldId id="523" r:id="rId258"/>
    <p:sldId id="524" r:id="rId259"/>
    <p:sldId id="525" r:id="rId260"/>
    <p:sldId id="526"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559" r:id="rId292"/>
    <p:sldId id="560" r:id="rId293"/>
    <p:sldId id="561" r:id="rId294"/>
    <p:sldId id="562" r:id="rId295"/>
    <p:sldId id="563" r:id="rId296"/>
    <p:sldId id="564" r:id="rId297"/>
    <p:sldId id="569" r:id="rId298"/>
    <p:sldId id="565" r:id="rId299"/>
    <p:sldId id="566" r:id="rId300"/>
    <p:sldId id="567" r:id="rId301"/>
    <p:sldId id="570" r:id="rId302"/>
    <p:sldId id="568" r:id="rId303"/>
    <p:sldId id="571" r:id="rId304"/>
    <p:sldId id="572" r:id="rId305"/>
    <p:sldId id="573" r:id="rId306"/>
    <p:sldId id="574" r:id="rId307"/>
    <p:sldId id="575" r:id="rId308"/>
    <p:sldId id="576" r:id="rId309"/>
    <p:sldId id="578" r:id="rId310"/>
    <p:sldId id="577" r:id="rId311"/>
    <p:sldId id="579" r:id="rId312"/>
    <p:sldId id="580" r:id="rId313"/>
    <p:sldId id="589" r:id="rId314"/>
    <p:sldId id="581" r:id="rId315"/>
    <p:sldId id="582" r:id="rId316"/>
    <p:sldId id="583" r:id="rId317"/>
    <p:sldId id="584" r:id="rId318"/>
    <p:sldId id="585" r:id="rId319"/>
    <p:sldId id="586" r:id="rId320"/>
    <p:sldId id="587" r:id="rId321"/>
    <p:sldId id="588" r:id="rId322"/>
    <p:sldId id="590" r:id="rId323"/>
    <p:sldId id="591" r:id="rId324"/>
    <p:sldId id="592" r:id="rId325"/>
    <p:sldId id="593" r:id="rId326"/>
    <p:sldId id="594" r:id="rId327"/>
    <p:sldId id="595" r:id="rId328"/>
    <p:sldId id="607" r:id="rId329"/>
    <p:sldId id="597" r:id="rId330"/>
    <p:sldId id="598" r:id="rId331"/>
    <p:sldId id="599" r:id="rId332"/>
    <p:sldId id="600" r:id="rId333"/>
    <p:sldId id="601" r:id="rId334"/>
    <p:sldId id="603" r:id="rId335"/>
    <p:sldId id="604" r:id="rId336"/>
    <p:sldId id="605" r:id="rId337"/>
    <p:sldId id="606" r:id="rId338"/>
    <p:sldId id="609" r:id="rId339"/>
    <p:sldId id="608" r:id="rId340"/>
    <p:sldId id="610" r:id="rId341"/>
    <p:sldId id="611" r:id="rId342"/>
    <p:sldId id="612" r:id="rId343"/>
    <p:sldId id="627" r:id="rId344"/>
    <p:sldId id="613" r:id="rId345"/>
    <p:sldId id="614" r:id="rId346"/>
    <p:sldId id="615" r:id="rId347"/>
    <p:sldId id="616" r:id="rId348"/>
    <p:sldId id="617" r:id="rId349"/>
    <p:sldId id="618" r:id="rId350"/>
    <p:sldId id="619" r:id="rId351"/>
    <p:sldId id="620" r:id="rId352"/>
    <p:sldId id="621" r:id="rId353"/>
    <p:sldId id="622" r:id="rId354"/>
    <p:sldId id="623" r:id="rId355"/>
    <p:sldId id="624" r:id="rId356"/>
    <p:sldId id="625" r:id="rId357"/>
    <p:sldId id="626" r:id="rId358"/>
    <p:sldId id="635" r:id="rId359"/>
    <p:sldId id="628" r:id="rId360"/>
    <p:sldId id="629" r:id="rId361"/>
    <p:sldId id="630" r:id="rId362"/>
    <p:sldId id="652" r:id="rId363"/>
    <p:sldId id="631" r:id="rId364"/>
    <p:sldId id="632" r:id="rId365"/>
    <p:sldId id="633" r:id="rId366"/>
    <p:sldId id="634" r:id="rId367"/>
    <p:sldId id="636" r:id="rId368"/>
    <p:sldId id="637" r:id="rId369"/>
    <p:sldId id="638" r:id="rId370"/>
    <p:sldId id="639" r:id="rId371"/>
    <p:sldId id="640" r:id="rId372"/>
    <p:sldId id="641" r:id="rId373"/>
    <p:sldId id="642" r:id="rId374"/>
    <p:sldId id="643" r:id="rId375"/>
    <p:sldId id="644" r:id="rId376"/>
    <p:sldId id="645" r:id="rId377"/>
    <p:sldId id="646" r:id="rId378"/>
    <p:sldId id="647" r:id="rId379"/>
    <p:sldId id="648" r:id="rId380"/>
    <p:sldId id="649" r:id="rId381"/>
    <p:sldId id="682" r:id="rId382"/>
    <p:sldId id="650" r:id="rId383"/>
    <p:sldId id="651" r:id="rId384"/>
    <p:sldId id="653" r:id="rId385"/>
    <p:sldId id="654" r:id="rId386"/>
    <p:sldId id="655" r:id="rId387"/>
    <p:sldId id="656" r:id="rId388"/>
    <p:sldId id="657" r:id="rId389"/>
    <p:sldId id="658" r:id="rId390"/>
    <p:sldId id="659" r:id="rId391"/>
    <p:sldId id="660" r:id="rId392"/>
    <p:sldId id="661" r:id="rId393"/>
    <p:sldId id="662" r:id="rId394"/>
    <p:sldId id="663" r:id="rId395"/>
    <p:sldId id="664" r:id="rId396"/>
    <p:sldId id="665" r:id="rId397"/>
    <p:sldId id="666" r:id="rId398"/>
    <p:sldId id="667" r:id="rId399"/>
    <p:sldId id="668" r:id="rId400"/>
    <p:sldId id="669" r:id="rId401"/>
    <p:sldId id="670" r:id="rId402"/>
    <p:sldId id="671" r:id="rId403"/>
    <p:sldId id="672" r:id="rId404"/>
    <p:sldId id="673" r:id="rId405"/>
    <p:sldId id="674" r:id="rId406"/>
    <p:sldId id="675" r:id="rId407"/>
    <p:sldId id="676" r:id="rId408"/>
    <p:sldId id="677" r:id="rId409"/>
    <p:sldId id="678" r:id="rId410"/>
    <p:sldId id="679" r:id="rId411"/>
    <p:sldId id="681" r:id="rId412"/>
    <p:sldId id="680" r:id="rId413"/>
    <p:sldId id="703" r:id="rId414"/>
    <p:sldId id="683" r:id="rId415"/>
    <p:sldId id="684" r:id="rId416"/>
    <p:sldId id="685" r:id="rId417"/>
    <p:sldId id="686" r:id="rId418"/>
    <p:sldId id="687" r:id="rId419"/>
    <p:sldId id="688" r:id="rId420"/>
    <p:sldId id="689" r:id="rId421"/>
    <p:sldId id="690" r:id="rId422"/>
    <p:sldId id="691" r:id="rId423"/>
    <p:sldId id="692" r:id="rId424"/>
    <p:sldId id="693" r:id="rId425"/>
    <p:sldId id="694" r:id="rId426"/>
    <p:sldId id="695" r:id="rId427"/>
    <p:sldId id="696" r:id="rId428"/>
    <p:sldId id="697" r:id="rId429"/>
    <p:sldId id="698" r:id="rId430"/>
    <p:sldId id="699" r:id="rId431"/>
    <p:sldId id="700" r:id="rId432"/>
    <p:sldId id="701" r:id="rId433"/>
    <p:sldId id="702" r:id="rId4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9F3"/>
    <a:srgbClr val="077CFD"/>
    <a:srgbClr val="5CB3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0187" autoAdjust="0"/>
  </p:normalViewPr>
  <p:slideViewPr>
    <p:cSldViewPr snapToGrid="0">
      <p:cViewPr varScale="1">
        <p:scale>
          <a:sx n="103" d="100"/>
          <a:sy n="103" d="100"/>
        </p:scale>
        <p:origin x="204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presProps" Target="pres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E7222-69BF-4260-8677-4AFD23ABD1C9}" type="datetimeFigureOut">
              <a:rPr lang="zh-CN" altLang="en-US" smtClean="0"/>
              <a:t>2018/12/28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54AB5-A840-49E9-A345-606B089EAF2C}" type="slidenum">
              <a:rPr lang="zh-CN" altLang="en-US" smtClean="0"/>
              <a:t>‹#›</a:t>
            </a:fld>
            <a:endParaRPr lang="zh-CN" altLang="en-US"/>
          </a:p>
        </p:txBody>
      </p:sp>
    </p:spTree>
    <p:extLst>
      <p:ext uri="{BB962C8B-B14F-4D97-AF65-F5344CB8AC3E}">
        <p14:creationId xmlns:p14="http://schemas.microsoft.com/office/powerpoint/2010/main" val="342555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baike.baidu.com/view/39560.htm" TargetMode="External"/><Relationship Id="rId13" Type="http://schemas.openxmlformats.org/officeDocument/2006/relationships/hyperlink" Target="http://baike.baidu.com/view/21694.htm" TargetMode="External"/><Relationship Id="rId3" Type="http://schemas.openxmlformats.org/officeDocument/2006/relationships/hyperlink" Target="http://baike.baidu.com/subview/17673/5237099.htm" TargetMode="External"/><Relationship Id="rId7" Type="http://schemas.openxmlformats.org/officeDocument/2006/relationships/hyperlink" Target="http://baike.baidu.com/view/5878.htm" TargetMode="External"/><Relationship Id="rId12" Type="http://schemas.openxmlformats.org/officeDocument/2006/relationships/hyperlink" Target="http://baike.baidu.com/view/84928.ht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baike.baidu.com/view/1935.htm" TargetMode="External"/><Relationship Id="rId11" Type="http://schemas.openxmlformats.org/officeDocument/2006/relationships/hyperlink" Target="http://baike.baidu.com/subview/119661/119661.htm" TargetMode="External"/><Relationship Id="rId5" Type="http://schemas.openxmlformats.org/officeDocument/2006/relationships/hyperlink" Target="http://baike.baidu.com/subview/5216016/5244381.htm" TargetMode="External"/><Relationship Id="rId15" Type="http://schemas.openxmlformats.org/officeDocument/2006/relationships/hyperlink" Target="http://baike.baidu.com/view/1402483.htm" TargetMode="External"/><Relationship Id="rId10" Type="http://schemas.openxmlformats.org/officeDocument/2006/relationships/hyperlink" Target="http://baike.baidu.com/subview/1937/5817096.htm" TargetMode="External"/><Relationship Id="rId4" Type="http://schemas.openxmlformats.org/officeDocument/2006/relationships/hyperlink" Target="http://baike.baidu.com/subview/294358/294358.htm" TargetMode="External"/><Relationship Id="rId9" Type="http://schemas.openxmlformats.org/officeDocument/2006/relationships/hyperlink" Target="http://baike.baidu.com/view/126758.htm" TargetMode="External"/><Relationship Id="rId14" Type="http://schemas.openxmlformats.org/officeDocument/2006/relationships/hyperlink" Target="http://baike.baidu.com/subview/3387893/3387893.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aidu.com/s?wd=%E5%9B%A0%E7%BC%98%E5%92%8C%E5%90%88&amp;tn=SE_PcZhidaonwhc_ngpagmjz&amp;rsv_dl=gh_pc_zhidao"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www.baidu.com/s?wd=%E7%BB%9D%E5%AF%B9%E7%9C%9F%E7%90%86&amp;tn=SE_PcZhidaonwhc_ngpagmjz&amp;rsv_dl=gh_pc_zhidao" TargetMode="External"/><Relationship Id="rId5" Type="http://schemas.openxmlformats.org/officeDocument/2006/relationships/hyperlink" Target="http://www.baidu.com/s?wd=%E6%B3%95%E6%97%A0%E5%AE%9A%E6%B3%95&amp;tn=SE_PcZhidaonwhc_ngpagmjz&amp;rsv_dl=gh_pc_zhidao" TargetMode="External"/><Relationship Id="rId4" Type="http://schemas.openxmlformats.org/officeDocument/2006/relationships/hyperlink" Target="http://www.baidu.com/s?wd=%E7%BC%98%E8%B5%B7%E6%80%A7%E7%A9%BA&amp;tn=SE_PcZhidaonwhc_ngpagmjz&amp;rsv_dl=gh_pc_zhida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1642</a:t>
            </a:r>
            <a:r>
              <a:rPr lang="zh-CN" altLang="en-US" dirty="0" smtClean="0"/>
              <a:t>年，法国哲学家和数学家</a:t>
            </a:r>
            <a:r>
              <a:rPr lang="zh-CN" altLang="en-US" dirty="0" smtClean="0">
                <a:hlinkClick r:id="rId3"/>
              </a:rPr>
              <a:t>帕斯卡</a:t>
            </a:r>
            <a:r>
              <a:rPr lang="zh-CN" altLang="en-US" dirty="0" smtClean="0"/>
              <a:t>（</a:t>
            </a:r>
            <a:r>
              <a:rPr lang="en-US" altLang="zh-CN" dirty="0" smtClean="0"/>
              <a:t>Blaise Pascal</a:t>
            </a:r>
            <a:r>
              <a:rPr lang="zh-CN" altLang="en-US" dirty="0" smtClean="0"/>
              <a:t>）发明了世界上第一台加减法计算机。它是利用齿轮传动原理制成的机械式计算机，通过手摇方式操作运算。他称“这种算术机器所进行的工作，比动物的行为更接近人类的思维”。这一思想对以后计算机的发展产生了重大的影响。</a:t>
            </a:r>
            <a:r>
              <a:rPr lang="en-US" altLang="zh-CN" dirty="0" smtClean="0"/>
              <a:t>1671</a:t>
            </a:r>
            <a:r>
              <a:rPr lang="zh-CN" altLang="en-US" dirty="0" smtClean="0"/>
              <a:t>年，著名的德国数学家莱布尼兹（</a:t>
            </a:r>
            <a:r>
              <a:rPr lang="en-US" altLang="zh-CN" dirty="0" err="1" smtClean="0"/>
              <a:t>G.W.Leibnitz</a:t>
            </a:r>
            <a:r>
              <a:rPr lang="zh-CN" altLang="en-US" dirty="0" smtClean="0"/>
              <a:t>）制成了第一台能够进行加、减、乘、除</a:t>
            </a:r>
            <a:r>
              <a:rPr lang="zh-CN" altLang="en-US" dirty="0" smtClean="0">
                <a:hlinkClick r:id="rId4"/>
              </a:rPr>
              <a:t>四则运算</a:t>
            </a:r>
            <a:r>
              <a:rPr lang="zh-CN" altLang="en-US" dirty="0" smtClean="0"/>
              <a:t>的机械式计算机。最后，机械式</a:t>
            </a:r>
            <a:r>
              <a:rPr lang="en-US" altLang="zh-CN" dirty="0" smtClean="0"/>
              <a:t>l</a:t>
            </a:r>
            <a:r>
              <a:rPr lang="zh-CN" altLang="en-US" dirty="0" smtClean="0"/>
              <a:t>计算机发展成为不久前还能见到的手摇或电动的台式计算机。</a:t>
            </a:r>
            <a:r>
              <a:rPr lang="en-US" altLang="zh-CN" dirty="0" smtClean="0"/>
              <a:t>1833</a:t>
            </a:r>
            <a:r>
              <a:rPr lang="zh-CN" altLang="en-US" dirty="0" smtClean="0"/>
              <a:t>年，英国科学家巴贝奇（</a:t>
            </a:r>
            <a:r>
              <a:rPr lang="en-US" altLang="zh-CN" dirty="0" smtClean="0"/>
              <a:t>Charles Babbage</a:t>
            </a:r>
            <a:r>
              <a:rPr lang="zh-CN" altLang="en-US" dirty="0" smtClean="0"/>
              <a:t>）提出了制造自动化计算机的设想，他所设计的</a:t>
            </a:r>
            <a:r>
              <a:rPr lang="zh-CN" altLang="en-US" dirty="0" smtClean="0">
                <a:hlinkClick r:id="rId5"/>
              </a:rPr>
              <a:t>分析机</a:t>
            </a:r>
            <a:r>
              <a:rPr lang="zh-CN" altLang="en-US" dirty="0" smtClean="0"/>
              <a:t>，引进了程序控制的概念。尽管由于当时技术上和工艺上的局限性，这种机器未能完成制造，但它的设计思想，可以说是现代计算机的雏型。</a:t>
            </a:r>
          </a:p>
          <a:p>
            <a:r>
              <a:rPr lang="en-US" altLang="zh-CN" dirty="0" smtClean="0"/>
              <a:t>20</a:t>
            </a:r>
            <a:r>
              <a:rPr lang="zh-CN" altLang="en-US" dirty="0" smtClean="0"/>
              <a:t>世纪初期。随着机电工业的发展，出现了一些具有控制功能的电器元件，并逐渐为计算工具所采用。</a:t>
            </a:r>
            <a:r>
              <a:rPr lang="en-US" altLang="zh-CN" dirty="0" smtClean="0"/>
              <a:t>1925</a:t>
            </a:r>
            <a:r>
              <a:rPr lang="zh-CN" altLang="en-US" dirty="0" smtClean="0"/>
              <a:t>年，美国</a:t>
            </a:r>
            <a:r>
              <a:rPr lang="zh-CN" altLang="en-US" dirty="0" smtClean="0">
                <a:hlinkClick r:id="rId6"/>
              </a:rPr>
              <a:t>麻省理工学院</a:t>
            </a:r>
            <a:r>
              <a:rPr lang="zh-CN" altLang="en-US" dirty="0" smtClean="0"/>
              <a:t>由</a:t>
            </a:r>
            <a:r>
              <a:rPr lang="zh-CN" altLang="en-US" dirty="0" smtClean="0">
                <a:hlinkClick r:id="rId7"/>
              </a:rPr>
              <a:t>布什</a:t>
            </a:r>
            <a:r>
              <a:rPr lang="zh-CN" altLang="en-US" dirty="0" smtClean="0"/>
              <a:t>（</a:t>
            </a:r>
            <a:r>
              <a:rPr lang="en-US" altLang="zh-CN" dirty="0" err="1" smtClean="0"/>
              <a:t>Vannever</a:t>
            </a:r>
            <a:r>
              <a:rPr lang="en-US" altLang="zh-CN" dirty="0" smtClean="0"/>
              <a:t> Bush</a:t>
            </a:r>
            <a:r>
              <a:rPr lang="zh-CN" altLang="en-US" dirty="0" smtClean="0"/>
              <a:t>）领导的一个小组制造了第一台机械模拟式计算机。</a:t>
            </a:r>
            <a:r>
              <a:rPr lang="en-US" altLang="zh-CN" dirty="0" smtClean="0"/>
              <a:t>1942</a:t>
            </a:r>
            <a:r>
              <a:rPr lang="zh-CN" altLang="en-US" dirty="0" smtClean="0"/>
              <a:t>年，又制成了采用</a:t>
            </a:r>
            <a:r>
              <a:rPr lang="zh-CN" altLang="en-US" dirty="0" smtClean="0">
                <a:hlinkClick r:id="rId8"/>
              </a:rPr>
              <a:t>继电器</a:t>
            </a:r>
            <a:r>
              <a:rPr lang="zh-CN" altLang="en-US" dirty="0" smtClean="0"/>
              <a:t>、速度更快的模拟式计算机。</a:t>
            </a:r>
            <a:r>
              <a:rPr lang="en-US" altLang="zh-CN" dirty="0" smtClean="0"/>
              <a:t>1944</a:t>
            </a:r>
            <a:r>
              <a:rPr lang="zh-CN" altLang="en-US" dirty="0" smtClean="0"/>
              <a:t>年，</a:t>
            </a:r>
            <a:r>
              <a:rPr lang="zh-CN" altLang="en-US" dirty="0" smtClean="0">
                <a:hlinkClick r:id="rId9"/>
              </a:rPr>
              <a:t>艾肯</a:t>
            </a:r>
            <a:r>
              <a:rPr lang="zh-CN" altLang="en-US" dirty="0" smtClean="0"/>
              <a:t>（</a:t>
            </a:r>
            <a:r>
              <a:rPr lang="en-US" altLang="zh-CN" dirty="0" err="1" smtClean="0"/>
              <a:t>HowardAiken</a:t>
            </a:r>
            <a:r>
              <a:rPr lang="zh-CN" altLang="en-US" dirty="0" smtClean="0"/>
              <a:t>）在美国国际商用机器公司（</a:t>
            </a:r>
            <a:r>
              <a:rPr lang="en-US" altLang="zh-CN" dirty="0" smtClean="0">
                <a:hlinkClick r:id="rId10"/>
              </a:rPr>
              <a:t>IBM</a:t>
            </a:r>
            <a:r>
              <a:rPr lang="zh-CN" altLang="en-US" dirty="0" smtClean="0"/>
              <a:t>）的赞助下领导研制成功了世界上第一台数字式自动计算机</a:t>
            </a:r>
            <a:r>
              <a:rPr lang="en-US" altLang="zh-CN" dirty="0" smtClean="0"/>
              <a:t>Mark I</a:t>
            </a:r>
            <a:r>
              <a:rPr lang="zh-CN" altLang="en-US" dirty="0" smtClean="0"/>
              <a:t>，实现了当年巴贝奇的设想。这台机器使用了三千多个继电器，故有继电器计算机之称。</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少年帕斯卡对他的父亲一往情深，他每天都看着年迈的父亲费力地计算税率税款，很想帮助做点事，可又怕父亲不放心。于是，未来的科学家想到了为父亲制做一台可以计算税款的机器。</a:t>
            </a:r>
            <a:r>
              <a:rPr lang="en-US" altLang="zh-CN" dirty="0" smtClean="0"/>
              <a:t>19</a:t>
            </a:r>
            <a:r>
              <a:rPr lang="zh-CN" altLang="en-US" dirty="0" smtClean="0"/>
              <a:t>岁那年，他发明了人类有史以来第一台机械计算机。</a:t>
            </a:r>
            <a:r>
              <a:rPr lang="zh-CN" altLang="en-US" dirty="0" smtClean="0">
                <a:hlinkClick r:id="rId3"/>
              </a:rPr>
              <a:t>帕斯卡</a:t>
            </a:r>
            <a:r>
              <a:rPr lang="zh-CN" altLang="en-US" dirty="0" smtClean="0"/>
              <a:t>是真正的天才，他在诸多领域内都有建树。后人在介绍他时，说他是数学家、物理学家、哲学家、流体动力学家和概率论的创始人。凡是学过物理的人都知道一个关于</a:t>
            </a:r>
            <a:r>
              <a:rPr lang="zh-CN" altLang="en-US" dirty="0" smtClean="0">
                <a:hlinkClick r:id="rId11"/>
              </a:rPr>
              <a:t>液体压强</a:t>
            </a:r>
            <a:r>
              <a:rPr lang="zh-CN" altLang="en-US" dirty="0" smtClean="0"/>
              <a:t>性质的“</a:t>
            </a:r>
            <a:r>
              <a:rPr lang="zh-CN" altLang="en-US" dirty="0" smtClean="0">
                <a:hlinkClick r:id="rId12"/>
              </a:rPr>
              <a:t>帕斯卡定律</a:t>
            </a:r>
            <a:r>
              <a:rPr lang="zh-CN" altLang="en-US" dirty="0" smtClean="0"/>
              <a:t>”，这个定律就是他的伟大发现并以他的名字命名的。他甚至还是文学家，其文笔优美的散文在法国极负盛名。可惜，长期从事艰苦的研究损害了他的健康，</a:t>
            </a:r>
            <a:r>
              <a:rPr lang="en-US" altLang="zh-CN" dirty="0" smtClean="0"/>
              <a:t>1662</a:t>
            </a:r>
            <a:r>
              <a:rPr lang="zh-CN" altLang="en-US" dirty="0" smtClean="0"/>
              <a:t>年英年早逝，死时年仅</a:t>
            </a:r>
            <a:r>
              <a:rPr lang="en-US" altLang="zh-CN" dirty="0" smtClean="0"/>
              <a:t>39</a:t>
            </a:r>
            <a:r>
              <a:rPr lang="zh-CN" altLang="en-US" dirty="0" smtClean="0"/>
              <a:t>岁。他留给了世人一句至理名言：“人好比是脆弱的芦苇，但是他又是有思想的芦苇。”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r>
              <a:rPr lang="zh-CN" altLang="en-US" dirty="0" smtClean="0"/>
              <a:t>莱布尼茨早年历经坎坷。当幸运之神降临之时，他获得了一次出使法国的机会。帕斯卡的故乡张开臂膀接纳他，为他实现计算机器的夙愿创造了契机。在巴黎，他聘请到一些著名机械专家和能工巧匠协助工作，终于在</a:t>
            </a:r>
            <a:r>
              <a:rPr lang="en-US" altLang="zh-CN" dirty="0" smtClean="0"/>
              <a:t>1674</a:t>
            </a:r>
            <a:r>
              <a:rPr lang="zh-CN" altLang="en-US" dirty="0" smtClean="0"/>
              <a:t>年造出一台更完美的机械计算机。</a:t>
            </a:r>
          </a:p>
          <a:p>
            <a:r>
              <a:rPr lang="zh-CN" altLang="en-US" dirty="0" smtClean="0">
                <a:hlinkClick r:id="rId13"/>
              </a:rPr>
              <a:t>莱布尼茨</a:t>
            </a:r>
            <a:r>
              <a:rPr lang="zh-CN" altLang="en-US" dirty="0" smtClean="0"/>
              <a:t>发明的新型计算机约有</a:t>
            </a:r>
            <a:r>
              <a:rPr lang="en-US" altLang="zh-CN" dirty="0" smtClean="0"/>
              <a:t>1</a:t>
            </a:r>
            <a:r>
              <a:rPr lang="zh-CN" altLang="en-US" dirty="0" smtClean="0"/>
              <a:t>米长，内部安装了一系列</a:t>
            </a:r>
            <a:r>
              <a:rPr lang="zh-CN" altLang="en-US" dirty="0" smtClean="0">
                <a:hlinkClick r:id="rId14"/>
              </a:rPr>
              <a:t>齿轮机构</a:t>
            </a:r>
            <a:r>
              <a:rPr lang="zh-CN" altLang="en-US" dirty="0" smtClean="0"/>
              <a:t>，除了体积较大之外，基本原理继承于</a:t>
            </a:r>
            <a:r>
              <a:rPr lang="zh-CN" altLang="en-US" dirty="0" smtClean="0">
                <a:hlinkClick r:id="rId3"/>
              </a:rPr>
              <a:t>帕斯卡</a:t>
            </a:r>
            <a:r>
              <a:rPr lang="zh-CN" altLang="en-US" dirty="0" smtClean="0"/>
              <a:t>。不过，莱布尼茨技高一筹，他为计算机增添了一种名叫“步进轮”的装置。步进轮是一个有</a:t>
            </a:r>
            <a:r>
              <a:rPr lang="en-US" altLang="zh-CN" dirty="0" smtClean="0"/>
              <a:t>9</a:t>
            </a:r>
            <a:r>
              <a:rPr lang="zh-CN" altLang="en-US" dirty="0" smtClean="0"/>
              <a:t>个齿的长圆柱体，</a:t>
            </a:r>
            <a:r>
              <a:rPr lang="en-US" altLang="zh-CN" dirty="0" smtClean="0"/>
              <a:t>9</a:t>
            </a:r>
            <a:r>
              <a:rPr lang="zh-CN" altLang="en-US" dirty="0" smtClean="0"/>
              <a:t>个齿依次分布于圆柱表面；旁边另有个小齿轮可以沿着轴向移动，以便逐次与步进轮啮合。每当小齿轮转动一圈，步进轮可根据它与小齿轮啮合的齿数，分别转动</a:t>
            </a:r>
            <a:r>
              <a:rPr lang="en-US" altLang="zh-CN" dirty="0" smtClean="0"/>
              <a:t>1/10</a:t>
            </a:r>
            <a:r>
              <a:rPr lang="zh-CN" altLang="en-US" dirty="0" smtClean="0"/>
              <a:t>、</a:t>
            </a:r>
            <a:r>
              <a:rPr lang="en-US" altLang="zh-CN" dirty="0" smtClean="0"/>
              <a:t>2/10</a:t>
            </a:r>
            <a:r>
              <a:rPr lang="zh-CN" altLang="en-US" dirty="0" smtClean="0"/>
              <a:t>圈</a:t>
            </a:r>
            <a:r>
              <a:rPr lang="en-US" altLang="zh-CN" dirty="0" smtClean="0"/>
              <a:t>……</a:t>
            </a:r>
            <a:r>
              <a:rPr lang="zh-CN" altLang="en-US" dirty="0" smtClean="0"/>
              <a:t>，直到</a:t>
            </a:r>
            <a:r>
              <a:rPr lang="en-US" altLang="zh-CN" dirty="0" smtClean="0"/>
              <a:t>9/10</a:t>
            </a:r>
            <a:r>
              <a:rPr lang="zh-CN" altLang="en-US" dirty="0" smtClean="0"/>
              <a:t>圈，这样一来，它就能够连续重复地做加法。</a:t>
            </a:r>
          </a:p>
          <a:p>
            <a:r>
              <a:rPr lang="zh-CN" altLang="en-US" dirty="0" smtClean="0"/>
              <a:t>稍熟悉电脑程序设计的人都知道，连续重复计算加法就是现代计算机做乘除运算采用的办法。莱布尼茨的计算机，加、减、乘、除</a:t>
            </a:r>
            <a:r>
              <a:rPr lang="zh-CN" altLang="en-US" dirty="0" smtClean="0">
                <a:hlinkClick r:id="rId4"/>
              </a:rPr>
              <a:t>四则运算</a:t>
            </a:r>
            <a:r>
              <a:rPr lang="zh-CN" altLang="en-US" dirty="0" smtClean="0"/>
              <a:t>一应俱全，也给其后风靡一时的</a:t>
            </a:r>
            <a:r>
              <a:rPr lang="zh-CN" altLang="en-US" dirty="0" smtClean="0">
                <a:hlinkClick r:id="rId15"/>
              </a:rPr>
              <a:t>手摇计算机</a:t>
            </a:r>
            <a:r>
              <a:rPr lang="zh-CN" altLang="en-US" dirty="0" smtClean="0"/>
              <a:t>铺平了道路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英格码的原理很简单，也不是很难，只是它设计的比较巧，就是在一台打字机上加上一个能改变字母顺序的控制轮，那么当它进行</a:t>
            </a:r>
            <a:r>
              <a:rPr lang="en-US" altLang="zh-CN" dirty="0" smtClean="0"/>
              <a:t>3</a:t>
            </a:r>
            <a:r>
              <a:rPr lang="zh-CN" altLang="en-US" dirty="0" smtClean="0"/>
              <a:t>重加密</a:t>
            </a:r>
            <a:r>
              <a:rPr lang="en-US" altLang="zh-CN" dirty="0" smtClean="0"/>
              <a:t>4</a:t>
            </a:r>
            <a:r>
              <a:rPr lang="zh-CN" altLang="en-US" dirty="0" smtClean="0"/>
              <a:t>重加密以后，它的概率就是几十亿，比如同是一个字母</a:t>
            </a:r>
            <a:r>
              <a:rPr lang="en-US" altLang="zh-CN" dirty="0" smtClean="0"/>
              <a:t>A</a:t>
            </a:r>
            <a:r>
              <a:rPr lang="zh-CN" altLang="en-US" dirty="0" smtClean="0"/>
              <a:t>打</a:t>
            </a:r>
            <a:r>
              <a:rPr lang="en-US" altLang="zh-CN" dirty="0" smtClean="0"/>
              <a:t>26</a:t>
            </a:r>
            <a:r>
              <a:rPr lang="zh-CN" altLang="en-US" dirty="0" smtClean="0"/>
              <a:t>次出来的就是</a:t>
            </a:r>
            <a:r>
              <a:rPr lang="en-US" altLang="zh-CN" dirty="0" smtClean="0"/>
              <a:t>26</a:t>
            </a:r>
            <a:r>
              <a:rPr lang="zh-CN" altLang="en-US" dirty="0" smtClean="0"/>
              <a:t>个不同的字母，而且排列顺序是随机的，如果加上</a:t>
            </a:r>
            <a:r>
              <a:rPr lang="en-US" altLang="zh-CN" dirty="0" smtClean="0"/>
              <a:t>2</a:t>
            </a:r>
            <a:r>
              <a:rPr lang="zh-CN" altLang="en-US" dirty="0" smtClean="0"/>
              <a:t>个（这里的</a:t>
            </a:r>
            <a:r>
              <a:rPr lang="en-US" altLang="zh-CN" dirty="0" smtClean="0"/>
              <a:t>2</a:t>
            </a:r>
            <a:r>
              <a:rPr lang="zh-CN" altLang="en-US" dirty="0" smtClean="0"/>
              <a:t>个控制轮指的就是在加密）控制轮，这个随机的字母就是</a:t>
            </a:r>
            <a:r>
              <a:rPr lang="en-US" altLang="zh-CN" dirty="0" smtClean="0"/>
              <a:t>26×26=676</a:t>
            </a:r>
            <a:r>
              <a:rPr lang="zh-CN" altLang="en-US" dirty="0" smtClean="0"/>
              <a:t>，如果加上</a:t>
            </a:r>
            <a:r>
              <a:rPr lang="en-US" altLang="zh-CN" dirty="0" smtClean="0"/>
              <a:t>3</a:t>
            </a:r>
            <a:r>
              <a:rPr lang="zh-CN" altLang="en-US" dirty="0" smtClean="0"/>
              <a:t>个控制轮就是</a:t>
            </a:r>
            <a:r>
              <a:rPr lang="en-US" altLang="zh-CN" dirty="0" smtClean="0"/>
              <a:t>26×26×26</a:t>
            </a:r>
            <a:r>
              <a:rPr lang="zh-CN" altLang="en-US" dirty="0" smtClean="0"/>
              <a:t>就等于</a:t>
            </a:r>
            <a:r>
              <a:rPr lang="en-US" altLang="zh-CN" dirty="0" smtClean="0"/>
              <a:t>17576</a:t>
            </a:r>
            <a:r>
              <a:rPr lang="zh-CN" altLang="en-US" dirty="0" smtClean="0"/>
              <a:t>，如果把轮子加到</a:t>
            </a:r>
            <a:r>
              <a:rPr lang="en-US" altLang="zh-CN" dirty="0" smtClean="0"/>
              <a:t>7</a:t>
            </a:r>
            <a:r>
              <a:rPr lang="zh-CN" altLang="en-US" dirty="0" smtClean="0"/>
              <a:t>个就变成了</a:t>
            </a:r>
            <a:r>
              <a:rPr lang="en-US" altLang="zh-CN" dirty="0" smtClean="0"/>
              <a:t>60</a:t>
            </a:r>
            <a:r>
              <a:rPr lang="zh-CN" altLang="en-US" dirty="0" smtClean="0"/>
              <a:t>亿，如果想要解开密码，不但要有同样数量完全对应的控制轮而且要知道每个控制轮之间对应的字母组合，就像打开号码锁一样，从理论上说</a:t>
            </a:r>
            <a:r>
              <a:rPr lang="en-US" altLang="zh-CN" dirty="0" smtClean="0"/>
              <a:t>1000</a:t>
            </a:r>
            <a:r>
              <a:rPr lang="zh-CN" altLang="en-US" dirty="0" smtClean="0"/>
              <a:t>个人用笔想要解开任意一个密码需要花</a:t>
            </a:r>
            <a:r>
              <a:rPr lang="en-US" altLang="zh-CN" dirty="0" smtClean="0"/>
              <a:t>9</a:t>
            </a:r>
            <a:r>
              <a:rPr lang="zh-CN" altLang="en-US" dirty="0" smtClean="0"/>
              <a:t>亿年的时间，所以德国坚信这样的密码不会被破解，但是时间仅仅过了</a:t>
            </a:r>
            <a:r>
              <a:rPr lang="en-US" altLang="zh-CN" dirty="0" smtClean="0"/>
              <a:t>4</a:t>
            </a:r>
            <a:r>
              <a:rPr lang="zh-CN" altLang="en-US" dirty="0" smtClean="0"/>
              <a:t>年德国密码中心的一个工作人员：施米特：就把密码机的工作说明文件以相当于今天的</a:t>
            </a:r>
            <a:r>
              <a:rPr lang="en-US" altLang="zh-CN" dirty="0" smtClean="0"/>
              <a:t>3</a:t>
            </a:r>
            <a:r>
              <a:rPr lang="zh-CN" altLang="en-US" dirty="0" smtClean="0"/>
              <a:t>万美元的价格卖给了法国的情报人员，可是法国人读不懂这个说明就转给了波兰情报局，富有戏剧性的是当时波兰情报机关刚刚从德国使馆的外交邮件中截获了一个英格码机并悄悄的复制了一台，波兰情报机关的天才数学家：雷耶夫斯基：利用这台复制的英格码机和法国提供的说明文件成功的破译了这种密码</a:t>
            </a:r>
            <a:endParaRPr lang="zh-CN" altLang="en-US"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2</a:t>
            </a:fld>
            <a:endParaRPr lang="zh-CN" altLang="en-US"/>
          </a:p>
        </p:txBody>
      </p:sp>
    </p:spTree>
    <p:extLst>
      <p:ext uri="{BB962C8B-B14F-4D97-AF65-F5344CB8AC3E}">
        <p14:creationId xmlns:p14="http://schemas.microsoft.com/office/powerpoint/2010/main" val="248562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从计算机出现之初，使其具有理性就作为了这么学科的终极理想。</a:t>
            </a:r>
            <a:endParaRPr lang="en-US" altLang="zh-CN" dirty="0" smtClean="0"/>
          </a:p>
          <a:p>
            <a:r>
              <a:rPr lang="zh-CN" altLang="en-US" dirty="0" smtClean="0"/>
              <a:t>这两位可以认为是计算机的父母</a:t>
            </a:r>
            <a:endParaRPr lang="en-US" altLang="zh-CN" dirty="0" smtClean="0"/>
          </a:p>
          <a:p>
            <a:r>
              <a:rPr lang="zh-CN" altLang="en-US" dirty="0" smtClean="0"/>
              <a:t>虽然他们都不是计算机专业，实际上那时候也没有计算机这个专业，但他们却共同缔造了计算机科学的基础，到现在为止仍然没有被改动。</a:t>
            </a:r>
            <a:endParaRPr lang="en-US" altLang="zh-CN" dirty="0" smtClean="0"/>
          </a:p>
          <a:p>
            <a:r>
              <a:rPr lang="zh-CN" altLang="en-US" dirty="0" smtClean="0"/>
              <a:t>前者从硬件的角度证明了理性可以被机器执行，后者从软件角度证明理性可以被机器执行。所以，现在的计算机叫做冯诺依曼架构，现在的软件叫做图灵机。</a:t>
            </a:r>
            <a:endParaRPr lang="en-US" altLang="zh-CN" dirty="0" smtClean="0"/>
          </a:p>
          <a:p>
            <a:endParaRPr lang="en-US" altLang="zh-CN" dirty="0" smtClean="0"/>
          </a:p>
          <a:p>
            <a:r>
              <a:rPr lang="zh-CN" altLang="en-US" dirty="0" smtClean="0"/>
              <a:t>实际上，造出一台计算机并不难，难的是证明它一定遵从理性，是可靠的、可信赖的。否则，可能会发生很多可怕的事情。</a:t>
            </a:r>
            <a:endParaRPr lang="en-US" altLang="zh-CN" dirty="0" smtClean="0"/>
          </a:p>
          <a:p>
            <a:r>
              <a:rPr lang="zh-CN" altLang="en-US" dirty="0" smtClean="0"/>
              <a:t>两人虽然死因不同，但至死都在考虑，机器与人之间究竟有没有区别，机器在按照人的理性工作之后，能不能自己也具有理性。其实，他们自己的专业，恰恰就与此相关，构成了我们的离散数学。</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3</a:t>
            </a:fld>
            <a:endParaRPr lang="zh-CN" altLang="en-US"/>
          </a:p>
        </p:txBody>
      </p:sp>
    </p:spTree>
    <p:extLst>
      <p:ext uri="{BB962C8B-B14F-4D97-AF65-F5344CB8AC3E}">
        <p14:creationId xmlns:p14="http://schemas.microsoft.com/office/powerpoint/2010/main" val="158808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一切事物都依赖于一定的因缘或条件才能存在，本身没有任何质的规定性。万事万物皆是</a:t>
            </a:r>
            <a:r>
              <a:rPr lang="zh-CN" altLang="en-US" dirty="0" smtClean="0">
                <a:hlinkClick r:id="rId3"/>
              </a:rPr>
              <a:t>因缘和合</a:t>
            </a:r>
            <a:r>
              <a:rPr lang="zh-CN" altLang="en-US" dirty="0" smtClean="0"/>
              <a:t>而生的，</a:t>
            </a:r>
            <a:r>
              <a:rPr lang="zh-CN" altLang="en-US" dirty="0" smtClean="0">
                <a:hlinkClick r:id="rId4"/>
              </a:rPr>
              <a:t>缘起性空</a:t>
            </a:r>
            <a:r>
              <a:rPr lang="zh-CN" altLang="en-US" dirty="0" smtClean="0"/>
              <a:t>，并无绝对的“有”或者绝对的“无”，而是“妙有”或者“妙无”，所以才说</a:t>
            </a:r>
            <a:r>
              <a:rPr lang="zh-CN" altLang="en-US" dirty="0" smtClean="0">
                <a:hlinkClick r:id="rId5"/>
              </a:rPr>
              <a:t>法无定法</a:t>
            </a:r>
            <a:r>
              <a:rPr lang="zh-CN" altLang="en-US" dirty="0" smtClean="0"/>
              <a:t>。而且人的认识是不断的深入的，每一个层次的法都是法在每一层次中的体现，每一层次都有法，但都不是宇宙中的</a:t>
            </a:r>
            <a:r>
              <a:rPr lang="zh-CN" altLang="en-US" dirty="0" smtClean="0">
                <a:hlinkClick r:id="rId6"/>
              </a:rPr>
              <a:t>绝对真理</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28</a:t>
            </a:fld>
            <a:endParaRPr lang="zh-CN" altLang="en-US"/>
          </a:p>
        </p:txBody>
      </p:sp>
    </p:spTree>
    <p:extLst>
      <p:ext uri="{BB962C8B-B14F-4D97-AF65-F5344CB8AC3E}">
        <p14:creationId xmlns:p14="http://schemas.microsoft.com/office/powerpoint/2010/main" val="186794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67</a:t>
            </a:fld>
            <a:endParaRPr lang="zh-CN" altLang="en-US"/>
          </a:p>
        </p:txBody>
      </p:sp>
    </p:spTree>
    <p:extLst>
      <p:ext uri="{BB962C8B-B14F-4D97-AF65-F5344CB8AC3E}">
        <p14:creationId xmlns:p14="http://schemas.microsoft.com/office/powerpoint/2010/main" val="8004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106</a:t>
            </a:fld>
            <a:endParaRPr lang="zh-CN" altLang="en-US"/>
          </a:p>
        </p:txBody>
      </p:sp>
    </p:spTree>
    <p:extLst>
      <p:ext uri="{BB962C8B-B14F-4D97-AF65-F5344CB8AC3E}">
        <p14:creationId xmlns:p14="http://schemas.microsoft.com/office/powerpoint/2010/main" val="280896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127</a:t>
            </a:fld>
            <a:endParaRPr lang="zh-CN" altLang="en-US"/>
          </a:p>
        </p:txBody>
      </p:sp>
    </p:spTree>
    <p:extLst>
      <p:ext uri="{BB962C8B-B14F-4D97-AF65-F5344CB8AC3E}">
        <p14:creationId xmlns:p14="http://schemas.microsoft.com/office/powerpoint/2010/main" val="2489172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218</a:t>
            </a:fld>
            <a:endParaRPr lang="zh-CN" altLang="en-US"/>
          </a:p>
        </p:txBody>
      </p:sp>
    </p:spTree>
    <p:extLst>
      <p:ext uri="{BB962C8B-B14F-4D97-AF65-F5344CB8AC3E}">
        <p14:creationId xmlns:p14="http://schemas.microsoft.com/office/powerpoint/2010/main" val="73367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554AB5-A840-49E9-A345-606B089EAF2C}" type="slidenum">
              <a:rPr lang="zh-CN" altLang="en-US" smtClean="0"/>
              <a:t>341</a:t>
            </a:fld>
            <a:endParaRPr lang="zh-CN" altLang="en-US"/>
          </a:p>
        </p:txBody>
      </p:sp>
    </p:spTree>
    <p:extLst>
      <p:ext uri="{BB962C8B-B14F-4D97-AF65-F5344CB8AC3E}">
        <p14:creationId xmlns:p14="http://schemas.microsoft.com/office/powerpoint/2010/main" val="850514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16239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338232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72918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1149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31242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32758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18201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166031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21247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33768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F078FA-DE0C-4FAB-AD3F-4E0683E80FEE}" type="datetimeFigureOut">
              <a:rPr lang="zh-CN" altLang="en-US" smtClean="0"/>
              <a:t>2018/12/28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93403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78FA-DE0C-4FAB-AD3F-4E0683E80FEE}" type="datetimeFigureOut">
              <a:rPr lang="zh-CN" altLang="en-US" smtClean="0"/>
              <a:t>2018/12/28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50FC-AB1E-48AA-AAC9-3A117C28F510}" type="slidenum">
              <a:rPr lang="zh-CN" altLang="en-US" smtClean="0"/>
              <a:t>‹#›</a:t>
            </a:fld>
            <a:endParaRPr lang="zh-CN" altLang="en-US"/>
          </a:p>
        </p:txBody>
      </p:sp>
    </p:spTree>
    <p:extLst>
      <p:ext uri="{BB962C8B-B14F-4D97-AF65-F5344CB8AC3E}">
        <p14:creationId xmlns:p14="http://schemas.microsoft.com/office/powerpoint/2010/main" val="376563692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hyperlink" Target="https://baike.baidu.com/item/%E5%9B%BE%E7%81%B5%E5%A5%96" TargetMode="External"/><Relationship Id="rId2" Type="http://schemas.openxmlformats.org/officeDocument/2006/relationships/image" Target="../media/image96.jpg"/><Relationship Id="rId1" Type="http://schemas.openxmlformats.org/officeDocument/2006/relationships/slideLayout" Target="../slideLayouts/slideLayout7.xml"/><Relationship Id="rId6" Type="http://schemas.openxmlformats.org/officeDocument/2006/relationships/hyperlink" Target="https://baike.baidu.com/item/%E5%87%A0%E4%BD%95%E5%8E%9F%E6%9C%AC/816647" TargetMode="External"/><Relationship Id="rId5" Type="http://schemas.openxmlformats.org/officeDocument/2006/relationships/hyperlink" Target="https://baike.baidu.com/item/%E6%AC%A7%E5%87%A0%E9%87%8C%E5%BE%97" TargetMode="External"/><Relationship Id="rId4" Type="http://schemas.openxmlformats.org/officeDocument/2006/relationships/hyperlink" Target="http://en.wikipedia.org/wiki/Knuth%E2%80%93Morris%E2%80%93Pratt_algorith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eg"/><Relationship Id="rId1" Type="http://schemas.openxmlformats.org/officeDocument/2006/relationships/slideLayout" Target="../slideLayouts/slideLayout7.xml"/><Relationship Id="rId6" Type="http://schemas.openxmlformats.org/officeDocument/2006/relationships/image" Target="../media/image113.jpg"/><Relationship Id="rId5" Type="http://schemas.openxmlformats.org/officeDocument/2006/relationships/image" Target="../media/image112.jpeg"/><Relationship Id="rId4" Type="http://schemas.openxmlformats.org/officeDocument/2006/relationships/image" Target="../media/image111.png"/></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15.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5.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5.wmf"/></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17.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7.emf"/><Relationship Id="rId5" Type="http://schemas.openxmlformats.org/officeDocument/2006/relationships/oleObject" Target="../embeddings/oleObject6.bin"/><Relationship Id="rId4" Type="http://schemas.openxmlformats.org/officeDocument/2006/relationships/image" Target="../media/image11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18.emf"/><Relationship Id="rId5" Type="http://schemas.openxmlformats.org/officeDocument/2006/relationships/oleObject" Target="../embeddings/oleObject8.bin"/><Relationship Id="rId4" Type="http://schemas.openxmlformats.org/officeDocument/2006/relationships/image" Target="../media/image117.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18.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7.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baike.baidu.com/item/%E9%9B%86%E5%90%88" TargetMode="External"/><Relationship Id="rId2" Type="http://schemas.openxmlformats.org/officeDocument/2006/relationships/hyperlink" Target="https://baike.baidu.com/item/%E6%95%B0%E6%8D%AE%E7%BB%93%E6%9E%84/1450" TargetMode="Externa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baike.baidu.com/item/%E7%A7%91%E5%AD%A6%E7%A0%94%E7%A9%B6/7477070" TargetMode="External"/><Relationship Id="rId2" Type="http://schemas.openxmlformats.org/officeDocument/2006/relationships/hyperlink" Target="https://baike.baidu.com/item/%E6%95%B0%E5%80%BC/2013853" TargetMode="External"/><Relationship Id="rId1" Type="http://schemas.openxmlformats.org/officeDocument/2006/relationships/slideLayout" Target="../slideLayouts/slideLayout7.xml"/><Relationship Id="rId4" Type="http://schemas.openxmlformats.org/officeDocument/2006/relationships/hyperlink" Target="https://en.wikipedia.org/wiki/Information"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baike.baidu.com/item/%E7%B4%A2%E5%BC%95/5716853" TargetMode="External"/><Relationship Id="rId3" Type="http://schemas.openxmlformats.org/officeDocument/2006/relationships/hyperlink" Target="https://baike.baidu.com/item/%E8%AE%A1%E7%AE%97%E6%9C%BA/140338" TargetMode="External"/><Relationship Id="rId7" Type="http://schemas.openxmlformats.org/officeDocument/2006/relationships/hyperlink" Target="https://baike.baidu.com/item/%E7%AE%97%E6%B3%95/209025" TargetMode="External"/><Relationship Id="rId2" Type="http://schemas.openxmlformats.org/officeDocument/2006/relationships/hyperlink" Target="https://baike.baidu.com/item/%E6%95%B0%E6%8D%AE/5947370" TargetMode="External"/><Relationship Id="rId1" Type="http://schemas.openxmlformats.org/officeDocument/2006/relationships/slideLayout" Target="../slideLayouts/slideLayout7.xml"/><Relationship Id="rId6" Type="http://schemas.openxmlformats.org/officeDocument/2006/relationships/hyperlink" Target="https://baike.baidu.com/item/%E6%95%88%E7%8E%87/868847" TargetMode="External"/><Relationship Id="rId5" Type="http://schemas.openxmlformats.org/officeDocument/2006/relationships/hyperlink" Target="https://baike.baidu.com/item/%E6%95%B0%E6%8D%AE%E5%85%83%E7%B4%A0/715313" TargetMode="External"/><Relationship Id="rId10" Type="http://schemas.openxmlformats.org/officeDocument/2006/relationships/hyperlink" Target="https://en.wikipedia.org/wiki/Algorithmic_efficiency" TargetMode="External"/><Relationship Id="rId4" Type="http://schemas.openxmlformats.org/officeDocument/2006/relationships/hyperlink" Target="https://baike.baidu.com/item/%E6%95%B0%E6%8D%AE" TargetMode="External"/><Relationship Id="rId9" Type="http://schemas.openxmlformats.org/officeDocument/2006/relationships/hyperlink" Target="https://en.wikipedia.org/wiki/Computer_science"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gif"/></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ompiler" TargetMode="External"/><Relationship Id="rId2" Type="http://schemas.openxmlformats.org/officeDocument/2006/relationships/hyperlink" Target="https://en.wikipedia.org/wiki/B-tree" TargetMode="External"/><Relationship Id="rId1" Type="http://schemas.openxmlformats.org/officeDocument/2006/relationships/slideLayout" Target="../slideLayouts/slideLayout7.xml"/><Relationship Id="rId4" Type="http://schemas.openxmlformats.org/officeDocument/2006/relationships/hyperlink" Target="https://en.wikipedia.org/wiki/Hash_table"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wmf"/><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wmf"/><Relationship Id="rId5" Type="http://schemas.openxmlformats.org/officeDocument/2006/relationships/image" Target="../media/image139.png"/><Relationship Id="rId4" Type="http://schemas.openxmlformats.org/officeDocument/2006/relationships/image" Target="../media/image138.png"/></Relationships>
</file>

<file path=ppt/slides/_rels/slide2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2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hyperlink" Target="https://baike.baidu.com/item/%E6%95%B0%E6%8D%AE%E7%BC%93%E5%AD%98" TargetMode="External"/><Relationship Id="rId2" Type="http://schemas.openxmlformats.org/officeDocument/2006/relationships/hyperlink" Target="https://baike.baidu.com/item/%E4%BD%93%E7%B3%BB%E7%BB%93%E6%9E%84" TargetMode="External"/><Relationship Id="rId1" Type="http://schemas.openxmlformats.org/officeDocument/2006/relationships/slideLayout" Target="../slideLayouts/slideLayout7.xml"/><Relationship Id="rId5" Type="http://schemas.openxmlformats.org/officeDocument/2006/relationships/hyperlink" Target="https://baike.baidu.com/item/%E4%BA%8B%E5%8A%A1" TargetMode="External"/><Relationship Id="rId4" Type="http://schemas.openxmlformats.org/officeDocument/2006/relationships/hyperlink" Target="https://baike.baidu.com/item/%E4%BC%A0%E7%BB%9F%E6%95%B0%E6%8D%AE%E5%BA%93" TargetMode="Externa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hyperlink" Target="https://baike.baidu.com/item/%E6%8E%92%E5%BA%8F%E7%AE%97%E6%B3%95" TargetMode="External"/><Relationship Id="rId2" Type="http://schemas.openxmlformats.org/officeDocument/2006/relationships/hyperlink" Target="https://baike.baidu.com/item/%E5%A2%9E%E9%87%8F" TargetMode="Externa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hyperlink" Target="https://baike.baidu.com/item/%E6%8E%92%E5%BA%8F" TargetMode="Externa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hyperlink" Target="https://baike.baidu.com/item/%E6%95%B0%E6%8D%AE%E5%85%83%E7%B4%A0/715313" TargetMode="External"/><Relationship Id="rId2" Type="http://schemas.openxmlformats.org/officeDocument/2006/relationships/hyperlink" Target="https://baike.baidu.com/item/%E6%8E%92%E5%BA%8F%E7%AE%97%E6%B3%95/5399605" TargetMode="Externa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hyperlink" Target="https://baike.baidu.com/item/%E6%8E%92%E5%BA%8F%E7%AE%97%E6%B3%95" TargetMode="External"/><Relationship Id="rId2" Type="http://schemas.openxmlformats.org/officeDocument/2006/relationships/hyperlink" Target="https://baike.baidu.com/item/%E5%A0%86" TargetMode="External"/><Relationship Id="rId1" Type="http://schemas.openxmlformats.org/officeDocument/2006/relationships/slideLayout" Target="../slideLayouts/slideLayout7.xml"/><Relationship Id="rId4" Type="http://schemas.openxmlformats.org/officeDocument/2006/relationships/hyperlink" Target="https://baike.baidu.com/item/%E5%AE%8C%E5%85%A8%E4%BA%8C%E5%8F%89%E6%A0%91" TargetMode="Externa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77.png"/><Relationship Id="rId4" Type="http://schemas.openxmlformats.org/officeDocument/2006/relationships/image" Target="../media/image1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8" Type="http://schemas.openxmlformats.org/officeDocument/2006/relationships/image" Target="../media/image191.jpg"/><Relationship Id="rId3" Type="http://schemas.openxmlformats.org/officeDocument/2006/relationships/image" Target="../media/image186.jpg"/><Relationship Id="rId7" Type="http://schemas.openxmlformats.org/officeDocument/2006/relationships/image" Target="../media/image190.jpg"/><Relationship Id="rId2" Type="http://schemas.openxmlformats.org/officeDocument/2006/relationships/image" Target="../media/image185.jpg"/><Relationship Id="rId1" Type="http://schemas.openxmlformats.org/officeDocument/2006/relationships/slideLayout" Target="../slideLayouts/slideLayout7.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 Id="rId9" Type="http://schemas.openxmlformats.org/officeDocument/2006/relationships/image" Target="../media/image192.jpg"/></Relationships>
</file>

<file path=ppt/slides/_rels/slide40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7.xml"/><Relationship Id="rId4" Type="http://schemas.openxmlformats.org/officeDocument/2006/relationships/image" Target="../media/image85.jpg"/></Relationships>
</file>

<file path=ppt/slides/_rels/slide9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olidFill>
                  <a:srgbClr val="7030A0"/>
                </a:solidFill>
                <a:latin typeface="方正喵呜体" panose="02010600010101010101" pitchFamily="2" charset="-122"/>
                <a:ea typeface="方正喵呜体" panose="02010600010101010101" pitchFamily="2" charset="-122"/>
              </a:rPr>
              <a:t>数据</a:t>
            </a:r>
            <a:r>
              <a:rPr lang="zh-CN" altLang="en-US" sz="3200" dirty="0" smtClean="0">
                <a:solidFill>
                  <a:schemeClr val="bg2"/>
                </a:solidFill>
                <a:latin typeface="方正喵呜体" panose="02010600010101010101" pitchFamily="2" charset="-122"/>
                <a:ea typeface="方正喵呜体" panose="02010600010101010101" pitchFamily="2" charset="-122"/>
              </a:rPr>
              <a:t>的</a:t>
            </a:r>
            <a:r>
              <a:rPr lang="zh-CN" altLang="en-US" dirty="0" smtClean="0">
                <a:solidFill>
                  <a:schemeClr val="accent3">
                    <a:lumMod val="50000"/>
                  </a:schemeClr>
                </a:solidFill>
                <a:latin typeface="方正喵呜体" panose="02010600010101010101" pitchFamily="2" charset="-122"/>
                <a:ea typeface="方正喵呜体" panose="02010600010101010101" pitchFamily="2" charset="-122"/>
              </a:rPr>
              <a:t>结构</a:t>
            </a:r>
            <a:r>
              <a:rPr lang="zh-CN" altLang="en-US" sz="3200" dirty="0">
                <a:solidFill>
                  <a:schemeClr val="bg2"/>
                </a:solidFill>
                <a:latin typeface="方正喵呜体" panose="02010600010101010101" pitchFamily="2" charset="-122"/>
                <a:ea typeface="方正喵呜体" panose="02010600010101010101" pitchFamily="2" charset="-122"/>
              </a:rPr>
              <a:t>的</a:t>
            </a:r>
            <a:r>
              <a:rPr lang="zh-CN" altLang="en-US" dirty="0" smtClean="0">
                <a:solidFill>
                  <a:srgbClr val="C00000"/>
                </a:solidFill>
                <a:latin typeface="方正喵呜体" panose="02010600010101010101" pitchFamily="2" charset="-122"/>
                <a:ea typeface="方正喵呜体" panose="02010600010101010101" pitchFamily="2" charset="-122"/>
              </a:rPr>
              <a:t>数据</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3" name="副标题 2"/>
          <p:cNvSpPr>
            <a:spLocks noGrp="1"/>
          </p:cNvSpPr>
          <p:nvPr>
            <p:ph type="subTitle" idx="1"/>
          </p:nvPr>
        </p:nvSpPr>
        <p:spPr/>
        <p:txBody>
          <a:bodyPr>
            <a:normAutofit/>
          </a:bodyPr>
          <a:lstStyle/>
          <a:p>
            <a:r>
              <a:rPr lang="zh-CN" altLang="en-US" sz="2000" dirty="0" smtClean="0">
                <a:solidFill>
                  <a:schemeClr val="bg2"/>
                </a:solidFill>
                <a:latin typeface="方正喵呜体" panose="02010600010101010101" pitchFamily="2" charset="-122"/>
                <a:ea typeface="方正喵呜体" panose="02010600010101010101" pitchFamily="2" charset="-122"/>
              </a:rPr>
              <a:t>东南大学网络空间安全学院数据结构课程    李凯</a:t>
            </a:r>
            <a:endParaRPr lang="zh-CN" altLang="en-US" sz="2000" dirty="0">
              <a:solidFill>
                <a:schemeClr val="bg2"/>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6" y="5871202"/>
            <a:ext cx="2865120" cy="821334"/>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3926" y="5869576"/>
            <a:ext cx="1235675" cy="822960"/>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2920" y="5869576"/>
            <a:ext cx="1246542" cy="822960"/>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02781" y="5869576"/>
            <a:ext cx="1340677" cy="822960"/>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5195" y="5869576"/>
            <a:ext cx="1245412" cy="822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02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36" y="742053"/>
            <a:ext cx="4152410" cy="31178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934" y="4097758"/>
            <a:ext cx="4119512" cy="22322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4"/>
          <a:stretch>
            <a:fillRect/>
          </a:stretch>
        </p:blipFill>
        <p:spPr>
          <a:xfrm>
            <a:off x="4976268" y="742053"/>
            <a:ext cx="1589386" cy="1999228"/>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5"/>
          <a:stretch>
            <a:fillRect/>
          </a:stretch>
        </p:blipFill>
        <p:spPr>
          <a:xfrm>
            <a:off x="6771477" y="770614"/>
            <a:ext cx="1648623" cy="1970667"/>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6"/>
          <a:stretch>
            <a:fillRect/>
          </a:stretch>
        </p:blipFill>
        <p:spPr>
          <a:xfrm>
            <a:off x="4976268" y="2862263"/>
            <a:ext cx="3443832" cy="34677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429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7812" y="408773"/>
            <a:ext cx="8226477" cy="2602379"/>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1131577" y="3327572"/>
            <a:ext cx="2281645" cy="584775"/>
          </a:xfrm>
          <a:prstGeom prst="rect">
            <a:avLst/>
          </a:prstGeom>
          <a:noFill/>
        </p:spPr>
        <p:txBody>
          <a:bodyPr wrap="square" rtlCol="0">
            <a:spAutoFit/>
          </a:bodyPr>
          <a:lstStyle/>
          <a:p>
            <a:pPr algn="ctr"/>
            <a:r>
              <a:rPr lang="zh-CN" altLang="en-US" sz="3200" b="1" dirty="0" smtClean="0">
                <a:ln>
                  <a:solidFill>
                    <a:schemeClr val="tx1">
                      <a:lumMod val="85000"/>
                      <a:lumOff val="15000"/>
                    </a:schemeClr>
                  </a:solidFill>
                </a:ln>
                <a:solidFill>
                  <a:schemeClr val="tx1">
                    <a:lumMod val="85000"/>
                    <a:lumOff val="15000"/>
                  </a:schemeClr>
                </a:solidFill>
                <a:effectLst>
                  <a:outerShdw blurRad="127000" sx="102000" sy="102000" algn="ctr" rotWithShape="0">
                    <a:prstClr val="black"/>
                  </a:outerShdw>
                </a:effectLst>
                <a:latin typeface="方正喵呜体" panose="02010600010101010101" pitchFamily="2" charset="-122"/>
                <a:ea typeface="方正喵呜体" panose="02010600010101010101" pitchFamily="2" charset="-122"/>
              </a:rPr>
              <a:t>扁平化架构</a:t>
            </a:r>
            <a:endParaRPr lang="zh-CN" altLang="en-US" sz="3200" b="1" dirty="0">
              <a:ln>
                <a:solidFill>
                  <a:schemeClr val="tx1">
                    <a:lumMod val="85000"/>
                    <a:lumOff val="15000"/>
                  </a:schemeClr>
                </a:solidFill>
              </a:ln>
              <a:solidFill>
                <a:schemeClr val="tx1">
                  <a:lumMod val="85000"/>
                  <a:lumOff val="15000"/>
                </a:schemeClr>
              </a:solidFill>
              <a:effectLst>
                <a:outerShdw blurRad="127000" sx="102000" sy="102000" algn="ctr" rotWithShape="0">
                  <a:prstClr val="black"/>
                </a:outerShdw>
              </a:effectLst>
              <a:latin typeface="方正喵呜体" panose="02010600010101010101" pitchFamily="2" charset="-122"/>
              <a:ea typeface="方正喵呜体" panose="02010600010101010101" pitchFamily="2" charset="-122"/>
            </a:endParaRPr>
          </a:p>
        </p:txBody>
      </p:sp>
      <p:sp>
        <p:nvSpPr>
          <p:cNvPr id="4" name="文本框 3"/>
          <p:cNvSpPr txBox="1"/>
          <p:nvPr/>
        </p:nvSpPr>
        <p:spPr>
          <a:xfrm>
            <a:off x="5150583" y="3327571"/>
            <a:ext cx="2281645" cy="584775"/>
          </a:xfrm>
          <a:prstGeom prst="rect">
            <a:avLst/>
          </a:prstGeom>
          <a:noFill/>
        </p:spPr>
        <p:txBody>
          <a:bodyPr wrap="square" rtlCol="0">
            <a:spAutoFit/>
          </a:bodyPr>
          <a:lstStyle/>
          <a:p>
            <a:pPr algn="ctr"/>
            <a:r>
              <a:rPr lang="zh-CN" altLang="en-US" sz="3200" b="1" dirty="0">
                <a:ln>
                  <a:solidFill>
                    <a:schemeClr val="tx1">
                      <a:lumMod val="85000"/>
                      <a:lumOff val="15000"/>
                    </a:schemeClr>
                  </a:solidFill>
                </a:ln>
                <a:solidFill>
                  <a:schemeClr val="tx1">
                    <a:lumMod val="85000"/>
                    <a:lumOff val="15000"/>
                  </a:schemeClr>
                </a:solidFill>
                <a:effectLst>
                  <a:outerShdw blurRad="127000" sx="102000" sy="102000" algn="ctr" rotWithShape="0">
                    <a:prstClr val="black"/>
                  </a:outerShdw>
                </a:effectLst>
                <a:latin typeface="方正喵呜体" panose="02010600010101010101" pitchFamily="2" charset="-122"/>
                <a:ea typeface="方正喵呜体" panose="02010600010101010101" pitchFamily="2" charset="-122"/>
              </a:rPr>
              <a:t>层次化</a:t>
            </a:r>
            <a:r>
              <a:rPr lang="zh-CN" altLang="en-US" sz="3200" b="1" dirty="0" smtClean="0">
                <a:ln>
                  <a:solidFill>
                    <a:schemeClr val="tx1">
                      <a:lumMod val="85000"/>
                      <a:lumOff val="15000"/>
                    </a:schemeClr>
                  </a:solidFill>
                </a:ln>
                <a:solidFill>
                  <a:schemeClr val="tx1">
                    <a:lumMod val="85000"/>
                    <a:lumOff val="15000"/>
                  </a:schemeClr>
                </a:solidFill>
                <a:effectLst>
                  <a:outerShdw blurRad="127000" sx="102000" sy="102000" algn="ctr" rotWithShape="0">
                    <a:prstClr val="black"/>
                  </a:outerShdw>
                </a:effectLst>
                <a:latin typeface="方正喵呜体" panose="02010600010101010101" pitchFamily="2" charset="-122"/>
                <a:ea typeface="方正喵呜体" panose="02010600010101010101" pitchFamily="2" charset="-122"/>
              </a:rPr>
              <a:t>架构</a:t>
            </a:r>
            <a:endParaRPr lang="zh-CN" altLang="en-US" sz="3200" b="1" dirty="0">
              <a:ln>
                <a:solidFill>
                  <a:schemeClr val="tx1">
                    <a:lumMod val="85000"/>
                    <a:lumOff val="15000"/>
                  </a:schemeClr>
                </a:solidFill>
              </a:ln>
              <a:solidFill>
                <a:schemeClr val="tx1">
                  <a:lumMod val="85000"/>
                  <a:lumOff val="15000"/>
                </a:schemeClr>
              </a:solidFill>
              <a:effectLst>
                <a:outerShdw blurRad="127000" sx="102000" sy="102000" algn="ctr" rotWithShape="0">
                  <a:prstClr val="black"/>
                </a:outerShdw>
              </a:effectLst>
              <a:latin typeface="方正喵呜体" panose="02010600010101010101" pitchFamily="2" charset="-122"/>
              <a:ea typeface="方正喵呜体" panose="02010600010101010101" pitchFamily="2" charset="-122"/>
            </a:endParaRPr>
          </a:p>
        </p:txBody>
      </p:sp>
      <p:sp>
        <p:nvSpPr>
          <p:cNvPr id="5" name="文本框 4"/>
          <p:cNvSpPr txBox="1"/>
          <p:nvPr/>
        </p:nvSpPr>
        <p:spPr>
          <a:xfrm>
            <a:off x="801535" y="3857179"/>
            <a:ext cx="4136539"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大量使用全局变量</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a:solidFill>
                  <a:schemeClr val="bg1"/>
                </a:solidFill>
                <a:latin typeface="方正喵呜体" panose="02010600010101010101" pitchFamily="2" charset="-122"/>
                <a:ea typeface="方正喵呜体" panose="02010600010101010101" pitchFamily="2" charset="-122"/>
              </a:rPr>
              <a:t>模块规模</a:t>
            </a:r>
            <a:r>
              <a:rPr lang="zh-CN" altLang="en-US" sz="2000" dirty="0" smtClean="0">
                <a:solidFill>
                  <a:schemeClr val="bg1"/>
                </a:solidFill>
                <a:latin typeface="方正喵呜体" panose="02010600010101010101" pitchFamily="2" charset="-122"/>
                <a:ea typeface="方正喵呜体" panose="02010600010101010101" pitchFamily="2" charset="-122"/>
              </a:rPr>
              <a:t>大，新手难以维护</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a:solidFill>
                  <a:schemeClr val="bg1"/>
                </a:solidFill>
                <a:latin typeface="方正喵呜体" panose="02010600010101010101" pitchFamily="2" charset="-122"/>
                <a:ea typeface="方正喵呜体" panose="02010600010101010101" pitchFamily="2" charset="-122"/>
              </a:rPr>
              <a:t>模块</a:t>
            </a:r>
            <a:r>
              <a:rPr lang="zh-CN" altLang="en-US" sz="2000" dirty="0" smtClean="0">
                <a:solidFill>
                  <a:schemeClr val="bg1"/>
                </a:solidFill>
                <a:latin typeface="方正喵呜体" panose="02010600010101010101" pitchFamily="2" charset="-122"/>
                <a:ea typeface="方正喵呜体" panose="02010600010101010101" pitchFamily="2" charset="-122"/>
              </a:rPr>
              <a:t>间关联度低</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a:solidFill>
                  <a:schemeClr val="bg1"/>
                </a:solidFill>
                <a:latin typeface="方正喵呜体" panose="02010600010101010101" pitchFamily="2" charset="-122"/>
                <a:ea typeface="方正喵呜体" panose="02010600010101010101" pitchFamily="2" charset="-122"/>
              </a:rPr>
              <a:t>一大</a:t>
            </a:r>
            <a:r>
              <a:rPr lang="zh-CN" altLang="en-US" sz="2000" dirty="0" smtClean="0">
                <a:solidFill>
                  <a:schemeClr val="bg1"/>
                </a:solidFill>
                <a:latin typeface="方正喵呜体" panose="02010600010101010101" pitchFamily="2" charset="-122"/>
                <a:ea typeface="方正喵呜体" panose="02010600010101010101" pitchFamily="2" charset="-122"/>
              </a:rPr>
              <a:t>坨读不懂的代码</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执行效率高</a:t>
            </a:r>
            <a:endParaRPr lang="en-US" altLang="zh-CN" sz="2000" dirty="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错误不易定位</a:t>
            </a:r>
            <a:endParaRPr lang="en-US" altLang="zh-CN" sz="2000" dirty="0" smtClean="0">
              <a:solidFill>
                <a:schemeClr val="bg1"/>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5007461" y="3857178"/>
            <a:ext cx="4136539"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大量使用函数和局部变量</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模块规模小，易于维护升级</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模块间调用关联读高</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新手易读易上手</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执行效率低</a:t>
            </a:r>
            <a:endParaRPr lang="en-US" altLang="zh-CN" sz="2000" dirty="0">
              <a:solidFill>
                <a:schemeClr val="bg1"/>
              </a:solidFill>
              <a:latin typeface="方正喵呜体" panose="02010600010101010101" pitchFamily="2" charset="-122"/>
              <a:ea typeface="方正喵呜体" panose="02010600010101010101" pitchFamily="2" charset="-122"/>
            </a:endParaRPr>
          </a:p>
          <a:p>
            <a:pPr marL="285750" indent="-285750">
              <a:lnSpc>
                <a:spcPct val="150000"/>
              </a:lnSpc>
              <a:buFont typeface="Wingdings" panose="05000000000000000000" pitchFamily="2" charset="2"/>
              <a:buChar char="n"/>
            </a:pPr>
            <a:r>
              <a:rPr lang="zh-CN" altLang="en-US" sz="2000" dirty="0" smtClean="0">
                <a:solidFill>
                  <a:schemeClr val="bg1"/>
                </a:solidFill>
                <a:latin typeface="方正喵呜体" panose="02010600010101010101" pitchFamily="2" charset="-122"/>
                <a:ea typeface="方正喵呜体" panose="02010600010101010101" pitchFamily="2" charset="-122"/>
              </a:rPr>
              <a:t>错误容易定位</a:t>
            </a:r>
            <a:endParaRPr lang="en-US" altLang="zh-CN" sz="2000" dirty="0" smtClean="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5696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iterate type="wd">
                                    <p:tmPct val="10000"/>
                                  </p:iterate>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iterate type="wd">
                                    <p:tmPct val="10000"/>
                                  </p:iterate>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ppt_x</p:attrName>
                                        </p:attrNameLst>
                                      </p:cBhvr>
                                      <p:tavLst>
                                        <p:tav tm="0">
                                          <p:val>
                                            <p:strVal val="#ppt_x-#ppt_w*1.125000"/>
                                          </p:val>
                                        </p:tav>
                                        <p:tav tm="100000">
                                          <p:val>
                                            <p:strVal val="#ppt_x"/>
                                          </p:val>
                                        </p:tav>
                                      </p:tavLst>
                                    </p:anim>
                                    <p:animEffect transition="in" filter="wipe(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0149" y="415563"/>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跨层设计</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grpSp>
        <p:nvGrpSpPr>
          <p:cNvPr id="20" name="组合 19"/>
          <p:cNvGrpSpPr/>
          <p:nvPr/>
        </p:nvGrpSpPr>
        <p:grpSpPr>
          <a:xfrm>
            <a:off x="1954371" y="1185004"/>
            <a:ext cx="5002217" cy="313509"/>
            <a:chOff x="1542891" y="3000216"/>
            <a:chExt cx="5002217" cy="313509"/>
          </a:xfrm>
        </p:grpSpPr>
        <p:sp>
          <p:nvSpPr>
            <p:cNvPr id="3" name="矩形 2"/>
            <p:cNvSpPr/>
            <p:nvPr/>
          </p:nvSpPr>
          <p:spPr>
            <a:xfrm>
              <a:off x="154289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5678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067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8456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79845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234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2623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4011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5400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36789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8178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95678"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0956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62345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3734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51236"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2022929"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338319"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648599"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74753"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285710"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591170"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906268"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220157" y="126338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534237" y="126337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854513" y="1266463"/>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612184" y="2068106"/>
            <a:ext cx="5344404" cy="1754326"/>
          </a:xfrm>
          <a:prstGeom prst="rect">
            <a:avLst/>
          </a:prstGeom>
          <a:noFill/>
        </p:spPr>
        <p:txBody>
          <a:bodyPr wrap="square" rtlCol="0">
            <a:spAutoFit/>
          </a:bodyPr>
          <a:lstStyle/>
          <a:p>
            <a:r>
              <a:rPr lang="en-US" altLang="zh-CN" dirty="0" smtClean="0">
                <a:solidFill>
                  <a:schemeClr val="bg1"/>
                </a:solidFill>
                <a:latin typeface="方正喵呜体" panose="02010600010101010101" pitchFamily="2" charset="-122"/>
                <a:ea typeface="方正喵呜体" panose="02010600010101010101" pitchFamily="2" charset="-122"/>
              </a:rPr>
              <a:t>struct </a:t>
            </a:r>
            <a:r>
              <a:rPr lang="en-US" altLang="zh-CN" dirty="0" err="1" smtClean="0">
                <a:solidFill>
                  <a:schemeClr val="bg1"/>
                </a:solidFill>
                <a:latin typeface="方正喵呜体" panose="02010600010101010101" pitchFamily="2" charset="-122"/>
                <a:ea typeface="方正喵呜体" panose="02010600010101010101" pitchFamily="2" charset="-122"/>
              </a:rPr>
              <a:t>StudentListByArray</a:t>
            </a:r>
            <a:endParaRPr lang="en-US" altLang="zh-CN" dirty="0" smtClean="0">
              <a:solidFill>
                <a:schemeClr val="bg1"/>
              </a:solidFill>
              <a:latin typeface="方正喵呜体" panose="02010600010101010101" pitchFamily="2" charset="-122"/>
              <a:ea typeface="方正喵呜体" panose="02010600010101010101" pitchFamily="2" charset="-122"/>
            </a:endParaRPr>
          </a:p>
          <a:p>
            <a:r>
              <a:rPr lang="en-US" altLang="zh-CN" dirty="0" smtClean="0">
                <a:solidFill>
                  <a:schemeClr val="bg1"/>
                </a:solidFill>
                <a:latin typeface="方正喵呜体" panose="02010600010101010101" pitchFamily="2" charset="-122"/>
                <a:ea typeface="方正喵呜体" panose="02010600010101010101" pitchFamily="2" charset="-122"/>
              </a:rPr>
              <a:t>{</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struct</a:t>
            </a:r>
            <a:r>
              <a:rPr lang="en-US" altLang="zh-CN" dirty="0" smtClean="0">
                <a:solidFill>
                  <a:schemeClr val="bg1"/>
                </a:solidFill>
                <a:latin typeface="方正喵呜体" panose="02010600010101010101" pitchFamily="2" charset="-122"/>
                <a:ea typeface="方正喵呜体" panose="02010600010101010101" pitchFamily="2" charset="-122"/>
              </a:rPr>
              <a:t> Student list[MAX_LIST_SIZE];</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unsigned short front;</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unsigned </a:t>
            </a:r>
            <a:r>
              <a:rPr lang="en-US" altLang="zh-CN" dirty="0">
                <a:solidFill>
                  <a:schemeClr val="bg1"/>
                </a:solidFill>
                <a:latin typeface="方正喵呜体" panose="02010600010101010101" pitchFamily="2" charset="-122"/>
                <a:ea typeface="方正喵呜体" panose="02010600010101010101" pitchFamily="2" charset="-122"/>
              </a:rPr>
              <a:t>short </a:t>
            </a:r>
            <a:r>
              <a:rPr lang="en-US" altLang="zh-CN" dirty="0" smtClean="0">
                <a:solidFill>
                  <a:schemeClr val="bg1"/>
                </a:solidFill>
                <a:latin typeface="方正喵呜体" panose="02010600010101010101" pitchFamily="2" charset="-122"/>
                <a:ea typeface="方正喵呜体" panose="02010600010101010101" pitchFamily="2" charset="-122"/>
              </a:rPr>
              <a:t>rear;</a:t>
            </a:r>
          </a:p>
          <a:p>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2" name="文本框 31"/>
          <p:cNvSpPr txBox="1"/>
          <p:nvPr/>
        </p:nvSpPr>
        <p:spPr>
          <a:xfrm>
            <a:off x="1612184" y="4135941"/>
            <a:ext cx="7256041" cy="2308324"/>
          </a:xfrm>
          <a:prstGeom prst="rect">
            <a:avLst/>
          </a:prstGeom>
          <a:noFill/>
        </p:spPr>
        <p:txBody>
          <a:bodyPr wrap="square" rtlCol="0">
            <a:spAutoFit/>
          </a:bodyPr>
          <a:lstStyle/>
          <a:p>
            <a:r>
              <a:rPr lang="en-US" altLang="zh-CN" dirty="0" smtClean="0">
                <a:solidFill>
                  <a:schemeClr val="bg1"/>
                </a:solidFill>
                <a:latin typeface="方正喵呜体" panose="02010600010101010101" pitchFamily="2" charset="-122"/>
                <a:ea typeface="方正喵呜体" panose="02010600010101010101" pitchFamily="2" charset="-122"/>
              </a:rPr>
              <a:t>BOOL </a:t>
            </a:r>
            <a:r>
              <a:rPr lang="en-US" altLang="zh-CN" dirty="0" err="1" smtClean="0">
                <a:solidFill>
                  <a:schemeClr val="bg1"/>
                </a:solidFill>
                <a:latin typeface="方正喵呜体" panose="02010600010101010101" pitchFamily="2" charset="-122"/>
                <a:ea typeface="方正喵呜体" panose="02010600010101010101" pitchFamily="2" charset="-122"/>
              </a:rPr>
              <a:t>InitializeList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a:solidFill>
                  <a:schemeClr val="bg1"/>
                </a:solidFill>
                <a:latin typeface="方正喵呜体" panose="02010600010101010101" pitchFamily="2" charset="-122"/>
                <a:ea typeface="方正喵呜体" panose="02010600010101010101" pitchFamily="2" charset="-122"/>
              </a:rPr>
              <a:t>struct </a:t>
            </a:r>
            <a:r>
              <a:rPr lang="en-US" altLang="zh-CN" dirty="0" err="1" smtClean="0">
                <a:solidFill>
                  <a:schemeClr val="bg1"/>
                </a:solidFill>
                <a:latin typeface="方正喵呜体" panose="02010600010101010101" pitchFamily="2" charset="-122"/>
                <a:ea typeface="方正喵呜体" panose="02010600010101010101" pitchFamily="2" charset="-122"/>
              </a:rPr>
              <a:t>StudentListByArray</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a:t>
            </a:r>
          </a:p>
          <a:p>
            <a:r>
              <a:rPr lang="en-US" altLang="zh-CN" dirty="0" smtClean="0">
                <a:solidFill>
                  <a:schemeClr val="bg1"/>
                </a:solidFill>
                <a:latin typeface="方正喵呜体" panose="02010600010101010101" pitchFamily="2" charset="-122"/>
                <a:ea typeface="方正喵呜体" panose="02010600010101010101" pitchFamily="2" charset="-122"/>
              </a:rPr>
              <a:t>{</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if(</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!=NULL){</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-&gt;front = </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-&gt;rear = 0</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1"/>
              </a:solidFill>
              <a:latin typeface="方正喵呜体" panose="02010600010101010101" pitchFamily="2" charset="-122"/>
              <a:ea typeface="方正喵呜体" panose="02010600010101010101" pitchFamily="2" charset="-122"/>
            </a:endParaRPr>
          </a:p>
          <a:p>
            <a:r>
              <a:rPr lang="en-US" altLang="zh-CN" dirty="0" smtClean="0">
                <a:solidFill>
                  <a:schemeClr val="bg1"/>
                </a:solidFill>
                <a:latin typeface="方正喵呜体" panose="02010600010101010101" pitchFamily="2" charset="-122"/>
                <a:ea typeface="方正喵呜体" panose="02010600010101010101" pitchFamily="2" charset="-122"/>
              </a:rPr>
              <a:t>    } else {</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dirty="0" smtClean="0">
                <a:solidFill>
                  <a:schemeClr val="bg1"/>
                </a:solidFill>
                <a:latin typeface="方正喵呜体" panose="02010600010101010101" pitchFamily="2" charset="-122"/>
                <a:ea typeface="方正喵呜体" panose="02010600010101010101" pitchFamily="2" charset="-122"/>
              </a:rPr>
              <a:t>    }</a:t>
            </a:r>
          </a:p>
          <a:p>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783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00"/>
                                        <p:tgtEl>
                                          <p:spTgt spid="22"/>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
                                        <p:tgtEl>
                                          <p:spTgt spid="23"/>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00"/>
                                        <p:tgtEl>
                                          <p:spTgt spid="24"/>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20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00"/>
                                        <p:tgtEl>
                                          <p:spTgt spid="2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00"/>
                                        <p:tgtEl>
                                          <p:spTgt spid="21"/>
                                        </p:tgtEl>
                                      </p:cBhvr>
                                    </p:animEffect>
                                    <p:set>
                                      <p:cBhvr>
                                        <p:cTn id="36" dur="1" fill="hold">
                                          <p:stCondLst>
                                            <p:cond delay="1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200"/>
                                        <p:tgtEl>
                                          <p:spTgt spid="22"/>
                                        </p:tgtEl>
                                      </p:cBhvr>
                                    </p:animEffect>
                                    <p:set>
                                      <p:cBhvr>
                                        <p:cTn id="41" dur="1" fill="hold">
                                          <p:stCondLst>
                                            <p:cond delay="1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200"/>
                                        <p:tgtEl>
                                          <p:spTgt spid="23"/>
                                        </p:tgtEl>
                                      </p:cBhvr>
                                    </p:animEffect>
                                    <p:set>
                                      <p:cBhvr>
                                        <p:cTn id="46" dur="1" fill="hold">
                                          <p:stCondLst>
                                            <p:cond delay="199"/>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childTnLst>
                          </p:cTn>
                        </p:par>
                        <p:par>
                          <p:cTn id="52" fill="hold">
                            <p:stCondLst>
                              <p:cond delay="200"/>
                            </p:stCondLst>
                            <p:childTnLst>
                              <p:par>
                                <p:cTn id="53" presetID="10" presetClass="entr" presetSubtype="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200"/>
                                        <p:tgtEl>
                                          <p:spTgt spid="29"/>
                                        </p:tgtEl>
                                      </p:cBhvr>
                                    </p:animEffect>
                                  </p:childTnLst>
                                </p:cTn>
                              </p:par>
                            </p:childTnLst>
                          </p:cTn>
                        </p:par>
                        <p:par>
                          <p:cTn id="56" fill="hold">
                            <p:stCondLst>
                              <p:cond delay="400"/>
                            </p:stCondLst>
                            <p:childTnLst>
                              <p:par>
                                <p:cTn id="57" presetID="10"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2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200"/>
                                        <p:tgtEl>
                                          <p:spTgt spid="24"/>
                                        </p:tgtEl>
                                      </p:cBhvr>
                                    </p:animEffect>
                                    <p:set>
                                      <p:cBhvr>
                                        <p:cTn id="64" dur="1" fill="hold">
                                          <p:stCondLst>
                                            <p:cond delay="199"/>
                                          </p:stCondLst>
                                        </p:cTn>
                                        <p:tgtEl>
                                          <p:spTgt spid="24"/>
                                        </p:tgtEl>
                                        <p:attrNameLst>
                                          <p:attrName>style.visibility</p:attrName>
                                        </p:attrNameLst>
                                      </p:cBhvr>
                                      <p:to>
                                        <p:strVal val="hidden"/>
                                      </p:to>
                                    </p:set>
                                  </p:childTnLst>
                                </p:cTn>
                              </p:par>
                            </p:childTnLst>
                          </p:cTn>
                        </p:par>
                        <p:par>
                          <p:cTn id="65" fill="hold">
                            <p:stCondLst>
                              <p:cond delay="200"/>
                            </p:stCondLst>
                            <p:childTnLst>
                              <p:par>
                                <p:cTn id="66" presetID="10" presetClass="exit" presetSubtype="0" fill="hold" grpId="1" nodeType="afterEffect">
                                  <p:stCondLst>
                                    <p:cond delay="0"/>
                                  </p:stCondLst>
                                  <p:childTnLst>
                                    <p:animEffect transition="out" filter="fade">
                                      <p:cBhvr>
                                        <p:cTn id="67" dur="200"/>
                                        <p:tgtEl>
                                          <p:spTgt spid="25"/>
                                        </p:tgtEl>
                                      </p:cBhvr>
                                    </p:animEffect>
                                    <p:set>
                                      <p:cBhvr>
                                        <p:cTn id="68" dur="1" fill="hold">
                                          <p:stCondLst>
                                            <p:cond delay="199"/>
                                          </p:stCondLst>
                                        </p:cTn>
                                        <p:tgtEl>
                                          <p:spTgt spid="25"/>
                                        </p:tgtEl>
                                        <p:attrNameLst>
                                          <p:attrName>style.visibility</p:attrName>
                                        </p:attrNameLst>
                                      </p:cBhvr>
                                      <p:to>
                                        <p:strVal val="hidden"/>
                                      </p:to>
                                    </p:set>
                                  </p:childTnLst>
                                </p:cTn>
                              </p:par>
                            </p:childTnLst>
                          </p:cTn>
                        </p:par>
                        <p:par>
                          <p:cTn id="69" fill="hold">
                            <p:stCondLst>
                              <p:cond delay="400"/>
                            </p:stCondLst>
                            <p:childTnLst>
                              <p:par>
                                <p:cTn id="70" presetID="10" presetClass="exit" presetSubtype="0" fill="hold" grpId="1" nodeType="afterEffect">
                                  <p:stCondLst>
                                    <p:cond delay="0"/>
                                  </p:stCondLst>
                                  <p:childTnLst>
                                    <p:animEffect transition="out" filter="fade">
                                      <p:cBhvr>
                                        <p:cTn id="71" dur="200"/>
                                        <p:tgtEl>
                                          <p:spTgt spid="26"/>
                                        </p:tgtEl>
                                      </p:cBhvr>
                                    </p:animEffect>
                                    <p:set>
                                      <p:cBhvr>
                                        <p:cTn id="72" dur="1" fill="hold">
                                          <p:stCondLst>
                                            <p:cond delay="199"/>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8" grpId="0" animBg="1"/>
      <p:bldP spid="29" grpId="0" animBg="1"/>
      <p:bldP spid="30" grpId="0" animBg="1"/>
      <p:bldP spid="31" grpId="0"/>
      <p:bldP spid="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0149" y="415563"/>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跨层设计</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1910828" y="1350467"/>
            <a:ext cx="5002217" cy="313509"/>
            <a:chOff x="1542891" y="3000216"/>
            <a:chExt cx="5002217" cy="313509"/>
          </a:xfrm>
        </p:grpSpPr>
        <p:sp>
          <p:nvSpPr>
            <p:cNvPr id="4" name="矩形 3"/>
            <p:cNvSpPr/>
            <p:nvPr/>
          </p:nvSpPr>
          <p:spPr>
            <a:xfrm>
              <a:off x="154289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5678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067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8456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9845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1234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2623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4011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5400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789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68178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95678"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0956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62345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3734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51236"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3547627" y="1428843"/>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862725" y="1428843"/>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176614" y="1428843"/>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490694" y="1428842"/>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810970" y="1431926"/>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箭头 24"/>
          <p:cNvSpPr/>
          <p:nvPr/>
        </p:nvSpPr>
        <p:spPr>
          <a:xfrm>
            <a:off x="4767427" y="1663976"/>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6" name="文本框 25"/>
          <p:cNvSpPr txBox="1"/>
          <p:nvPr/>
        </p:nvSpPr>
        <p:spPr>
          <a:xfrm>
            <a:off x="4531882" y="1899743"/>
            <a:ext cx="718331" cy="369332"/>
          </a:xfrm>
          <a:prstGeom prst="rect">
            <a:avLst/>
          </a:prstGeom>
          <a:noFill/>
        </p:spPr>
        <p:txBody>
          <a:bodyPr wrap="square" rtlCol="0">
            <a:spAutoFit/>
          </a:bodyPr>
          <a:lstStyle/>
          <a:p>
            <a:pPr algn="ctr"/>
            <a:r>
              <a:rPr lang="en-US" altLang="zh-CN" dirty="0" smtClean="0">
                <a:solidFill>
                  <a:schemeClr val="bg1"/>
                </a:solidFill>
              </a:rPr>
              <a:t>front</a:t>
            </a:r>
            <a:endParaRPr lang="zh-CN" altLang="en-US" dirty="0">
              <a:solidFill>
                <a:schemeClr val="bg1"/>
              </a:solidFill>
            </a:endParaRPr>
          </a:p>
        </p:txBody>
      </p:sp>
      <p:sp>
        <p:nvSpPr>
          <p:cNvPr id="27" name="上箭头 26"/>
          <p:cNvSpPr/>
          <p:nvPr/>
        </p:nvSpPr>
        <p:spPr>
          <a:xfrm>
            <a:off x="3507497" y="1663341"/>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8" name="文本框 27"/>
          <p:cNvSpPr txBox="1"/>
          <p:nvPr/>
        </p:nvSpPr>
        <p:spPr>
          <a:xfrm>
            <a:off x="3271952" y="1899108"/>
            <a:ext cx="718331" cy="369332"/>
          </a:xfrm>
          <a:prstGeom prst="rect">
            <a:avLst/>
          </a:prstGeom>
          <a:noFill/>
        </p:spPr>
        <p:txBody>
          <a:bodyPr wrap="square" rtlCol="0">
            <a:spAutoFit/>
          </a:bodyPr>
          <a:lstStyle/>
          <a:p>
            <a:pPr algn="ctr"/>
            <a:r>
              <a:rPr lang="en-US" altLang="zh-CN" dirty="0" smtClean="0">
                <a:solidFill>
                  <a:schemeClr val="bg1"/>
                </a:solidFill>
              </a:rPr>
              <a:t>rear</a:t>
            </a:r>
            <a:endParaRPr lang="zh-CN" altLang="en-US" dirty="0">
              <a:solidFill>
                <a:schemeClr val="bg1"/>
              </a:solidFill>
            </a:endParaRPr>
          </a:p>
        </p:txBody>
      </p:sp>
      <p:sp>
        <p:nvSpPr>
          <p:cNvPr id="29" name="文本框 28"/>
          <p:cNvSpPr txBox="1"/>
          <p:nvPr/>
        </p:nvSpPr>
        <p:spPr>
          <a:xfrm>
            <a:off x="705348" y="2257552"/>
            <a:ext cx="7256041" cy="2308324"/>
          </a:xfrm>
          <a:prstGeom prst="rect">
            <a:avLst/>
          </a:prstGeom>
          <a:noFill/>
        </p:spPr>
        <p:txBody>
          <a:bodyPr wrap="square" rtlCol="0">
            <a:spAutoFit/>
          </a:bodyPr>
          <a:lstStyle/>
          <a:p>
            <a:r>
              <a:rPr lang="en-US" altLang="zh-CN" sz="1600" dirty="0" smtClean="0">
                <a:solidFill>
                  <a:schemeClr val="bg1"/>
                </a:solidFill>
                <a:latin typeface="方正喵呜体" panose="02010600010101010101" pitchFamily="2" charset="-122"/>
                <a:ea typeface="方正喵呜体" panose="02010600010101010101" pitchFamily="2" charset="-122"/>
              </a:rPr>
              <a:t>BOOL </a:t>
            </a:r>
            <a:r>
              <a:rPr lang="en-US" altLang="zh-CN" sz="1600" dirty="0" err="1" smtClean="0">
                <a:solidFill>
                  <a:schemeClr val="bg1"/>
                </a:solidFill>
                <a:latin typeface="方正喵呜体" panose="02010600010101010101" pitchFamily="2" charset="-122"/>
                <a:ea typeface="方正喵呜体" panose="02010600010101010101" pitchFamily="2" charset="-122"/>
              </a:rPr>
              <a:t>EnQueue</a:t>
            </a:r>
            <a:r>
              <a:rPr lang="en-US" altLang="zh-CN" sz="1600" dirty="0" smtClean="0">
                <a:solidFill>
                  <a:schemeClr val="bg1"/>
                </a:solidFill>
                <a:latin typeface="方正喵呜体" panose="02010600010101010101" pitchFamily="2" charset="-122"/>
                <a:ea typeface="方正喵呜体" panose="02010600010101010101" pitchFamily="2" charset="-122"/>
              </a:rPr>
              <a:t>(struct </a:t>
            </a:r>
            <a:r>
              <a:rPr lang="en-US" altLang="zh-CN" sz="1600" dirty="0" err="1" smtClean="0">
                <a:solidFill>
                  <a:schemeClr val="bg1"/>
                </a:solidFill>
                <a:latin typeface="方正喵呜体" panose="02010600010101010101" pitchFamily="2" charset="-122"/>
                <a:ea typeface="方正喵呜体" panose="02010600010101010101" pitchFamily="2" charset="-122"/>
              </a:rPr>
              <a:t>StudentListByArray</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struct Student&amp; value)</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if(</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!=NULL &amp;&amp;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-&gt;front&lt;MAX_LIST_SIZE){</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-&gt;List[</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 = value;</a:t>
            </a:r>
          </a:p>
          <a:p>
            <a:r>
              <a:rPr lang="en-US" altLang="zh-CN" sz="1600" dirty="0" smtClean="0">
                <a:solidFill>
                  <a:schemeClr val="bg1"/>
                </a:solidFill>
                <a:latin typeface="方正喵呜体" panose="02010600010101010101" pitchFamily="2" charset="-122"/>
                <a:ea typeface="方正喵呜体" panose="02010600010101010101" pitchFamily="2" charset="-122"/>
              </a:rPr>
              <a:t>        return TRUE;</a:t>
            </a:r>
          </a:p>
          <a:p>
            <a:r>
              <a:rPr lang="en-US" altLang="zh-CN" sz="1600" dirty="0" smtClean="0">
                <a:solidFill>
                  <a:schemeClr val="bg1"/>
                </a:solidFill>
                <a:latin typeface="方正喵呜体" panose="02010600010101010101" pitchFamily="2" charset="-122"/>
                <a:ea typeface="方正喵呜体" panose="02010600010101010101" pitchFamily="2" charset="-122"/>
              </a:rPr>
              <a:t>    } else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zh-CN" altLang="en-US"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smtClean="0">
                <a:solidFill>
                  <a:schemeClr val="bg1"/>
                </a:solidFill>
                <a:latin typeface="方正喵呜体" panose="02010600010101010101" pitchFamily="2" charset="-122"/>
                <a:ea typeface="方正喵呜体" panose="02010600010101010101" pitchFamily="2" charset="-122"/>
              </a:rPr>
              <a:t> </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0" name="文本框 29"/>
          <p:cNvSpPr txBox="1"/>
          <p:nvPr/>
        </p:nvSpPr>
        <p:spPr>
          <a:xfrm>
            <a:off x="680309" y="1740685"/>
            <a:ext cx="1619794" cy="584775"/>
          </a:xfrm>
          <a:prstGeom prst="rect">
            <a:avLst/>
          </a:prstGeom>
          <a:noFill/>
        </p:spPr>
        <p:txBody>
          <a:bodyPr wrap="square" rtlCol="0">
            <a:spAutoFit/>
          </a:bodyPr>
          <a:lstStyle/>
          <a:p>
            <a:r>
              <a:rPr lang="zh-CN" altLang="en-US" sz="3200" dirty="0" smtClean="0">
                <a:solidFill>
                  <a:schemeClr val="bg1"/>
                </a:solidFill>
                <a:latin typeface="方正喵呜体" panose="02010600010101010101" pitchFamily="2" charset="-122"/>
                <a:ea typeface="方正喵呜体" panose="02010600010101010101" pitchFamily="2" charset="-122"/>
              </a:rPr>
              <a:t>版本</a:t>
            </a:r>
            <a:r>
              <a:rPr lang="en-US" altLang="zh-CN" sz="3200" dirty="0" smtClean="0">
                <a:solidFill>
                  <a:schemeClr val="bg1"/>
                </a:solidFill>
                <a:latin typeface="方正喵呜体" panose="02010600010101010101" pitchFamily="2" charset="-122"/>
                <a:ea typeface="方正喵呜体" panose="02010600010101010101" pitchFamily="2" charset="-122"/>
              </a:rPr>
              <a:t>1</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1" name="文本框 30"/>
          <p:cNvSpPr txBox="1"/>
          <p:nvPr/>
        </p:nvSpPr>
        <p:spPr>
          <a:xfrm>
            <a:off x="705347" y="4484262"/>
            <a:ext cx="7256041" cy="2308324"/>
          </a:xfrm>
          <a:prstGeom prst="rect">
            <a:avLst/>
          </a:prstGeom>
          <a:noFill/>
        </p:spPr>
        <p:txBody>
          <a:bodyPr wrap="square" rtlCol="0">
            <a:spAutoFit/>
          </a:bodyPr>
          <a:lstStyle/>
          <a:p>
            <a:r>
              <a:rPr lang="en-US" altLang="zh-CN" sz="1600" dirty="0" smtClean="0">
                <a:solidFill>
                  <a:schemeClr val="bg1"/>
                </a:solidFill>
                <a:latin typeface="方正喵呜体" panose="02010600010101010101" pitchFamily="2" charset="-122"/>
                <a:ea typeface="方正喵呜体" panose="02010600010101010101" pitchFamily="2" charset="-122"/>
              </a:rPr>
              <a:t>BOOL </a:t>
            </a:r>
            <a:r>
              <a:rPr lang="en-US" altLang="zh-CN" sz="1600" dirty="0" err="1" smtClean="0">
                <a:solidFill>
                  <a:schemeClr val="bg1"/>
                </a:solidFill>
                <a:latin typeface="方正喵呜体" panose="02010600010101010101" pitchFamily="2" charset="-122"/>
                <a:ea typeface="方正喵呜体" panose="02010600010101010101" pitchFamily="2" charset="-122"/>
              </a:rPr>
              <a:t>DeQueue</a:t>
            </a:r>
            <a:r>
              <a:rPr lang="en-US" altLang="zh-CN" sz="1600" dirty="0" smtClean="0">
                <a:solidFill>
                  <a:schemeClr val="bg1"/>
                </a:solidFill>
                <a:latin typeface="方正喵呜体" panose="02010600010101010101" pitchFamily="2" charset="-122"/>
                <a:ea typeface="方正喵呜体" panose="02010600010101010101" pitchFamily="2" charset="-122"/>
              </a:rPr>
              <a:t>(struct </a:t>
            </a:r>
            <a:r>
              <a:rPr lang="en-US" altLang="zh-CN" sz="1600" dirty="0" err="1" smtClean="0">
                <a:solidFill>
                  <a:schemeClr val="bg1"/>
                </a:solidFill>
                <a:latin typeface="方正喵呜体" panose="02010600010101010101" pitchFamily="2" charset="-122"/>
                <a:ea typeface="方正喵呜体" panose="02010600010101010101" pitchFamily="2" charset="-122"/>
              </a:rPr>
              <a:t>StudentListByArray</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struct Student&amp; value)</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if(</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!=NULL &amp;&amp;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-&gt;front&gt;</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-&gt;rear){</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value =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-&gt;List[</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TRUE;</a:t>
            </a:r>
          </a:p>
          <a:p>
            <a:r>
              <a:rPr lang="en-US" altLang="zh-CN" sz="1600" dirty="0" smtClean="0">
                <a:solidFill>
                  <a:schemeClr val="bg1"/>
                </a:solidFill>
                <a:latin typeface="方正喵呜体" panose="02010600010101010101" pitchFamily="2" charset="-122"/>
                <a:ea typeface="方正喵呜体" panose="02010600010101010101" pitchFamily="2" charset="-122"/>
              </a:rPr>
              <a:t>    } else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zh-CN" altLang="en-US"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smtClean="0">
                <a:solidFill>
                  <a:schemeClr val="bg1"/>
                </a:solidFill>
                <a:latin typeface="方正喵呜体" panose="02010600010101010101" pitchFamily="2" charset="-122"/>
                <a:ea typeface="方正喵呜体" panose="02010600010101010101" pitchFamily="2" charset="-122"/>
              </a:rPr>
              <a:t> </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80596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274" y="50762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跨层设计</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1989708" y="1920223"/>
            <a:ext cx="5002217" cy="313509"/>
            <a:chOff x="1542891" y="3000216"/>
            <a:chExt cx="5002217" cy="313509"/>
          </a:xfrm>
        </p:grpSpPr>
        <p:sp>
          <p:nvSpPr>
            <p:cNvPr id="4" name="矩形 3"/>
            <p:cNvSpPr/>
            <p:nvPr/>
          </p:nvSpPr>
          <p:spPr>
            <a:xfrm>
              <a:off x="154289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5678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7067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8456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9845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1234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2623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4011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5400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789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68178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95678"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0956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62345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3734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51236"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5516267"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1365"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145254"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454571" y="1998598"/>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495" y="1997965"/>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6484488" y="2232460"/>
            <a:ext cx="718331" cy="605099"/>
            <a:chOff x="6447767" y="1463679"/>
            <a:chExt cx="718331" cy="605099"/>
          </a:xfrm>
        </p:grpSpPr>
        <p:sp>
          <p:nvSpPr>
            <p:cNvPr id="42" name="上箭头 41"/>
            <p:cNvSpPr/>
            <p:nvPr/>
          </p:nvSpPr>
          <p:spPr>
            <a:xfrm>
              <a:off x="6683312" y="1463679"/>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3" name="文本框 42"/>
            <p:cNvSpPr txBox="1"/>
            <p:nvPr/>
          </p:nvSpPr>
          <p:spPr>
            <a:xfrm>
              <a:off x="6447767" y="1699446"/>
              <a:ext cx="718331" cy="369332"/>
            </a:xfrm>
            <a:prstGeom prst="rect">
              <a:avLst/>
            </a:prstGeom>
            <a:noFill/>
          </p:spPr>
          <p:txBody>
            <a:bodyPr wrap="square" rtlCol="0">
              <a:spAutoFit/>
            </a:bodyPr>
            <a:lstStyle/>
            <a:p>
              <a:pPr algn="ctr"/>
              <a:r>
                <a:rPr lang="en-US" altLang="zh-CN" dirty="0" smtClean="0">
                  <a:solidFill>
                    <a:schemeClr val="bg1"/>
                  </a:solidFill>
                </a:rPr>
                <a:t>front</a:t>
              </a:r>
              <a:endParaRPr lang="zh-CN" altLang="en-US" dirty="0">
                <a:solidFill>
                  <a:schemeClr val="bg1"/>
                </a:solidFill>
              </a:endParaRPr>
            </a:p>
          </p:txBody>
        </p:sp>
      </p:grpSp>
      <p:grpSp>
        <p:nvGrpSpPr>
          <p:cNvPr id="55" name="组合 54"/>
          <p:cNvGrpSpPr/>
          <p:nvPr/>
        </p:nvGrpSpPr>
        <p:grpSpPr>
          <a:xfrm>
            <a:off x="5240592" y="2233097"/>
            <a:ext cx="718331" cy="605099"/>
            <a:chOff x="5187837" y="1463044"/>
            <a:chExt cx="718331" cy="605099"/>
          </a:xfrm>
        </p:grpSpPr>
        <p:sp>
          <p:nvSpPr>
            <p:cNvPr id="44" name="上箭头 43"/>
            <p:cNvSpPr/>
            <p:nvPr/>
          </p:nvSpPr>
          <p:spPr>
            <a:xfrm>
              <a:off x="5423382" y="1463044"/>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5" name="文本框 44"/>
            <p:cNvSpPr txBox="1"/>
            <p:nvPr/>
          </p:nvSpPr>
          <p:spPr>
            <a:xfrm>
              <a:off x="5187837" y="1698811"/>
              <a:ext cx="718331" cy="369332"/>
            </a:xfrm>
            <a:prstGeom prst="rect">
              <a:avLst/>
            </a:prstGeom>
            <a:noFill/>
          </p:spPr>
          <p:txBody>
            <a:bodyPr wrap="square" rtlCol="0">
              <a:spAutoFit/>
            </a:bodyPr>
            <a:lstStyle/>
            <a:p>
              <a:pPr algn="ctr"/>
              <a:r>
                <a:rPr lang="en-US" altLang="zh-CN" dirty="0" smtClean="0">
                  <a:solidFill>
                    <a:schemeClr val="bg1"/>
                  </a:solidFill>
                </a:rPr>
                <a:t>rear</a:t>
              </a:r>
              <a:endParaRPr lang="zh-CN" altLang="en-US" dirty="0">
                <a:solidFill>
                  <a:schemeClr val="bg1"/>
                </a:solidFill>
              </a:endParaRPr>
            </a:p>
          </p:txBody>
        </p:sp>
      </p:grpSp>
      <p:sp>
        <p:nvSpPr>
          <p:cNvPr id="46" name="椭圆 45"/>
          <p:cNvSpPr/>
          <p:nvPr/>
        </p:nvSpPr>
        <p:spPr>
          <a:xfrm>
            <a:off x="2058266"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1779199" y="2232460"/>
            <a:ext cx="718331" cy="605099"/>
            <a:chOff x="1726444" y="1462407"/>
            <a:chExt cx="718331" cy="605099"/>
          </a:xfrm>
        </p:grpSpPr>
        <p:sp>
          <p:nvSpPr>
            <p:cNvPr id="47" name="上箭头 46"/>
            <p:cNvSpPr/>
            <p:nvPr/>
          </p:nvSpPr>
          <p:spPr>
            <a:xfrm>
              <a:off x="1961989" y="1462407"/>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8" name="文本框 47"/>
            <p:cNvSpPr txBox="1"/>
            <p:nvPr/>
          </p:nvSpPr>
          <p:spPr>
            <a:xfrm>
              <a:off x="1726444" y="1698174"/>
              <a:ext cx="718331" cy="369332"/>
            </a:xfrm>
            <a:prstGeom prst="rect">
              <a:avLst/>
            </a:prstGeom>
            <a:noFill/>
          </p:spPr>
          <p:txBody>
            <a:bodyPr wrap="square" rtlCol="0">
              <a:spAutoFit/>
            </a:bodyPr>
            <a:lstStyle/>
            <a:p>
              <a:pPr algn="ctr"/>
              <a:r>
                <a:rPr lang="en-US" altLang="zh-CN" dirty="0" smtClean="0">
                  <a:solidFill>
                    <a:schemeClr val="bg1"/>
                  </a:solidFill>
                </a:rPr>
                <a:t>front</a:t>
              </a:r>
              <a:endParaRPr lang="zh-CN" altLang="en-US" dirty="0">
                <a:solidFill>
                  <a:schemeClr val="bg1"/>
                </a:solidFill>
              </a:endParaRPr>
            </a:p>
          </p:txBody>
        </p:sp>
      </p:grpSp>
      <p:sp>
        <p:nvSpPr>
          <p:cNvPr id="51" name="椭圆 50"/>
          <p:cNvSpPr/>
          <p:nvPr/>
        </p:nvSpPr>
        <p:spPr>
          <a:xfrm>
            <a:off x="2372346"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83563"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999935" y="200486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312690" y="200517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767181" y="2232460"/>
            <a:ext cx="718331" cy="605099"/>
            <a:chOff x="5187837" y="1463044"/>
            <a:chExt cx="718331" cy="605099"/>
          </a:xfrm>
        </p:grpSpPr>
        <p:sp>
          <p:nvSpPr>
            <p:cNvPr id="57" name="上箭头 56"/>
            <p:cNvSpPr/>
            <p:nvPr/>
          </p:nvSpPr>
          <p:spPr>
            <a:xfrm>
              <a:off x="5423382" y="1463044"/>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8" name="文本框 57"/>
            <p:cNvSpPr txBox="1"/>
            <p:nvPr/>
          </p:nvSpPr>
          <p:spPr>
            <a:xfrm>
              <a:off x="5187837" y="1698811"/>
              <a:ext cx="718331" cy="369332"/>
            </a:xfrm>
            <a:prstGeom prst="rect">
              <a:avLst/>
            </a:prstGeom>
            <a:noFill/>
          </p:spPr>
          <p:txBody>
            <a:bodyPr wrap="square" rtlCol="0">
              <a:spAutoFit/>
            </a:bodyPr>
            <a:lstStyle/>
            <a:p>
              <a:pPr algn="ctr"/>
              <a:r>
                <a:rPr lang="en-US" altLang="zh-CN" dirty="0" smtClean="0">
                  <a:solidFill>
                    <a:schemeClr val="bg1"/>
                  </a:solidFill>
                </a:rPr>
                <a:t>rear</a:t>
              </a:r>
              <a:endParaRPr lang="zh-CN" altLang="en-US" dirty="0">
                <a:solidFill>
                  <a:schemeClr val="bg1"/>
                </a:solidFill>
              </a:endParaRPr>
            </a:p>
          </p:txBody>
        </p:sp>
      </p:grpSp>
      <p:sp>
        <p:nvSpPr>
          <p:cNvPr id="59" name="文本框 58"/>
          <p:cNvSpPr txBox="1"/>
          <p:nvPr/>
        </p:nvSpPr>
        <p:spPr>
          <a:xfrm>
            <a:off x="522850" y="3595488"/>
            <a:ext cx="8458200" cy="2800767"/>
          </a:xfrm>
          <a:prstGeom prst="rect">
            <a:avLst/>
          </a:prstGeom>
          <a:noFill/>
        </p:spPr>
        <p:txBody>
          <a:bodyPr wrap="square" rtlCol="0">
            <a:spAutoFit/>
          </a:bodyPr>
          <a:lstStyle/>
          <a:p>
            <a:r>
              <a:rPr lang="en-US" altLang="zh-CN" sz="1600" dirty="0" smtClean="0">
                <a:solidFill>
                  <a:schemeClr val="bg1"/>
                </a:solidFill>
                <a:latin typeface="方正喵呜体" panose="02010600010101010101" pitchFamily="2" charset="-122"/>
                <a:ea typeface="方正喵呜体" panose="02010600010101010101" pitchFamily="2" charset="-122"/>
              </a:rPr>
              <a:t>BOOL </a:t>
            </a:r>
            <a:r>
              <a:rPr lang="en-US" altLang="zh-CN" sz="1600" dirty="0" err="1" smtClean="0">
                <a:solidFill>
                  <a:schemeClr val="bg1"/>
                </a:solidFill>
                <a:latin typeface="方正喵呜体" panose="02010600010101010101" pitchFamily="2" charset="-122"/>
                <a:ea typeface="方正喵呜体" panose="02010600010101010101" pitchFamily="2" charset="-122"/>
              </a:rPr>
              <a:t>EnQueue</a:t>
            </a:r>
            <a:r>
              <a:rPr lang="en-US" altLang="zh-CN" sz="1600" dirty="0" smtClean="0">
                <a:solidFill>
                  <a:schemeClr val="bg1"/>
                </a:solidFill>
                <a:latin typeface="方正喵呜体" panose="02010600010101010101" pitchFamily="2" charset="-122"/>
                <a:ea typeface="方正喵呜体" panose="02010600010101010101" pitchFamily="2" charset="-122"/>
              </a:rPr>
              <a:t>(struct </a:t>
            </a:r>
            <a:r>
              <a:rPr lang="en-US" altLang="zh-CN" sz="1600" dirty="0" err="1" smtClean="0">
                <a:solidFill>
                  <a:schemeClr val="bg1"/>
                </a:solidFill>
                <a:latin typeface="方正喵呜体" panose="02010600010101010101" pitchFamily="2" charset="-122"/>
                <a:ea typeface="方正喵呜体" panose="02010600010101010101" pitchFamily="2" charset="-122"/>
              </a:rPr>
              <a:t>StudentListByArray</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struct Student&amp; value)</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if(</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!=NULL &amp;&amp; </a:t>
            </a:r>
            <a:r>
              <a:rPr lang="en-US" altLang="zh-CN" sz="1600" dirty="0" smtClean="0">
                <a:solidFill>
                  <a:srgbClr val="C00000"/>
                </a:solidFill>
                <a:latin typeface="方正喵呜体" panose="02010600010101010101" pitchFamily="2" charset="-122"/>
                <a:ea typeface="方正喵呜体" panose="02010600010101010101" pitchFamily="2" charset="-122"/>
              </a:rPr>
              <a:t>((</a:t>
            </a:r>
            <a:r>
              <a:rPr lang="en-US" altLang="zh-CN" sz="1600" dirty="0" err="1" smtClean="0">
                <a:solidFill>
                  <a:srgbClr val="C00000"/>
                </a:solidFill>
                <a:latin typeface="方正喵呜体" panose="02010600010101010101" pitchFamily="2" charset="-122"/>
                <a:ea typeface="方正喵呜体" panose="02010600010101010101" pitchFamily="2" charset="-122"/>
              </a:rPr>
              <a:t>tgtList</a:t>
            </a:r>
            <a:r>
              <a:rPr lang="en-US" altLang="zh-CN" sz="1600" dirty="0" smtClean="0">
                <a:solidFill>
                  <a:srgbClr val="C00000"/>
                </a:solidFill>
                <a:latin typeface="方正喵呜体" panose="02010600010101010101" pitchFamily="2" charset="-122"/>
                <a:ea typeface="方正喵呜体" panose="02010600010101010101" pitchFamily="2" charset="-122"/>
              </a:rPr>
              <a:t>-&gt;rear+MAX_LIST_SIZE-1</a:t>
            </a:r>
            <a:r>
              <a:rPr lang="en-US" altLang="zh-CN" sz="1600" dirty="0">
                <a:solidFill>
                  <a:srgbClr val="C00000"/>
                </a:solidFill>
                <a:latin typeface="方正喵呜体" panose="02010600010101010101" pitchFamily="2" charset="-122"/>
                <a:ea typeface="方正喵呜体" panose="02010600010101010101" pitchFamily="2" charset="-122"/>
              </a:rPr>
              <a:t>)</a:t>
            </a:r>
            <a:r>
              <a:rPr lang="en-US" altLang="zh-CN" sz="1600" dirty="0" smtClean="0">
                <a:solidFill>
                  <a:srgbClr val="C00000"/>
                </a:solidFill>
                <a:latin typeface="方正喵呜体" panose="02010600010101010101" pitchFamily="2" charset="-122"/>
                <a:ea typeface="方正喵呜体" panose="02010600010101010101" pitchFamily="2" charset="-122"/>
              </a:rPr>
              <a:t>%MAX_LIST_SIZE)!=</a:t>
            </a:r>
            <a:r>
              <a:rPr lang="en-US" altLang="zh-CN" sz="1600" dirty="0" err="1">
                <a:solidFill>
                  <a:srgbClr val="C00000"/>
                </a:solidFill>
                <a:latin typeface="方正喵呜体" panose="02010600010101010101" pitchFamily="2" charset="-122"/>
                <a:ea typeface="方正喵呜体" panose="02010600010101010101" pitchFamily="2" charset="-122"/>
              </a:rPr>
              <a:t>tgtList</a:t>
            </a:r>
            <a:r>
              <a:rPr lang="en-US" altLang="zh-CN" sz="1600" dirty="0">
                <a:solidFill>
                  <a:srgbClr val="C00000"/>
                </a:solidFill>
                <a:latin typeface="方正喵呜体" panose="02010600010101010101" pitchFamily="2" charset="-122"/>
                <a:ea typeface="方正喵呜体" panose="02010600010101010101" pitchFamily="2" charset="-122"/>
              </a:rPr>
              <a:t>-</a:t>
            </a:r>
            <a:r>
              <a:rPr lang="en-US" altLang="zh-CN" sz="1600" dirty="0" smtClean="0">
                <a:solidFill>
                  <a:srgbClr val="C00000"/>
                </a:solidFill>
                <a:latin typeface="方正喵呜体" panose="02010600010101010101" pitchFamily="2" charset="-122"/>
                <a:ea typeface="方正喵呜体" panose="02010600010101010101" pitchFamily="2" charset="-122"/>
              </a:rPr>
              <a:t>&gt;front</a:t>
            </a:r>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-&gt;List[</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 = value;</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-&gt;front = </a:t>
            </a:r>
            <a:r>
              <a:rPr lang="en-US" altLang="zh-CN" sz="1600" dirty="0" smtClean="0">
                <a:solidFill>
                  <a:srgbClr val="C00000"/>
                </a:solidFill>
                <a:latin typeface="方正喵呜体" panose="02010600010101010101" pitchFamily="2" charset="-122"/>
                <a:ea typeface="方正喵呜体" panose="02010600010101010101" pitchFamily="2" charset="-122"/>
              </a:rPr>
              <a:t>(</a:t>
            </a:r>
            <a:r>
              <a:rPr lang="en-US" altLang="zh-CN" sz="1600" dirty="0" err="1" smtClean="0">
                <a:solidFill>
                  <a:srgbClr val="C00000"/>
                </a:solidFill>
                <a:latin typeface="方正喵呜体" panose="02010600010101010101" pitchFamily="2" charset="-122"/>
                <a:ea typeface="方正喵呜体" panose="02010600010101010101" pitchFamily="2" charset="-122"/>
              </a:rPr>
              <a:t>tgtList</a:t>
            </a:r>
            <a:r>
              <a:rPr lang="en-US" altLang="zh-CN" sz="1600" dirty="0" smtClean="0">
                <a:solidFill>
                  <a:srgbClr val="C00000"/>
                </a:solidFill>
                <a:latin typeface="方正喵呜体" panose="02010600010101010101" pitchFamily="2" charset="-122"/>
                <a:ea typeface="方正喵呜体" panose="02010600010101010101" pitchFamily="2" charset="-122"/>
              </a:rPr>
              <a:t>-</a:t>
            </a:r>
            <a:r>
              <a:rPr lang="en-US" altLang="zh-CN" sz="1600" dirty="0">
                <a:solidFill>
                  <a:srgbClr val="C00000"/>
                </a:solidFill>
                <a:latin typeface="方正喵呜体" panose="02010600010101010101" pitchFamily="2" charset="-122"/>
                <a:ea typeface="方正喵呜体" panose="02010600010101010101" pitchFamily="2" charset="-122"/>
              </a:rPr>
              <a:t>&gt;</a:t>
            </a:r>
            <a:r>
              <a:rPr lang="en-US" altLang="zh-CN" sz="1600" dirty="0" smtClean="0">
                <a:solidFill>
                  <a:srgbClr val="C00000"/>
                </a:solidFill>
                <a:latin typeface="方正喵呜体" panose="02010600010101010101" pitchFamily="2" charset="-122"/>
                <a:ea typeface="方正喵呜体" panose="02010600010101010101" pitchFamily="2" charset="-122"/>
              </a:rPr>
              <a:t>front+1)%</a:t>
            </a:r>
            <a:r>
              <a:rPr lang="en-US" altLang="zh-CN" sz="1600" dirty="0">
                <a:solidFill>
                  <a:srgbClr val="C00000"/>
                </a:solidFill>
                <a:latin typeface="方正喵呜体" panose="02010600010101010101" pitchFamily="2" charset="-122"/>
                <a:ea typeface="方正喵呜体" panose="02010600010101010101" pitchFamily="2" charset="-122"/>
              </a:rPr>
              <a:t> </a:t>
            </a:r>
            <a:r>
              <a:rPr lang="en-US" altLang="zh-CN" sz="1600" dirty="0" smtClean="0">
                <a:solidFill>
                  <a:srgbClr val="C00000"/>
                </a:solidFill>
                <a:latin typeface="方正喵呜体" panose="02010600010101010101" pitchFamily="2" charset="-122"/>
                <a:ea typeface="方正喵呜体" panose="02010600010101010101" pitchFamily="2" charset="-122"/>
              </a:rPr>
              <a:t>MAX_LIST_SIZE;</a:t>
            </a:r>
            <a:endParaRPr lang="en-US" altLang="zh-CN" sz="1600" dirty="0" smtClean="0">
              <a:solidFill>
                <a:schemeClr val="bg1"/>
              </a:solidFill>
              <a:latin typeface="方正喵呜体" panose="02010600010101010101" pitchFamily="2" charset="-122"/>
              <a:ea typeface="方正喵呜体" panose="02010600010101010101" pitchFamily="2" charset="-122"/>
            </a:endParaRPr>
          </a:p>
          <a:p>
            <a:r>
              <a:rPr lang="en-US" altLang="zh-CN" sz="1600" dirty="0" smtClean="0">
                <a:solidFill>
                  <a:schemeClr val="bg1"/>
                </a:solidFill>
                <a:latin typeface="方正喵呜体" panose="02010600010101010101" pitchFamily="2" charset="-122"/>
                <a:ea typeface="方正喵呜体" panose="02010600010101010101" pitchFamily="2" charset="-122"/>
              </a:rPr>
              <a:t>        return TRUE;</a:t>
            </a:r>
          </a:p>
          <a:p>
            <a:r>
              <a:rPr lang="en-US" altLang="zh-CN" sz="1600" dirty="0" smtClean="0">
                <a:solidFill>
                  <a:schemeClr val="bg1"/>
                </a:solidFill>
                <a:latin typeface="方正喵呜体" panose="02010600010101010101" pitchFamily="2" charset="-122"/>
                <a:ea typeface="方正喵呜体" panose="02010600010101010101" pitchFamily="2" charset="-122"/>
              </a:rPr>
              <a:t>    } else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zh-CN" altLang="en-US"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smtClean="0">
                <a:solidFill>
                  <a:schemeClr val="bg1"/>
                </a:solidFill>
                <a:latin typeface="方正喵呜体" panose="02010600010101010101" pitchFamily="2" charset="-122"/>
                <a:ea typeface="方正喵呜体" panose="02010600010101010101" pitchFamily="2" charset="-122"/>
              </a:rPr>
              <a:t> </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60" name="文本框 59"/>
          <p:cNvSpPr txBox="1"/>
          <p:nvPr/>
        </p:nvSpPr>
        <p:spPr>
          <a:xfrm>
            <a:off x="700238" y="3078621"/>
            <a:ext cx="5584185" cy="584775"/>
          </a:xfrm>
          <a:prstGeom prst="rect">
            <a:avLst/>
          </a:prstGeom>
          <a:noFill/>
        </p:spPr>
        <p:txBody>
          <a:bodyPr wrap="square" rtlCol="0">
            <a:spAutoFit/>
          </a:bodyPr>
          <a:lstStyle/>
          <a:p>
            <a:r>
              <a:rPr lang="zh-CN" altLang="en-US" sz="3200" dirty="0" smtClean="0">
                <a:solidFill>
                  <a:schemeClr val="bg1"/>
                </a:solidFill>
                <a:latin typeface="方正喵呜体" panose="02010600010101010101" pitchFamily="2" charset="-122"/>
                <a:ea typeface="方正喵呜体" panose="02010600010101010101" pitchFamily="2" charset="-122"/>
              </a:rPr>
              <a:t>版本</a:t>
            </a:r>
            <a:r>
              <a:rPr lang="en-US" altLang="zh-CN" sz="3200" dirty="0" smtClean="0">
                <a:solidFill>
                  <a:schemeClr val="bg1"/>
                </a:solidFill>
                <a:latin typeface="方正喵呜体" panose="02010600010101010101" pitchFamily="2" charset="-122"/>
                <a:ea typeface="方正喵呜体" panose="02010600010101010101" pitchFamily="2" charset="-122"/>
              </a:rPr>
              <a:t>2</a:t>
            </a:r>
            <a:r>
              <a:rPr lang="zh-CN" altLang="en-US" sz="3200" dirty="0" smtClean="0">
                <a:solidFill>
                  <a:schemeClr val="bg1"/>
                </a:solidFill>
                <a:latin typeface="方正喵呜体" panose="02010600010101010101" pitchFamily="2" charset="-122"/>
                <a:ea typeface="方正喵呜体" panose="02010600010101010101" pitchFamily="2" charset="-122"/>
              </a:rPr>
              <a:t>：循环队列</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440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3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300"/>
                                        <p:tgtEl>
                                          <p:spTgt spid="49"/>
                                        </p:tgtEl>
                                      </p:cBhvr>
                                    </p:animEffect>
                                    <p:set>
                                      <p:cBhvr>
                                        <p:cTn id="12" dur="1" fill="hold">
                                          <p:stCondLst>
                                            <p:cond delay="299"/>
                                          </p:stCondLst>
                                        </p:cTn>
                                        <p:tgtEl>
                                          <p:spTgt spid="49"/>
                                        </p:tgtEl>
                                        <p:attrNameLst>
                                          <p:attrName>style.visibility</p:attrName>
                                        </p:attrNameLst>
                                      </p:cBhvr>
                                      <p:to>
                                        <p:strVal val="hidden"/>
                                      </p:to>
                                    </p:set>
                                  </p:childTnLst>
                                </p:cTn>
                              </p:par>
                            </p:childTnLst>
                          </p:cTn>
                        </p:par>
                        <p:par>
                          <p:cTn id="13" fill="hold">
                            <p:stCondLst>
                              <p:cond delay="3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3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300"/>
                                        <p:tgtEl>
                                          <p:spTgt spid="46"/>
                                        </p:tgtEl>
                                      </p:cBhvr>
                                    </p:animEffect>
                                  </p:childTnLst>
                                </p:cTn>
                              </p:par>
                            </p:childTnLst>
                          </p:cTn>
                        </p:par>
                        <p:par>
                          <p:cTn id="22" fill="hold">
                            <p:stCondLst>
                              <p:cond delay="300"/>
                            </p:stCondLst>
                            <p:childTnLst>
                              <p:par>
                                <p:cTn id="23" presetID="10"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300"/>
                                        <p:tgtEl>
                                          <p:spTgt spid="51"/>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300"/>
                                        <p:tgtEl>
                                          <p:spTgt spid="52"/>
                                        </p:tgtEl>
                                      </p:cBhvr>
                                    </p:animEffect>
                                  </p:childTnLst>
                                </p:cTn>
                              </p:par>
                            </p:childTnLst>
                          </p:cTn>
                        </p:par>
                        <p:par>
                          <p:cTn id="30" fill="hold">
                            <p:stCondLst>
                              <p:cond delay="9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300"/>
                                        <p:tgtEl>
                                          <p:spTgt spid="53"/>
                                        </p:tgtEl>
                                      </p:cBhvr>
                                    </p:animEffect>
                                  </p:childTnLst>
                                </p:cTn>
                              </p:par>
                            </p:childTnLst>
                          </p:cTn>
                        </p:par>
                        <p:par>
                          <p:cTn id="34" fill="hold">
                            <p:stCondLst>
                              <p:cond delay="1200"/>
                            </p:stCondLst>
                            <p:childTnLst>
                              <p:par>
                                <p:cTn id="35" presetID="10" presetClass="entr" presetSubtype="0"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3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16667E-6 -4.44444E-6 L 0.1698 0.00162 " pathEditMode="relative" rAng="0" ptsTypes="AA">
                                      <p:cBhvr>
                                        <p:cTn id="41" dur="300" fill="hold"/>
                                        <p:tgtEl>
                                          <p:spTgt spid="50"/>
                                        </p:tgtEl>
                                        <p:attrNameLst>
                                          <p:attrName>ppt_x</p:attrName>
                                          <p:attrName>ppt_y</p:attrName>
                                        </p:attrNameLst>
                                      </p:cBhvr>
                                      <p:rCtr x="8490" y="69"/>
                                    </p:animMotion>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
                                        <p:tgtEl>
                                          <p:spTgt spid="37"/>
                                        </p:tgtEl>
                                      </p:cBhvr>
                                    </p:animEffect>
                                    <p:set>
                                      <p:cBhvr>
                                        <p:cTn id="46" dur="1" fill="hold">
                                          <p:stCondLst>
                                            <p:cond delay="199"/>
                                          </p:stCondLst>
                                        </p:cTn>
                                        <p:tgtEl>
                                          <p:spTgt spid="37"/>
                                        </p:tgtEl>
                                        <p:attrNameLst>
                                          <p:attrName>style.visibility</p:attrName>
                                        </p:attrNameLst>
                                      </p:cBhvr>
                                      <p:to>
                                        <p:strVal val="hidden"/>
                                      </p:to>
                                    </p:set>
                                  </p:childTnLst>
                                </p:cTn>
                              </p:par>
                            </p:childTnLst>
                          </p:cTn>
                        </p:par>
                        <p:par>
                          <p:cTn id="47" fill="hold">
                            <p:stCondLst>
                              <p:cond delay="200"/>
                            </p:stCondLst>
                            <p:childTnLst>
                              <p:par>
                                <p:cTn id="48" presetID="10" presetClass="exit" presetSubtype="0" fill="hold" grpId="0" nodeType="afterEffect">
                                  <p:stCondLst>
                                    <p:cond delay="0"/>
                                  </p:stCondLst>
                                  <p:childTnLst>
                                    <p:animEffect transition="out" filter="fade">
                                      <p:cBhvr>
                                        <p:cTn id="49" dur="200"/>
                                        <p:tgtEl>
                                          <p:spTgt spid="38"/>
                                        </p:tgtEl>
                                      </p:cBhvr>
                                    </p:animEffect>
                                    <p:set>
                                      <p:cBhvr>
                                        <p:cTn id="50" dur="1" fill="hold">
                                          <p:stCondLst>
                                            <p:cond delay="199"/>
                                          </p:stCondLst>
                                        </p:cTn>
                                        <p:tgtEl>
                                          <p:spTgt spid="38"/>
                                        </p:tgtEl>
                                        <p:attrNameLst>
                                          <p:attrName>style.visibility</p:attrName>
                                        </p:attrNameLst>
                                      </p:cBhvr>
                                      <p:to>
                                        <p:strVal val="hidden"/>
                                      </p:to>
                                    </p:set>
                                  </p:childTnLst>
                                </p:cTn>
                              </p:par>
                            </p:childTnLst>
                          </p:cTn>
                        </p:par>
                        <p:par>
                          <p:cTn id="51" fill="hold">
                            <p:stCondLst>
                              <p:cond delay="400"/>
                            </p:stCondLst>
                            <p:childTnLst>
                              <p:par>
                                <p:cTn id="52" presetID="10" presetClass="exit" presetSubtype="0" fill="hold" grpId="0" nodeType="afterEffect">
                                  <p:stCondLst>
                                    <p:cond delay="0"/>
                                  </p:stCondLst>
                                  <p:childTnLst>
                                    <p:animEffect transition="out" filter="fade">
                                      <p:cBhvr>
                                        <p:cTn id="53" dur="200"/>
                                        <p:tgtEl>
                                          <p:spTgt spid="39"/>
                                        </p:tgtEl>
                                      </p:cBhvr>
                                    </p:animEffect>
                                    <p:set>
                                      <p:cBhvr>
                                        <p:cTn id="54" dur="1" fill="hold">
                                          <p:stCondLst>
                                            <p:cond delay="199"/>
                                          </p:stCondLst>
                                        </p:cTn>
                                        <p:tgtEl>
                                          <p:spTgt spid="39"/>
                                        </p:tgtEl>
                                        <p:attrNameLst>
                                          <p:attrName>style.visibility</p:attrName>
                                        </p:attrNameLst>
                                      </p:cBhvr>
                                      <p:to>
                                        <p:strVal val="hidden"/>
                                      </p:to>
                                    </p:set>
                                  </p:childTnLst>
                                </p:cTn>
                              </p:par>
                            </p:childTnLst>
                          </p:cTn>
                        </p:par>
                        <p:par>
                          <p:cTn id="55" fill="hold">
                            <p:stCondLst>
                              <p:cond delay="600"/>
                            </p:stCondLst>
                            <p:childTnLst>
                              <p:par>
                                <p:cTn id="56" presetID="10" presetClass="exit" presetSubtype="0" fill="hold" grpId="0" nodeType="afterEffect">
                                  <p:stCondLst>
                                    <p:cond delay="0"/>
                                  </p:stCondLst>
                                  <p:childTnLst>
                                    <p:animEffect transition="out" filter="fade">
                                      <p:cBhvr>
                                        <p:cTn id="57" dur="200"/>
                                        <p:tgtEl>
                                          <p:spTgt spid="40"/>
                                        </p:tgtEl>
                                      </p:cBhvr>
                                    </p:animEffect>
                                    <p:set>
                                      <p:cBhvr>
                                        <p:cTn id="58" dur="1" fill="hold">
                                          <p:stCondLst>
                                            <p:cond delay="199"/>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2.77778E-6 2.59259E-6 L 0.13767 0.00162 " pathEditMode="relative" rAng="0" ptsTypes="AA">
                                      <p:cBhvr>
                                        <p:cTn id="62" dur="300" fill="hold"/>
                                        <p:tgtEl>
                                          <p:spTgt spid="55"/>
                                        </p:tgtEl>
                                        <p:attrNameLst>
                                          <p:attrName>ppt_x</p:attrName>
                                          <p:attrName>ppt_y</p:attrName>
                                        </p:attrNameLst>
                                      </p:cBhvr>
                                      <p:rCtr x="6875" y="69"/>
                                    </p:animMotion>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300"/>
                                        <p:tgtEl>
                                          <p:spTgt spid="41"/>
                                        </p:tgtEl>
                                      </p:cBhvr>
                                    </p:animEffect>
                                    <p:set>
                                      <p:cBhvr>
                                        <p:cTn id="67" dur="1" fill="hold">
                                          <p:stCondLst>
                                            <p:cond delay="299"/>
                                          </p:stCondLst>
                                        </p:cTn>
                                        <p:tgtEl>
                                          <p:spTgt spid="4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300"/>
                                        <p:tgtEl>
                                          <p:spTgt spid="55"/>
                                        </p:tgtEl>
                                      </p:cBhvr>
                                    </p:animEffect>
                                    <p:set>
                                      <p:cBhvr>
                                        <p:cTn id="72" dur="1" fill="hold">
                                          <p:stCondLst>
                                            <p:cond delay="299"/>
                                          </p:stCondLst>
                                        </p:cTn>
                                        <p:tgtEl>
                                          <p:spTgt spid="55"/>
                                        </p:tgtEl>
                                        <p:attrNameLst>
                                          <p:attrName>style.visibility</p:attrName>
                                        </p:attrNameLst>
                                      </p:cBhvr>
                                      <p:to>
                                        <p:strVal val="hidden"/>
                                      </p:to>
                                    </p:set>
                                  </p:childTnLst>
                                </p:cTn>
                              </p:par>
                            </p:childTnLst>
                          </p:cTn>
                        </p:par>
                        <p:par>
                          <p:cTn id="73" fill="hold">
                            <p:stCondLst>
                              <p:cond delay="300"/>
                            </p:stCondLst>
                            <p:childTnLst>
                              <p:par>
                                <p:cTn id="74" presetID="10" presetClass="entr" presetSubtype="0" fill="hold" nodeType="after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3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1" grpId="1" animBg="1"/>
      <p:bldP spid="46" grpId="0" animBg="1"/>
      <p:bldP spid="51" grpId="0" animBg="1"/>
      <p:bldP spid="52" grpId="0" animBg="1"/>
      <p:bldP spid="53" grpId="0" animBg="1"/>
      <p:bldP spid="5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274" y="50762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跨层设计</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42" name="文本框 41"/>
          <p:cNvSpPr txBox="1"/>
          <p:nvPr/>
        </p:nvSpPr>
        <p:spPr>
          <a:xfrm>
            <a:off x="522850" y="3595488"/>
            <a:ext cx="8458200" cy="2800767"/>
          </a:xfrm>
          <a:prstGeom prst="rect">
            <a:avLst/>
          </a:prstGeom>
          <a:noFill/>
        </p:spPr>
        <p:txBody>
          <a:bodyPr wrap="square" rtlCol="0">
            <a:spAutoFit/>
          </a:bodyPr>
          <a:lstStyle/>
          <a:p>
            <a:r>
              <a:rPr lang="en-US" altLang="zh-CN" sz="1600" dirty="0" smtClean="0">
                <a:solidFill>
                  <a:schemeClr val="bg1"/>
                </a:solidFill>
                <a:latin typeface="方正喵呜体" panose="02010600010101010101" pitchFamily="2" charset="-122"/>
                <a:ea typeface="方正喵呜体" panose="02010600010101010101" pitchFamily="2" charset="-122"/>
              </a:rPr>
              <a:t>BOOL </a:t>
            </a:r>
            <a:r>
              <a:rPr lang="en-US" altLang="zh-CN" sz="1600" dirty="0" err="1">
                <a:solidFill>
                  <a:schemeClr val="bg1"/>
                </a:solidFill>
                <a:latin typeface="方正喵呜体" panose="02010600010101010101" pitchFamily="2" charset="-122"/>
                <a:ea typeface="方正喵呜体" panose="02010600010101010101" pitchFamily="2" charset="-122"/>
              </a:rPr>
              <a:t>De</a:t>
            </a:r>
            <a:r>
              <a:rPr lang="en-US" altLang="zh-CN" sz="1600" dirty="0" err="1" smtClean="0">
                <a:solidFill>
                  <a:schemeClr val="bg1"/>
                </a:solidFill>
                <a:latin typeface="方正喵呜体" panose="02010600010101010101" pitchFamily="2" charset="-122"/>
                <a:ea typeface="方正喵呜体" panose="02010600010101010101" pitchFamily="2" charset="-122"/>
              </a:rPr>
              <a:t>Queue</a:t>
            </a:r>
            <a:r>
              <a:rPr lang="en-US" altLang="zh-CN" sz="1600" dirty="0" smtClean="0">
                <a:solidFill>
                  <a:schemeClr val="bg1"/>
                </a:solidFill>
                <a:latin typeface="方正喵呜体" panose="02010600010101010101" pitchFamily="2" charset="-122"/>
                <a:ea typeface="方正喵呜体" panose="02010600010101010101" pitchFamily="2" charset="-122"/>
              </a:rPr>
              <a:t>(struct </a:t>
            </a:r>
            <a:r>
              <a:rPr lang="en-US" altLang="zh-CN" sz="1600" dirty="0" err="1" smtClean="0">
                <a:solidFill>
                  <a:schemeClr val="bg1"/>
                </a:solidFill>
                <a:latin typeface="方正喵呜体" panose="02010600010101010101" pitchFamily="2" charset="-122"/>
                <a:ea typeface="方正喵呜体" panose="02010600010101010101" pitchFamily="2" charset="-122"/>
              </a:rPr>
              <a:t>StudentListByArray</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struct Student&amp; value)</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if(</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!=NULL &amp;&amp; </a:t>
            </a:r>
            <a:r>
              <a:rPr lang="en-US" altLang="zh-CN" sz="1600" dirty="0" err="1" smtClean="0">
                <a:solidFill>
                  <a:srgbClr val="C00000"/>
                </a:solidFill>
                <a:latin typeface="方正喵呜体" panose="02010600010101010101" pitchFamily="2" charset="-122"/>
                <a:ea typeface="方正喵呜体" panose="02010600010101010101" pitchFamily="2" charset="-122"/>
              </a:rPr>
              <a:t>tgtList</a:t>
            </a:r>
            <a:r>
              <a:rPr lang="en-US" altLang="zh-CN" sz="1600" dirty="0" smtClean="0">
                <a:solidFill>
                  <a:srgbClr val="C00000"/>
                </a:solidFill>
                <a:latin typeface="方正喵呜体" panose="02010600010101010101" pitchFamily="2" charset="-122"/>
                <a:ea typeface="方正喵呜体" panose="02010600010101010101" pitchFamily="2" charset="-122"/>
              </a:rPr>
              <a:t>-&gt;rear!=</a:t>
            </a:r>
            <a:r>
              <a:rPr lang="en-US" altLang="zh-CN" sz="1600" dirty="0" err="1">
                <a:solidFill>
                  <a:srgbClr val="C00000"/>
                </a:solidFill>
                <a:latin typeface="方正喵呜体" panose="02010600010101010101" pitchFamily="2" charset="-122"/>
                <a:ea typeface="方正喵呜体" panose="02010600010101010101" pitchFamily="2" charset="-122"/>
              </a:rPr>
              <a:t>tgtList</a:t>
            </a:r>
            <a:r>
              <a:rPr lang="en-US" altLang="zh-CN" sz="1600" dirty="0">
                <a:solidFill>
                  <a:srgbClr val="C00000"/>
                </a:solidFill>
                <a:latin typeface="方正喵呜体" panose="02010600010101010101" pitchFamily="2" charset="-122"/>
                <a:ea typeface="方正喵呜体" panose="02010600010101010101" pitchFamily="2" charset="-122"/>
              </a:rPr>
              <a:t>-</a:t>
            </a:r>
            <a:r>
              <a:rPr lang="en-US" altLang="zh-CN" sz="1600" dirty="0" smtClean="0">
                <a:solidFill>
                  <a:srgbClr val="C00000"/>
                </a:solidFill>
                <a:latin typeface="方正喵呜体" panose="02010600010101010101" pitchFamily="2" charset="-122"/>
                <a:ea typeface="方正喵呜体" panose="02010600010101010101" pitchFamily="2" charset="-122"/>
              </a:rPr>
              <a:t>&gt;front</a:t>
            </a:r>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value =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-&gt;List[</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a:t>
            </a:r>
            <a:r>
              <a:rPr lang="en-US" altLang="zh-CN" sz="1600" dirty="0">
                <a:solidFill>
                  <a:schemeClr val="bg1"/>
                </a:solidFill>
                <a:latin typeface="方正喵呜体" panose="02010600010101010101" pitchFamily="2" charset="-122"/>
                <a:ea typeface="方正喵呜体" panose="02010600010101010101" pitchFamily="2" charset="-122"/>
              </a:rPr>
              <a:t>rear</a:t>
            </a:r>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tgtList</a:t>
            </a:r>
            <a:r>
              <a:rPr lang="en-US" altLang="zh-CN" sz="1600" dirty="0" smtClean="0">
                <a:solidFill>
                  <a:schemeClr val="bg1"/>
                </a:solidFill>
                <a:latin typeface="方正喵呜体" panose="02010600010101010101" pitchFamily="2" charset="-122"/>
                <a:ea typeface="方正喵呜体" panose="02010600010101010101" pitchFamily="2" charset="-122"/>
              </a:rPr>
              <a:t>-&gt;</a:t>
            </a:r>
            <a:r>
              <a:rPr lang="en-US" altLang="zh-CN" sz="1600" dirty="0">
                <a:solidFill>
                  <a:schemeClr val="bg1"/>
                </a:solidFill>
                <a:latin typeface="方正喵呜体" panose="02010600010101010101" pitchFamily="2" charset="-122"/>
                <a:ea typeface="方正喵呜体" panose="02010600010101010101" pitchFamily="2" charset="-122"/>
              </a:rPr>
              <a:t>rear</a:t>
            </a:r>
            <a:r>
              <a:rPr lang="en-US" altLang="zh-CN" sz="1600" dirty="0" smtClean="0">
                <a:solidFill>
                  <a:schemeClr val="bg1"/>
                </a:solidFill>
                <a:latin typeface="方正喵呜体" panose="02010600010101010101" pitchFamily="2" charset="-122"/>
                <a:ea typeface="方正喵呜体" panose="02010600010101010101" pitchFamily="2" charset="-122"/>
              </a:rPr>
              <a:t> = </a:t>
            </a:r>
            <a:r>
              <a:rPr lang="en-US" altLang="zh-CN" sz="1600" dirty="0" smtClean="0">
                <a:solidFill>
                  <a:srgbClr val="C00000"/>
                </a:solidFill>
                <a:latin typeface="方正喵呜体" panose="02010600010101010101" pitchFamily="2" charset="-122"/>
                <a:ea typeface="方正喵呜体" panose="02010600010101010101" pitchFamily="2" charset="-122"/>
              </a:rPr>
              <a:t>(</a:t>
            </a:r>
            <a:r>
              <a:rPr lang="en-US" altLang="zh-CN" sz="1600" dirty="0" err="1" smtClean="0">
                <a:solidFill>
                  <a:srgbClr val="C00000"/>
                </a:solidFill>
                <a:latin typeface="方正喵呜体" panose="02010600010101010101" pitchFamily="2" charset="-122"/>
                <a:ea typeface="方正喵呜体" panose="02010600010101010101" pitchFamily="2" charset="-122"/>
              </a:rPr>
              <a:t>tgtList</a:t>
            </a:r>
            <a:r>
              <a:rPr lang="en-US" altLang="zh-CN" sz="1600" dirty="0" smtClean="0">
                <a:solidFill>
                  <a:srgbClr val="C00000"/>
                </a:solidFill>
                <a:latin typeface="方正喵呜体" panose="02010600010101010101" pitchFamily="2" charset="-122"/>
                <a:ea typeface="方正喵呜体" panose="02010600010101010101" pitchFamily="2" charset="-122"/>
              </a:rPr>
              <a:t>-&gt;rear+1)%</a:t>
            </a:r>
            <a:r>
              <a:rPr lang="en-US" altLang="zh-CN" sz="1600" dirty="0">
                <a:solidFill>
                  <a:srgbClr val="C00000"/>
                </a:solidFill>
                <a:latin typeface="方正喵呜体" panose="02010600010101010101" pitchFamily="2" charset="-122"/>
                <a:ea typeface="方正喵呜体" panose="02010600010101010101" pitchFamily="2" charset="-122"/>
              </a:rPr>
              <a:t> </a:t>
            </a:r>
            <a:r>
              <a:rPr lang="en-US" altLang="zh-CN" sz="1600" dirty="0" smtClean="0">
                <a:solidFill>
                  <a:srgbClr val="C00000"/>
                </a:solidFill>
                <a:latin typeface="方正喵呜体" panose="02010600010101010101" pitchFamily="2" charset="-122"/>
                <a:ea typeface="方正喵呜体" panose="02010600010101010101" pitchFamily="2" charset="-122"/>
              </a:rPr>
              <a:t>MAX_LIST_SIZE;</a:t>
            </a:r>
            <a:endParaRPr lang="en-US" altLang="zh-CN" sz="1600" dirty="0" smtClean="0">
              <a:solidFill>
                <a:schemeClr val="bg1"/>
              </a:solidFill>
              <a:latin typeface="方正喵呜体" panose="02010600010101010101" pitchFamily="2" charset="-122"/>
              <a:ea typeface="方正喵呜体" panose="02010600010101010101" pitchFamily="2" charset="-122"/>
            </a:endParaRPr>
          </a:p>
          <a:p>
            <a:r>
              <a:rPr lang="en-US" altLang="zh-CN" sz="1600" dirty="0" smtClean="0">
                <a:solidFill>
                  <a:schemeClr val="bg1"/>
                </a:solidFill>
                <a:latin typeface="方正喵呜体" panose="02010600010101010101" pitchFamily="2" charset="-122"/>
                <a:ea typeface="方正喵呜体" panose="02010600010101010101" pitchFamily="2" charset="-122"/>
              </a:rPr>
              <a:t>        return TRUE;</a:t>
            </a:r>
          </a:p>
          <a:p>
            <a:r>
              <a:rPr lang="en-US" altLang="zh-CN" sz="1600" dirty="0" smtClean="0">
                <a:solidFill>
                  <a:schemeClr val="bg1"/>
                </a:solidFill>
                <a:latin typeface="方正喵呜体" panose="02010600010101010101" pitchFamily="2" charset="-122"/>
                <a:ea typeface="方正喵呜体" panose="02010600010101010101" pitchFamily="2" charset="-122"/>
              </a:rPr>
              <a:t>    } else {</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p>
          <a:p>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zh-CN" altLang="en-US"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smtClean="0">
                <a:solidFill>
                  <a:schemeClr val="bg1"/>
                </a:solidFill>
                <a:latin typeface="方正喵呜体" panose="02010600010101010101" pitchFamily="2" charset="-122"/>
                <a:ea typeface="方正喵呜体" panose="02010600010101010101" pitchFamily="2" charset="-122"/>
              </a:rPr>
              <a:t> </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3" name="文本框 42"/>
          <p:cNvSpPr txBox="1"/>
          <p:nvPr/>
        </p:nvSpPr>
        <p:spPr>
          <a:xfrm>
            <a:off x="700238" y="3078621"/>
            <a:ext cx="5584185" cy="584775"/>
          </a:xfrm>
          <a:prstGeom prst="rect">
            <a:avLst/>
          </a:prstGeom>
          <a:noFill/>
        </p:spPr>
        <p:txBody>
          <a:bodyPr wrap="square" rtlCol="0">
            <a:spAutoFit/>
          </a:bodyPr>
          <a:lstStyle/>
          <a:p>
            <a:r>
              <a:rPr lang="zh-CN" altLang="en-US" sz="3200" dirty="0" smtClean="0">
                <a:solidFill>
                  <a:schemeClr val="bg1"/>
                </a:solidFill>
                <a:latin typeface="方正喵呜体" panose="02010600010101010101" pitchFamily="2" charset="-122"/>
                <a:ea typeface="方正喵呜体" panose="02010600010101010101" pitchFamily="2" charset="-122"/>
              </a:rPr>
              <a:t>版本</a:t>
            </a:r>
            <a:r>
              <a:rPr lang="en-US" altLang="zh-CN" sz="3200" dirty="0" smtClean="0">
                <a:solidFill>
                  <a:schemeClr val="bg1"/>
                </a:solidFill>
                <a:latin typeface="方正喵呜体" panose="02010600010101010101" pitchFamily="2" charset="-122"/>
                <a:ea typeface="方正喵呜体" panose="02010600010101010101" pitchFamily="2" charset="-122"/>
              </a:rPr>
              <a:t>2</a:t>
            </a:r>
            <a:r>
              <a:rPr lang="zh-CN" altLang="en-US" sz="3200" dirty="0" smtClean="0">
                <a:solidFill>
                  <a:schemeClr val="bg1"/>
                </a:solidFill>
                <a:latin typeface="方正喵呜体" panose="02010600010101010101" pitchFamily="2" charset="-122"/>
                <a:ea typeface="方正喵呜体" panose="02010600010101010101" pitchFamily="2" charset="-122"/>
              </a:rPr>
              <a:t>：循环队列</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grpSp>
        <p:nvGrpSpPr>
          <p:cNvPr id="44" name="组合 43"/>
          <p:cNvGrpSpPr/>
          <p:nvPr/>
        </p:nvGrpSpPr>
        <p:grpSpPr>
          <a:xfrm>
            <a:off x="1989708" y="1920223"/>
            <a:ext cx="5002217" cy="313509"/>
            <a:chOff x="1542891" y="3000216"/>
            <a:chExt cx="5002217" cy="313509"/>
          </a:xfrm>
        </p:grpSpPr>
        <p:sp>
          <p:nvSpPr>
            <p:cNvPr id="45" name="矩形 44"/>
            <p:cNvSpPr/>
            <p:nvPr/>
          </p:nvSpPr>
          <p:spPr>
            <a:xfrm>
              <a:off x="154289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85678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70671"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48456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79845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11234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426230"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74011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05400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36789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681789"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995678"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30956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62345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937347"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251236" y="3000216"/>
              <a:ext cx="293872" cy="3135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60"/>
          <p:cNvSpPr/>
          <p:nvPr/>
        </p:nvSpPr>
        <p:spPr>
          <a:xfrm>
            <a:off x="5516267"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1365"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145254" y="199859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454571" y="1998598"/>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67495" y="1997965"/>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6484488" y="2232460"/>
            <a:ext cx="718331" cy="512766"/>
            <a:chOff x="6447767" y="1463679"/>
            <a:chExt cx="718331" cy="512766"/>
          </a:xfrm>
        </p:grpSpPr>
        <p:sp>
          <p:nvSpPr>
            <p:cNvPr id="67" name="上箭头 66"/>
            <p:cNvSpPr/>
            <p:nvPr/>
          </p:nvSpPr>
          <p:spPr>
            <a:xfrm>
              <a:off x="6683312" y="1463679"/>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a:p>
          </p:txBody>
        </p:sp>
        <p:sp>
          <p:nvSpPr>
            <p:cNvPr id="68" name="文本框 67"/>
            <p:cNvSpPr txBox="1"/>
            <p:nvPr/>
          </p:nvSpPr>
          <p:spPr>
            <a:xfrm>
              <a:off x="6447767" y="1699446"/>
              <a:ext cx="718331" cy="276999"/>
            </a:xfrm>
            <a:prstGeom prst="rect">
              <a:avLst/>
            </a:prstGeom>
            <a:noFill/>
          </p:spPr>
          <p:txBody>
            <a:bodyPr wrap="square" rtlCol="0">
              <a:spAutoFit/>
            </a:bodyPr>
            <a:lstStyle/>
            <a:p>
              <a:pPr algn="ctr"/>
              <a:r>
                <a:rPr lang="en-US" altLang="zh-CN" sz="1200" dirty="0" smtClean="0">
                  <a:solidFill>
                    <a:schemeClr val="bg1"/>
                  </a:solidFill>
                </a:rPr>
                <a:t>front</a:t>
              </a:r>
              <a:endParaRPr lang="zh-CN" altLang="en-US" sz="1200" dirty="0">
                <a:solidFill>
                  <a:schemeClr val="bg1"/>
                </a:solidFill>
              </a:endParaRPr>
            </a:p>
          </p:txBody>
        </p:sp>
      </p:grpSp>
      <p:grpSp>
        <p:nvGrpSpPr>
          <p:cNvPr id="69" name="组合 68"/>
          <p:cNvGrpSpPr/>
          <p:nvPr/>
        </p:nvGrpSpPr>
        <p:grpSpPr>
          <a:xfrm>
            <a:off x="5240592" y="2233097"/>
            <a:ext cx="718331" cy="512766"/>
            <a:chOff x="5187837" y="1463044"/>
            <a:chExt cx="718331" cy="512766"/>
          </a:xfrm>
        </p:grpSpPr>
        <p:sp>
          <p:nvSpPr>
            <p:cNvPr id="70" name="上箭头 69"/>
            <p:cNvSpPr/>
            <p:nvPr/>
          </p:nvSpPr>
          <p:spPr>
            <a:xfrm>
              <a:off x="5423382" y="1463044"/>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a:p>
          </p:txBody>
        </p:sp>
        <p:sp>
          <p:nvSpPr>
            <p:cNvPr id="71" name="文本框 70"/>
            <p:cNvSpPr txBox="1"/>
            <p:nvPr/>
          </p:nvSpPr>
          <p:spPr>
            <a:xfrm>
              <a:off x="5187837" y="1698811"/>
              <a:ext cx="718331" cy="276999"/>
            </a:xfrm>
            <a:prstGeom prst="rect">
              <a:avLst/>
            </a:prstGeom>
            <a:noFill/>
          </p:spPr>
          <p:txBody>
            <a:bodyPr wrap="square" rtlCol="0">
              <a:spAutoFit/>
            </a:bodyPr>
            <a:lstStyle/>
            <a:p>
              <a:pPr algn="ctr"/>
              <a:r>
                <a:rPr lang="en-US" altLang="zh-CN" sz="1200" dirty="0" smtClean="0">
                  <a:solidFill>
                    <a:schemeClr val="bg1"/>
                  </a:solidFill>
                </a:rPr>
                <a:t>rear</a:t>
              </a:r>
              <a:endParaRPr lang="zh-CN" altLang="en-US" sz="1200" dirty="0">
                <a:solidFill>
                  <a:schemeClr val="bg1"/>
                </a:solidFill>
              </a:endParaRPr>
            </a:p>
          </p:txBody>
        </p:sp>
      </p:grpSp>
      <p:sp>
        <p:nvSpPr>
          <p:cNvPr id="72" name="椭圆 71"/>
          <p:cNvSpPr/>
          <p:nvPr/>
        </p:nvSpPr>
        <p:spPr>
          <a:xfrm>
            <a:off x="2058266"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1779199" y="2232460"/>
            <a:ext cx="718331" cy="512766"/>
            <a:chOff x="1726444" y="1462407"/>
            <a:chExt cx="718331" cy="512766"/>
          </a:xfrm>
        </p:grpSpPr>
        <p:sp>
          <p:nvSpPr>
            <p:cNvPr id="74" name="上箭头 73"/>
            <p:cNvSpPr/>
            <p:nvPr/>
          </p:nvSpPr>
          <p:spPr>
            <a:xfrm>
              <a:off x="1961989" y="1462407"/>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a:p>
          </p:txBody>
        </p:sp>
        <p:sp>
          <p:nvSpPr>
            <p:cNvPr id="75" name="文本框 74"/>
            <p:cNvSpPr txBox="1"/>
            <p:nvPr/>
          </p:nvSpPr>
          <p:spPr>
            <a:xfrm>
              <a:off x="1726444" y="1698174"/>
              <a:ext cx="718331" cy="276999"/>
            </a:xfrm>
            <a:prstGeom prst="rect">
              <a:avLst/>
            </a:prstGeom>
            <a:noFill/>
          </p:spPr>
          <p:txBody>
            <a:bodyPr wrap="square" rtlCol="0">
              <a:spAutoFit/>
            </a:bodyPr>
            <a:lstStyle/>
            <a:p>
              <a:pPr algn="ctr"/>
              <a:r>
                <a:rPr lang="en-US" altLang="zh-CN" sz="1200" dirty="0" smtClean="0">
                  <a:solidFill>
                    <a:schemeClr val="bg1"/>
                  </a:solidFill>
                </a:rPr>
                <a:t>front</a:t>
              </a:r>
              <a:endParaRPr lang="zh-CN" altLang="en-US" sz="1200" dirty="0">
                <a:solidFill>
                  <a:schemeClr val="bg1"/>
                </a:solidFill>
              </a:endParaRPr>
            </a:p>
          </p:txBody>
        </p:sp>
      </p:grpSp>
      <p:sp>
        <p:nvSpPr>
          <p:cNvPr id="76" name="椭圆 75"/>
          <p:cNvSpPr/>
          <p:nvPr/>
        </p:nvSpPr>
        <p:spPr>
          <a:xfrm>
            <a:off x="2372346"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683563" y="1997964"/>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999935" y="2004860"/>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312690" y="2005179"/>
            <a:ext cx="156755" cy="156755"/>
          </a:xfrm>
          <a:prstGeom prst="ellipse">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1767181" y="2232460"/>
            <a:ext cx="718331" cy="512766"/>
            <a:chOff x="5187837" y="1463044"/>
            <a:chExt cx="718331" cy="512766"/>
          </a:xfrm>
        </p:grpSpPr>
        <p:sp>
          <p:nvSpPr>
            <p:cNvPr id="81" name="上箭头 80"/>
            <p:cNvSpPr/>
            <p:nvPr/>
          </p:nvSpPr>
          <p:spPr>
            <a:xfrm>
              <a:off x="5423382" y="1463044"/>
              <a:ext cx="243840" cy="23513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a:p>
          </p:txBody>
        </p:sp>
        <p:sp>
          <p:nvSpPr>
            <p:cNvPr id="82" name="文本框 81"/>
            <p:cNvSpPr txBox="1"/>
            <p:nvPr/>
          </p:nvSpPr>
          <p:spPr>
            <a:xfrm>
              <a:off x="5187837" y="1698811"/>
              <a:ext cx="718331" cy="276999"/>
            </a:xfrm>
            <a:prstGeom prst="rect">
              <a:avLst/>
            </a:prstGeom>
            <a:noFill/>
          </p:spPr>
          <p:txBody>
            <a:bodyPr wrap="square" rtlCol="0">
              <a:spAutoFit/>
            </a:bodyPr>
            <a:lstStyle/>
            <a:p>
              <a:pPr algn="ctr"/>
              <a:r>
                <a:rPr lang="en-US" altLang="zh-CN" sz="1200" dirty="0" smtClean="0">
                  <a:solidFill>
                    <a:schemeClr val="bg1"/>
                  </a:solidFill>
                </a:rPr>
                <a:t>rear</a:t>
              </a:r>
              <a:endParaRPr lang="zh-CN" altLang="en-US" sz="1200" dirty="0">
                <a:solidFill>
                  <a:schemeClr val="bg1"/>
                </a:solidFill>
              </a:endParaRPr>
            </a:p>
          </p:txBody>
        </p:sp>
      </p:grpSp>
    </p:spTree>
    <p:extLst>
      <p:ext uri="{BB962C8B-B14F-4D97-AF65-F5344CB8AC3E}">
        <p14:creationId xmlns:p14="http://schemas.microsoft.com/office/powerpoint/2010/main" val="263162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3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300"/>
                                        <p:tgtEl>
                                          <p:spTgt spid="66"/>
                                        </p:tgtEl>
                                      </p:cBhvr>
                                    </p:animEffect>
                                    <p:set>
                                      <p:cBhvr>
                                        <p:cTn id="12" dur="1" fill="hold">
                                          <p:stCondLst>
                                            <p:cond delay="299"/>
                                          </p:stCondLst>
                                        </p:cTn>
                                        <p:tgtEl>
                                          <p:spTgt spid="66"/>
                                        </p:tgtEl>
                                        <p:attrNameLst>
                                          <p:attrName>style.visibility</p:attrName>
                                        </p:attrNameLst>
                                      </p:cBhvr>
                                      <p:to>
                                        <p:strVal val="hidden"/>
                                      </p:to>
                                    </p:set>
                                  </p:childTnLst>
                                </p:cTn>
                              </p:par>
                            </p:childTnLst>
                          </p:cTn>
                        </p:par>
                        <p:par>
                          <p:cTn id="13" fill="hold">
                            <p:stCondLst>
                              <p:cond delay="300"/>
                            </p:stCondLst>
                            <p:childTnLst>
                              <p:par>
                                <p:cTn id="14" presetID="10" presetClass="entr" presetSubtype="0"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3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300"/>
                                        <p:tgtEl>
                                          <p:spTgt spid="72"/>
                                        </p:tgtEl>
                                      </p:cBhvr>
                                    </p:animEffect>
                                  </p:childTnLst>
                                </p:cTn>
                              </p:par>
                            </p:childTnLst>
                          </p:cTn>
                        </p:par>
                        <p:par>
                          <p:cTn id="22" fill="hold">
                            <p:stCondLst>
                              <p:cond delay="300"/>
                            </p:stCondLst>
                            <p:childTnLst>
                              <p:par>
                                <p:cTn id="23" presetID="10" presetClass="entr" presetSubtype="0"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300"/>
                                        <p:tgtEl>
                                          <p:spTgt spid="76"/>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300"/>
                                        <p:tgtEl>
                                          <p:spTgt spid="77"/>
                                        </p:tgtEl>
                                      </p:cBhvr>
                                    </p:animEffect>
                                  </p:childTnLst>
                                </p:cTn>
                              </p:par>
                            </p:childTnLst>
                          </p:cTn>
                        </p:par>
                        <p:par>
                          <p:cTn id="30" fill="hold">
                            <p:stCondLst>
                              <p:cond delay="900"/>
                            </p:stCondLst>
                            <p:childTnLst>
                              <p:par>
                                <p:cTn id="31" presetID="10"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300"/>
                                        <p:tgtEl>
                                          <p:spTgt spid="78"/>
                                        </p:tgtEl>
                                      </p:cBhvr>
                                    </p:animEffect>
                                  </p:childTnLst>
                                </p:cTn>
                              </p:par>
                            </p:childTnLst>
                          </p:cTn>
                        </p:par>
                        <p:par>
                          <p:cTn id="34" fill="hold">
                            <p:stCondLst>
                              <p:cond delay="1200"/>
                            </p:stCondLst>
                            <p:childTnLst>
                              <p:par>
                                <p:cTn id="35" presetID="10" presetClass="entr" presetSubtype="0"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3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16667E-6 -1.48148E-6 L 0.1698 0.00162 " pathEditMode="relative" rAng="0" ptsTypes="AA">
                                      <p:cBhvr>
                                        <p:cTn id="41" dur="300" fill="hold"/>
                                        <p:tgtEl>
                                          <p:spTgt spid="73"/>
                                        </p:tgtEl>
                                        <p:attrNameLst>
                                          <p:attrName>ppt_x</p:attrName>
                                          <p:attrName>ppt_y</p:attrName>
                                        </p:attrNameLst>
                                      </p:cBhvr>
                                      <p:rCtr x="8490" y="69"/>
                                    </p:animMotion>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
                                        <p:tgtEl>
                                          <p:spTgt spid="61"/>
                                        </p:tgtEl>
                                      </p:cBhvr>
                                    </p:animEffect>
                                    <p:set>
                                      <p:cBhvr>
                                        <p:cTn id="46" dur="1" fill="hold">
                                          <p:stCondLst>
                                            <p:cond delay="199"/>
                                          </p:stCondLst>
                                        </p:cTn>
                                        <p:tgtEl>
                                          <p:spTgt spid="61"/>
                                        </p:tgtEl>
                                        <p:attrNameLst>
                                          <p:attrName>style.visibility</p:attrName>
                                        </p:attrNameLst>
                                      </p:cBhvr>
                                      <p:to>
                                        <p:strVal val="hidden"/>
                                      </p:to>
                                    </p:set>
                                  </p:childTnLst>
                                </p:cTn>
                              </p:par>
                            </p:childTnLst>
                          </p:cTn>
                        </p:par>
                        <p:par>
                          <p:cTn id="47" fill="hold">
                            <p:stCondLst>
                              <p:cond delay="200"/>
                            </p:stCondLst>
                            <p:childTnLst>
                              <p:par>
                                <p:cTn id="48" presetID="10" presetClass="exit" presetSubtype="0" fill="hold" grpId="0" nodeType="afterEffect">
                                  <p:stCondLst>
                                    <p:cond delay="0"/>
                                  </p:stCondLst>
                                  <p:childTnLst>
                                    <p:animEffect transition="out" filter="fade">
                                      <p:cBhvr>
                                        <p:cTn id="49" dur="200"/>
                                        <p:tgtEl>
                                          <p:spTgt spid="62"/>
                                        </p:tgtEl>
                                      </p:cBhvr>
                                    </p:animEffect>
                                    <p:set>
                                      <p:cBhvr>
                                        <p:cTn id="50" dur="1" fill="hold">
                                          <p:stCondLst>
                                            <p:cond delay="199"/>
                                          </p:stCondLst>
                                        </p:cTn>
                                        <p:tgtEl>
                                          <p:spTgt spid="62"/>
                                        </p:tgtEl>
                                        <p:attrNameLst>
                                          <p:attrName>style.visibility</p:attrName>
                                        </p:attrNameLst>
                                      </p:cBhvr>
                                      <p:to>
                                        <p:strVal val="hidden"/>
                                      </p:to>
                                    </p:set>
                                  </p:childTnLst>
                                </p:cTn>
                              </p:par>
                            </p:childTnLst>
                          </p:cTn>
                        </p:par>
                        <p:par>
                          <p:cTn id="51" fill="hold">
                            <p:stCondLst>
                              <p:cond delay="400"/>
                            </p:stCondLst>
                            <p:childTnLst>
                              <p:par>
                                <p:cTn id="52" presetID="10" presetClass="exit" presetSubtype="0" fill="hold" grpId="0" nodeType="afterEffect">
                                  <p:stCondLst>
                                    <p:cond delay="0"/>
                                  </p:stCondLst>
                                  <p:childTnLst>
                                    <p:animEffect transition="out" filter="fade">
                                      <p:cBhvr>
                                        <p:cTn id="53" dur="200"/>
                                        <p:tgtEl>
                                          <p:spTgt spid="63"/>
                                        </p:tgtEl>
                                      </p:cBhvr>
                                    </p:animEffect>
                                    <p:set>
                                      <p:cBhvr>
                                        <p:cTn id="54" dur="1" fill="hold">
                                          <p:stCondLst>
                                            <p:cond delay="199"/>
                                          </p:stCondLst>
                                        </p:cTn>
                                        <p:tgtEl>
                                          <p:spTgt spid="63"/>
                                        </p:tgtEl>
                                        <p:attrNameLst>
                                          <p:attrName>style.visibility</p:attrName>
                                        </p:attrNameLst>
                                      </p:cBhvr>
                                      <p:to>
                                        <p:strVal val="hidden"/>
                                      </p:to>
                                    </p:set>
                                  </p:childTnLst>
                                </p:cTn>
                              </p:par>
                            </p:childTnLst>
                          </p:cTn>
                        </p:par>
                        <p:par>
                          <p:cTn id="55" fill="hold">
                            <p:stCondLst>
                              <p:cond delay="600"/>
                            </p:stCondLst>
                            <p:childTnLst>
                              <p:par>
                                <p:cTn id="56" presetID="10" presetClass="exit" presetSubtype="0" fill="hold" grpId="0" nodeType="afterEffect">
                                  <p:stCondLst>
                                    <p:cond delay="0"/>
                                  </p:stCondLst>
                                  <p:childTnLst>
                                    <p:animEffect transition="out" filter="fade">
                                      <p:cBhvr>
                                        <p:cTn id="57" dur="200"/>
                                        <p:tgtEl>
                                          <p:spTgt spid="64"/>
                                        </p:tgtEl>
                                      </p:cBhvr>
                                    </p:animEffect>
                                    <p:set>
                                      <p:cBhvr>
                                        <p:cTn id="58" dur="1" fill="hold">
                                          <p:stCondLst>
                                            <p:cond delay="199"/>
                                          </p:stCondLst>
                                        </p:cTn>
                                        <p:tgtEl>
                                          <p:spTgt spid="6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3.61111E-6 -2.96296E-6 L 0.13767 0.00162 " pathEditMode="relative" rAng="0" ptsTypes="AA">
                                      <p:cBhvr>
                                        <p:cTn id="62" dur="300" fill="hold"/>
                                        <p:tgtEl>
                                          <p:spTgt spid="69"/>
                                        </p:tgtEl>
                                        <p:attrNameLst>
                                          <p:attrName>ppt_x</p:attrName>
                                          <p:attrName>ppt_y</p:attrName>
                                        </p:attrNameLst>
                                      </p:cBhvr>
                                      <p:rCtr x="6875" y="69"/>
                                    </p:animMotion>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300"/>
                                        <p:tgtEl>
                                          <p:spTgt spid="65"/>
                                        </p:tgtEl>
                                      </p:cBhvr>
                                    </p:animEffect>
                                    <p:set>
                                      <p:cBhvr>
                                        <p:cTn id="67" dur="1" fill="hold">
                                          <p:stCondLst>
                                            <p:cond delay="299"/>
                                          </p:stCondLst>
                                        </p:cTn>
                                        <p:tgtEl>
                                          <p:spTgt spid="6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300"/>
                                        <p:tgtEl>
                                          <p:spTgt spid="69"/>
                                        </p:tgtEl>
                                      </p:cBhvr>
                                    </p:animEffect>
                                    <p:set>
                                      <p:cBhvr>
                                        <p:cTn id="72" dur="1" fill="hold">
                                          <p:stCondLst>
                                            <p:cond delay="299"/>
                                          </p:stCondLst>
                                        </p:cTn>
                                        <p:tgtEl>
                                          <p:spTgt spid="69"/>
                                        </p:tgtEl>
                                        <p:attrNameLst>
                                          <p:attrName>style.visibility</p:attrName>
                                        </p:attrNameLst>
                                      </p:cBhvr>
                                      <p:to>
                                        <p:strVal val="hidden"/>
                                      </p:to>
                                    </p:set>
                                  </p:childTnLst>
                                </p:cTn>
                              </p:par>
                            </p:childTnLst>
                          </p:cTn>
                        </p:par>
                        <p:par>
                          <p:cTn id="73" fill="hold">
                            <p:stCondLst>
                              <p:cond delay="300"/>
                            </p:stCondLst>
                            <p:childTnLst>
                              <p:par>
                                <p:cTn id="74" presetID="10" presetClass="entr" presetSubtype="0" fill="hold"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3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300"/>
                                        <p:tgtEl>
                                          <p:spTgt spid="72"/>
                                        </p:tgtEl>
                                      </p:cBhvr>
                                    </p:animEffect>
                                    <p:set>
                                      <p:cBhvr>
                                        <p:cTn id="81" dur="1" fill="hold">
                                          <p:stCondLst>
                                            <p:cond delay="299"/>
                                          </p:stCondLst>
                                        </p:cTn>
                                        <p:tgtEl>
                                          <p:spTgt spid="72"/>
                                        </p:tgtEl>
                                        <p:attrNameLst>
                                          <p:attrName>style.visibility</p:attrName>
                                        </p:attrNameLst>
                                      </p:cBhvr>
                                      <p:to>
                                        <p:strVal val="hidden"/>
                                      </p:to>
                                    </p:set>
                                  </p:childTnLst>
                                </p:cTn>
                              </p:par>
                            </p:childTnLst>
                          </p:cTn>
                        </p:par>
                        <p:par>
                          <p:cTn id="82" fill="hold">
                            <p:stCondLst>
                              <p:cond delay="300"/>
                            </p:stCondLst>
                            <p:childTnLst>
                              <p:par>
                                <p:cTn id="83" presetID="10" presetClass="exit" presetSubtype="0" fill="hold" grpId="1" nodeType="afterEffect">
                                  <p:stCondLst>
                                    <p:cond delay="0"/>
                                  </p:stCondLst>
                                  <p:childTnLst>
                                    <p:animEffect transition="out" filter="fade">
                                      <p:cBhvr>
                                        <p:cTn id="84" dur="300"/>
                                        <p:tgtEl>
                                          <p:spTgt spid="76"/>
                                        </p:tgtEl>
                                      </p:cBhvr>
                                    </p:animEffect>
                                    <p:set>
                                      <p:cBhvr>
                                        <p:cTn id="85" dur="1" fill="hold">
                                          <p:stCondLst>
                                            <p:cond delay="299"/>
                                          </p:stCondLst>
                                        </p:cTn>
                                        <p:tgtEl>
                                          <p:spTgt spid="76"/>
                                        </p:tgtEl>
                                        <p:attrNameLst>
                                          <p:attrName>style.visibility</p:attrName>
                                        </p:attrNameLst>
                                      </p:cBhvr>
                                      <p:to>
                                        <p:strVal val="hidden"/>
                                      </p:to>
                                    </p:set>
                                  </p:childTnLst>
                                </p:cTn>
                              </p:par>
                            </p:childTnLst>
                          </p:cTn>
                        </p:par>
                        <p:par>
                          <p:cTn id="86" fill="hold">
                            <p:stCondLst>
                              <p:cond delay="600"/>
                            </p:stCondLst>
                            <p:childTnLst>
                              <p:par>
                                <p:cTn id="87" presetID="10" presetClass="exit" presetSubtype="0" fill="hold" grpId="1" nodeType="afterEffect">
                                  <p:stCondLst>
                                    <p:cond delay="0"/>
                                  </p:stCondLst>
                                  <p:childTnLst>
                                    <p:animEffect transition="out" filter="fade">
                                      <p:cBhvr>
                                        <p:cTn id="88" dur="300"/>
                                        <p:tgtEl>
                                          <p:spTgt spid="77"/>
                                        </p:tgtEl>
                                      </p:cBhvr>
                                    </p:animEffect>
                                    <p:set>
                                      <p:cBhvr>
                                        <p:cTn id="89" dur="1" fill="hold">
                                          <p:stCondLst>
                                            <p:cond delay="299"/>
                                          </p:stCondLst>
                                        </p:cTn>
                                        <p:tgtEl>
                                          <p:spTgt spid="77"/>
                                        </p:tgtEl>
                                        <p:attrNameLst>
                                          <p:attrName>style.visibility</p:attrName>
                                        </p:attrNameLst>
                                      </p:cBhvr>
                                      <p:to>
                                        <p:strVal val="hidden"/>
                                      </p:to>
                                    </p:set>
                                  </p:childTnLst>
                                </p:cTn>
                              </p:par>
                            </p:childTnLst>
                          </p:cTn>
                        </p:par>
                        <p:par>
                          <p:cTn id="90" fill="hold">
                            <p:stCondLst>
                              <p:cond delay="900"/>
                            </p:stCondLst>
                            <p:childTnLst>
                              <p:par>
                                <p:cTn id="91" presetID="10" presetClass="exit" presetSubtype="0" fill="hold" grpId="1" nodeType="afterEffect">
                                  <p:stCondLst>
                                    <p:cond delay="0"/>
                                  </p:stCondLst>
                                  <p:childTnLst>
                                    <p:animEffect transition="out" filter="fade">
                                      <p:cBhvr>
                                        <p:cTn id="92" dur="300"/>
                                        <p:tgtEl>
                                          <p:spTgt spid="78"/>
                                        </p:tgtEl>
                                      </p:cBhvr>
                                    </p:animEffect>
                                    <p:set>
                                      <p:cBhvr>
                                        <p:cTn id="93" dur="1" fill="hold">
                                          <p:stCondLst>
                                            <p:cond delay="299"/>
                                          </p:stCondLst>
                                        </p:cTn>
                                        <p:tgtEl>
                                          <p:spTgt spid="7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nodeType="clickEffect">
                                  <p:stCondLst>
                                    <p:cond delay="0"/>
                                  </p:stCondLst>
                                  <p:childTnLst>
                                    <p:animMotion origin="layout" path="M 4.72222E-6 -1.48148E-6 L 0.13941 0.00162 " pathEditMode="relative" rAng="0" ptsTypes="AA">
                                      <p:cBhvr>
                                        <p:cTn id="97" dur="300" fill="hold"/>
                                        <p:tgtEl>
                                          <p:spTgt spid="80"/>
                                        </p:tgtEl>
                                        <p:attrNameLst>
                                          <p:attrName>ppt_x</p:attrName>
                                          <p:attrName>ppt_y</p:attrName>
                                        </p:attrNameLst>
                                      </p:cBhvr>
                                      <p:rCtr x="6962"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5" grpId="1" animBg="1"/>
      <p:bldP spid="72" grpId="0" animBg="1"/>
      <p:bldP spid="72" grpId="1" animBg="1"/>
      <p:bldP spid="76" grpId="0" animBg="1"/>
      <p:bldP spid="76" grpId="1" animBg="1"/>
      <p:bldP spid="77" grpId="0" animBg="1"/>
      <p:bldP spid="77" grpId="1" animBg="1"/>
      <p:bldP spid="78" grpId="0" animBg="1"/>
      <p:bldP spid="78" grpId="1" animBg="1"/>
      <p:bldP spid="7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7997" y="1664302"/>
            <a:ext cx="954107" cy="1015663"/>
          </a:xfrm>
          <a:prstGeom prst="rect">
            <a:avLst/>
          </a:prstGeom>
          <a:noFill/>
        </p:spPr>
        <p:txBody>
          <a:bodyPr wrap="none" rtlCol="0">
            <a:spAutoFit/>
          </a:bodyPr>
          <a:lstStyle/>
          <a:p>
            <a:r>
              <a:rPr lang="zh-CN" altLang="en-US" sz="6000" dirty="0">
                <a:solidFill>
                  <a:schemeClr val="bg2">
                    <a:lumMod val="50000"/>
                  </a:schemeClr>
                </a:solidFill>
                <a:latin typeface="方正喵呜体" panose="02010600010101010101" pitchFamily="2" charset="-122"/>
                <a:ea typeface="方正喵呜体" panose="02010600010101010101" pitchFamily="2" charset="-122"/>
              </a:rPr>
              <a:t>串</a:t>
            </a:r>
          </a:p>
        </p:txBody>
      </p:sp>
      <p:sp>
        <p:nvSpPr>
          <p:cNvPr id="3" name="文本框 2"/>
          <p:cNvSpPr txBox="1"/>
          <p:nvPr/>
        </p:nvSpPr>
        <p:spPr>
          <a:xfrm>
            <a:off x="3157841" y="1605396"/>
            <a:ext cx="2965569" cy="1015663"/>
          </a:xfrm>
          <a:prstGeom prst="rect">
            <a:avLst/>
          </a:prstGeom>
          <a:noFill/>
        </p:spPr>
        <p:txBody>
          <a:bodyPr wrap="square" rtlCol="0">
            <a:spAutoFit/>
          </a:bodyPr>
          <a:lstStyle/>
          <a:p>
            <a:pPr algn="ctr"/>
            <a:r>
              <a:rPr lang="en-US" altLang="zh-CN" sz="6000" b="1" dirty="0" smtClean="0">
                <a:solidFill>
                  <a:schemeClr val="bg2">
                    <a:lumMod val="75000"/>
                  </a:schemeClr>
                </a:solidFill>
              </a:rPr>
              <a:t>STRING</a:t>
            </a:r>
            <a:endParaRPr lang="zh-CN" altLang="en-US" sz="6000" b="1" dirty="0">
              <a:solidFill>
                <a:schemeClr val="bg2">
                  <a:lumMod val="75000"/>
                </a:schemeClr>
              </a:solidFill>
            </a:endParaRPr>
          </a:p>
        </p:txBody>
      </p:sp>
      <p:pic>
        <p:nvPicPr>
          <p:cNvPr id="4" name="图片 3"/>
          <p:cNvPicPr>
            <a:picLocks noChangeAspect="1"/>
          </p:cNvPicPr>
          <p:nvPr/>
        </p:nvPicPr>
        <p:blipFill>
          <a:blip r:embed="rId2"/>
          <a:stretch>
            <a:fillRect/>
          </a:stretch>
        </p:blipFill>
        <p:spPr>
          <a:xfrm>
            <a:off x="2747750" y="2621059"/>
            <a:ext cx="3023447" cy="3186112"/>
          </a:xfrm>
          <a:prstGeom prst="rect">
            <a:avLst/>
          </a:prstGeom>
        </p:spPr>
      </p:pic>
    </p:spTree>
    <p:extLst>
      <p:ext uri="{BB962C8B-B14F-4D97-AF65-F5344CB8AC3E}">
        <p14:creationId xmlns:p14="http://schemas.microsoft.com/office/powerpoint/2010/main" val="8009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940" y="1633002"/>
            <a:ext cx="7383780" cy="2862322"/>
          </a:xfrm>
          <a:prstGeom prst="rect">
            <a:avLst/>
          </a:prstGeom>
        </p:spPr>
        <p:txBody>
          <a:bodyPr wrap="square">
            <a:spAutoFit/>
          </a:bodyPr>
          <a:lstStyle/>
          <a:p>
            <a:r>
              <a:rPr lang="zh-CN" altLang="en-US" sz="3600" dirty="0">
                <a:solidFill>
                  <a:srgbClr val="333333"/>
                </a:solidFill>
                <a:latin typeface="方正喵呜体" panose="02010600010101010101" pitchFamily="2" charset="-122"/>
                <a:ea typeface="方正喵呜体" panose="02010600010101010101" pitchFamily="2" charset="-122"/>
              </a:rPr>
              <a:t>字符串</a:t>
            </a:r>
            <a:r>
              <a:rPr lang="zh-CN" altLang="en-US" sz="2400" dirty="0">
                <a:solidFill>
                  <a:srgbClr val="333333"/>
                </a:solidFill>
                <a:latin typeface="方正喵呜体" panose="02010600010101010101" pitchFamily="2" charset="-122"/>
                <a:ea typeface="方正喵呜体" panose="02010600010101010101" pitchFamily="2" charset="-122"/>
              </a:rPr>
              <a:t>或</a:t>
            </a:r>
            <a:r>
              <a:rPr lang="zh-CN" altLang="en-US" sz="3200" dirty="0">
                <a:solidFill>
                  <a:srgbClr val="333333"/>
                </a:solidFill>
                <a:latin typeface="方正喵呜体" panose="02010600010101010101" pitchFamily="2" charset="-122"/>
                <a:ea typeface="方正喵呜体" panose="02010600010101010101" pitchFamily="2" charset="-122"/>
              </a:rPr>
              <a:t>串</a:t>
            </a:r>
            <a:r>
              <a:rPr lang="en-US" altLang="zh-CN" sz="2400" dirty="0">
                <a:solidFill>
                  <a:srgbClr val="333333"/>
                </a:solidFill>
                <a:latin typeface="方正喵呜体" panose="02010600010101010101" pitchFamily="2" charset="-122"/>
                <a:ea typeface="方正喵呜体" panose="02010600010101010101" pitchFamily="2" charset="-122"/>
              </a:rPr>
              <a:t>(String)</a:t>
            </a:r>
            <a:r>
              <a:rPr lang="zh-CN" altLang="en-US" sz="2400" dirty="0">
                <a:solidFill>
                  <a:srgbClr val="333333"/>
                </a:solidFill>
                <a:latin typeface="方正喵呜体" panose="02010600010101010101" pitchFamily="2" charset="-122"/>
                <a:ea typeface="方正喵呜体" panose="02010600010101010101" pitchFamily="2" charset="-122"/>
              </a:rPr>
              <a:t>是由数字、字母、下划线组成的一串字符。一般记为 </a:t>
            </a:r>
            <a:r>
              <a:rPr lang="en-US" altLang="zh-CN" sz="2400" dirty="0">
                <a:solidFill>
                  <a:srgbClr val="333333"/>
                </a:solidFill>
                <a:latin typeface="方正喵呜体" panose="02010600010101010101" pitchFamily="2" charset="-122"/>
                <a:ea typeface="方正喵呜体" panose="02010600010101010101" pitchFamily="2" charset="-122"/>
              </a:rPr>
              <a:t>s=“</a:t>
            </a:r>
            <a:r>
              <a:rPr lang="en-US" altLang="zh-CN" sz="2400" dirty="0" smtClean="0">
                <a:solidFill>
                  <a:srgbClr val="333333"/>
                </a:solidFill>
                <a:latin typeface="方正喵呜体" panose="02010600010101010101" pitchFamily="2" charset="-122"/>
                <a:ea typeface="方正喵呜体" panose="02010600010101010101" pitchFamily="2" charset="-122"/>
              </a:rPr>
              <a:t>a</a:t>
            </a:r>
            <a:r>
              <a:rPr lang="en-US" altLang="zh-CN" sz="2400" baseline="-25000" dirty="0" smtClean="0">
                <a:solidFill>
                  <a:srgbClr val="333333"/>
                </a:solidFill>
                <a:latin typeface="方正喵呜体" panose="02010600010101010101" pitchFamily="2" charset="-122"/>
                <a:ea typeface="方正喵呜体" panose="02010600010101010101" pitchFamily="2" charset="-122"/>
              </a:rPr>
              <a:t>1</a:t>
            </a:r>
            <a:r>
              <a:rPr lang="en-US" altLang="zh-CN" sz="2400" dirty="0" smtClean="0">
                <a:solidFill>
                  <a:srgbClr val="333333"/>
                </a:solidFill>
                <a:latin typeface="方正喵呜体" panose="02010600010101010101" pitchFamily="2" charset="-122"/>
                <a:ea typeface="方正喵呜体" panose="02010600010101010101" pitchFamily="2" charset="-122"/>
              </a:rPr>
              <a:t>a</a:t>
            </a:r>
            <a:r>
              <a:rPr lang="en-US" altLang="zh-CN" sz="2400" baseline="-25000" dirty="0" smtClean="0">
                <a:solidFill>
                  <a:srgbClr val="333333"/>
                </a:solidFill>
                <a:latin typeface="方正喵呜体" panose="02010600010101010101" pitchFamily="2" charset="-122"/>
                <a:ea typeface="方正喵呜体" panose="02010600010101010101" pitchFamily="2" charset="-122"/>
              </a:rPr>
              <a:t>2…</a:t>
            </a:r>
            <a:r>
              <a:rPr lang="en-US" altLang="zh-CN" sz="2400" dirty="0" smtClean="0">
                <a:solidFill>
                  <a:srgbClr val="333333"/>
                </a:solidFill>
                <a:latin typeface="方正喵呜体" panose="02010600010101010101" pitchFamily="2" charset="-122"/>
                <a:ea typeface="方正喵呜体" panose="02010600010101010101" pitchFamily="2" charset="-122"/>
              </a:rPr>
              <a:t>a</a:t>
            </a:r>
            <a:r>
              <a:rPr lang="en-US" altLang="zh-CN" sz="2400" baseline="-25000" dirty="0" smtClean="0">
                <a:solidFill>
                  <a:srgbClr val="333333"/>
                </a:solidFill>
                <a:latin typeface="方正喵呜体" panose="02010600010101010101" pitchFamily="2" charset="-122"/>
                <a:ea typeface="方正喵呜体" panose="02010600010101010101" pitchFamily="2" charset="-122"/>
              </a:rPr>
              <a:t>n</a:t>
            </a:r>
            <a:r>
              <a:rPr lang="en-US" altLang="zh-CN" sz="2400" dirty="0">
                <a:solidFill>
                  <a:srgbClr val="333333"/>
                </a:solidFill>
                <a:latin typeface="方正喵呜体" panose="02010600010101010101" pitchFamily="2" charset="-122"/>
                <a:ea typeface="方正喵呜体" panose="02010600010101010101" pitchFamily="2" charset="-122"/>
              </a:rPr>
              <a:t>”(n&gt;=0)</a:t>
            </a:r>
            <a:r>
              <a:rPr lang="zh-CN" altLang="en-US" sz="2400" dirty="0">
                <a:solidFill>
                  <a:srgbClr val="333333"/>
                </a:solidFill>
                <a:latin typeface="方正喵呜体" panose="02010600010101010101" pitchFamily="2" charset="-122"/>
                <a:ea typeface="方正喵呜体" panose="02010600010101010101" pitchFamily="2" charset="-122"/>
              </a:rPr>
              <a:t>。它是编程语言中表示文本的数据类型</a:t>
            </a:r>
            <a:r>
              <a:rPr lang="zh-CN" altLang="en-US" sz="2400" dirty="0" smtClean="0">
                <a:solidFill>
                  <a:srgbClr val="333333"/>
                </a:solidFill>
                <a:latin typeface="方正喵呜体" panose="02010600010101010101" pitchFamily="2" charset="-122"/>
                <a:ea typeface="方正喵呜体" panose="02010600010101010101" pitchFamily="2" charset="-122"/>
              </a:rPr>
              <a:t>。通常</a:t>
            </a:r>
            <a:r>
              <a:rPr lang="zh-CN" altLang="en-US" sz="2400" dirty="0">
                <a:solidFill>
                  <a:srgbClr val="333333"/>
                </a:solidFill>
                <a:latin typeface="方正喵呜体" panose="02010600010101010101" pitchFamily="2" charset="-122"/>
                <a:ea typeface="方正喵呜体" panose="02010600010101010101" pitchFamily="2" charset="-122"/>
              </a:rPr>
              <a:t>以串的整体作为操作对象，如：在串中查找某个子串、求取一个子串、在串的某个位置上插入一个子串以及删除一个子串等。两个字符串相等的充要条件是：长度相等，并且各个对应位置上的字符都相等</a:t>
            </a:r>
            <a:r>
              <a:rPr lang="zh-CN" altLang="en-US" sz="2400" dirty="0" smtClean="0">
                <a:solidFill>
                  <a:srgbClr val="333333"/>
                </a:solidFill>
                <a:latin typeface="方正喵呜体" panose="02010600010101010101" pitchFamily="2" charset="-122"/>
                <a:ea typeface="方正喵呜体" panose="02010600010101010101" pitchFamily="2" charset="-122"/>
              </a:rPr>
              <a:t>。</a:t>
            </a:r>
            <a:endParaRPr lang="zh-CN" altLang="en-US" sz="2400" b="0" i="0" dirty="0">
              <a:solidFill>
                <a:srgbClr val="333333"/>
              </a:solidFill>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614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50720" y="2342197"/>
            <a:ext cx="5035296" cy="1635443"/>
            <a:chOff x="2072640" y="2205037"/>
            <a:chExt cx="5035296" cy="1635443"/>
          </a:xfrm>
        </p:grpSpPr>
        <p:pic>
          <p:nvPicPr>
            <p:cNvPr id="2" name="图片 1"/>
            <p:cNvPicPr>
              <a:picLocks noChangeAspect="1"/>
            </p:cNvPicPr>
            <p:nvPr/>
          </p:nvPicPr>
          <p:blipFill>
            <a:blip r:embed="rId2"/>
            <a:stretch>
              <a:fillRect/>
            </a:stretch>
          </p:blipFill>
          <p:spPr>
            <a:xfrm>
              <a:off x="2072640" y="2205037"/>
              <a:ext cx="2466931" cy="1635443"/>
            </a:xfrm>
            <a:prstGeom prst="rect">
              <a:avLst/>
            </a:prstGeom>
          </p:spPr>
        </p:pic>
        <p:pic>
          <p:nvPicPr>
            <p:cNvPr id="3" name="图片 2"/>
            <p:cNvPicPr>
              <a:picLocks noChangeAspect="1"/>
            </p:cNvPicPr>
            <p:nvPr/>
          </p:nvPicPr>
          <p:blipFill>
            <a:blip r:embed="rId3"/>
            <a:stretch>
              <a:fillRect/>
            </a:stretch>
          </p:blipFill>
          <p:spPr>
            <a:xfrm>
              <a:off x="4846320" y="2320290"/>
              <a:ext cx="2261616" cy="1413510"/>
            </a:xfrm>
            <a:prstGeom prst="rect">
              <a:avLst/>
            </a:prstGeom>
          </p:spPr>
        </p:pic>
      </p:grpSp>
      <p:sp>
        <p:nvSpPr>
          <p:cNvPr id="5" name="文本框 4"/>
          <p:cNvSpPr txBox="1"/>
          <p:nvPr/>
        </p:nvSpPr>
        <p:spPr>
          <a:xfrm>
            <a:off x="2971800" y="2522220"/>
            <a:ext cx="2811780" cy="830997"/>
          </a:xfrm>
          <a:prstGeom prst="rect">
            <a:avLst/>
          </a:prstGeom>
          <a:noFill/>
        </p:spPr>
        <p:txBody>
          <a:bodyPr wrap="square" rtlCol="0">
            <a:spAutoFit/>
          </a:bodyPr>
          <a:lstStyle/>
          <a:p>
            <a:pPr algn="ctr"/>
            <a:r>
              <a:rPr lang="zh-CN" altLang="en-US" sz="4800" dirty="0" smtClean="0">
                <a:solidFill>
                  <a:schemeClr val="bg2">
                    <a:lumMod val="75000"/>
                  </a:schemeClr>
                </a:solidFill>
                <a:latin typeface="方正喵呜体" panose="02010600010101010101" pitchFamily="2" charset="-122"/>
                <a:ea typeface="方正喵呜体" panose="02010600010101010101" pitchFamily="2" charset="-122"/>
              </a:rPr>
              <a:t>字符编码</a:t>
            </a:r>
            <a:endParaRPr lang="zh-CN" altLang="en-US" sz="4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6" name="矩形 5"/>
          <p:cNvSpPr/>
          <p:nvPr/>
        </p:nvSpPr>
        <p:spPr>
          <a:xfrm>
            <a:off x="731520" y="1959739"/>
            <a:ext cx="7917180" cy="2308324"/>
          </a:xfrm>
          <a:prstGeom prst="rect">
            <a:avLst/>
          </a:prstGeom>
        </p:spPr>
        <p:txBody>
          <a:bodyPr wrap="square">
            <a:spAutoFit/>
          </a:bodyPr>
          <a:lstStyle/>
          <a:p>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字符编码</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a:t>
            </a:r>
            <a:r>
              <a:rPr lang="en-US" altLang="zh-CN" sz="2400" dirty="0" smtClean="0">
                <a:solidFill>
                  <a:srgbClr val="077CFD"/>
                </a:solidFill>
                <a:latin typeface="方正喵呜体" panose="02010600010101010101" pitchFamily="2" charset="-122"/>
                <a:ea typeface="方正喵呜体" panose="02010600010101010101" pitchFamily="2" charset="-122"/>
              </a:rPr>
              <a:t>Character </a:t>
            </a:r>
            <a:r>
              <a:rPr lang="en-US" altLang="zh-CN" sz="2400" dirty="0">
                <a:solidFill>
                  <a:srgbClr val="077CFD"/>
                </a:solidFill>
                <a:latin typeface="方正喵呜体" panose="02010600010101010101" pitchFamily="2" charset="-122"/>
                <a:ea typeface="方正喵呜体" panose="02010600010101010101" pitchFamily="2" charset="-122"/>
              </a:rPr>
              <a:t>encoding</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）是</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把字符集中的字符编码</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为</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若干</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数字的一对一映射关系，以确保任何两个不同字符的编码不同。</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常见的例子包括将拉丁字母表编码成摩斯电码和</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ASCII</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。其中，</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ASCII</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将字母、数字和其它符号编号，并用</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7</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比特的二进制来表示这个整数。通常会额外使用一个扩充的比特，以便于以</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1</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个字节的方式存储。</a:t>
            </a:r>
          </a:p>
        </p:txBody>
      </p:sp>
      <p:sp>
        <p:nvSpPr>
          <p:cNvPr id="7" name="矩形 6"/>
          <p:cNvSpPr/>
          <p:nvPr/>
        </p:nvSpPr>
        <p:spPr>
          <a:xfrm>
            <a:off x="1040860" y="4433992"/>
            <a:ext cx="1225015" cy="584775"/>
          </a:xfrm>
          <a:prstGeom prst="rect">
            <a:avLst/>
          </a:prstGeom>
        </p:spPr>
        <p:txBody>
          <a:bodyPr wrap="none">
            <a:spAutoFit/>
          </a:bodyPr>
          <a:lstStyle/>
          <a:p>
            <a:r>
              <a:rPr lang="en-US" altLang="zh-CN" sz="320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ASCII</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8" name="矩形 7"/>
          <p:cNvSpPr/>
          <p:nvPr/>
        </p:nvSpPr>
        <p:spPr>
          <a:xfrm>
            <a:off x="2420080" y="4433992"/>
            <a:ext cx="1709122" cy="584775"/>
          </a:xfrm>
          <a:prstGeom prst="rect">
            <a:avLst/>
          </a:prstGeom>
        </p:spPr>
        <p:txBody>
          <a:bodyPr wrap="none">
            <a:spAutoFit/>
          </a:bodyPr>
          <a:lstStyle/>
          <a:p>
            <a:r>
              <a:rPr lang="en-US" altLang="zh-CN" sz="320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GB2312</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9" name="矩形 8"/>
          <p:cNvSpPr/>
          <p:nvPr/>
        </p:nvSpPr>
        <p:spPr>
          <a:xfrm>
            <a:off x="4283407" y="4432206"/>
            <a:ext cx="2086405" cy="584775"/>
          </a:xfrm>
          <a:prstGeom prst="rect">
            <a:avLst/>
          </a:prstGeom>
        </p:spPr>
        <p:txBody>
          <a:bodyPr wrap="none">
            <a:spAutoFit/>
          </a:bodyPr>
          <a:lstStyle/>
          <a:p>
            <a:r>
              <a:rPr lang="en-US" altLang="zh-CN" sz="320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UNICODE</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10" name="矩形 9"/>
          <p:cNvSpPr/>
          <p:nvPr/>
        </p:nvSpPr>
        <p:spPr>
          <a:xfrm>
            <a:off x="6524017" y="4432205"/>
            <a:ext cx="1362874" cy="584775"/>
          </a:xfrm>
          <a:prstGeom prst="rect">
            <a:avLst/>
          </a:prstGeom>
        </p:spPr>
        <p:txBody>
          <a:bodyPr wrap="none">
            <a:spAutoFit/>
          </a:bodyPr>
          <a:lstStyle/>
          <a:p>
            <a:r>
              <a:rPr lang="en-US" altLang="zh-CN" sz="3200" b="0" i="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UTF-8</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863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4"/>
                                        </p:tgtEl>
                                      </p:cBhvr>
                                    </p:animEffect>
                                    <p:set>
                                      <p:cBhvr>
                                        <p:cTn id="7" dur="1" fill="hold">
                                          <p:stCondLst>
                                            <p:cond delay="2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4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4.16667E-6 -7.40741E-7 L 4.16667E-6 -0.30046 " pathEditMode="relative" rAng="0" ptsTypes="AA">
                                      <p:cBhvr>
                                        <p:cTn id="14" dur="300" fill="hold"/>
                                        <p:tgtEl>
                                          <p:spTgt spid="5"/>
                                        </p:tgtEl>
                                        <p:attrNameLst>
                                          <p:attrName>ppt_x</p:attrName>
                                          <p:attrName>ppt_y</p:attrName>
                                        </p:attrNameLst>
                                      </p:cBhvr>
                                      <p:rCtr x="0" y="-15023"/>
                                    </p:animMotion>
                                  </p:childTnLst>
                                </p:cTn>
                              </p:par>
                            </p:childTnLst>
                          </p:cTn>
                        </p:par>
                        <p:par>
                          <p:cTn id="15" fill="hold">
                            <p:stCondLst>
                              <p:cond delay="3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1+#ppt_w/2"/>
                                          </p:val>
                                        </p:tav>
                                        <p:tav tm="100000">
                                          <p:val>
                                            <p:strVal val="#ppt_x"/>
                                          </p:val>
                                        </p:tav>
                                      </p:tavLst>
                                    </p:anim>
                                    <p:anim calcmode="lin" valueType="num">
                                      <p:cBhvr additive="base">
                                        <p:cTn id="24" dur="3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1+#ppt_w/2"/>
                                          </p:val>
                                        </p:tav>
                                        <p:tav tm="100000">
                                          <p:val>
                                            <p:strVal val="#ppt_x"/>
                                          </p:val>
                                        </p:tav>
                                      </p:tavLst>
                                    </p:anim>
                                    <p:anim calcmode="lin" valueType="num">
                                      <p:cBhvr additive="base">
                                        <p:cTn id="28" dur="3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300" fill="hold"/>
                                        <p:tgtEl>
                                          <p:spTgt spid="9"/>
                                        </p:tgtEl>
                                        <p:attrNameLst>
                                          <p:attrName>ppt_x</p:attrName>
                                        </p:attrNameLst>
                                      </p:cBhvr>
                                      <p:tavLst>
                                        <p:tav tm="0">
                                          <p:val>
                                            <p:strVal val="1+#ppt_w/2"/>
                                          </p:val>
                                        </p:tav>
                                        <p:tav tm="100000">
                                          <p:val>
                                            <p:strVal val="#ppt_x"/>
                                          </p:val>
                                        </p:tav>
                                      </p:tavLst>
                                    </p:anim>
                                    <p:anim calcmode="lin" valueType="num">
                                      <p:cBhvr additive="base">
                                        <p:cTn id="32" dur="3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300" fill="hold"/>
                                        <p:tgtEl>
                                          <p:spTgt spid="10"/>
                                        </p:tgtEl>
                                        <p:attrNameLst>
                                          <p:attrName>ppt_x</p:attrName>
                                        </p:attrNameLst>
                                      </p:cBhvr>
                                      <p:tavLst>
                                        <p:tav tm="0">
                                          <p:val>
                                            <p:strVal val="1+#ppt_w/2"/>
                                          </p:val>
                                        </p:tav>
                                        <p:tav tm="100000">
                                          <p:val>
                                            <p:strVal val="#ppt_x"/>
                                          </p:val>
                                        </p:tav>
                                      </p:tavLst>
                                    </p:anim>
                                    <p:anim calcmode="lin" valueType="num">
                                      <p:cBhvr additive="base">
                                        <p:cTn id="36"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8" grpId="0"/>
      <p:bldP spid="9" grpId="0"/>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1800" y="2522220"/>
            <a:ext cx="2811780" cy="830997"/>
          </a:xfrm>
          <a:prstGeom prst="rect">
            <a:avLst/>
          </a:prstGeom>
          <a:noFill/>
        </p:spPr>
        <p:txBody>
          <a:bodyPr wrap="square" rtlCol="0">
            <a:spAutoFit/>
          </a:bodyPr>
          <a:lstStyle/>
          <a:p>
            <a:pPr algn="ctr"/>
            <a:r>
              <a:rPr lang="zh-CN" altLang="en-US" sz="4800" dirty="0" smtClean="0">
                <a:solidFill>
                  <a:schemeClr val="bg2">
                    <a:lumMod val="75000"/>
                  </a:schemeClr>
                </a:solidFill>
                <a:latin typeface="方正喵呜体" panose="02010600010101010101" pitchFamily="2" charset="-122"/>
                <a:ea typeface="方正喵呜体" panose="02010600010101010101" pitchFamily="2" charset="-122"/>
              </a:rPr>
              <a:t>字符编码</a:t>
            </a:r>
            <a:endParaRPr lang="zh-CN" altLang="en-US" sz="4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3" name="矩形 2"/>
          <p:cNvSpPr/>
          <p:nvPr/>
        </p:nvSpPr>
        <p:spPr>
          <a:xfrm>
            <a:off x="731520" y="1959739"/>
            <a:ext cx="7917180" cy="2308324"/>
          </a:xfrm>
          <a:prstGeom prst="rect">
            <a:avLst/>
          </a:prstGeom>
        </p:spPr>
        <p:txBody>
          <a:bodyPr wrap="square">
            <a:spAutoFit/>
          </a:bodyPr>
          <a:lstStyle/>
          <a:p>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字符编码</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a:t>
            </a:r>
            <a:r>
              <a:rPr lang="en-US" altLang="zh-CN" sz="2400" dirty="0" smtClean="0">
                <a:solidFill>
                  <a:srgbClr val="077CFD"/>
                </a:solidFill>
                <a:latin typeface="方正喵呜体" panose="02010600010101010101" pitchFamily="2" charset="-122"/>
                <a:ea typeface="方正喵呜体" panose="02010600010101010101" pitchFamily="2" charset="-122"/>
              </a:rPr>
              <a:t>Character </a:t>
            </a:r>
            <a:r>
              <a:rPr lang="en-US" altLang="zh-CN" sz="2400" dirty="0">
                <a:solidFill>
                  <a:srgbClr val="077CFD"/>
                </a:solidFill>
                <a:latin typeface="方正喵呜体" panose="02010600010101010101" pitchFamily="2" charset="-122"/>
                <a:ea typeface="方正喵呜体" panose="02010600010101010101" pitchFamily="2" charset="-122"/>
              </a:rPr>
              <a:t>encoding</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）是</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把字符集中的字符编码</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为</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若干</a:t>
            </a:r>
            <a:r>
              <a:rPr lang="zh-CN" altLang="en-US" sz="2400" dirty="0" smtClean="0">
                <a:solidFill>
                  <a:schemeClr val="bg2">
                    <a:lumMod val="75000"/>
                  </a:schemeClr>
                </a:solidFill>
                <a:latin typeface="方正喵呜体" panose="02010600010101010101" pitchFamily="2" charset="-122"/>
                <a:ea typeface="方正喵呜体" panose="02010600010101010101" pitchFamily="2" charset="-122"/>
              </a:rPr>
              <a:t>数字的一对一映射关系，以确保任何两个不同字符的编码不同。</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常见的例子包括将拉丁字母表编码成摩斯电码和</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ASCII</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。其中，</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ASCII</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将字母、数字和其它符号编号，并用</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7</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比特的二进制来表示这个整数。通常会额外使用一个扩充的比特，以便于以</a:t>
            </a:r>
            <a:r>
              <a:rPr lang="en-US" altLang="zh-CN" sz="2400" dirty="0">
                <a:solidFill>
                  <a:schemeClr val="bg2">
                    <a:lumMod val="75000"/>
                  </a:schemeClr>
                </a:solidFill>
                <a:latin typeface="方正喵呜体" panose="02010600010101010101" pitchFamily="2" charset="-122"/>
                <a:ea typeface="方正喵呜体" panose="02010600010101010101" pitchFamily="2" charset="-122"/>
              </a:rPr>
              <a:t>1</a:t>
            </a:r>
            <a:r>
              <a:rPr lang="zh-CN" altLang="en-US" sz="2400" dirty="0">
                <a:solidFill>
                  <a:schemeClr val="bg2">
                    <a:lumMod val="75000"/>
                  </a:schemeClr>
                </a:solidFill>
                <a:latin typeface="方正喵呜体" panose="02010600010101010101" pitchFamily="2" charset="-122"/>
                <a:ea typeface="方正喵呜体" panose="02010600010101010101" pitchFamily="2" charset="-122"/>
              </a:rPr>
              <a:t>个字节的方式存储。</a:t>
            </a:r>
          </a:p>
        </p:txBody>
      </p:sp>
      <p:sp>
        <p:nvSpPr>
          <p:cNvPr id="4" name="矩形 3"/>
          <p:cNvSpPr/>
          <p:nvPr/>
        </p:nvSpPr>
        <p:spPr>
          <a:xfrm>
            <a:off x="1040860" y="4433992"/>
            <a:ext cx="1225015" cy="584775"/>
          </a:xfrm>
          <a:prstGeom prst="rect">
            <a:avLst/>
          </a:prstGeom>
        </p:spPr>
        <p:txBody>
          <a:bodyPr wrap="none">
            <a:spAutoFit/>
          </a:bodyPr>
          <a:lstStyle/>
          <a:p>
            <a:r>
              <a:rPr lang="en-US" altLang="zh-CN" sz="320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ASCII</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5" name="矩形 4"/>
          <p:cNvSpPr/>
          <p:nvPr/>
        </p:nvSpPr>
        <p:spPr>
          <a:xfrm>
            <a:off x="2420080" y="4433992"/>
            <a:ext cx="1709122" cy="584775"/>
          </a:xfrm>
          <a:prstGeom prst="rect">
            <a:avLst/>
          </a:prstGeom>
        </p:spPr>
        <p:txBody>
          <a:bodyPr wrap="none">
            <a:spAutoFit/>
          </a:bodyPr>
          <a:lstStyle/>
          <a:p>
            <a:r>
              <a:rPr lang="en-US" altLang="zh-CN" sz="320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GB2312</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6" name="矩形 5"/>
          <p:cNvSpPr/>
          <p:nvPr/>
        </p:nvSpPr>
        <p:spPr>
          <a:xfrm>
            <a:off x="4283407" y="4432206"/>
            <a:ext cx="2086405" cy="584775"/>
          </a:xfrm>
          <a:prstGeom prst="rect">
            <a:avLst/>
          </a:prstGeom>
        </p:spPr>
        <p:txBody>
          <a:bodyPr wrap="none">
            <a:spAutoFit/>
          </a:bodyPr>
          <a:lstStyle/>
          <a:p>
            <a:r>
              <a:rPr lang="en-US" altLang="zh-CN" sz="320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UNICODE</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
        <p:nvSpPr>
          <p:cNvPr id="7" name="矩形 6"/>
          <p:cNvSpPr/>
          <p:nvPr/>
        </p:nvSpPr>
        <p:spPr>
          <a:xfrm>
            <a:off x="6524017" y="4432205"/>
            <a:ext cx="1362874" cy="584775"/>
          </a:xfrm>
          <a:prstGeom prst="rect">
            <a:avLst/>
          </a:prstGeom>
        </p:spPr>
        <p:txBody>
          <a:bodyPr wrap="none">
            <a:spAutoFit/>
          </a:bodyPr>
          <a:lstStyle/>
          <a:p>
            <a:r>
              <a:rPr lang="en-US" altLang="zh-CN" sz="3200" b="0" i="0" dirty="0" smtClean="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rPr>
              <a:t>UTF-8</a:t>
            </a:r>
            <a:endParaRPr lang="en-US" altLang="zh-CN" sz="3200" b="0" i="0" dirty="0">
              <a:ln w="28575">
                <a:solidFill>
                  <a:schemeClr val="tx1"/>
                </a:solidFill>
              </a:ln>
              <a:effectLst>
                <a:outerShdw blurRad="63500" sx="102000" sy="102000" algn="ctr" rotWithShape="0">
                  <a:schemeClr val="bg1"/>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0001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16667E-6 -7.40741E-7 L 4.16667E-6 -0.30046 " pathEditMode="relative" rAng="0" ptsTypes="AA">
                                      <p:cBhvr>
                                        <p:cTn id="11" dur="300" fill="hold"/>
                                        <p:tgtEl>
                                          <p:spTgt spid="2"/>
                                        </p:tgtEl>
                                        <p:attrNameLst>
                                          <p:attrName>ppt_x</p:attrName>
                                          <p:attrName>ppt_y</p:attrName>
                                        </p:attrNameLst>
                                      </p:cBhvr>
                                      <p:rCtr x="0" y="-15023"/>
                                    </p:animMotion>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300" fill="hold"/>
                                        <p:tgtEl>
                                          <p:spTgt spid="4"/>
                                        </p:tgtEl>
                                        <p:attrNameLst>
                                          <p:attrName>ppt_x</p:attrName>
                                        </p:attrNameLst>
                                      </p:cBhvr>
                                      <p:tavLst>
                                        <p:tav tm="0">
                                          <p:val>
                                            <p:strVal val="1+#ppt_w/2"/>
                                          </p:val>
                                        </p:tav>
                                        <p:tav tm="100000">
                                          <p:val>
                                            <p:strVal val="#ppt_x"/>
                                          </p:val>
                                        </p:tav>
                                      </p:tavLst>
                                    </p:anim>
                                    <p:anim calcmode="lin" valueType="num">
                                      <p:cBhvr additive="base">
                                        <p:cTn id="21" dur="3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300" fill="hold"/>
                                        <p:tgtEl>
                                          <p:spTgt spid="5"/>
                                        </p:tgtEl>
                                        <p:attrNameLst>
                                          <p:attrName>ppt_x</p:attrName>
                                        </p:attrNameLst>
                                      </p:cBhvr>
                                      <p:tavLst>
                                        <p:tav tm="0">
                                          <p:val>
                                            <p:strVal val="1+#ppt_w/2"/>
                                          </p:val>
                                        </p:tav>
                                        <p:tav tm="100000">
                                          <p:val>
                                            <p:strVal val="#ppt_x"/>
                                          </p:val>
                                        </p:tav>
                                      </p:tavLst>
                                    </p:anim>
                                    <p:anim calcmode="lin" valueType="num">
                                      <p:cBhvr additive="base">
                                        <p:cTn id="25" dur="3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300" fill="hold"/>
                                        <p:tgtEl>
                                          <p:spTgt spid="6"/>
                                        </p:tgtEl>
                                        <p:attrNameLst>
                                          <p:attrName>ppt_x</p:attrName>
                                        </p:attrNameLst>
                                      </p:cBhvr>
                                      <p:tavLst>
                                        <p:tav tm="0">
                                          <p:val>
                                            <p:strVal val="1+#ppt_w/2"/>
                                          </p:val>
                                        </p:tav>
                                        <p:tav tm="100000">
                                          <p:val>
                                            <p:strVal val="#ppt_x"/>
                                          </p:val>
                                        </p:tav>
                                      </p:tavLst>
                                    </p:anim>
                                    <p:anim calcmode="lin" valueType="num">
                                      <p:cBhvr additive="base">
                                        <p:cTn id="29" dur="3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3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300" fill="hold"/>
                                        <p:tgtEl>
                                          <p:spTgt spid="7"/>
                                        </p:tgtEl>
                                        <p:attrNameLst>
                                          <p:attrName>ppt_x</p:attrName>
                                        </p:attrNameLst>
                                      </p:cBhvr>
                                      <p:tavLst>
                                        <p:tav tm="0">
                                          <p:val>
                                            <p:strVal val="1+#ppt_w/2"/>
                                          </p:val>
                                        </p:tav>
                                        <p:tav tm="100000">
                                          <p:val>
                                            <p:strVal val="#ppt_x"/>
                                          </p:val>
                                        </p:tav>
                                      </p:tavLst>
                                    </p:anim>
                                    <p:anim calcmode="lin" valueType="num">
                                      <p:cBhvr additive="base">
                                        <p:cTn id="33"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p:bldP spid="5" grpId="0"/>
      <p:bldP spid="6"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78480" y="2575560"/>
            <a:ext cx="3230880" cy="830997"/>
          </a:xfrm>
          <a:prstGeom prst="rect">
            <a:avLst/>
          </a:prstGeom>
          <a:noFill/>
        </p:spPr>
        <p:txBody>
          <a:bodyPr wrap="square" rtlCol="0">
            <a:spAutoFit/>
          </a:bodyPr>
          <a:lstStyle/>
          <a:p>
            <a:pPr algn="ctr"/>
            <a:r>
              <a:rPr lang="zh-CN" altLang="en-US" sz="4800" dirty="0" smtClean="0">
                <a:solidFill>
                  <a:schemeClr val="bg1"/>
                </a:solidFill>
                <a:latin typeface="方正喵呜体" panose="02010600010101010101" pitchFamily="2" charset="-122"/>
                <a:ea typeface="方正喵呜体" panose="02010600010101010101" pitchFamily="2" charset="-122"/>
              </a:rPr>
              <a:t>字符串变量？</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895600" y="2575560"/>
            <a:ext cx="3230880" cy="830997"/>
          </a:xfrm>
          <a:prstGeom prst="rect">
            <a:avLst/>
          </a:prstGeom>
          <a:noFill/>
        </p:spPr>
        <p:txBody>
          <a:bodyPr wrap="square" rtlCol="0">
            <a:spAutoFit/>
          </a:bodyPr>
          <a:lstStyle/>
          <a:p>
            <a:pPr algn="ctr"/>
            <a:r>
              <a:rPr lang="en-US" altLang="zh-CN" sz="4800" dirty="0">
                <a:solidFill>
                  <a:schemeClr val="bg1"/>
                </a:solidFill>
                <a:latin typeface="方正喵呜体" panose="02010600010101010101" pitchFamily="2" charset="-122"/>
                <a:ea typeface="方正喵呜体" panose="02010600010101010101" pitchFamily="2" charset="-122"/>
              </a:rPr>
              <a:t>c</a:t>
            </a:r>
            <a:r>
              <a:rPr lang="en-US" altLang="zh-CN" sz="4800" dirty="0" smtClean="0">
                <a:solidFill>
                  <a:schemeClr val="bg1"/>
                </a:solidFill>
                <a:latin typeface="方正喵呜体" panose="02010600010101010101" pitchFamily="2" charset="-122"/>
                <a:ea typeface="方正喵呜体" panose="02010600010101010101" pitchFamily="2" charset="-122"/>
              </a:rPr>
              <a:t>har*</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2987040" y="2575560"/>
            <a:ext cx="3230880" cy="830997"/>
          </a:xfrm>
          <a:prstGeom prst="rect">
            <a:avLst/>
          </a:prstGeom>
          <a:noFill/>
        </p:spPr>
        <p:txBody>
          <a:bodyPr wrap="square" rtlCol="0">
            <a:spAutoFit/>
          </a:bodyPr>
          <a:lstStyle/>
          <a:p>
            <a:pPr algn="ctr"/>
            <a:r>
              <a:rPr lang="en-US" altLang="zh-CN" sz="4800" dirty="0" smtClean="0">
                <a:solidFill>
                  <a:schemeClr val="bg1"/>
                </a:solidFill>
                <a:latin typeface="方正喵呜体" panose="02010600010101010101" pitchFamily="2" charset="-122"/>
                <a:ea typeface="方正喵呜体" panose="02010600010101010101" pitchFamily="2" charset="-122"/>
              </a:rPr>
              <a:t>‘\0’ </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2895600" y="2575560"/>
            <a:ext cx="3230880" cy="830997"/>
          </a:xfrm>
          <a:prstGeom prst="rect">
            <a:avLst/>
          </a:prstGeom>
          <a:noFill/>
        </p:spPr>
        <p:txBody>
          <a:bodyPr wrap="square" rtlCol="0">
            <a:spAutoFit/>
          </a:bodyPr>
          <a:lstStyle/>
          <a:p>
            <a:pPr algn="ctr"/>
            <a:r>
              <a:rPr lang="en-US" altLang="zh-CN" sz="4800" dirty="0" err="1">
                <a:solidFill>
                  <a:schemeClr val="bg1"/>
                </a:solidFill>
                <a:latin typeface="方正喵呜体" panose="02010600010101010101" pitchFamily="2" charset="-122"/>
                <a:ea typeface="方正喵呜体" panose="02010600010101010101" pitchFamily="2" charset="-122"/>
              </a:rPr>
              <a:t>c</a:t>
            </a:r>
            <a:r>
              <a:rPr lang="en-US" altLang="zh-CN" sz="4800" dirty="0" err="1" smtClean="0">
                <a:solidFill>
                  <a:schemeClr val="bg1"/>
                </a:solidFill>
                <a:latin typeface="方正喵呜体" panose="02010600010101010101" pitchFamily="2" charset="-122"/>
                <a:ea typeface="方正喵呜体" panose="02010600010101010101" pitchFamily="2" charset="-122"/>
              </a:rPr>
              <a:t>onst</a:t>
            </a:r>
            <a:r>
              <a:rPr lang="en-US" altLang="zh-CN" sz="4800" dirty="0" smtClean="0">
                <a:solidFill>
                  <a:schemeClr val="bg1"/>
                </a:solidFill>
                <a:latin typeface="方正喵呜体" panose="02010600010101010101" pitchFamily="2" charset="-122"/>
                <a:ea typeface="方正喵呜体" panose="02010600010101010101" pitchFamily="2" charset="-122"/>
              </a:rPr>
              <a:t> char* </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2895600" y="2651759"/>
            <a:ext cx="3230880" cy="830997"/>
          </a:xfrm>
          <a:prstGeom prst="rect">
            <a:avLst/>
          </a:prstGeom>
          <a:noFill/>
        </p:spPr>
        <p:txBody>
          <a:bodyPr wrap="square" rtlCol="0">
            <a:spAutoFit/>
          </a:bodyPr>
          <a:lstStyle/>
          <a:p>
            <a:pPr algn="ctr"/>
            <a:r>
              <a:rPr lang="en-US" altLang="zh-CN" sz="4800" dirty="0" smtClean="0">
                <a:solidFill>
                  <a:schemeClr val="bg1"/>
                </a:solidFill>
                <a:latin typeface="方正喵呜体" panose="02010600010101010101" pitchFamily="2" charset="-122"/>
                <a:ea typeface="方正喵呜体" panose="02010600010101010101" pitchFamily="2" charset="-122"/>
              </a:rPr>
              <a:t>&lt;</a:t>
            </a:r>
            <a:r>
              <a:rPr lang="en-US" altLang="zh-CN" sz="4800" dirty="0" err="1" smtClean="0">
                <a:solidFill>
                  <a:schemeClr val="bg1"/>
                </a:solidFill>
                <a:latin typeface="方正喵呜体" panose="02010600010101010101" pitchFamily="2" charset="-122"/>
                <a:ea typeface="方正喵呜体" panose="02010600010101010101" pitchFamily="2" charset="-122"/>
              </a:rPr>
              <a:t>string.h</a:t>
            </a:r>
            <a:r>
              <a:rPr lang="en-US" altLang="zh-CN" sz="4800" dirty="0" smtClean="0">
                <a:solidFill>
                  <a:schemeClr val="bg1"/>
                </a:solidFill>
                <a:latin typeface="方正喵呜体" panose="02010600010101010101" pitchFamily="2" charset="-122"/>
                <a:ea typeface="方正喵呜体" panose="02010600010101010101" pitchFamily="2" charset="-122"/>
              </a:rPr>
              <a:t>&gt;</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3162300" y="2252395"/>
            <a:ext cx="3055620" cy="2308324"/>
          </a:xfrm>
          <a:prstGeom prst="rect">
            <a:avLst/>
          </a:prstGeom>
          <a:noFill/>
        </p:spPr>
        <p:txBody>
          <a:bodyPr wrap="square" rtlCol="0">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s</a:t>
            </a:r>
            <a:r>
              <a:rPr lang="en-US" altLang="zh-CN" sz="2400" dirty="0" smtClean="0">
                <a:solidFill>
                  <a:schemeClr val="bg1"/>
                </a:solidFill>
                <a:latin typeface="方正喵呜体" panose="02010600010101010101" pitchFamily="2" charset="-122"/>
                <a:ea typeface="方正喵呜体" panose="02010600010101010101" pitchFamily="2" charset="-122"/>
              </a:rPr>
              <a:t>truct </a:t>
            </a:r>
            <a:r>
              <a:rPr lang="en-US" altLang="zh-CN" sz="2400" dirty="0" err="1" smtClean="0">
                <a:solidFill>
                  <a:schemeClr val="bg1"/>
                </a:solidFill>
                <a:latin typeface="方正喵呜体" panose="02010600010101010101" pitchFamily="2" charset="-122"/>
                <a:ea typeface="方正喵呜体" panose="02010600010101010101" pitchFamily="2" charset="-122"/>
              </a:rPr>
              <a:t>CStringData</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int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nDataLength</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a:r>
            <a:br>
              <a:rPr lang="en-US" altLang="zh-CN" sz="2400" dirty="0">
                <a:solidFill>
                  <a:schemeClr val="bg1"/>
                </a:solidFill>
                <a:latin typeface="方正喵呜体" panose="02010600010101010101" pitchFamily="2" charset="-122"/>
                <a:ea typeface="方正喵呜体" panose="02010600010101010101" pitchFamily="2" charset="-122"/>
              </a:rPr>
            </a:b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nAllocLength</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a:r>
            <a:br>
              <a:rPr lang="en-US" altLang="zh-CN" sz="2400" dirty="0">
                <a:solidFill>
                  <a:schemeClr val="bg1"/>
                </a:solidFill>
                <a:latin typeface="方正喵呜体" panose="02010600010101010101" pitchFamily="2" charset="-122"/>
                <a:ea typeface="方正喵呜体" panose="02010600010101010101" pitchFamily="2" charset="-122"/>
              </a:rPr>
            </a:b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char* data;</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7609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300"/>
                                        <p:tgtEl>
                                          <p:spTgt spid="2"/>
                                        </p:tgtEl>
                                        <p:attrNameLst>
                                          <p:attrName>ppt_x</p:attrName>
                                        </p:attrNameLst>
                                      </p:cBhvr>
                                      <p:tavLst>
                                        <p:tav tm="0">
                                          <p:val>
                                            <p:strVal val="ppt_x"/>
                                          </p:val>
                                        </p:tav>
                                        <p:tav tm="100000">
                                          <p:val>
                                            <p:strVal val="0-ppt_w/2"/>
                                          </p:val>
                                        </p:tav>
                                      </p:tavLst>
                                    </p:anim>
                                    <p:anim calcmode="lin" valueType="num">
                                      <p:cBhvr additive="base">
                                        <p:cTn id="7" dur="300"/>
                                        <p:tgtEl>
                                          <p:spTgt spid="2"/>
                                        </p:tgtEl>
                                        <p:attrNameLst>
                                          <p:attrName>ppt_y</p:attrName>
                                        </p:attrNameLst>
                                      </p:cBhvr>
                                      <p:tavLst>
                                        <p:tav tm="0">
                                          <p:val>
                                            <p:strVal val="ppt_y"/>
                                          </p:val>
                                        </p:tav>
                                        <p:tav tm="100000">
                                          <p:val>
                                            <p:strVal val="ppt_y"/>
                                          </p:val>
                                        </p:tav>
                                      </p:tavLst>
                                    </p:anim>
                                    <p:set>
                                      <p:cBhvr>
                                        <p:cTn id="8" dur="1" fill="hold">
                                          <p:stCondLst>
                                            <p:cond delay="299"/>
                                          </p:stCondLst>
                                        </p:cTn>
                                        <p:tgtEl>
                                          <p:spTgt spid="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1+#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300"/>
                                        <p:tgtEl>
                                          <p:spTgt spid="3"/>
                                        </p:tgtEl>
                                        <p:attrNameLst>
                                          <p:attrName>ppt_x</p:attrName>
                                        </p:attrNameLst>
                                      </p:cBhvr>
                                      <p:tavLst>
                                        <p:tav tm="0">
                                          <p:val>
                                            <p:strVal val="ppt_x"/>
                                          </p:val>
                                        </p:tav>
                                        <p:tav tm="100000">
                                          <p:val>
                                            <p:strVal val="0-ppt_w/2"/>
                                          </p:val>
                                        </p:tav>
                                      </p:tavLst>
                                    </p:anim>
                                    <p:anim calcmode="lin" valueType="num">
                                      <p:cBhvr additive="base">
                                        <p:cTn id="17" dur="300"/>
                                        <p:tgtEl>
                                          <p:spTgt spid="3"/>
                                        </p:tgtEl>
                                        <p:attrNameLst>
                                          <p:attrName>ppt_y</p:attrName>
                                        </p:attrNameLst>
                                      </p:cBhvr>
                                      <p:tavLst>
                                        <p:tav tm="0">
                                          <p:val>
                                            <p:strVal val="ppt_y"/>
                                          </p:val>
                                        </p:tav>
                                        <p:tav tm="100000">
                                          <p:val>
                                            <p:strVal val="ppt_y"/>
                                          </p:val>
                                        </p:tav>
                                      </p:tavLst>
                                    </p:anim>
                                    <p:set>
                                      <p:cBhvr>
                                        <p:cTn id="18" dur="1" fill="hold">
                                          <p:stCondLst>
                                            <p:cond delay="299"/>
                                          </p:stCondLst>
                                        </p:cTn>
                                        <p:tgtEl>
                                          <p:spTgt spid="3"/>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300" fill="hold"/>
                                        <p:tgtEl>
                                          <p:spTgt spid="4"/>
                                        </p:tgtEl>
                                        <p:attrNameLst>
                                          <p:attrName>ppt_x</p:attrName>
                                        </p:attrNameLst>
                                      </p:cBhvr>
                                      <p:tavLst>
                                        <p:tav tm="0">
                                          <p:val>
                                            <p:strVal val="1+#ppt_w/2"/>
                                          </p:val>
                                        </p:tav>
                                        <p:tav tm="100000">
                                          <p:val>
                                            <p:strVal val="#ppt_x"/>
                                          </p:val>
                                        </p:tav>
                                      </p:tavLst>
                                    </p:anim>
                                    <p:anim calcmode="lin" valueType="num">
                                      <p:cBhvr additive="base">
                                        <p:cTn id="22"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grpId="1" nodeType="clickEffect">
                                  <p:stCondLst>
                                    <p:cond delay="0"/>
                                  </p:stCondLst>
                                  <p:childTnLst>
                                    <p:anim calcmode="lin" valueType="num">
                                      <p:cBhvr additive="base">
                                        <p:cTn id="26" dur="300"/>
                                        <p:tgtEl>
                                          <p:spTgt spid="4"/>
                                        </p:tgtEl>
                                        <p:attrNameLst>
                                          <p:attrName>ppt_x</p:attrName>
                                        </p:attrNameLst>
                                      </p:cBhvr>
                                      <p:tavLst>
                                        <p:tav tm="0">
                                          <p:val>
                                            <p:strVal val="ppt_x"/>
                                          </p:val>
                                        </p:tav>
                                        <p:tav tm="100000">
                                          <p:val>
                                            <p:strVal val="0-ppt_w/2"/>
                                          </p:val>
                                        </p:tav>
                                      </p:tavLst>
                                    </p:anim>
                                    <p:anim calcmode="lin" valueType="num">
                                      <p:cBhvr additive="base">
                                        <p:cTn id="27" dur="300"/>
                                        <p:tgtEl>
                                          <p:spTgt spid="4"/>
                                        </p:tgtEl>
                                        <p:attrNameLst>
                                          <p:attrName>ppt_y</p:attrName>
                                        </p:attrNameLst>
                                      </p:cBhvr>
                                      <p:tavLst>
                                        <p:tav tm="0">
                                          <p:val>
                                            <p:strVal val="ppt_y"/>
                                          </p:val>
                                        </p:tav>
                                        <p:tav tm="100000">
                                          <p:val>
                                            <p:strVal val="ppt_y"/>
                                          </p:val>
                                        </p:tav>
                                      </p:tavLst>
                                    </p:anim>
                                    <p:set>
                                      <p:cBhvr>
                                        <p:cTn id="28" dur="1" fill="hold">
                                          <p:stCondLst>
                                            <p:cond delay="299"/>
                                          </p:stCondLst>
                                        </p:cTn>
                                        <p:tgtEl>
                                          <p:spTgt spid="4"/>
                                        </p:tgtEl>
                                        <p:attrNameLst>
                                          <p:attrName>style.visibility</p:attrName>
                                        </p:attrNameLst>
                                      </p:cBhvr>
                                      <p:to>
                                        <p:strVal val="hidden"/>
                                      </p:to>
                                    </p:set>
                                  </p:childTnLst>
                                </p:cTn>
                              </p:par>
                              <p:par>
                                <p:cTn id="29" presetID="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300" fill="hold"/>
                                        <p:tgtEl>
                                          <p:spTgt spid="5"/>
                                        </p:tgtEl>
                                        <p:attrNameLst>
                                          <p:attrName>ppt_x</p:attrName>
                                        </p:attrNameLst>
                                      </p:cBhvr>
                                      <p:tavLst>
                                        <p:tav tm="0">
                                          <p:val>
                                            <p:strVal val="1+#ppt_w/2"/>
                                          </p:val>
                                        </p:tav>
                                        <p:tav tm="100000">
                                          <p:val>
                                            <p:strVal val="#ppt_x"/>
                                          </p:val>
                                        </p:tav>
                                      </p:tavLst>
                                    </p:anim>
                                    <p:anim calcmode="lin" valueType="num">
                                      <p:cBhvr additive="base">
                                        <p:cTn id="32"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fill="hold" grpId="1" nodeType="clickEffect">
                                  <p:stCondLst>
                                    <p:cond delay="0"/>
                                  </p:stCondLst>
                                  <p:childTnLst>
                                    <p:anim calcmode="lin" valueType="num">
                                      <p:cBhvr additive="base">
                                        <p:cTn id="36" dur="300"/>
                                        <p:tgtEl>
                                          <p:spTgt spid="5"/>
                                        </p:tgtEl>
                                        <p:attrNameLst>
                                          <p:attrName>ppt_x</p:attrName>
                                        </p:attrNameLst>
                                      </p:cBhvr>
                                      <p:tavLst>
                                        <p:tav tm="0">
                                          <p:val>
                                            <p:strVal val="ppt_x"/>
                                          </p:val>
                                        </p:tav>
                                        <p:tav tm="100000">
                                          <p:val>
                                            <p:strVal val="0-ppt_w/2"/>
                                          </p:val>
                                        </p:tav>
                                      </p:tavLst>
                                    </p:anim>
                                    <p:anim calcmode="lin" valueType="num">
                                      <p:cBhvr additive="base">
                                        <p:cTn id="37" dur="300"/>
                                        <p:tgtEl>
                                          <p:spTgt spid="5"/>
                                        </p:tgtEl>
                                        <p:attrNameLst>
                                          <p:attrName>ppt_y</p:attrName>
                                        </p:attrNameLst>
                                      </p:cBhvr>
                                      <p:tavLst>
                                        <p:tav tm="0">
                                          <p:val>
                                            <p:strVal val="ppt_y"/>
                                          </p:val>
                                        </p:tav>
                                        <p:tav tm="100000">
                                          <p:val>
                                            <p:strVal val="ppt_y"/>
                                          </p:val>
                                        </p:tav>
                                      </p:tavLst>
                                    </p:anim>
                                    <p:set>
                                      <p:cBhvr>
                                        <p:cTn id="38" dur="1" fill="hold">
                                          <p:stCondLst>
                                            <p:cond delay="299"/>
                                          </p:stCondLst>
                                        </p:cTn>
                                        <p:tgtEl>
                                          <p:spTgt spid="5"/>
                                        </p:tgtEl>
                                        <p:attrNameLst>
                                          <p:attrName>style.visibility</p:attrName>
                                        </p:attrNameLst>
                                      </p:cBhvr>
                                      <p:to>
                                        <p:strVal val="hidden"/>
                                      </p:to>
                                    </p:set>
                                  </p:childTnLst>
                                </p:cTn>
                              </p:par>
                              <p:par>
                                <p:cTn id="39" presetID="2" presetClass="entr" presetSubtype="2"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300" fill="hold"/>
                                        <p:tgtEl>
                                          <p:spTgt spid="6"/>
                                        </p:tgtEl>
                                        <p:attrNameLst>
                                          <p:attrName>ppt_x</p:attrName>
                                        </p:attrNameLst>
                                      </p:cBhvr>
                                      <p:tavLst>
                                        <p:tav tm="0">
                                          <p:val>
                                            <p:strVal val="1+#ppt_w/2"/>
                                          </p:val>
                                        </p:tav>
                                        <p:tav tm="100000">
                                          <p:val>
                                            <p:strVal val="#ppt_x"/>
                                          </p:val>
                                        </p:tav>
                                      </p:tavLst>
                                    </p:anim>
                                    <p:anim calcmode="lin" valueType="num">
                                      <p:cBhvr additive="base">
                                        <p:cTn id="42"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2" nodeType="clickEffect">
                                  <p:stCondLst>
                                    <p:cond delay="0"/>
                                  </p:stCondLst>
                                  <p:childTnLst>
                                    <p:animMotion origin="layout" path="M 8.33333E-7 -2.22222E-6 L -0.0007 -0.24004 " pathEditMode="relative" rAng="0" ptsTypes="AA">
                                      <p:cBhvr>
                                        <p:cTn id="46" dur="300" fill="hold"/>
                                        <p:tgtEl>
                                          <p:spTgt spid="6"/>
                                        </p:tgtEl>
                                        <p:attrNameLst>
                                          <p:attrName>ppt_x</p:attrName>
                                          <p:attrName>ppt_y</p:attrName>
                                        </p:attrNameLst>
                                      </p:cBhvr>
                                      <p:rCtr x="-35" y="-12014"/>
                                    </p:animMotion>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4" grpId="1"/>
      <p:bldP spid="5" grpId="0"/>
      <p:bldP spid="5" grpId="1"/>
      <p:bldP spid="6" grpId="0"/>
      <p:bldP spid="6" grpId="2"/>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nvSpPr>
        <p:spPr>
          <a:xfrm rot="10800000">
            <a:off x="4706952" y="4011386"/>
            <a:ext cx="1789098" cy="1398813"/>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5000"/>
                </a:schemeClr>
              </a:solidFill>
            </a:endParaRPr>
          </a:p>
        </p:txBody>
      </p:sp>
      <p:sp>
        <p:nvSpPr>
          <p:cNvPr id="5" name="下箭头 4"/>
          <p:cNvSpPr/>
          <p:nvPr/>
        </p:nvSpPr>
        <p:spPr>
          <a:xfrm>
            <a:off x="2586615" y="4011386"/>
            <a:ext cx="1789098" cy="1398813"/>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5000"/>
                </a:schemeClr>
              </a:solidFill>
            </a:endParaRPr>
          </a:p>
        </p:txBody>
      </p:sp>
      <p:sp>
        <p:nvSpPr>
          <p:cNvPr id="6" name="文本框 5"/>
          <p:cNvSpPr txBox="1"/>
          <p:nvPr/>
        </p:nvSpPr>
        <p:spPr>
          <a:xfrm>
            <a:off x="5252686" y="4510737"/>
            <a:ext cx="697627" cy="400110"/>
          </a:xfrm>
          <a:prstGeom prst="rect">
            <a:avLst/>
          </a:prstGeom>
          <a:noFill/>
        </p:spPr>
        <p:txBody>
          <a:bodyPr wrap="none" rtlCol="0">
            <a:spAutoFit/>
          </a:bodyPr>
          <a:lstStyle/>
          <a:p>
            <a:r>
              <a:rPr lang="zh-CN" altLang="en-US" sz="2000" dirty="0" smtClean="0">
                <a:solidFill>
                  <a:schemeClr val="tx2">
                    <a:lumMod val="25000"/>
                  </a:schemeClr>
                </a:solidFill>
                <a:latin typeface="方正喵呜体" panose="02010600010101010101" pitchFamily="2" charset="-122"/>
                <a:ea typeface="方正喵呜体" panose="02010600010101010101" pitchFamily="2" charset="-122"/>
              </a:rPr>
              <a:t>塑造</a:t>
            </a:r>
            <a:endParaRPr lang="zh-CN" altLang="en-US" sz="2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3132350" y="4510737"/>
            <a:ext cx="697627" cy="400110"/>
          </a:xfrm>
          <a:prstGeom prst="rect">
            <a:avLst/>
          </a:prstGeom>
          <a:noFill/>
        </p:spPr>
        <p:txBody>
          <a:bodyPr wrap="none" rtlCol="0">
            <a:spAutoFit/>
          </a:bodyPr>
          <a:lstStyle/>
          <a:p>
            <a:r>
              <a:rPr lang="zh-CN" altLang="en-US" sz="2000" dirty="0" smtClean="0">
                <a:solidFill>
                  <a:schemeClr val="tx2">
                    <a:lumMod val="25000"/>
                  </a:schemeClr>
                </a:solidFill>
                <a:latin typeface="方正喵呜体" panose="02010600010101010101" pitchFamily="2" charset="-122"/>
                <a:ea typeface="方正喵呜体" panose="02010600010101010101" pitchFamily="2" charset="-122"/>
              </a:rPr>
              <a:t>适应</a:t>
            </a:r>
            <a:endParaRPr lang="zh-CN" altLang="en-US" sz="2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2962275" y="5619750"/>
            <a:ext cx="3533775" cy="707886"/>
          </a:xfrm>
          <a:prstGeom prst="rect">
            <a:avLst/>
          </a:prstGeom>
          <a:noFill/>
        </p:spPr>
        <p:txBody>
          <a:bodyPr wrap="square" rtlCol="0">
            <a:spAutoFit/>
          </a:bodyPr>
          <a:lstStyle/>
          <a:p>
            <a:pPr algn="ctr"/>
            <a:r>
              <a:rPr lang="zh-CN" altLang="en-US" sz="4000" dirty="0" smtClean="0">
                <a:solidFill>
                  <a:schemeClr val="tx2">
                    <a:lumMod val="25000"/>
                  </a:schemeClr>
                </a:solidFill>
                <a:latin typeface="方正喵呜体" panose="02010600010101010101" pitchFamily="2" charset="-122"/>
                <a:ea typeface="方正喵呜体" panose="02010600010101010101" pitchFamily="2" charset="-122"/>
              </a:rPr>
              <a:t>高维世界</a:t>
            </a:r>
            <a:endParaRPr lang="zh-CN" altLang="en-US" sz="4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9" name="下箭头 8"/>
          <p:cNvSpPr/>
          <p:nvPr/>
        </p:nvSpPr>
        <p:spPr>
          <a:xfrm rot="10800000">
            <a:off x="4706952" y="1628550"/>
            <a:ext cx="1789098" cy="1398813"/>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5000"/>
                </a:schemeClr>
              </a:solidFill>
            </a:endParaRPr>
          </a:p>
        </p:txBody>
      </p:sp>
      <p:sp>
        <p:nvSpPr>
          <p:cNvPr id="10" name="下箭头 9"/>
          <p:cNvSpPr/>
          <p:nvPr/>
        </p:nvSpPr>
        <p:spPr>
          <a:xfrm>
            <a:off x="2586615" y="1628550"/>
            <a:ext cx="1789098" cy="1398813"/>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5000"/>
                </a:schemeClr>
              </a:solidFill>
            </a:endParaRPr>
          </a:p>
        </p:txBody>
      </p:sp>
      <p:sp>
        <p:nvSpPr>
          <p:cNvPr id="11" name="文本框 10"/>
          <p:cNvSpPr txBox="1"/>
          <p:nvPr/>
        </p:nvSpPr>
        <p:spPr>
          <a:xfrm>
            <a:off x="5252686" y="2127901"/>
            <a:ext cx="697627" cy="400110"/>
          </a:xfrm>
          <a:prstGeom prst="rect">
            <a:avLst/>
          </a:prstGeom>
          <a:noFill/>
        </p:spPr>
        <p:txBody>
          <a:bodyPr wrap="none" rtlCol="0">
            <a:spAutoFit/>
          </a:bodyPr>
          <a:lstStyle/>
          <a:p>
            <a:r>
              <a:rPr lang="zh-CN" altLang="en-US" sz="2000" dirty="0" smtClean="0">
                <a:solidFill>
                  <a:schemeClr val="tx2">
                    <a:lumMod val="25000"/>
                  </a:schemeClr>
                </a:solidFill>
                <a:latin typeface="方正喵呜体" panose="02010600010101010101" pitchFamily="2" charset="-122"/>
                <a:ea typeface="方正喵呜体" panose="02010600010101010101" pitchFamily="2" charset="-122"/>
              </a:rPr>
              <a:t>塑造</a:t>
            </a:r>
            <a:endParaRPr lang="zh-CN" altLang="en-US" sz="2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12" name="文本框 11"/>
          <p:cNvSpPr txBox="1"/>
          <p:nvPr/>
        </p:nvSpPr>
        <p:spPr>
          <a:xfrm>
            <a:off x="3132350" y="2127901"/>
            <a:ext cx="697627" cy="400110"/>
          </a:xfrm>
          <a:prstGeom prst="rect">
            <a:avLst/>
          </a:prstGeom>
          <a:noFill/>
        </p:spPr>
        <p:txBody>
          <a:bodyPr wrap="none" rtlCol="0">
            <a:spAutoFit/>
          </a:bodyPr>
          <a:lstStyle/>
          <a:p>
            <a:r>
              <a:rPr lang="zh-CN" altLang="en-US" sz="2000" dirty="0" smtClean="0">
                <a:solidFill>
                  <a:schemeClr val="tx2">
                    <a:lumMod val="25000"/>
                  </a:schemeClr>
                </a:solidFill>
                <a:latin typeface="方正喵呜体" panose="02010600010101010101" pitchFamily="2" charset="-122"/>
                <a:ea typeface="方正喵呜体" panose="02010600010101010101" pitchFamily="2" charset="-122"/>
              </a:rPr>
              <a:t>适应</a:t>
            </a:r>
            <a:endParaRPr lang="zh-CN" altLang="en-US" sz="2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13" name="文本框 12"/>
          <p:cNvSpPr txBox="1"/>
          <p:nvPr/>
        </p:nvSpPr>
        <p:spPr>
          <a:xfrm>
            <a:off x="2981325" y="816396"/>
            <a:ext cx="3533775" cy="707886"/>
          </a:xfrm>
          <a:prstGeom prst="rect">
            <a:avLst/>
          </a:prstGeom>
          <a:noFill/>
        </p:spPr>
        <p:txBody>
          <a:bodyPr wrap="square" rtlCol="0">
            <a:spAutoFit/>
          </a:bodyPr>
          <a:lstStyle/>
          <a:p>
            <a:pPr algn="ctr"/>
            <a:r>
              <a:rPr lang="zh-CN" altLang="en-US" sz="4000" dirty="0">
                <a:solidFill>
                  <a:schemeClr val="tx2">
                    <a:lumMod val="25000"/>
                  </a:schemeClr>
                </a:solidFill>
                <a:latin typeface="方正喵呜体" panose="02010600010101010101" pitchFamily="2" charset="-122"/>
                <a:ea typeface="方正喵呜体" panose="02010600010101010101" pitchFamily="2" charset="-122"/>
              </a:rPr>
              <a:t>低</a:t>
            </a:r>
            <a:r>
              <a:rPr lang="zh-CN" altLang="en-US" sz="4000" dirty="0" smtClean="0">
                <a:solidFill>
                  <a:schemeClr val="tx2">
                    <a:lumMod val="25000"/>
                  </a:schemeClr>
                </a:solidFill>
                <a:latin typeface="方正喵呜体" panose="02010600010101010101" pitchFamily="2" charset="-122"/>
                <a:ea typeface="方正喵呜体" panose="02010600010101010101" pitchFamily="2" charset="-122"/>
              </a:rPr>
              <a:t>维世界</a:t>
            </a:r>
            <a:endParaRPr lang="zh-CN" altLang="en-US" sz="4000" dirty="0">
              <a:solidFill>
                <a:schemeClr val="tx2">
                  <a:lumMod val="25000"/>
                </a:schemeClr>
              </a:solidFill>
              <a:latin typeface="方正喵呜体" panose="02010600010101010101" pitchFamily="2" charset="-122"/>
              <a:ea typeface="方正喵呜体" panose="02010600010101010101" pitchFamily="2" charset="-122"/>
            </a:endParaRPr>
          </a:p>
        </p:txBody>
      </p:sp>
      <p:sp>
        <p:nvSpPr>
          <p:cNvPr id="14" name="标题 1"/>
          <p:cNvSpPr txBox="1">
            <a:spLocks/>
          </p:cNvSpPr>
          <p:nvPr/>
        </p:nvSpPr>
        <p:spPr>
          <a:xfrm>
            <a:off x="1639559" y="3067081"/>
            <a:ext cx="7053330" cy="7959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600" dirty="0" smtClean="0">
                <a:solidFill>
                  <a:srgbClr val="7030A0"/>
                </a:solidFill>
                <a:latin typeface="方正喵呜体" panose="02010600010101010101" pitchFamily="2" charset="-122"/>
                <a:ea typeface="方正喵呜体" panose="02010600010101010101" pitchFamily="2" charset="-122"/>
              </a:rPr>
              <a:t>数据</a:t>
            </a:r>
            <a:r>
              <a:rPr lang="zh-CN" altLang="en-US" sz="3600" dirty="0" smtClean="0">
                <a:solidFill>
                  <a:schemeClr val="bg2"/>
                </a:solidFill>
                <a:latin typeface="方正喵呜体" panose="02010600010101010101" pitchFamily="2" charset="-122"/>
                <a:ea typeface="方正喵呜体" panose="02010600010101010101" pitchFamily="2" charset="-122"/>
              </a:rPr>
              <a:t>即</a:t>
            </a:r>
            <a:r>
              <a:rPr lang="zh-CN" altLang="en-US" sz="6600" dirty="0" smtClean="0">
                <a:solidFill>
                  <a:schemeClr val="accent3">
                    <a:lumMod val="50000"/>
                  </a:schemeClr>
                </a:solidFill>
                <a:latin typeface="方正喵呜体" panose="02010600010101010101" pitchFamily="2" charset="-122"/>
                <a:ea typeface="方正喵呜体" panose="02010600010101010101" pitchFamily="2" charset="-122"/>
              </a:rPr>
              <a:t>结构</a:t>
            </a:r>
            <a:r>
              <a:rPr lang="zh-CN" altLang="en-US" sz="3600" dirty="0">
                <a:solidFill>
                  <a:schemeClr val="bg2"/>
                </a:solidFill>
                <a:latin typeface="方正喵呜体" panose="02010600010101010101" pitchFamily="2" charset="-122"/>
                <a:ea typeface="方正喵呜体" panose="02010600010101010101" pitchFamily="2" charset="-122"/>
              </a:rPr>
              <a:t>即</a:t>
            </a:r>
            <a:r>
              <a:rPr lang="zh-CN" altLang="en-US" sz="6600" dirty="0" smtClean="0">
                <a:solidFill>
                  <a:srgbClr val="C00000"/>
                </a:solidFill>
                <a:latin typeface="方正喵呜体" panose="02010600010101010101" pitchFamily="2" charset="-122"/>
                <a:ea typeface="方正喵呜体" panose="02010600010101010101" pitchFamily="2" charset="-122"/>
              </a:rPr>
              <a:t>数据</a:t>
            </a:r>
            <a:endParaRPr lang="zh-CN" altLang="en-US" sz="6600" dirty="0">
              <a:solidFill>
                <a:srgbClr val="C00000"/>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255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7763" y="3190095"/>
            <a:ext cx="3377682" cy="646331"/>
          </a:xfrm>
          <a:prstGeom prst="rect">
            <a:avLst/>
          </a:prstGeom>
          <a:noFill/>
        </p:spPr>
        <p:txBody>
          <a:bodyPr wrap="square" rtlCol="0">
            <a:spAutoFit/>
          </a:bodyPr>
          <a:lstStyle/>
          <a:p>
            <a:pPr algn="ctr"/>
            <a:r>
              <a:rPr lang="zh-CN" altLang="en-US" sz="3600" dirty="0" smtClean="0">
                <a:solidFill>
                  <a:schemeClr val="bg1"/>
                </a:solidFill>
                <a:latin typeface="方正喵呜体" panose="02010600010101010101" pitchFamily="2" charset="-122"/>
                <a:ea typeface="方正喵呜体" panose="02010600010101010101" pitchFamily="2" charset="-122"/>
              </a:rPr>
              <a:t>串的操作</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352939" y="3097763"/>
            <a:ext cx="1744824" cy="830997"/>
          </a:xfrm>
          <a:prstGeom prst="rect">
            <a:avLst/>
          </a:prstGeom>
          <a:noFill/>
        </p:spPr>
        <p:txBody>
          <a:bodyPr wrap="square" rtlCol="0">
            <a:spAutoFit/>
          </a:bodyPr>
          <a:lstStyle/>
          <a:p>
            <a:pPr algn="ctr"/>
            <a:r>
              <a:rPr lang="en-US" altLang="zh-CN" sz="4800" dirty="0" smtClean="0">
                <a:solidFill>
                  <a:schemeClr val="bg1"/>
                </a:solidFill>
                <a:latin typeface="方正喵呜体" panose="02010600010101010101" pitchFamily="2" charset="-122"/>
                <a:ea typeface="方正喵呜体" panose="02010600010101010101" pitchFamily="2" charset="-122"/>
              </a:rPr>
              <a:t>Li Kai</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3638938" y="3137030"/>
            <a:ext cx="4158342" cy="830997"/>
          </a:xfrm>
          <a:prstGeom prst="rect">
            <a:avLst/>
          </a:prstGeom>
          <a:noFill/>
        </p:spPr>
        <p:txBody>
          <a:bodyPr wrap="square" rtlCol="0">
            <a:spAutoFit/>
          </a:bodyPr>
          <a:lstStyle/>
          <a:p>
            <a:pPr algn="ctr"/>
            <a:r>
              <a:rPr lang="en-US" altLang="zh-CN" sz="4800" dirty="0" smtClean="0">
                <a:solidFill>
                  <a:schemeClr val="bg1"/>
                </a:solidFill>
                <a:latin typeface="方正喵呜体" panose="02010600010101010101" pitchFamily="2" charset="-122"/>
                <a:ea typeface="方正喵呜体" panose="02010600010101010101" pitchFamily="2" charset="-122"/>
              </a:rPr>
              <a:t>is a smart boy</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3208166" y="3097763"/>
            <a:ext cx="709127" cy="923330"/>
          </a:xfrm>
          <a:prstGeom prst="rect">
            <a:avLst/>
          </a:prstGeom>
          <a:noFill/>
        </p:spPr>
        <p:txBody>
          <a:bodyPr wrap="square" rtlCol="0">
            <a:spAutoFit/>
          </a:bodyPr>
          <a:lstStyle/>
          <a:p>
            <a:pPr algn="ctr"/>
            <a:r>
              <a:rPr lang="en-US" altLang="zh-CN" sz="5400" dirty="0" smtClean="0">
                <a:ln>
                  <a:solidFill>
                    <a:srgbClr val="077CFD"/>
                  </a:solidFill>
                </a:ln>
                <a:solidFill>
                  <a:srgbClr val="077CFD"/>
                </a:solidFill>
                <a:latin typeface="方正喵呜体" panose="02010600010101010101" pitchFamily="2" charset="-122"/>
                <a:ea typeface="方正喵呜体" panose="02010600010101010101" pitchFamily="2" charset="-122"/>
              </a:rPr>
              <a:t>+</a:t>
            </a:r>
            <a:endParaRPr lang="zh-CN" altLang="en-US" sz="5400" dirty="0">
              <a:ln>
                <a:solidFill>
                  <a:srgbClr val="077CFD"/>
                </a:solidFill>
              </a:ln>
              <a:solidFill>
                <a:srgbClr val="077CFD"/>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3825551" y="307910"/>
            <a:ext cx="2649894" cy="707886"/>
          </a:xfrm>
          <a:prstGeom prst="rect">
            <a:avLst/>
          </a:prstGeom>
          <a:noFill/>
        </p:spPr>
        <p:txBody>
          <a:bodyPr wrap="square" rtlCol="0">
            <a:spAutoFit/>
          </a:bodyPr>
          <a:lstStyle/>
          <a:p>
            <a:r>
              <a:rPr lang="en-US" altLang="zh-CN" sz="4000" dirty="0" smtClean="0">
                <a:solidFill>
                  <a:schemeClr val="bg1"/>
                </a:solidFill>
                <a:latin typeface="方正喵呜体" panose="02010600010101010101" pitchFamily="2" charset="-122"/>
                <a:ea typeface="方正喵呜体" panose="02010600010101010101" pitchFamily="2" charset="-122"/>
              </a:rPr>
              <a:t>—— </a:t>
            </a:r>
            <a:r>
              <a:rPr lang="zh-CN" altLang="en-US" sz="4000" dirty="0" smtClean="0">
                <a:solidFill>
                  <a:schemeClr val="bg1"/>
                </a:solidFill>
                <a:latin typeface="方正喵呜体" panose="02010600010101010101" pitchFamily="2" charset="-122"/>
                <a:ea typeface="方正喵呜体" panose="02010600010101010101" pitchFamily="2" charset="-122"/>
              </a:rPr>
              <a:t>合并</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476198" y="1613536"/>
            <a:ext cx="8458200" cy="4708981"/>
          </a:xfrm>
          <a:prstGeom prst="rect">
            <a:avLst/>
          </a:prstGeom>
          <a:noFill/>
        </p:spPr>
        <p:txBody>
          <a:bodyPr wrap="square" rtlCol="0">
            <a:spAutoFit/>
          </a:bodyPr>
          <a:lstStyle/>
          <a:p>
            <a:r>
              <a:rPr lang="en-US" altLang="zh-CN" sz="2000" dirty="0">
                <a:solidFill>
                  <a:schemeClr val="bg1"/>
                </a:solidFill>
                <a:latin typeface="方正喵呜体" panose="02010600010101010101" pitchFamily="2" charset="-122"/>
                <a:ea typeface="方正喵呜体" panose="02010600010101010101" pitchFamily="2" charset="-122"/>
              </a:rPr>
              <a:t>char* </a:t>
            </a:r>
            <a:r>
              <a:rPr lang="en-US" altLang="zh-CN" sz="2000" dirty="0" err="1">
                <a:solidFill>
                  <a:schemeClr val="bg1"/>
                </a:solidFill>
                <a:latin typeface="方正喵呜体" panose="02010600010101010101" pitchFamily="2" charset="-122"/>
                <a:ea typeface="方正喵呜体" panose="02010600010101010101" pitchFamily="2" charset="-122"/>
              </a:rPr>
              <a:t>strcat</a:t>
            </a:r>
            <a:r>
              <a:rPr lang="en-US" altLang="zh-CN" sz="2000" dirty="0">
                <a:solidFill>
                  <a:schemeClr val="bg1"/>
                </a:solidFill>
                <a:latin typeface="方正喵呜体" panose="02010600010101010101" pitchFamily="2" charset="-122"/>
                <a:ea typeface="方正喵呜体" panose="02010600010101010101" pitchFamily="2" charset="-122"/>
              </a:rPr>
              <a:t>(char* </a:t>
            </a:r>
            <a:r>
              <a:rPr lang="en-US" altLang="zh-CN" sz="2000" dirty="0" err="1">
                <a:solidFill>
                  <a:schemeClr val="bg1"/>
                </a:solidFill>
                <a:latin typeface="方正喵呜体" panose="02010600010101010101" pitchFamily="2" charset="-122"/>
                <a:ea typeface="方正喵呜体" panose="02010600010101010101" pitchFamily="2" charset="-122"/>
              </a:rPr>
              <a:t>strDest</a:t>
            </a:r>
            <a:r>
              <a:rPr lang="en-US" altLang="zh-CN" sz="2000" dirty="0">
                <a:solidFill>
                  <a:schemeClr val="bg1"/>
                </a:solidFill>
                <a:latin typeface="方正喵呜体" panose="02010600010101010101" pitchFamily="2" charset="-122"/>
                <a:ea typeface="方正喵呜体" panose="02010600010101010101" pitchFamily="2" charset="-122"/>
              </a:rPr>
              <a:t> , </a:t>
            </a:r>
            <a:r>
              <a:rPr lang="en-US" altLang="zh-CN" sz="2000" dirty="0" err="1">
                <a:solidFill>
                  <a:schemeClr val="bg1"/>
                </a:solidFill>
                <a:latin typeface="方正喵呜体" panose="02010600010101010101" pitchFamily="2" charset="-122"/>
                <a:ea typeface="方正喵呜体" panose="02010600010101010101" pitchFamily="2" charset="-122"/>
              </a:rPr>
              <a:t>const</a:t>
            </a:r>
            <a:r>
              <a:rPr lang="en-US" altLang="zh-CN" sz="2000" dirty="0">
                <a:solidFill>
                  <a:schemeClr val="bg1"/>
                </a:solidFill>
                <a:latin typeface="方正喵呜体" panose="02010600010101010101" pitchFamily="2" charset="-122"/>
                <a:ea typeface="方正喵呜体" panose="02010600010101010101" pitchFamily="2" charset="-122"/>
              </a:rPr>
              <a:t> char* </a:t>
            </a:r>
            <a:r>
              <a:rPr lang="en-US" altLang="zh-CN" sz="2000" dirty="0" err="1">
                <a:solidFill>
                  <a:schemeClr val="bg1"/>
                </a:solidFill>
                <a:latin typeface="方正喵呜体" panose="02010600010101010101" pitchFamily="2" charset="-122"/>
                <a:ea typeface="方正喵呜体" panose="02010600010101010101" pitchFamily="2" charset="-122"/>
              </a:rPr>
              <a:t>strSrc</a:t>
            </a:r>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char</a:t>
            </a:r>
            <a:r>
              <a:rPr lang="en-US" altLang="zh-CN" sz="2000" dirty="0">
                <a:solidFill>
                  <a:schemeClr val="bg1"/>
                </a:solidFill>
                <a:latin typeface="方正喵呜体" panose="02010600010101010101" pitchFamily="2" charset="-122"/>
                <a:ea typeface="方正喵呜体" panose="02010600010101010101" pitchFamily="2" charset="-122"/>
              </a:rPr>
              <a:t>* address=</a:t>
            </a:r>
            <a:r>
              <a:rPr lang="en-US" altLang="zh-CN" sz="2000" dirty="0" err="1">
                <a:solidFill>
                  <a:schemeClr val="bg1"/>
                </a:solidFill>
                <a:latin typeface="方正喵呜体" panose="02010600010101010101" pitchFamily="2" charset="-122"/>
                <a:ea typeface="方正喵呜体" panose="02010600010101010101" pitchFamily="2" charset="-122"/>
              </a:rPr>
              <a:t>strDest</a:t>
            </a:r>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b="1" dirty="0">
                <a:solidFill>
                  <a:srgbClr val="FF0000"/>
                </a:solidFill>
                <a:latin typeface="方正喵呜体" panose="02010600010101010101" pitchFamily="2" charset="-122"/>
                <a:ea typeface="方正喵呜体" panose="02010600010101010101" pitchFamily="2" charset="-122"/>
              </a:rPr>
              <a:t>assert</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a:solidFill>
                  <a:schemeClr val="bg1"/>
                </a:solidFill>
                <a:latin typeface="方正喵呜体" panose="02010600010101010101" pitchFamily="2" charset="-122"/>
                <a:ea typeface="方正喵呜体" panose="02010600010101010101" pitchFamily="2" charset="-122"/>
              </a:rPr>
              <a:t>strDest</a:t>
            </a:r>
            <a:r>
              <a:rPr lang="en-US" altLang="zh-CN" sz="2000" dirty="0">
                <a:solidFill>
                  <a:schemeClr val="bg1"/>
                </a:solidFill>
                <a:latin typeface="方正喵呜体" panose="02010600010101010101" pitchFamily="2" charset="-122"/>
                <a:ea typeface="方正喵呜体" panose="02010600010101010101" pitchFamily="2" charset="-122"/>
              </a:rPr>
              <a:t>!=NULL)&amp;&amp;(</a:t>
            </a:r>
            <a:r>
              <a:rPr lang="en-US" altLang="zh-CN" sz="2000" dirty="0" err="1">
                <a:solidFill>
                  <a:schemeClr val="bg1"/>
                </a:solidFill>
                <a:latin typeface="方正喵呜体" panose="02010600010101010101" pitchFamily="2" charset="-122"/>
                <a:ea typeface="方正喵呜体" panose="02010600010101010101" pitchFamily="2" charset="-122"/>
              </a:rPr>
              <a:t>strSrc</a:t>
            </a:r>
            <a:r>
              <a:rPr lang="en-US" altLang="zh-CN" sz="2000" dirty="0">
                <a:solidFill>
                  <a:schemeClr val="bg1"/>
                </a:solidFill>
                <a:latin typeface="方正喵呜体" panose="02010600010101010101" pitchFamily="2" charset="-122"/>
                <a:ea typeface="方正喵呜体" panose="02010600010101010101" pitchFamily="2" charset="-122"/>
              </a:rPr>
              <a:t>!=NULL) </a:t>
            </a:r>
            <a:r>
              <a:rPr lang="en-US" altLang="zh-CN" sz="2000" dirty="0" smtClean="0">
                <a:solidFill>
                  <a:schemeClr val="bg1"/>
                </a:solidFill>
                <a:latin typeface="方正喵呜体" panose="02010600010101010101" pitchFamily="2" charset="-122"/>
                <a:ea typeface="方正喵呜体" panose="02010600010101010101" pitchFamily="2" charset="-122"/>
              </a:rPr>
              <a:t>);</a:t>
            </a:r>
            <a:endParaRPr lang="zh-CN" altLang="en-US" sz="2000" dirty="0">
              <a:solidFill>
                <a:schemeClr val="bg1"/>
              </a:solidFill>
              <a:latin typeface="方正喵呜体" panose="02010600010101010101" pitchFamily="2" charset="-122"/>
              <a:ea typeface="方正喵呜体" panose="02010600010101010101" pitchFamily="2" charset="-122"/>
            </a:endParaRPr>
          </a:p>
          <a:p>
            <a:r>
              <a:rPr lang="zh-CN" altLang="en-US" sz="2000" dirty="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while(*address</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b="1" dirty="0" smtClean="0">
                <a:solidFill>
                  <a:srgbClr val="2959F3"/>
                </a:solidFill>
                <a:latin typeface="方正喵呜体" panose="02010600010101010101" pitchFamily="2" charset="-122"/>
                <a:ea typeface="方正喵呜体" panose="02010600010101010101" pitchFamily="2" charset="-122"/>
              </a:rPr>
              <a:t>//while</a:t>
            </a:r>
            <a:r>
              <a:rPr lang="en-US" altLang="zh-CN" sz="2000" b="1" dirty="0">
                <a:solidFill>
                  <a:srgbClr val="2959F3"/>
                </a:solidFill>
                <a:latin typeface="方正喵呜体" panose="02010600010101010101" pitchFamily="2" charset="-122"/>
                <a:ea typeface="方正喵呜体" panose="02010600010101010101" pitchFamily="2" charset="-122"/>
              </a:rPr>
              <a:t>(*</a:t>
            </a:r>
            <a:r>
              <a:rPr lang="en-US" altLang="zh-CN" sz="2000" b="1" dirty="0" err="1">
                <a:solidFill>
                  <a:srgbClr val="2959F3"/>
                </a:solidFill>
                <a:latin typeface="方正喵呜体" panose="02010600010101010101" pitchFamily="2" charset="-122"/>
                <a:ea typeface="方正喵呜体" panose="02010600010101010101" pitchFamily="2" charset="-122"/>
              </a:rPr>
              <a:t>strDest</a:t>
            </a:r>
            <a:r>
              <a:rPr lang="en-US" altLang="zh-CN" sz="2000" b="1" dirty="0">
                <a:solidFill>
                  <a:srgbClr val="2959F3"/>
                </a:solidFill>
                <a:latin typeface="方正喵呜体" panose="02010600010101010101" pitchFamily="2" charset="-122"/>
                <a:ea typeface="方正喵呜体" panose="02010600010101010101" pitchFamily="2" charset="-122"/>
              </a:rPr>
              <a:t>!=’\0</a:t>
            </a:r>
            <a:r>
              <a:rPr lang="en-US" altLang="zh-CN" sz="2000" b="1" dirty="0" smtClean="0">
                <a:solidFill>
                  <a:srgbClr val="2959F3"/>
                </a:solidFill>
                <a:latin typeface="方正喵呜体" panose="02010600010101010101" pitchFamily="2" charset="-122"/>
                <a:ea typeface="方正喵呜体" panose="02010600010101010101" pitchFamily="2" charset="-122"/>
              </a:rPr>
              <a:t>’)</a:t>
            </a:r>
            <a:endParaRPr lang="zh-CN" altLang="en-US" sz="2000" b="1" dirty="0">
              <a:solidFill>
                <a:srgbClr val="2959F3"/>
              </a:solidFill>
              <a:latin typeface="方正喵呜体" panose="02010600010101010101" pitchFamily="2" charset="-122"/>
              <a:ea typeface="方正喵呜体" panose="02010600010101010101" pitchFamily="2" charset="-122"/>
            </a:endParaRPr>
          </a:p>
          <a:p>
            <a:r>
              <a:rPr lang="zh-CN" altLang="en-US" sz="2000" dirty="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smtClean="0">
                <a:solidFill>
                  <a:schemeClr val="bg1"/>
                </a:solidFill>
                <a:latin typeface="方正喵呜体" panose="02010600010101010101" pitchFamily="2" charset="-122"/>
                <a:ea typeface="方正喵呜体" panose="02010600010101010101" pitchFamily="2" charset="-122"/>
              </a:rPr>
              <a:t>        address</a:t>
            </a:r>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a:solidFill>
                  <a:schemeClr val="bg1"/>
                </a:solidFill>
                <a:latin typeface="方正喵呜体" panose="02010600010101010101" pitchFamily="2" charset="-122"/>
                <a:ea typeface="方正喵呜体" panose="02010600010101010101" pitchFamily="2" charset="-122"/>
              </a:rPr>
              <a:t>    }</a:t>
            </a:r>
          </a:p>
          <a:p>
            <a:r>
              <a:rPr lang="en-US" altLang="zh-CN" sz="2000" dirty="0">
                <a:solidFill>
                  <a:schemeClr val="bg1"/>
                </a:solidFill>
                <a:latin typeface="方正喵呜体" panose="02010600010101010101" pitchFamily="2" charset="-122"/>
                <a:ea typeface="方正喵呜体" panose="02010600010101010101" pitchFamily="2" charset="-122"/>
              </a:rPr>
              <a:t> </a:t>
            </a:r>
          </a:p>
          <a:p>
            <a:r>
              <a:rPr lang="en-US" altLang="zh-CN" sz="2000" dirty="0">
                <a:solidFill>
                  <a:schemeClr val="bg1"/>
                </a:solidFill>
                <a:latin typeface="方正喵呜体" panose="02010600010101010101" pitchFamily="2" charset="-122"/>
                <a:ea typeface="方正喵呜体" panose="02010600010101010101" pitchFamily="2" charset="-122"/>
              </a:rPr>
              <a:t>    while(*address++=*</a:t>
            </a:r>
            <a:r>
              <a:rPr lang="en-US" altLang="zh-CN" sz="2000" dirty="0" err="1">
                <a:solidFill>
                  <a:schemeClr val="bg1"/>
                </a:solidFill>
                <a:latin typeface="方正喵呜体" panose="02010600010101010101" pitchFamily="2" charset="-122"/>
                <a:ea typeface="方正喵呜体" panose="02010600010101010101" pitchFamily="2" charset="-122"/>
              </a:rPr>
              <a:t>strSrc</a:t>
            </a:r>
            <a:r>
              <a:rPr lang="en-US" altLang="zh-CN" sz="2000" dirty="0">
                <a:solidFill>
                  <a:schemeClr val="bg1"/>
                </a:solidFill>
                <a:latin typeface="方正喵呜体" panose="02010600010101010101" pitchFamily="2" charset="-122"/>
                <a:ea typeface="方正喵呜体" panose="02010600010101010101" pitchFamily="2" charset="-122"/>
              </a:rPr>
              <a:t>++)</a:t>
            </a:r>
          </a:p>
          <a:p>
            <a:r>
              <a:rPr lang="en-US" altLang="zh-CN" sz="2000" dirty="0">
                <a:solidFill>
                  <a:schemeClr val="bg1"/>
                </a:solidFill>
                <a:latin typeface="方正喵呜体" panose="02010600010101010101" pitchFamily="2" charset="-122"/>
                <a:ea typeface="方正喵呜体" panose="02010600010101010101" pitchFamily="2" charset="-122"/>
              </a:rPr>
              <a:t>    {</a:t>
            </a:r>
          </a:p>
          <a:p>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endParaRPr lang="zh-CN" altLang="en-US" sz="2000" dirty="0">
              <a:solidFill>
                <a:schemeClr val="bg1"/>
              </a:solidFill>
              <a:latin typeface="方正喵呜体" panose="02010600010101010101" pitchFamily="2" charset="-122"/>
              <a:ea typeface="方正喵呜体" panose="02010600010101010101" pitchFamily="2" charset="-122"/>
            </a:endParaRPr>
          </a:p>
          <a:p>
            <a:r>
              <a:rPr lang="zh-CN" altLang="en-US"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smtClean="0">
                <a:solidFill>
                  <a:schemeClr val="bg1"/>
                </a:solidFill>
                <a:latin typeface="方正喵呜体" panose="02010600010101010101" pitchFamily="2" charset="-122"/>
                <a:ea typeface="方正喵呜体" panose="02010600010101010101" pitchFamily="2" charset="-122"/>
              </a:rPr>
              <a:t>   </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r>
              <a:rPr lang="zh-CN" altLang="en-US" sz="2000" dirty="0">
                <a:solidFill>
                  <a:schemeClr val="bg1"/>
                </a:solidFill>
                <a:latin typeface="方正喵呜体" panose="02010600010101010101" pitchFamily="2" charset="-122"/>
                <a:ea typeface="方正喵呜体" panose="02010600010101010101" pitchFamily="2" charset="-122"/>
              </a:rPr>
              <a:t> </a:t>
            </a:r>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return </a:t>
            </a:r>
            <a:r>
              <a:rPr lang="en-US" altLang="zh-CN" sz="2000" dirty="0" err="1">
                <a:solidFill>
                  <a:schemeClr val="bg1"/>
                </a:solidFill>
                <a:latin typeface="方正喵呜体" panose="02010600010101010101" pitchFamily="2" charset="-122"/>
                <a:ea typeface="方正喵呜体" panose="02010600010101010101" pitchFamily="2" charset="-122"/>
              </a:rPr>
              <a:t>strDest</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smtClean="0">
                <a:solidFill>
                  <a:schemeClr val="bg1"/>
                </a:solidFill>
                <a:latin typeface="方正喵呜体" panose="02010600010101010101" pitchFamily="2" charset="-122"/>
                <a:ea typeface="方正喵呜体" panose="02010600010101010101" pitchFamily="2" charset="-122"/>
              </a:rPr>
              <a:t>将</a:t>
            </a:r>
            <a:r>
              <a:rPr lang="zh-CN" altLang="en-US" sz="2000" dirty="0">
                <a:solidFill>
                  <a:schemeClr val="bg1"/>
                </a:solidFill>
                <a:latin typeface="方正喵呜体" panose="02010600010101010101" pitchFamily="2" charset="-122"/>
                <a:ea typeface="方正喵呜体" panose="02010600010101010101" pitchFamily="2" charset="-122"/>
              </a:rPr>
              <a:t>目的地址返回</a:t>
            </a:r>
          </a:p>
          <a:p>
            <a:r>
              <a:rPr lang="en-US" altLang="zh-CN" sz="2000" dirty="0">
                <a:solidFill>
                  <a:schemeClr val="bg1"/>
                </a:solidFill>
                <a:latin typeface="方正喵呜体" panose="02010600010101010101" pitchFamily="2" charset="-122"/>
                <a:ea typeface="方正喵呜体" panose="02010600010101010101" pitchFamily="2" charset="-122"/>
              </a:rPr>
              <a:t>}</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12845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48148E-6 L 2.5E-6 -0.41829 " pathEditMode="relative" rAng="0" ptsTypes="AA">
                                      <p:cBhvr>
                                        <p:cTn id="6" dur="400" fill="hold"/>
                                        <p:tgtEl>
                                          <p:spTgt spid="2"/>
                                        </p:tgtEl>
                                        <p:attrNameLst>
                                          <p:attrName>ppt_x</p:attrName>
                                          <p:attrName>ppt_y</p:attrName>
                                        </p:attrNameLst>
                                      </p:cBhvr>
                                      <p:rCtr x="0" y="-20926"/>
                                    </p:animMotion>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42" presetClass="path" presetSubtype="0" accel="50000" decel="50000" fill="hold" grpId="1" nodeType="withEffect">
                                  <p:stCondLst>
                                    <p:cond delay="0"/>
                                  </p:stCondLst>
                                  <p:childTnLst>
                                    <p:animMotion origin="layout" path="M 2.5E-6 -0.41829 L -0.22552 -0.41829 " pathEditMode="relative" rAng="0" ptsTypes="AA">
                                      <p:cBhvr>
                                        <p:cTn id="30" dur="400" fill="hold"/>
                                        <p:tgtEl>
                                          <p:spTgt spid="2"/>
                                        </p:tgtEl>
                                        <p:attrNameLst>
                                          <p:attrName>ppt_x</p:attrName>
                                          <p:attrName>ppt_y</p:attrName>
                                        </p:attrNameLst>
                                      </p:cBhvr>
                                      <p:rCtr x="-11285" y="0"/>
                                    </p:animMotion>
                                  </p:childTnLst>
                                </p:cTn>
                              </p:par>
                              <p:par>
                                <p:cTn id="31" presetID="22" presetClass="entr" presetSubtype="8"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 presetClass="entr" presetSubtype="2"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5019" y="2391941"/>
            <a:ext cx="6334125" cy="1047750"/>
          </a:xfrm>
          <a:prstGeom prst="rect">
            <a:avLst/>
          </a:prstGeom>
        </p:spPr>
      </p:pic>
      <p:pic>
        <p:nvPicPr>
          <p:cNvPr id="3" name="图片 2"/>
          <p:cNvPicPr>
            <a:picLocks noChangeAspect="1"/>
          </p:cNvPicPr>
          <p:nvPr/>
        </p:nvPicPr>
        <p:blipFill>
          <a:blip r:embed="rId3"/>
          <a:stretch>
            <a:fillRect/>
          </a:stretch>
        </p:blipFill>
        <p:spPr>
          <a:xfrm>
            <a:off x="1186931" y="3439691"/>
            <a:ext cx="6210300" cy="1085850"/>
          </a:xfrm>
          <a:prstGeom prst="rect">
            <a:avLst/>
          </a:prstGeom>
        </p:spPr>
      </p:pic>
      <p:pic>
        <p:nvPicPr>
          <p:cNvPr id="4" name="图片 3"/>
          <p:cNvPicPr>
            <a:picLocks noChangeAspect="1"/>
          </p:cNvPicPr>
          <p:nvPr/>
        </p:nvPicPr>
        <p:blipFill>
          <a:blip r:embed="rId4"/>
          <a:stretch>
            <a:fillRect/>
          </a:stretch>
        </p:blipFill>
        <p:spPr>
          <a:xfrm>
            <a:off x="219075" y="1365669"/>
            <a:ext cx="8924925" cy="581025"/>
          </a:xfrm>
          <a:prstGeom prst="rect">
            <a:avLst/>
          </a:prstGeom>
        </p:spPr>
      </p:pic>
      <p:pic>
        <p:nvPicPr>
          <p:cNvPr id="6" name="图片 5"/>
          <p:cNvPicPr>
            <a:picLocks noChangeAspect="1"/>
          </p:cNvPicPr>
          <p:nvPr/>
        </p:nvPicPr>
        <p:blipFill>
          <a:blip r:embed="rId5"/>
          <a:stretch>
            <a:fillRect/>
          </a:stretch>
        </p:blipFill>
        <p:spPr>
          <a:xfrm>
            <a:off x="1186931" y="4846281"/>
            <a:ext cx="6381750" cy="1009650"/>
          </a:xfrm>
          <a:prstGeom prst="rect">
            <a:avLst/>
          </a:prstGeom>
        </p:spPr>
      </p:pic>
    </p:spTree>
    <p:extLst>
      <p:ext uri="{BB962C8B-B14F-4D97-AF65-F5344CB8AC3E}">
        <p14:creationId xmlns:p14="http://schemas.microsoft.com/office/powerpoint/2010/main" val="429002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1156"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庙</a:t>
            </a:r>
          </a:p>
        </p:txBody>
      </p:sp>
      <p:sp>
        <p:nvSpPr>
          <p:cNvPr id="3" name="矩形 2"/>
          <p:cNvSpPr/>
          <p:nvPr/>
        </p:nvSpPr>
        <p:spPr>
          <a:xfrm>
            <a:off x="1819148"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里</a:t>
            </a:r>
            <a:endParaRPr lang="zh-CN" altLang="en-US" dirty="0">
              <a:solidFill>
                <a:schemeClr val="bg1"/>
              </a:solidFill>
            </a:endParaRPr>
          </a:p>
        </p:txBody>
      </p:sp>
      <p:sp>
        <p:nvSpPr>
          <p:cNvPr id="4" name="矩形 3"/>
          <p:cNvSpPr/>
          <p:nvPr/>
        </p:nvSpPr>
        <p:spPr>
          <a:xfrm>
            <a:off x="2517140"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住</a:t>
            </a:r>
            <a:endParaRPr lang="zh-CN" altLang="en-US" dirty="0">
              <a:solidFill>
                <a:schemeClr val="bg1"/>
              </a:solidFill>
            </a:endParaRPr>
          </a:p>
        </p:txBody>
      </p:sp>
      <p:sp>
        <p:nvSpPr>
          <p:cNvPr id="5" name="矩形 4"/>
          <p:cNvSpPr/>
          <p:nvPr/>
        </p:nvSpPr>
        <p:spPr>
          <a:xfrm>
            <a:off x="3215132"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着</a:t>
            </a:r>
            <a:endParaRPr lang="zh-CN" altLang="en-US" dirty="0">
              <a:solidFill>
                <a:schemeClr val="bg1"/>
              </a:solidFill>
            </a:endParaRPr>
          </a:p>
        </p:txBody>
      </p:sp>
      <p:sp>
        <p:nvSpPr>
          <p:cNvPr id="6" name="矩形 5"/>
          <p:cNvSpPr/>
          <p:nvPr/>
        </p:nvSpPr>
        <p:spPr>
          <a:xfrm>
            <a:off x="4611116"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姓</a:t>
            </a:r>
          </a:p>
        </p:txBody>
      </p:sp>
      <p:sp>
        <p:nvSpPr>
          <p:cNvPr id="7" name="矩形 6"/>
          <p:cNvSpPr/>
          <p:nvPr/>
        </p:nvSpPr>
        <p:spPr>
          <a:xfrm>
            <a:off x="5309108"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和</a:t>
            </a:r>
          </a:p>
        </p:txBody>
      </p:sp>
      <p:sp>
        <p:nvSpPr>
          <p:cNvPr id="8" name="矩形 7"/>
          <p:cNvSpPr/>
          <p:nvPr/>
        </p:nvSpPr>
        <p:spPr>
          <a:xfrm>
            <a:off x="6705092"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李</a:t>
            </a:r>
            <a:endParaRPr lang="zh-CN" altLang="en-US" dirty="0">
              <a:solidFill>
                <a:schemeClr val="bg1"/>
              </a:solidFill>
            </a:endParaRPr>
          </a:p>
        </p:txBody>
      </p:sp>
      <p:sp>
        <p:nvSpPr>
          <p:cNvPr id="9" name="矩形 8"/>
          <p:cNvSpPr/>
          <p:nvPr/>
        </p:nvSpPr>
        <p:spPr>
          <a:xfrm>
            <a:off x="7403084"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凯</a:t>
            </a:r>
            <a:endParaRPr lang="zh-CN" altLang="en-US" dirty="0">
              <a:solidFill>
                <a:schemeClr val="bg1"/>
              </a:solidFill>
            </a:endParaRPr>
          </a:p>
        </p:txBody>
      </p:sp>
      <p:sp>
        <p:nvSpPr>
          <p:cNvPr id="10" name="矩形 9"/>
          <p:cNvSpPr/>
          <p:nvPr/>
        </p:nvSpPr>
        <p:spPr>
          <a:xfrm>
            <a:off x="6007100"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尚</a:t>
            </a:r>
          </a:p>
        </p:txBody>
      </p:sp>
      <p:grpSp>
        <p:nvGrpSpPr>
          <p:cNvPr id="14" name="组合 13"/>
          <p:cNvGrpSpPr/>
          <p:nvPr/>
        </p:nvGrpSpPr>
        <p:grpSpPr>
          <a:xfrm>
            <a:off x="1121156" y="3066034"/>
            <a:ext cx="1310640" cy="612648"/>
            <a:chOff x="1121156" y="3066034"/>
            <a:chExt cx="1310640" cy="612648"/>
          </a:xfrm>
        </p:grpSpPr>
        <p:sp>
          <p:nvSpPr>
            <p:cNvPr id="11" name="矩形 10"/>
            <p:cNvSpPr/>
            <p:nvPr/>
          </p:nvSpPr>
          <p:spPr>
            <a:xfrm>
              <a:off x="1121156" y="3066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李</a:t>
              </a:r>
              <a:endParaRPr lang="zh-CN" altLang="en-US" dirty="0">
                <a:solidFill>
                  <a:schemeClr val="bg1"/>
                </a:solidFill>
              </a:endParaRPr>
            </a:p>
          </p:txBody>
        </p:sp>
        <p:sp>
          <p:nvSpPr>
            <p:cNvPr id="12" name="矩形 11"/>
            <p:cNvSpPr/>
            <p:nvPr/>
          </p:nvSpPr>
          <p:spPr>
            <a:xfrm>
              <a:off x="1819148" y="3066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凯</a:t>
              </a:r>
              <a:endParaRPr lang="zh-CN" altLang="en-US" dirty="0">
                <a:solidFill>
                  <a:schemeClr val="bg1"/>
                </a:solidFill>
              </a:endParaRPr>
            </a:p>
          </p:txBody>
        </p:sp>
      </p:grpSp>
      <p:sp>
        <p:nvSpPr>
          <p:cNvPr id="13" name="矩形 12"/>
          <p:cNvSpPr/>
          <p:nvPr/>
        </p:nvSpPr>
        <p:spPr>
          <a:xfrm>
            <a:off x="3913124" y="2304034"/>
            <a:ext cx="612648" cy="612648"/>
          </a:xfrm>
          <a:prstGeom prst="rect">
            <a:avLst/>
          </a:prstGeom>
          <a:solidFill>
            <a:schemeClr val="tx1">
              <a:lumMod val="95000"/>
            </a:schemeClr>
          </a:solidFill>
          <a:ln>
            <a:solidFill>
              <a:schemeClr val="tx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李</a:t>
            </a:r>
          </a:p>
        </p:txBody>
      </p:sp>
      <p:sp>
        <p:nvSpPr>
          <p:cNvPr id="15" name="椭圆 14"/>
          <p:cNvSpPr/>
          <p:nvPr/>
        </p:nvSpPr>
        <p:spPr>
          <a:xfrm>
            <a:off x="4095750" y="2009775"/>
            <a:ext cx="219075" cy="2190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椭圆 15"/>
          <p:cNvSpPr/>
          <p:nvPr/>
        </p:nvSpPr>
        <p:spPr>
          <a:xfrm>
            <a:off x="4807902" y="2009775"/>
            <a:ext cx="219075" cy="21907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7" name="椭圆 16"/>
          <p:cNvSpPr/>
          <p:nvPr/>
        </p:nvSpPr>
        <p:spPr>
          <a:xfrm>
            <a:off x="6877050" y="2009775"/>
            <a:ext cx="219075" cy="2190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8" name="椭圆 17"/>
          <p:cNvSpPr/>
          <p:nvPr/>
        </p:nvSpPr>
        <p:spPr>
          <a:xfrm>
            <a:off x="7589202" y="2009775"/>
            <a:ext cx="219075" cy="2190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76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33333E-6 L 0.07656 3.33333E-6 " pathEditMode="relative" rAng="0" ptsTypes="AA">
                                      <p:cBhvr>
                                        <p:cTn id="6" dur="500" fill="hold"/>
                                        <p:tgtEl>
                                          <p:spTgt spid="14"/>
                                        </p:tgtEl>
                                        <p:attrNameLst>
                                          <p:attrName>ppt_x</p:attrName>
                                          <p:attrName>ppt_y</p:attrName>
                                        </p:attrNameLst>
                                      </p:cBhvr>
                                      <p:rCtr x="3819"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7656 3.33333E-6 L 0.15365 0.00069 " pathEditMode="relative" rAng="0" ptsTypes="AA">
                                      <p:cBhvr>
                                        <p:cTn id="10" dur="500" fill="hold"/>
                                        <p:tgtEl>
                                          <p:spTgt spid="14"/>
                                        </p:tgtEl>
                                        <p:attrNameLst>
                                          <p:attrName>ppt_x</p:attrName>
                                          <p:attrName>ppt_y</p:attrName>
                                        </p:attrNameLst>
                                      </p:cBhvr>
                                      <p:rCtr x="3854" y="2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15365 0.00069 L 0.22969 -0.0007 " pathEditMode="relative" rAng="0" ptsTypes="AA">
                                      <p:cBhvr>
                                        <p:cTn id="14" dur="500" fill="hold"/>
                                        <p:tgtEl>
                                          <p:spTgt spid="14"/>
                                        </p:tgtEl>
                                        <p:attrNameLst>
                                          <p:attrName>ppt_x</p:attrName>
                                          <p:attrName>ppt_y</p:attrName>
                                        </p:attrNameLst>
                                      </p:cBhvr>
                                      <p:rCtr x="3802" y="-6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22969 -0.0007 L 0.30625 -0.0007 " pathEditMode="relative" rAng="0" ptsTypes="AA">
                                      <p:cBhvr>
                                        <p:cTn id="18" dur="500" fill="hold"/>
                                        <p:tgtEl>
                                          <p:spTgt spid="14"/>
                                        </p:tgtEl>
                                        <p:attrNameLst>
                                          <p:attrName>ppt_x</p:attrName>
                                          <p:attrName>ppt_y</p:attrName>
                                        </p:attrNameLst>
                                      </p:cBhvr>
                                      <p:rCtr x="3819" y="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200"/>
                                        <p:tgtEl>
                                          <p:spTgt spid="15"/>
                                        </p:tgtEl>
                                      </p:cBhvr>
                                    </p:animEffect>
                                    <p:set>
                                      <p:cBhvr>
                                        <p:cTn id="32" dur="1" fill="hold">
                                          <p:stCondLst>
                                            <p:cond delay="1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00"/>
                                        <p:tgtEl>
                                          <p:spTgt spid="16"/>
                                        </p:tgtEl>
                                      </p:cBhvr>
                                    </p:animEffect>
                                    <p:set>
                                      <p:cBhvr>
                                        <p:cTn id="35" dur="1" fill="hold">
                                          <p:stCondLst>
                                            <p:cond delay="199"/>
                                          </p:stCondLst>
                                        </p:cTn>
                                        <p:tgtEl>
                                          <p:spTgt spid="16"/>
                                        </p:tgtEl>
                                        <p:attrNameLst>
                                          <p:attrName>style.visibility</p:attrName>
                                        </p:attrNameLst>
                                      </p:cBhvr>
                                      <p:to>
                                        <p:strVal val="hidden"/>
                                      </p:to>
                                    </p:set>
                                  </p:childTnLst>
                                </p:cTn>
                              </p:par>
                            </p:childTnLst>
                          </p:cTn>
                        </p:par>
                        <p:par>
                          <p:cTn id="36" fill="hold">
                            <p:stCondLst>
                              <p:cond delay="200"/>
                            </p:stCondLst>
                            <p:childTnLst>
                              <p:par>
                                <p:cTn id="37" presetID="42" presetClass="path" presetSubtype="0" accel="50000" decel="50000" fill="hold" nodeType="afterEffect">
                                  <p:stCondLst>
                                    <p:cond delay="0"/>
                                  </p:stCondLst>
                                  <p:childTnLst>
                                    <p:animMotion origin="layout" path="M 0.30625 -0.0007 L 0.61285 3.33333E-6 " pathEditMode="relative" rAng="0" ptsTypes="AA">
                                      <p:cBhvr>
                                        <p:cTn id="38" dur="500" fill="hold"/>
                                        <p:tgtEl>
                                          <p:spTgt spid="14"/>
                                        </p:tgtEl>
                                        <p:attrNameLst>
                                          <p:attrName>ppt_x</p:attrName>
                                          <p:attrName>ppt_y</p:attrName>
                                        </p:attrNameLst>
                                      </p:cBhvr>
                                      <p:rCtr x="15139" y="-139"/>
                                    </p:animMotion>
                                  </p:childTnLst>
                                </p:cTn>
                              </p:par>
                            </p:childTnLst>
                          </p:cTn>
                        </p:par>
                        <p:par>
                          <p:cTn id="39" fill="hold">
                            <p:stCondLst>
                              <p:cond delay="7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12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730" y="1041975"/>
            <a:ext cx="7557795" cy="5632311"/>
          </a:xfrm>
          <a:prstGeom prst="rect">
            <a:avLst/>
          </a:prstGeom>
          <a:noFill/>
        </p:spPr>
        <p:txBody>
          <a:bodyPr wrap="square" rtlCol="0">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char *</a:t>
            </a:r>
            <a:r>
              <a:rPr lang="en-US" altLang="zh-CN" sz="2400" dirty="0" err="1" smtClean="0">
                <a:solidFill>
                  <a:schemeClr val="bg1"/>
                </a:solidFill>
                <a:latin typeface="方正喵呜体" panose="02010600010101010101" pitchFamily="2" charset="-122"/>
                <a:ea typeface="方正喵呜体" panose="02010600010101010101" pitchFamily="2" charset="-122"/>
              </a:rPr>
              <a:t>strstr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char</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str</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char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substr</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C00000"/>
                </a:solidFill>
                <a:latin typeface="方正喵呜体" panose="02010600010101010101" pitchFamily="2" charset="-122"/>
                <a:ea typeface="方正喵呜体" panose="02010600010101010101" pitchFamily="2" charset="-122"/>
              </a:rPr>
              <a:t>assert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substr</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 NULL &amp;&amp; </a:t>
            </a:r>
            <a:r>
              <a:rPr lang="en-US" altLang="zh-CN" sz="2400" dirty="0" err="1">
                <a:solidFill>
                  <a:schemeClr val="bg1"/>
                </a:solidFill>
                <a:latin typeface="方正喵呜体" panose="02010600010101010101" pitchFamily="2" charset="-122"/>
                <a:ea typeface="方正喵呜体" panose="02010600010101010101" pitchFamily="2" charset="-122"/>
              </a:rPr>
              <a:t>str</a:t>
            </a:r>
            <a:r>
              <a:rPr lang="en-US" altLang="zh-CN" sz="2400" dirty="0">
                <a:solidFill>
                  <a:schemeClr val="bg1"/>
                </a:solidFill>
                <a:latin typeface="方正喵呜体" panose="02010600010101010101" pitchFamily="2" charset="-122"/>
                <a:ea typeface="方正喵呜体" panose="02010600010101010101" pitchFamily="2" charset="-122"/>
              </a:rPr>
              <a:t> != NULL);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char * </a:t>
            </a:r>
            <a:r>
              <a:rPr lang="en-US" altLang="zh-CN" sz="2400" dirty="0" err="1">
                <a:solidFill>
                  <a:schemeClr val="bg1"/>
                </a:solidFill>
                <a:latin typeface="方正喵呜体" panose="02010600010101010101" pitchFamily="2" charset="-122"/>
                <a:ea typeface="方正喵呜体" panose="02010600010101010101" pitchFamily="2" charset="-122"/>
              </a:rPr>
              <a:t>psub</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dirty="0" err="1">
                <a:solidFill>
                  <a:schemeClr val="bg1"/>
                </a:solidFill>
                <a:latin typeface="方正喵呜体" panose="02010600010101010101" pitchFamily="2" charset="-122"/>
                <a:ea typeface="方正喵呜体" panose="02010600010101010101" pitchFamily="2" charset="-122"/>
              </a:rPr>
              <a:t>substr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char * </a:t>
            </a:r>
            <a:r>
              <a:rPr lang="en-US" altLang="zh-CN" sz="2400" dirty="0" err="1">
                <a:solidFill>
                  <a:schemeClr val="bg1"/>
                </a:solidFill>
                <a:latin typeface="方正喵呜体" panose="02010600010101010101" pitchFamily="2" charset="-122"/>
                <a:ea typeface="方正喵呜体" panose="02010600010101010101" pitchFamily="2" charset="-122"/>
              </a:rPr>
              <a:t>pstr</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dirty="0" err="1">
                <a:solidFill>
                  <a:schemeClr val="bg1"/>
                </a:solidFill>
                <a:latin typeface="方正喵呜体" panose="02010600010101010101" pitchFamily="2" charset="-122"/>
                <a:ea typeface="方正喵呜体" panose="02010600010101010101" pitchFamily="2" charset="-122"/>
              </a:rPr>
              <a:t>str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pstr</a:t>
            </a:r>
            <a:r>
              <a:rPr lang="en-US" altLang="zh-CN" sz="2400" dirty="0">
                <a:solidFill>
                  <a:schemeClr val="bg1"/>
                </a:solidFill>
                <a:latin typeface="方正喵呜体" panose="02010600010101010101" pitchFamily="2" charset="-122"/>
                <a:ea typeface="方正喵呜体" panose="02010600010101010101" pitchFamily="2" charset="-122"/>
              </a:rPr>
              <a:t>) {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char * </a:t>
            </a:r>
            <a:r>
              <a:rPr lang="en-US" altLang="zh-CN" sz="2400" dirty="0" err="1">
                <a:solidFill>
                  <a:schemeClr val="bg1"/>
                </a:solidFill>
                <a:latin typeface="方正喵呜体" panose="02010600010101010101" pitchFamily="2" charset="-122"/>
                <a:ea typeface="方正喵呜体" panose="02010600010101010101" pitchFamily="2" charset="-122"/>
              </a:rPr>
              <a:t>tmp</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dirty="0" err="1">
                <a:solidFill>
                  <a:schemeClr val="bg1"/>
                </a:solidFill>
                <a:latin typeface="方正喵呜体" panose="02010600010101010101" pitchFamily="2" charset="-122"/>
                <a:ea typeface="方正喵呜体" panose="02010600010101010101" pitchFamily="2" charset="-122"/>
              </a:rPr>
              <a:t>pstr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tmp</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dirty="0" err="1">
                <a:solidFill>
                  <a:schemeClr val="bg1"/>
                </a:solidFill>
                <a:latin typeface="方正喵呜体" panose="02010600010101010101" pitchFamily="2" charset="-122"/>
                <a:ea typeface="方正喵呜体" panose="02010600010101010101" pitchFamily="2" charset="-122"/>
              </a:rPr>
              <a:t>psub</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psub</a:t>
            </a:r>
            <a:r>
              <a:rPr lang="en-US" altLang="zh-CN" sz="2400" dirty="0">
                <a:solidFill>
                  <a:schemeClr val="bg1"/>
                </a:solidFill>
                <a:latin typeface="方正喵呜体" panose="02010600010101010101" pitchFamily="2" charset="-122"/>
                <a:ea typeface="方正喵呜体" panose="02010600010101010101" pitchFamily="2" charset="-122"/>
              </a:rPr>
              <a:t> == '\0</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return </a:t>
            </a:r>
            <a:r>
              <a:rPr lang="en-US" altLang="zh-CN" sz="2400" dirty="0" err="1">
                <a:solidFill>
                  <a:schemeClr val="bg1"/>
                </a:solidFill>
                <a:latin typeface="方正喵呜体" panose="02010600010101010101" pitchFamily="2" charset="-122"/>
                <a:ea typeface="方正喵呜体" panose="02010600010101010101" pitchFamily="2" charset="-122"/>
              </a:rPr>
              <a:t>pstr</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psub</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substr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pstr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return </a:t>
            </a:r>
            <a:r>
              <a:rPr lang="en-US" altLang="zh-CN" sz="2400" dirty="0">
                <a:solidFill>
                  <a:schemeClr val="bg1"/>
                </a:solidFill>
                <a:latin typeface="方正喵呜体" panose="02010600010101010101" pitchFamily="2" charset="-122"/>
                <a:ea typeface="方正喵呜体" panose="02010600010101010101" pitchFamily="2" charset="-122"/>
              </a:rPr>
              <a:t>NULL</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539551" y="457200"/>
            <a:ext cx="5542384" cy="584775"/>
          </a:xfrm>
          <a:prstGeom prst="rect">
            <a:avLst/>
          </a:prstGeom>
          <a:noFill/>
        </p:spPr>
        <p:txBody>
          <a:bodyPr wrap="square" rtlCol="0">
            <a:spAutoFit/>
          </a:body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串的操作</a:t>
            </a:r>
            <a:r>
              <a:rPr lang="en-US" altLang="zh-CN" sz="3200" dirty="0" smtClean="0">
                <a:solidFill>
                  <a:schemeClr val="bg1"/>
                </a:solidFill>
                <a:latin typeface="方正喵呜体" panose="02010600010101010101" pitchFamily="2" charset="-122"/>
                <a:ea typeface="方正喵呜体" panose="02010600010101010101" pitchFamily="2" charset="-122"/>
              </a:rPr>
              <a:t>——</a:t>
            </a:r>
            <a:r>
              <a:rPr lang="zh-CN" altLang="en-US" sz="3200" dirty="0" smtClean="0">
                <a:solidFill>
                  <a:schemeClr val="bg1"/>
                </a:solidFill>
                <a:latin typeface="方正喵呜体" panose="02010600010101010101" pitchFamily="2" charset="-122"/>
                <a:ea typeface="方正喵呜体" panose="02010600010101010101" pitchFamily="2" charset="-122"/>
              </a:rPr>
              <a:t>求子串</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9657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500" y="1188720"/>
            <a:ext cx="8183880" cy="461665"/>
          </a:xfrm>
          <a:prstGeom prst="rect">
            <a:avLst/>
          </a:prstGeom>
          <a:noFill/>
        </p:spPr>
        <p:txBody>
          <a:bodyPr wrap="square" rtlCol="0">
            <a:spAutoFit/>
          </a:bodyPr>
          <a:lstStyle/>
          <a:p>
            <a:r>
              <a:rPr lang="zh-CN" altLang="en-US" sz="2400" dirty="0" smtClean="0">
                <a:solidFill>
                  <a:srgbClr val="C00000"/>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是一个很不错的年轻人，个子高，皮肤白，就是有点穷。</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685800" y="2834640"/>
            <a:ext cx="2567940" cy="1938992"/>
          </a:xfrm>
          <a:prstGeom prst="rect">
            <a:avLst/>
          </a:prstGeom>
          <a:noFill/>
        </p:spPr>
        <p:txBody>
          <a:bodyPr wrap="square" rtlCol="0">
            <a:spAutoFit/>
          </a:bodyPr>
          <a:lstStyle/>
          <a:p>
            <a:r>
              <a:rPr lang="zh-CN" altLang="en-US" sz="2400" dirty="0" smtClean="0">
                <a:solidFill>
                  <a:schemeClr val="bg1"/>
                </a:solidFill>
                <a:latin typeface="方正喵呜体" panose="02010600010101010101" pitchFamily="2" charset="-122"/>
                <a:ea typeface="方正喵呜体" panose="02010600010101010101" pitchFamily="2" charset="-122"/>
              </a:rPr>
              <a:t>最好情况：</a:t>
            </a:r>
            <a:r>
              <a:rPr lang="en-US" altLang="zh-CN" sz="2400" dirty="0" smtClean="0">
                <a:solidFill>
                  <a:schemeClr val="bg1"/>
                </a:solidFill>
                <a:latin typeface="方正喵呜体" panose="02010600010101010101" pitchFamily="2" charset="-122"/>
                <a:ea typeface="方正喵呜体" panose="02010600010101010101" pitchFamily="2" charset="-122"/>
              </a:rPr>
              <a:t>O(1)</a:t>
            </a:r>
          </a:p>
          <a:p>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zh-CN" altLang="en-US" sz="2400" dirty="0" smtClean="0">
                <a:solidFill>
                  <a:schemeClr val="bg1"/>
                </a:solidFill>
                <a:latin typeface="方正喵呜体" panose="02010600010101010101" pitchFamily="2" charset="-122"/>
                <a:ea typeface="方正喵呜体" panose="02010600010101010101" pitchFamily="2" charset="-122"/>
              </a:rPr>
              <a:t>最坏情况</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m)</a:t>
            </a:r>
            <a:endParaRPr lang="en-US" altLang="zh-CN" sz="2400" dirty="0">
              <a:solidFill>
                <a:schemeClr val="bg1"/>
              </a:solidFill>
              <a:latin typeface="方正喵呜体" panose="02010600010101010101" pitchFamily="2" charset="-122"/>
              <a:ea typeface="方正喵呜体" panose="02010600010101010101" pitchFamily="2" charset="-122"/>
            </a:endParaRPr>
          </a:p>
          <a:p>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zh-CN" altLang="en-US" sz="2400" dirty="0">
                <a:solidFill>
                  <a:schemeClr val="bg1"/>
                </a:solidFill>
                <a:latin typeface="方正喵呜体" panose="02010600010101010101" pitchFamily="2" charset="-122"/>
                <a:ea typeface="方正喵呜体" panose="02010600010101010101" pitchFamily="2" charset="-122"/>
              </a:rPr>
              <a:t>通常</a:t>
            </a:r>
            <a:r>
              <a:rPr lang="zh-CN" altLang="en-US" sz="2400" dirty="0" smtClean="0">
                <a:solidFill>
                  <a:schemeClr val="bg1"/>
                </a:solidFill>
                <a:latin typeface="方正喵呜体" panose="02010600010101010101" pitchFamily="2" charset="-122"/>
                <a:ea typeface="方正喵呜体" panose="02010600010101010101" pitchFamily="2" charset="-122"/>
              </a:rPr>
              <a:t>情况</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O(</a:t>
            </a:r>
            <a:r>
              <a:rPr lang="en-US" altLang="zh-CN" sz="2400" dirty="0" err="1" smtClean="0">
                <a:solidFill>
                  <a:schemeClr val="bg1"/>
                </a:solidFill>
                <a:latin typeface="方正喵呜体" panose="02010600010101010101" pitchFamily="2" charset="-122"/>
                <a:ea typeface="方正喵呜体" panose="02010600010101010101" pitchFamily="2" charset="-122"/>
              </a:rPr>
              <a:t>n+m</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571500" y="1925627"/>
            <a:ext cx="8183880" cy="461665"/>
          </a:xfrm>
          <a:prstGeom prst="rect">
            <a:avLst/>
          </a:prstGeom>
          <a:noFill/>
        </p:spPr>
        <p:txBody>
          <a:bodyPr wrap="square" rtlCol="0">
            <a:spAutoFit/>
          </a:bodyPr>
          <a:lstStyle/>
          <a:p>
            <a:r>
              <a:rPr lang="zh-CN" altLang="en-US" sz="2400" dirty="0" smtClean="0">
                <a:solidFill>
                  <a:schemeClr val="bg1"/>
                </a:solidFill>
                <a:latin typeface="方正喵呜体" panose="02010600010101010101" pitchFamily="2" charset="-122"/>
                <a:ea typeface="方正喵呜体" panose="02010600010101010101" pitchFamily="2" charset="-122"/>
              </a:rPr>
              <a:t>李凯你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chemeClr val="bg1"/>
                </a:solidFill>
                <a:latin typeface="方正喵呜体" panose="02010600010101010101" pitchFamily="2" charset="-122"/>
                <a:ea typeface="方正喵呜体" panose="02010600010101010101" pitchFamily="2" charset="-122"/>
              </a:rPr>
              <a:t>李凯</a:t>
            </a:r>
            <a:r>
              <a:rPr lang="zh-CN" altLang="en-US" sz="2400" dirty="0" smtClean="0">
                <a:solidFill>
                  <a:schemeClr val="bg1"/>
                </a:solidFill>
                <a:latin typeface="方正喵呜体" panose="02010600010101010101" pitchFamily="2" charset="-122"/>
                <a:ea typeface="方正喵呜体" panose="02010600010101010101" pitchFamily="2" charset="-122"/>
              </a:rPr>
              <a:t>你</a:t>
            </a:r>
            <a:r>
              <a:rPr lang="zh-CN" altLang="en-US" sz="2400" dirty="0">
                <a:solidFill>
                  <a:srgbClr val="C00000"/>
                </a:solidFill>
                <a:latin typeface="方正喵呜体" panose="02010600010101010101" pitchFamily="2" charset="-122"/>
                <a:ea typeface="方正喵呜体" panose="02010600010101010101" pitchFamily="2" charset="-122"/>
              </a:rPr>
              <a:t>李凯</a:t>
            </a:r>
            <a:r>
              <a:rPr lang="zh-CN" altLang="en-US" sz="2400" dirty="0" smtClean="0">
                <a:solidFill>
                  <a:srgbClr val="C00000"/>
                </a:solidFill>
                <a:latin typeface="方正喵呜体" panose="02010600010101010101" pitchFamily="2" charset="-122"/>
                <a:ea typeface="方正喵呜体" panose="02010600010101010101" pitchFamily="2" charset="-122"/>
              </a:rPr>
              <a:t>你坏</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9901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34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KMP</a:t>
            </a:r>
            <a:r>
              <a:rPr lang="zh-CN" altLang="en-US" dirty="0" smtClean="0">
                <a:solidFill>
                  <a:schemeClr val="bg1"/>
                </a:solidFill>
                <a:latin typeface="方正喵呜体" panose="02010600010101010101" pitchFamily="2" charset="-122"/>
                <a:ea typeface="方正喵呜体" panose="02010600010101010101" pitchFamily="2" charset="-122"/>
              </a:rPr>
              <a:t>算法</a:t>
            </a:r>
            <a:endParaRPr lang="zh-CN" altLang="en-US" dirty="0">
              <a:solidFill>
                <a:schemeClr val="bg1"/>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02" y="1580050"/>
            <a:ext cx="2978978" cy="260604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882" y="1580050"/>
            <a:ext cx="2978978" cy="2606040"/>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312420" y="4788515"/>
            <a:ext cx="8686800" cy="1631216"/>
          </a:xfrm>
          <a:prstGeom prst="rect">
            <a:avLst/>
          </a:prstGeom>
        </p:spPr>
        <p:txBody>
          <a:bodyPr wrap="square">
            <a:spAutoFit/>
          </a:bodyPr>
          <a:lstStyle/>
          <a:p>
            <a:r>
              <a:rPr lang="en-US" altLang="zh-CN" sz="2000" u="sng" dirty="0">
                <a:solidFill>
                  <a:schemeClr val="bg1"/>
                </a:solidFill>
                <a:latin typeface="方正喵呜体" panose="02010600010101010101" pitchFamily="2" charset="-122"/>
                <a:ea typeface="方正喵呜体" panose="02010600010101010101" pitchFamily="2" charset="-122"/>
                <a:hlinkClick r:id="rId4"/>
              </a:rPr>
              <a:t>Knuth-Morris-Pratt</a:t>
            </a:r>
            <a:r>
              <a:rPr lang="zh-CN" altLang="en-US" sz="2000" u="sng" dirty="0">
                <a:solidFill>
                  <a:schemeClr val="bg1"/>
                </a:solidFill>
                <a:latin typeface="方正喵呜体" panose="02010600010101010101" pitchFamily="2" charset="-122"/>
                <a:ea typeface="方正喵呜体" panose="02010600010101010101" pitchFamily="2" charset="-122"/>
                <a:hlinkClick r:id="rId4"/>
              </a:rPr>
              <a:t>算法</a:t>
            </a:r>
            <a:r>
              <a:rPr lang="zh-CN" altLang="en-US" sz="2000" dirty="0">
                <a:solidFill>
                  <a:schemeClr val="bg1"/>
                </a:solidFill>
                <a:latin typeface="方正喵呜体" panose="02010600010101010101" pitchFamily="2" charset="-122"/>
                <a:ea typeface="方正喵呜体" panose="02010600010101010101" pitchFamily="2" charset="-122"/>
              </a:rPr>
              <a:t>（简称</a:t>
            </a:r>
            <a:r>
              <a:rPr lang="en-US" altLang="zh-CN" sz="2000" dirty="0">
                <a:solidFill>
                  <a:schemeClr val="bg1"/>
                </a:solidFill>
                <a:latin typeface="方正喵呜体" panose="02010600010101010101" pitchFamily="2" charset="-122"/>
                <a:ea typeface="方正喵呜体" panose="02010600010101010101" pitchFamily="2" charset="-122"/>
              </a:rPr>
              <a:t>KMP</a:t>
            </a:r>
            <a:r>
              <a:rPr lang="zh-CN" altLang="en-US" sz="2000" dirty="0">
                <a:solidFill>
                  <a:schemeClr val="bg1"/>
                </a:solidFill>
                <a:latin typeface="方正喵呜体" panose="02010600010101010101" pitchFamily="2" charset="-122"/>
                <a:ea typeface="方正喵呜体" panose="02010600010101010101" pitchFamily="2" charset="-122"/>
              </a:rPr>
              <a:t>）是最常用的之一。它以三个发明者命名，起头的那个</a:t>
            </a:r>
            <a:r>
              <a:rPr lang="en-US" altLang="zh-CN" sz="2000" dirty="0">
                <a:solidFill>
                  <a:schemeClr val="bg1"/>
                </a:solidFill>
                <a:latin typeface="方正喵呜体" panose="02010600010101010101" pitchFamily="2" charset="-122"/>
                <a:ea typeface="方正喵呜体" panose="02010600010101010101" pitchFamily="2" charset="-122"/>
              </a:rPr>
              <a:t>K</a:t>
            </a:r>
            <a:r>
              <a:rPr lang="zh-CN" altLang="en-US" sz="2000" dirty="0">
                <a:solidFill>
                  <a:schemeClr val="bg1"/>
                </a:solidFill>
                <a:latin typeface="方正喵呜体" panose="02010600010101010101" pitchFamily="2" charset="-122"/>
                <a:ea typeface="方正喵呜体" panose="02010600010101010101" pitchFamily="2" charset="-122"/>
              </a:rPr>
              <a:t>就是著名科学家</a:t>
            </a:r>
            <a:r>
              <a:rPr lang="en-US" altLang="zh-CN" sz="2000" dirty="0">
                <a:solidFill>
                  <a:schemeClr val="bg1"/>
                </a:solidFill>
                <a:latin typeface="方正喵呜体" panose="02010600010101010101" pitchFamily="2" charset="-122"/>
                <a:ea typeface="方正喵呜体" panose="02010600010101010101" pitchFamily="2" charset="-122"/>
              </a:rPr>
              <a:t>Donald Knuth</a:t>
            </a:r>
            <a:r>
              <a:rPr lang="zh-CN" altLang="en-US"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a:solidFill>
                  <a:schemeClr val="bg1"/>
                </a:solidFill>
                <a:latin typeface="方正喵呜体" panose="02010600010101010101" pitchFamily="2" charset="-122"/>
                <a:ea typeface="方正喵呜体" panose="02010600010101010101" pitchFamily="2" charset="-122"/>
              </a:rPr>
              <a:t>洋洋数百万言的多卷本</a:t>
            </a:r>
            <a:r>
              <a:rPr lang="en-US" altLang="zh-CN" sz="2000" dirty="0">
                <a:solidFill>
                  <a:schemeClr val="bg1"/>
                </a:solidFill>
                <a:latin typeface="方正喵呜体" panose="02010600010101010101" pitchFamily="2" charset="-122"/>
                <a:ea typeface="方正喵呜体" panose="02010600010101010101" pitchFamily="2" charset="-122"/>
              </a:rPr>
              <a:t>《</a:t>
            </a:r>
            <a:r>
              <a:rPr lang="zh-CN" altLang="en-US" sz="2000" dirty="0">
                <a:solidFill>
                  <a:schemeClr val="bg1"/>
                </a:solidFill>
                <a:latin typeface="方正喵呜体" panose="02010600010101010101" pitchFamily="2" charset="-122"/>
                <a:ea typeface="方正喵呜体" panose="02010600010101010101" pitchFamily="2" charset="-122"/>
              </a:rPr>
              <a:t>计算机程序设计的艺术</a:t>
            </a:r>
            <a:r>
              <a:rPr lang="en-US" altLang="zh-CN" sz="2000" dirty="0">
                <a:solidFill>
                  <a:schemeClr val="bg1"/>
                </a:solidFill>
                <a:latin typeface="方正喵呜体" panose="02010600010101010101" pitchFamily="2" charset="-122"/>
                <a:ea typeface="方正喵呜体" panose="02010600010101010101" pitchFamily="2" charset="-122"/>
              </a:rPr>
              <a:t>》(The Art of Computer Programming)</a:t>
            </a:r>
            <a:r>
              <a:rPr lang="zh-CN" altLang="en-US" sz="2000" dirty="0">
                <a:solidFill>
                  <a:schemeClr val="bg1"/>
                </a:solidFill>
                <a:latin typeface="方正喵呜体" panose="02010600010101010101" pitchFamily="2" charset="-122"/>
                <a:ea typeface="方正喵呜体" panose="02010600010101010101" pitchFamily="2" charset="-122"/>
              </a:rPr>
              <a:t>堪称计算机科学理论与技术的经典巨著，有评论认为其作用与地位可与数学史上</a:t>
            </a:r>
            <a:r>
              <a:rPr lang="zh-CN" altLang="en-US" sz="2000" dirty="0">
                <a:solidFill>
                  <a:schemeClr val="bg1"/>
                </a:solidFill>
                <a:latin typeface="方正喵呜体" panose="02010600010101010101" pitchFamily="2" charset="-122"/>
                <a:ea typeface="方正喵呜体" panose="02010600010101010101" pitchFamily="2" charset="-122"/>
                <a:hlinkClick r:id="rId5"/>
              </a:rPr>
              <a:t>欧几里得</a:t>
            </a:r>
            <a:r>
              <a:rPr lang="zh-CN" altLang="en-US" sz="2000" dirty="0">
                <a:solidFill>
                  <a:schemeClr val="bg1"/>
                </a:solidFill>
                <a:latin typeface="方正喵呜体" panose="02010600010101010101" pitchFamily="2" charset="-122"/>
                <a:ea typeface="方正喵呜体" panose="02010600010101010101" pitchFamily="2" charset="-122"/>
              </a:rPr>
              <a:t>的</a:t>
            </a:r>
            <a:r>
              <a:rPr lang="en-US" altLang="zh-CN" sz="2000" dirty="0">
                <a:solidFill>
                  <a:schemeClr val="bg1"/>
                </a:solidFill>
                <a:latin typeface="方正喵呜体" panose="02010600010101010101" pitchFamily="2" charset="-122"/>
                <a:ea typeface="方正喵呜体" panose="02010600010101010101" pitchFamily="2" charset="-122"/>
              </a:rPr>
              <a:t>《</a:t>
            </a:r>
            <a:r>
              <a:rPr lang="zh-CN" altLang="en-US" sz="2000" dirty="0">
                <a:solidFill>
                  <a:schemeClr val="bg1"/>
                </a:solidFill>
                <a:latin typeface="方正喵呜体" panose="02010600010101010101" pitchFamily="2" charset="-122"/>
                <a:ea typeface="方正喵呜体" panose="02010600010101010101" pitchFamily="2" charset="-122"/>
                <a:hlinkClick r:id="rId6"/>
              </a:rPr>
              <a:t>几何原本</a:t>
            </a:r>
            <a:r>
              <a:rPr lang="en-US" altLang="zh-CN" sz="2000" dirty="0">
                <a:solidFill>
                  <a:schemeClr val="bg1"/>
                </a:solidFill>
                <a:latin typeface="方正喵呜体" panose="02010600010101010101" pitchFamily="2" charset="-122"/>
                <a:ea typeface="方正喵呜体" panose="02010600010101010101" pitchFamily="2" charset="-122"/>
              </a:rPr>
              <a:t>》</a:t>
            </a:r>
            <a:r>
              <a:rPr lang="zh-CN" altLang="en-US" sz="2000" dirty="0">
                <a:solidFill>
                  <a:schemeClr val="bg1"/>
                </a:solidFill>
                <a:latin typeface="方正喵呜体" panose="02010600010101010101" pitchFamily="2" charset="-122"/>
                <a:ea typeface="方正喵呜体" panose="02010600010101010101" pitchFamily="2" charset="-122"/>
              </a:rPr>
              <a:t>相比。本书作者高德纳</a:t>
            </a:r>
            <a:r>
              <a:rPr lang="en-US" altLang="zh-CN" sz="2000" dirty="0">
                <a:solidFill>
                  <a:schemeClr val="bg1"/>
                </a:solidFill>
                <a:latin typeface="方正喵呜体" panose="02010600010101010101" pitchFamily="2" charset="-122"/>
                <a:ea typeface="方正喵呜体" panose="02010600010101010101" pitchFamily="2" charset="-122"/>
              </a:rPr>
              <a:t>(Donald Ervin Knuth)</a:t>
            </a:r>
            <a:r>
              <a:rPr lang="zh-CN" altLang="en-US" sz="2000" dirty="0">
                <a:solidFill>
                  <a:schemeClr val="bg1"/>
                </a:solidFill>
                <a:latin typeface="方正喵呜体" panose="02010600010101010101" pitchFamily="2" charset="-122"/>
                <a:ea typeface="方正喵呜体" panose="02010600010101010101" pitchFamily="2" charset="-122"/>
              </a:rPr>
              <a:t>因而荣获</a:t>
            </a:r>
            <a:r>
              <a:rPr lang="en-US" altLang="zh-CN" sz="2000" dirty="0">
                <a:solidFill>
                  <a:schemeClr val="bg1"/>
                </a:solidFill>
                <a:latin typeface="方正喵呜体" panose="02010600010101010101" pitchFamily="2" charset="-122"/>
                <a:ea typeface="方正喵呜体" panose="02010600010101010101" pitchFamily="2" charset="-122"/>
              </a:rPr>
              <a:t>1974</a:t>
            </a:r>
            <a:r>
              <a:rPr lang="zh-CN" altLang="en-US" sz="2000" dirty="0">
                <a:solidFill>
                  <a:schemeClr val="bg1"/>
                </a:solidFill>
                <a:latin typeface="方正喵呜体" panose="02010600010101010101" pitchFamily="2" charset="-122"/>
                <a:ea typeface="方正喵呜体" panose="02010600010101010101" pitchFamily="2" charset="-122"/>
              </a:rPr>
              <a:t>年度的</a:t>
            </a:r>
            <a:r>
              <a:rPr lang="zh-CN" altLang="en-US" sz="2000" dirty="0">
                <a:solidFill>
                  <a:schemeClr val="bg1"/>
                </a:solidFill>
                <a:latin typeface="方正喵呜体" panose="02010600010101010101" pitchFamily="2" charset="-122"/>
                <a:ea typeface="方正喵呜体" panose="02010600010101010101" pitchFamily="2" charset="-122"/>
                <a:hlinkClick r:id="rId7"/>
              </a:rPr>
              <a:t>图灵奖</a:t>
            </a:r>
            <a:r>
              <a:rPr lang="zh-CN" altLang="en-US" sz="2000" dirty="0">
                <a:solidFill>
                  <a:schemeClr val="bg1"/>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885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995" y="908665"/>
            <a:ext cx="5620534" cy="1390844"/>
          </a:xfrm>
          <a:prstGeom prst="rect">
            <a:avLst/>
          </a:prstGeom>
        </p:spPr>
      </p:pic>
      <p:sp>
        <p:nvSpPr>
          <p:cNvPr id="3" name="文本框 2"/>
          <p:cNvSpPr txBox="1"/>
          <p:nvPr/>
        </p:nvSpPr>
        <p:spPr>
          <a:xfrm>
            <a:off x="1024502" y="1050089"/>
            <a:ext cx="655320" cy="1107996"/>
          </a:xfrm>
          <a:prstGeom prst="rect">
            <a:avLst/>
          </a:prstGeom>
          <a:noFill/>
        </p:spPr>
        <p:txBody>
          <a:bodyPr wrap="square" rtlCol="0">
            <a:spAutoFit/>
          </a:bodyPr>
          <a:lstStyle/>
          <a:p>
            <a:pPr algn="ctr"/>
            <a:r>
              <a:rPr lang="en-US" altLang="zh-CN" sz="6600" b="1" dirty="0" smtClean="0">
                <a:solidFill>
                  <a:srgbClr val="002060"/>
                </a:solidFill>
              </a:rPr>
              <a:t>1</a:t>
            </a:r>
            <a:endParaRPr lang="zh-CN" altLang="en-US" sz="6600" b="1" dirty="0">
              <a:solidFill>
                <a:srgbClr val="00206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310" y="2704133"/>
            <a:ext cx="5753903" cy="1305107"/>
          </a:xfrm>
          <a:prstGeom prst="rect">
            <a:avLst/>
          </a:prstGeom>
        </p:spPr>
      </p:pic>
      <p:sp>
        <p:nvSpPr>
          <p:cNvPr id="5" name="文本框 4"/>
          <p:cNvSpPr txBox="1"/>
          <p:nvPr/>
        </p:nvSpPr>
        <p:spPr>
          <a:xfrm>
            <a:off x="1024502" y="2704133"/>
            <a:ext cx="655320" cy="1107996"/>
          </a:xfrm>
          <a:prstGeom prst="rect">
            <a:avLst/>
          </a:prstGeom>
          <a:noFill/>
        </p:spPr>
        <p:txBody>
          <a:bodyPr wrap="square" rtlCol="0">
            <a:spAutoFit/>
          </a:bodyPr>
          <a:lstStyle/>
          <a:p>
            <a:pPr algn="ctr"/>
            <a:r>
              <a:rPr lang="en-US" altLang="zh-CN" sz="6600" b="1" dirty="0" smtClean="0">
                <a:solidFill>
                  <a:srgbClr val="002060"/>
                </a:solidFill>
              </a:rPr>
              <a:t>2</a:t>
            </a:r>
            <a:endParaRPr lang="zh-CN" altLang="en-US" sz="6600" b="1" dirty="0">
              <a:solidFill>
                <a:srgbClr val="002060"/>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837" y="4413864"/>
            <a:ext cx="5496692" cy="1305107"/>
          </a:xfrm>
          <a:prstGeom prst="rect">
            <a:avLst/>
          </a:prstGeom>
        </p:spPr>
      </p:pic>
      <p:sp>
        <p:nvSpPr>
          <p:cNvPr id="7" name="文本框 6"/>
          <p:cNvSpPr txBox="1"/>
          <p:nvPr/>
        </p:nvSpPr>
        <p:spPr>
          <a:xfrm>
            <a:off x="1024502" y="4512419"/>
            <a:ext cx="655320" cy="1107996"/>
          </a:xfrm>
          <a:prstGeom prst="rect">
            <a:avLst/>
          </a:prstGeom>
          <a:noFill/>
        </p:spPr>
        <p:txBody>
          <a:bodyPr wrap="square" rtlCol="0">
            <a:spAutoFit/>
          </a:bodyPr>
          <a:lstStyle/>
          <a:p>
            <a:pPr algn="ctr"/>
            <a:r>
              <a:rPr lang="en-US" altLang="zh-CN" sz="6600" b="1" dirty="0" smtClean="0">
                <a:solidFill>
                  <a:srgbClr val="002060"/>
                </a:solidFill>
              </a:rPr>
              <a:t>3</a:t>
            </a:r>
            <a:endParaRPr lang="zh-CN" altLang="en-US" sz="6600" b="1" dirty="0">
              <a:solidFill>
                <a:srgbClr val="002060"/>
              </a:solidFill>
            </a:endParaRPr>
          </a:p>
        </p:txBody>
      </p:sp>
    </p:spTree>
    <p:extLst>
      <p:ext uri="{BB962C8B-B14F-4D97-AF65-F5344CB8AC3E}">
        <p14:creationId xmlns:p14="http://schemas.microsoft.com/office/powerpoint/2010/main" val="282738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818" y="773544"/>
            <a:ext cx="5563376" cy="1162212"/>
          </a:xfrm>
          <a:prstGeom prst="rect">
            <a:avLst/>
          </a:prstGeom>
        </p:spPr>
      </p:pic>
      <p:sp>
        <p:nvSpPr>
          <p:cNvPr id="3" name="文本框 2"/>
          <p:cNvSpPr txBox="1"/>
          <p:nvPr/>
        </p:nvSpPr>
        <p:spPr>
          <a:xfrm>
            <a:off x="946746" y="827760"/>
            <a:ext cx="655320" cy="1107996"/>
          </a:xfrm>
          <a:prstGeom prst="rect">
            <a:avLst/>
          </a:prstGeom>
          <a:noFill/>
        </p:spPr>
        <p:txBody>
          <a:bodyPr wrap="square" rtlCol="0">
            <a:spAutoFit/>
          </a:bodyPr>
          <a:lstStyle/>
          <a:p>
            <a:pPr algn="ctr"/>
            <a:r>
              <a:rPr lang="en-US" altLang="zh-CN" sz="6600" b="1" dirty="0" smtClean="0">
                <a:solidFill>
                  <a:srgbClr val="002060"/>
                </a:solidFill>
              </a:rPr>
              <a:t>4</a:t>
            </a:r>
            <a:endParaRPr lang="zh-CN" altLang="en-US" sz="6600" b="1" dirty="0">
              <a:solidFill>
                <a:srgbClr val="00206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18" y="2495658"/>
            <a:ext cx="5496692" cy="1238423"/>
          </a:xfrm>
          <a:prstGeom prst="rect">
            <a:avLst/>
          </a:prstGeom>
        </p:spPr>
      </p:pic>
      <p:sp>
        <p:nvSpPr>
          <p:cNvPr id="5" name="文本框 4"/>
          <p:cNvSpPr txBox="1"/>
          <p:nvPr/>
        </p:nvSpPr>
        <p:spPr>
          <a:xfrm>
            <a:off x="946746" y="2495658"/>
            <a:ext cx="655320" cy="1107996"/>
          </a:xfrm>
          <a:prstGeom prst="rect">
            <a:avLst/>
          </a:prstGeom>
          <a:noFill/>
        </p:spPr>
        <p:txBody>
          <a:bodyPr wrap="square" rtlCol="0">
            <a:spAutoFit/>
          </a:bodyPr>
          <a:lstStyle/>
          <a:p>
            <a:pPr algn="ctr"/>
            <a:r>
              <a:rPr lang="en-US" altLang="zh-CN" sz="6600" b="1" dirty="0" smtClean="0">
                <a:solidFill>
                  <a:srgbClr val="002060"/>
                </a:solidFill>
              </a:rPr>
              <a:t>5</a:t>
            </a:r>
            <a:endParaRPr lang="zh-CN" altLang="en-US" sz="6600" b="1" dirty="0">
              <a:solidFill>
                <a:srgbClr val="002060"/>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818" y="4293983"/>
            <a:ext cx="5601482" cy="1505160"/>
          </a:xfrm>
          <a:prstGeom prst="rect">
            <a:avLst/>
          </a:prstGeom>
        </p:spPr>
      </p:pic>
      <p:sp>
        <p:nvSpPr>
          <p:cNvPr id="7" name="文本框 6"/>
          <p:cNvSpPr txBox="1"/>
          <p:nvPr/>
        </p:nvSpPr>
        <p:spPr>
          <a:xfrm>
            <a:off x="946746" y="4492565"/>
            <a:ext cx="655320" cy="1107996"/>
          </a:xfrm>
          <a:prstGeom prst="rect">
            <a:avLst/>
          </a:prstGeom>
          <a:noFill/>
        </p:spPr>
        <p:txBody>
          <a:bodyPr wrap="square" rtlCol="0">
            <a:spAutoFit/>
          </a:bodyPr>
          <a:lstStyle/>
          <a:p>
            <a:pPr algn="ctr"/>
            <a:r>
              <a:rPr lang="en-US" altLang="zh-CN" sz="6600" b="1" dirty="0" smtClean="0">
                <a:solidFill>
                  <a:srgbClr val="002060"/>
                </a:solidFill>
              </a:rPr>
              <a:t>6</a:t>
            </a:r>
            <a:endParaRPr lang="zh-CN" altLang="en-US" sz="6600" b="1" dirty="0">
              <a:solidFill>
                <a:srgbClr val="002060"/>
              </a:solidFill>
            </a:endParaRPr>
          </a:p>
        </p:txBody>
      </p:sp>
      <p:sp>
        <p:nvSpPr>
          <p:cNvPr id="10" name="文本框 9"/>
          <p:cNvSpPr txBox="1"/>
          <p:nvPr/>
        </p:nvSpPr>
        <p:spPr>
          <a:xfrm>
            <a:off x="2465410" y="5000396"/>
            <a:ext cx="912116" cy="1200329"/>
          </a:xfrm>
          <a:prstGeom prst="rect">
            <a:avLst/>
          </a:prstGeom>
          <a:noFill/>
        </p:spPr>
        <p:txBody>
          <a:bodyPr wrap="square" rtlCol="0">
            <a:spAutoFit/>
          </a:bodyPr>
          <a:lstStyle/>
          <a:p>
            <a:pPr algn="ctr"/>
            <a:r>
              <a:rPr lang="en-US" altLang="zh-CN" sz="7200" dirty="0" smtClean="0">
                <a:solidFill>
                  <a:srgbClr val="C00000"/>
                </a:solidFill>
              </a:rPr>
              <a:t>?</a:t>
            </a:r>
            <a:endParaRPr lang="zh-CN" altLang="en-US" sz="7200" dirty="0">
              <a:solidFill>
                <a:srgbClr val="C00000"/>
              </a:solidFill>
            </a:endParaRPr>
          </a:p>
        </p:txBody>
      </p:sp>
    </p:spTree>
    <p:extLst>
      <p:ext uri="{BB962C8B-B14F-4D97-AF65-F5344CB8AC3E}">
        <p14:creationId xmlns:p14="http://schemas.microsoft.com/office/powerpoint/2010/main" val="278092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77282" y="609600"/>
            <a:ext cx="8718178"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结构信息</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异</a:t>
            </a:r>
            <a:r>
              <a:rPr lang="zh-CN" altLang="en-US" dirty="0" smtClean="0">
                <a:solidFill>
                  <a:schemeClr val="bg1"/>
                </a:solidFill>
                <a:latin typeface="方正喵呜体" panose="02010600010101010101" pitchFamily="2" charset="-122"/>
                <a:ea typeface="方正喵呜体" panose="02010600010101010101" pitchFamily="2" charset="-122"/>
              </a:rPr>
              <a:t>与同</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265660" y="3324679"/>
            <a:ext cx="5004816" cy="654836"/>
            <a:chOff x="1313688" y="2599944"/>
            <a:chExt cx="6522720" cy="853440"/>
          </a:xfrm>
        </p:grpSpPr>
        <p:sp>
          <p:nvSpPr>
            <p:cNvPr id="4" name="圆角矩形 3"/>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5" name="圆角矩形 4"/>
            <p:cNvSpPr/>
            <p:nvPr/>
          </p:nvSpPr>
          <p:spPr>
            <a:xfrm>
              <a:off x="22585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rgbClr val="002060"/>
                  </a:solidFill>
                </a:rPr>
                <a:t>B</a:t>
              </a:r>
              <a:endParaRPr lang="zh-CN" altLang="en-US" sz="3200" dirty="0">
                <a:solidFill>
                  <a:srgbClr val="002060"/>
                </a:solidFill>
              </a:endParaRPr>
            </a:p>
          </p:txBody>
        </p:sp>
        <p:sp>
          <p:nvSpPr>
            <p:cNvPr id="6" name="圆角矩形 5"/>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7" name="圆角矩形 6"/>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8" name="圆角矩形 7"/>
            <p:cNvSpPr/>
            <p:nvPr/>
          </p:nvSpPr>
          <p:spPr>
            <a:xfrm>
              <a:off x="6038088" y="2599944"/>
              <a:ext cx="853440" cy="853440"/>
            </a:xfrm>
            <a:prstGeom prst="roundRect">
              <a:avLst/>
            </a:prstGeom>
            <a:solidFill>
              <a:schemeClr val="tx1"/>
            </a:solid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B</a:t>
              </a:r>
              <a:endParaRPr lang="zh-CN" altLang="en-US" sz="3200" dirty="0">
                <a:solidFill>
                  <a:schemeClr val="bg1"/>
                </a:solidFill>
              </a:endParaRPr>
            </a:p>
          </p:txBody>
        </p:sp>
        <p:sp>
          <p:nvSpPr>
            <p:cNvPr id="9" name="圆角矩形 8"/>
            <p:cNvSpPr/>
            <p:nvPr/>
          </p:nvSpPr>
          <p:spPr>
            <a:xfrm>
              <a:off x="69829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10" name="圆角矩形 9"/>
            <p:cNvSpPr/>
            <p:nvPr/>
          </p:nvSpPr>
          <p:spPr>
            <a:xfrm>
              <a:off x="5093208" y="2599944"/>
              <a:ext cx="853440" cy="853440"/>
            </a:xfrm>
            <a:prstGeom prst="roundRect">
              <a:avLst/>
            </a:prstGeom>
            <a:solidFill>
              <a:schemeClr val="accent4">
                <a:lumMod val="75000"/>
              </a:schemeClr>
            </a:solid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grpSp>
        <p:nvGrpSpPr>
          <p:cNvPr id="11" name="组合 10"/>
          <p:cNvGrpSpPr/>
          <p:nvPr/>
        </p:nvGrpSpPr>
        <p:grpSpPr>
          <a:xfrm>
            <a:off x="3890644" y="4105656"/>
            <a:ext cx="5004816" cy="654836"/>
            <a:chOff x="1313688" y="2599944"/>
            <a:chExt cx="6522720" cy="853440"/>
          </a:xfrm>
        </p:grpSpPr>
        <p:sp>
          <p:nvSpPr>
            <p:cNvPr id="12" name="圆角矩形 11"/>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13" name="圆角矩形 12"/>
            <p:cNvSpPr/>
            <p:nvPr/>
          </p:nvSpPr>
          <p:spPr>
            <a:xfrm>
              <a:off x="22585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rgbClr val="002060"/>
                  </a:solidFill>
                </a:rPr>
                <a:t>B</a:t>
              </a:r>
              <a:endParaRPr lang="zh-CN" altLang="en-US" sz="3200" dirty="0">
                <a:solidFill>
                  <a:srgbClr val="002060"/>
                </a:solidFill>
              </a:endParaRPr>
            </a:p>
          </p:txBody>
        </p:sp>
        <p:sp>
          <p:nvSpPr>
            <p:cNvPr id="14" name="圆角矩形 13"/>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15" name="圆角矩形 14"/>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16" name="圆角矩形 15"/>
            <p:cNvSpPr/>
            <p:nvPr/>
          </p:nvSpPr>
          <p:spPr>
            <a:xfrm>
              <a:off x="603808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B</a:t>
              </a:r>
              <a:endParaRPr lang="zh-CN" altLang="en-US" sz="3200" dirty="0">
                <a:solidFill>
                  <a:srgbClr val="002060"/>
                </a:solidFill>
              </a:endParaRPr>
            </a:p>
          </p:txBody>
        </p:sp>
        <p:sp>
          <p:nvSpPr>
            <p:cNvPr id="17" name="圆角矩形 16"/>
            <p:cNvSpPr/>
            <p:nvPr/>
          </p:nvSpPr>
          <p:spPr>
            <a:xfrm>
              <a:off x="69829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18" name="圆角矩形 17"/>
            <p:cNvSpPr/>
            <p:nvPr/>
          </p:nvSpPr>
          <p:spPr>
            <a:xfrm>
              <a:off x="509320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sp>
        <p:nvSpPr>
          <p:cNvPr id="19" name="圆角矩形 18"/>
          <p:cNvSpPr/>
          <p:nvPr/>
        </p:nvSpPr>
        <p:spPr>
          <a:xfrm>
            <a:off x="3165647" y="2541929"/>
            <a:ext cx="654836" cy="654836"/>
          </a:xfrm>
          <a:prstGeom prst="roundRect">
            <a:avLst/>
          </a:prstGeom>
          <a:solidFill>
            <a:schemeClr val="accent3">
              <a:lumMod val="5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C</a:t>
            </a:r>
            <a:endParaRPr lang="zh-CN" altLang="en-US" sz="3200" dirty="0">
              <a:solidFill>
                <a:schemeClr val="tx1"/>
              </a:solidFill>
            </a:endParaRPr>
          </a:p>
        </p:txBody>
      </p:sp>
      <p:cxnSp>
        <p:nvCxnSpPr>
          <p:cNvPr id="21" name="直接连接符 20"/>
          <p:cNvCxnSpPr/>
          <p:nvPr/>
        </p:nvCxnSpPr>
        <p:spPr>
          <a:xfrm>
            <a:off x="4023474" y="2846954"/>
            <a:ext cx="4019458" cy="22393"/>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10086" y="4760492"/>
            <a:ext cx="1401010" cy="1323439"/>
          </a:xfrm>
          <a:prstGeom prst="rect">
            <a:avLst/>
          </a:prstGeom>
          <a:noFill/>
        </p:spPr>
        <p:txBody>
          <a:bodyPr wrap="square" rtlCol="0">
            <a:spAutoFit/>
          </a:bodyPr>
          <a:lstStyle/>
          <a:p>
            <a:pPr algn="ctr"/>
            <a:r>
              <a:rPr lang="en-US" altLang="zh-CN" sz="8000" dirty="0" smtClean="0">
                <a:solidFill>
                  <a:schemeClr val="tx2">
                    <a:lumMod val="10000"/>
                  </a:schemeClr>
                </a:solidFill>
              </a:rPr>
              <a:t>5</a:t>
            </a:r>
            <a:endParaRPr lang="zh-CN" altLang="en-US" sz="8000" dirty="0">
              <a:solidFill>
                <a:schemeClr val="tx2">
                  <a:lumMod val="10000"/>
                </a:schemeClr>
              </a:solidFill>
            </a:endParaRPr>
          </a:p>
        </p:txBody>
      </p:sp>
      <p:sp>
        <p:nvSpPr>
          <p:cNvPr id="23" name="圆角矩形 22"/>
          <p:cNvSpPr/>
          <p:nvPr/>
        </p:nvSpPr>
        <p:spPr>
          <a:xfrm>
            <a:off x="265660" y="2542116"/>
            <a:ext cx="654836" cy="654836"/>
          </a:xfrm>
          <a:prstGeom prst="roundRect">
            <a:avLst/>
          </a:prstGeom>
          <a:solidFill>
            <a:srgbClr val="077CFD"/>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4" name="圆角矩形 23"/>
          <p:cNvSpPr/>
          <p:nvPr/>
        </p:nvSpPr>
        <p:spPr>
          <a:xfrm>
            <a:off x="990657" y="2542116"/>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26" name="圆角矩形 25"/>
          <p:cNvSpPr/>
          <p:nvPr/>
        </p:nvSpPr>
        <p:spPr>
          <a:xfrm>
            <a:off x="1715653" y="2542116"/>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27" name="圆角矩形 26"/>
          <p:cNvSpPr/>
          <p:nvPr/>
        </p:nvSpPr>
        <p:spPr>
          <a:xfrm>
            <a:off x="2440650" y="2542116"/>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spTree>
    <p:extLst>
      <p:ext uri="{BB962C8B-B14F-4D97-AF65-F5344CB8AC3E}">
        <p14:creationId xmlns:p14="http://schemas.microsoft.com/office/powerpoint/2010/main" val="354454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bg1"/>
                </a:solidFill>
                <a:latin typeface="方正喵呜体" panose="02010600010101010101" pitchFamily="2" charset="-122"/>
                <a:ea typeface="方正喵呜体" panose="02010600010101010101" pitchFamily="2" charset="-122"/>
              </a:rPr>
              <a:t>结构信息</a:t>
            </a:r>
            <a:r>
              <a:rPr lang="en-US" altLang="zh-CN" dirty="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异与同</a:t>
            </a:r>
          </a:p>
        </p:txBody>
      </p:sp>
      <p:grpSp>
        <p:nvGrpSpPr>
          <p:cNvPr id="18" name="组合 17"/>
          <p:cNvGrpSpPr/>
          <p:nvPr/>
        </p:nvGrpSpPr>
        <p:grpSpPr>
          <a:xfrm>
            <a:off x="274804" y="3411878"/>
            <a:ext cx="5004816" cy="654836"/>
            <a:chOff x="1313688" y="2599944"/>
            <a:chExt cx="6522720" cy="853440"/>
          </a:xfrm>
        </p:grpSpPr>
        <p:sp>
          <p:nvSpPr>
            <p:cNvPr id="3" name="圆角矩形 2"/>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4" name="圆角矩形 3"/>
            <p:cNvSpPr/>
            <p:nvPr/>
          </p:nvSpPr>
          <p:spPr>
            <a:xfrm>
              <a:off x="225856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5" name="圆角矩形 4"/>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6" name="圆角矩形 5"/>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8" name="圆角矩形 7"/>
            <p:cNvSpPr/>
            <p:nvPr/>
          </p:nvSpPr>
          <p:spPr>
            <a:xfrm>
              <a:off x="6038088" y="2599944"/>
              <a:ext cx="853440" cy="853440"/>
            </a:xfrm>
            <a:prstGeom prst="roundRect">
              <a:avLst/>
            </a:prstGeom>
            <a:solidFill>
              <a:srgbClr val="7030A0"/>
            </a:solid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B</a:t>
              </a:r>
              <a:endParaRPr lang="zh-CN" altLang="en-US" sz="3200" dirty="0">
                <a:solidFill>
                  <a:schemeClr val="tx1"/>
                </a:solidFill>
              </a:endParaRPr>
            </a:p>
          </p:txBody>
        </p:sp>
        <p:sp>
          <p:nvSpPr>
            <p:cNvPr id="9" name="圆角矩形 8"/>
            <p:cNvSpPr/>
            <p:nvPr/>
          </p:nvSpPr>
          <p:spPr>
            <a:xfrm>
              <a:off x="69829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10" name="圆角矩形 9"/>
            <p:cNvSpPr/>
            <p:nvPr/>
          </p:nvSpPr>
          <p:spPr>
            <a:xfrm>
              <a:off x="509320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sp>
        <p:nvSpPr>
          <p:cNvPr id="27" name="圆角矩形 26"/>
          <p:cNvSpPr/>
          <p:nvPr/>
        </p:nvSpPr>
        <p:spPr>
          <a:xfrm>
            <a:off x="3890644" y="2590353"/>
            <a:ext cx="654836" cy="654836"/>
          </a:xfrm>
          <a:prstGeom prst="roundRect">
            <a:avLst/>
          </a:prstGeom>
          <a:solidFill>
            <a:schemeClr val="accent3">
              <a:lumMod val="5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cxnSp>
        <p:nvCxnSpPr>
          <p:cNvPr id="30" name="直接连接符 29"/>
          <p:cNvCxnSpPr/>
          <p:nvPr/>
        </p:nvCxnSpPr>
        <p:spPr>
          <a:xfrm>
            <a:off x="4760236" y="2851059"/>
            <a:ext cx="3282696" cy="18288"/>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3149980" y="2590353"/>
            <a:ext cx="654836" cy="654836"/>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nvGrpSpPr>
          <p:cNvPr id="33" name="组合 32"/>
          <p:cNvGrpSpPr/>
          <p:nvPr/>
        </p:nvGrpSpPr>
        <p:grpSpPr>
          <a:xfrm>
            <a:off x="3908320" y="4227555"/>
            <a:ext cx="5004816" cy="654836"/>
            <a:chOff x="1313688" y="2599944"/>
            <a:chExt cx="6522720" cy="853440"/>
          </a:xfrm>
        </p:grpSpPr>
        <p:sp>
          <p:nvSpPr>
            <p:cNvPr id="34" name="圆角矩形 33"/>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5" name="圆角矩形 34"/>
            <p:cNvSpPr/>
            <p:nvPr/>
          </p:nvSpPr>
          <p:spPr>
            <a:xfrm>
              <a:off x="225856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36" name="圆角矩形 35"/>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37" name="圆角矩形 36"/>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38" name="圆角矩形 37"/>
            <p:cNvSpPr/>
            <p:nvPr/>
          </p:nvSpPr>
          <p:spPr>
            <a:xfrm>
              <a:off x="60380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B</a:t>
              </a:r>
              <a:endParaRPr lang="zh-CN" altLang="en-US" sz="3200" dirty="0">
                <a:solidFill>
                  <a:schemeClr val="tx1"/>
                </a:solidFill>
              </a:endParaRPr>
            </a:p>
          </p:txBody>
        </p:sp>
        <p:sp>
          <p:nvSpPr>
            <p:cNvPr id="39" name="圆角矩形 38"/>
            <p:cNvSpPr/>
            <p:nvPr/>
          </p:nvSpPr>
          <p:spPr>
            <a:xfrm>
              <a:off x="698296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40" name="圆角矩形 39"/>
            <p:cNvSpPr/>
            <p:nvPr/>
          </p:nvSpPr>
          <p:spPr>
            <a:xfrm>
              <a:off x="509320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sp>
        <p:nvSpPr>
          <p:cNvPr id="41" name="文本框 40"/>
          <p:cNvSpPr txBox="1"/>
          <p:nvPr/>
        </p:nvSpPr>
        <p:spPr>
          <a:xfrm>
            <a:off x="510086" y="4760492"/>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5</a:t>
            </a:r>
            <a:endParaRPr lang="zh-CN" altLang="en-US" sz="8000" dirty="0">
              <a:solidFill>
                <a:schemeClr val="tx2">
                  <a:lumMod val="10000"/>
                </a:schemeClr>
              </a:solidFill>
            </a:endParaRPr>
          </a:p>
        </p:txBody>
      </p:sp>
      <p:sp>
        <p:nvSpPr>
          <p:cNvPr id="24" name="圆角矩形 23"/>
          <p:cNvSpPr/>
          <p:nvPr/>
        </p:nvSpPr>
        <p:spPr>
          <a:xfrm>
            <a:off x="256329" y="2588771"/>
            <a:ext cx="654836" cy="654836"/>
          </a:xfrm>
          <a:prstGeom prst="roundRect">
            <a:avLst/>
          </a:prstGeom>
          <a:solidFill>
            <a:srgbClr val="077CFD"/>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5" name="圆角矩形 24"/>
          <p:cNvSpPr/>
          <p:nvPr/>
        </p:nvSpPr>
        <p:spPr>
          <a:xfrm>
            <a:off x="981326"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26" name="圆角矩形 25"/>
          <p:cNvSpPr/>
          <p:nvPr/>
        </p:nvSpPr>
        <p:spPr>
          <a:xfrm>
            <a:off x="1706322"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28" name="圆角矩形 27"/>
          <p:cNvSpPr/>
          <p:nvPr/>
        </p:nvSpPr>
        <p:spPr>
          <a:xfrm>
            <a:off x="2431319"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spTree>
    <p:extLst>
      <p:ext uri="{BB962C8B-B14F-4D97-AF65-F5344CB8AC3E}">
        <p14:creationId xmlns:p14="http://schemas.microsoft.com/office/powerpoint/2010/main" val="179224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963391" y="3143574"/>
            <a:ext cx="3375863" cy="22125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授课：</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64</a:t>
            </a: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学时</a:t>
            </a:r>
            <a:endParaRPr lang="en-US" altLang="zh-CN" b="1" dirty="0" smtClean="0">
              <a:solidFill>
                <a:schemeClr val="bg2">
                  <a:lumMod val="50000"/>
                </a:schemeClr>
              </a:solidFill>
              <a:latin typeface="方正喵呜体" panose="02010600010101010101" pitchFamily="2" charset="-122"/>
              <a:ea typeface="方正喵呜体" panose="02010600010101010101" pitchFamily="2" charset="-122"/>
            </a:endParaRPr>
          </a:p>
          <a:p>
            <a:pPr marL="457200" indent="-457200">
              <a:buFont typeface="+mj-lt"/>
              <a:buAutoNum type="arabicPeriod"/>
            </a:pP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作业：占比</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10%</a:t>
            </a:r>
          </a:p>
          <a:p>
            <a:pPr marL="457200" indent="-457200">
              <a:buFont typeface="+mj-lt"/>
              <a:buAutoNum type="arabicPeriod"/>
            </a:pP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笔试：占比</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90%</a:t>
            </a:r>
            <a:endParaRPr lang="zh-CN" altLang="en-US" b="1"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标题 1"/>
          <p:cNvSpPr txBox="1">
            <a:spLocks/>
          </p:cNvSpPr>
          <p:nvPr/>
        </p:nvSpPr>
        <p:spPr>
          <a:xfrm>
            <a:off x="554718" y="1567543"/>
            <a:ext cx="7765322" cy="9704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800" dirty="0" smtClean="0">
                <a:solidFill>
                  <a:schemeClr val="tx2">
                    <a:lumMod val="25000"/>
                  </a:schemeClr>
                </a:solidFill>
                <a:latin typeface="方正喵呜体" panose="02010600010101010101" pitchFamily="2" charset="-122"/>
                <a:ea typeface="方正喵呜体" panose="02010600010101010101" pitchFamily="2" charset="-122"/>
              </a:rPr>
              <a:t>作业与考核</a:t>
            </a:r>
            <a:endParaRPr lang="zh-CN" altLang="en-US" sz="4800" dirty="0">
              <a:solidFill>
                <a:schemeClr val="tx2">
                  <a:lumMod val="2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84538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前缀</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似曾相识</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594844" y="3388687"/>
            <a:ext cx="4384764" cy="573708"/>
            <a:chOff x="1313688" y="2599944"/>
            <a:chExt cx="6522720" cy="853440"/>
          </a:xfrm>
        </p:grpSpPr>
        <p:sp>
          <p:nvSpPr>
            <p:cNvPr id="4" name="圆角矩形 3"/>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5" name="圆角矩形 4"/>
            <p:cNvSpPr/>
            <p:nvPr/>
          </p:nvSpPr>
          <p:spPr>
            <a:xfrm>
              <a:off x="225856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6" name="圆角矩形 5"/>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7" name="圆角矩形 6"/>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8" name="圆角矩形 7"/>
            <p:cNvSpPr/>
            <p:nvPr/>
          </p:nvSpPr>
          <p:spPr>
            <a:xfrm>
              <a:off x="60380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B</a:t>
              </a:r>
              <a:endParaRPr lang="zh-CN" altLang="en-US" sz="3200" dirty="0">
                <a:solidFill>
                  <a:schemeClr val="tx1"/>
                </a:solidFill>
              </a:endParaRPr>
            </a:p>
          </p:txBody>
        </p:sp>
        <p:sp>
          <p:nvSpPr>
            <p:cNvPr id="9" name="圆角矩形 8"/>
            <p:cNvSpPr/>
            <p:nvPr/>
          </p:nvSpPr>
          <p:spPr>
            <a:xfrm>
              <a:off x="6982968" y="2599944"/>
              <a:ext cx="853440" cy="853440"/>
            </a:xfrm>
            <a:prstGeom prst="roundRect">
              <a:avLst/>
            </a:prstGeom>
            <a:solidFill>
              <a:schemeClr val="accent4">
                <a:lumMod val="75000"/>
              </a:schemeClr>
            </a:solid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sp>
          <p:nvSpPr>
            <p:cNvPr id="10" name="圆角矩形 9"/>
            <p:cNvSpPr/>
            <p:nvPr/>
          </p:nvSpPr>
          <p:spPr>
            <a:xfrm>
              <a:off x="509320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cxnSp>
        <p:nvCxnSpPr>
          <p:cNvPr id="21" name="直接连接符 20"/>
          <p:cNvCxnSpPr/>
          <p:nvPr/>
        </p:nvCxnSpPr>
        <p:spPr>
          <a:xfrm>
            <a:off x="5089420" y="2915067"/>
            <a:ext cx="3282696" cy="18288"/>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405901" y="2646502"/>
            <a:ext cx="573708" cy="573708"/>
          </a:xfrm>
          <a:prstGeom prst="roundRect">
            <a:avLst/>
          </a:prstGeom>
          <a:solidFill>
            <a:schemeClr val="accent3">
              <a:lumMod val="5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C</a:t>
            </a:r>
            <a:endParaRPr lang="zh-CN" altLang="en-US" sz="3200" dirty="0">
              <a:solidFill>
                <a:schemeClr val="tx1"/>
              </a:solidFill>
            </a:endParaRPr>
          </a:p>
        </p:txBody>
      </p:sp>
      <p:sp>
        <p:nvSpPr>
          <p:cNvPr id="25" name="圆角矩形 24"/>
          <p:cNvSpPr/>
          <p:nvPr/>
        </p:nvSpPr>
        <p:spPr>
          <a:xfrm>
            <a:off x="3748308" y="2646502"/>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B</a:t>
            </a:r>
            <a:endParaRPr lang="zh-CN" altLang="en-US" sz="3200" dirty="0">
              <a:solidFill>
                <a:schemeClr val="tx1"/>
              </a:solidFill>
            </a:endParaRPr>
          </a:p>
        </p:txBody>
      </p:sp>
      <p:sp>
        <p:nvSpPr>
          <p:cNvPr id="26" name="圆角矩形 25"/>
          <p:cNvSpPr/>
          <p:nvPr/>
        </p:nvSpPr>
        <p:spPr>
          <a:xfrm>
            <a:off x="3113132" y="2646502"/>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nvGrpSpPr>
          <p:cNvPr id="27" name="组合 26"/>
          <p:cNvGrpSpPr/>
          <p:nvPr/>
        </p:nvGrpSpPr>
        <p:grpSpPr>
          <a:xfrm>
            <a:off x="3134215" y="4104276"/>
            <a:ext cx="4384764" cy="573708"/>
            <a:chOff x="1313688" y="2599944"/>
            <a:chExt cx="6522720" cy="853440"/>
          </a:xfrm>
        </p:grpSpPr>
        <p:sp>
          <p:nvSpPr>
            <p:cNvPr id="28" name="圆角矩形 27"/>
            <p:cNvSpPr/>
            <p:nvPr/>
          </p:nvSpPr>
          <p:spPr>
            <a:xfrm>
              <a:off x="13136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9" name="圆角矩形 28"/>
            <p:cNvSpPr/>
            <p:nvPr/>
          </p:nvSpPr>
          <p:spPr>
            <a:xfrm>
              <a:off x="225856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30" name="圆角矩形 29"/>
            <p:cNvSpPr/>
            <p:nvPr/>
          </p:nvSpPr>
          <p:spPr>
            <a:xfrm>
              <a:off x="320344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C</a:t>
              </a:r>
              <a:endParaRPr lang="zh-CN" altLang="en-US" sz="3200" dirty="0">
                <a:solidFill>
                  <a:srgbClr val="002060"/>
                </a:solidFill>
              </a:endParaRPr>
            </a:p>
          </p:txBody>
        </p:sp>
        <p:sp>
          <p:nvSpPr>
            <p:cNvPr id="31" name="圆角矩形 30"/>
            <p:cNvSpPr/>
            <p:nvPr/>
          </p:nvSpPr>
          <p:spPr>
            <a:xfrm>
              <a:off x="4148328" y="259994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rgbClr val="002060"/>
                  </a:solidFill>
                </a:rPr>
                <a:t>D</a:t>
              </a:r>
              <a:endParaRPr lang="zh-CN" altLang="en-US" sz="3200" dirty="0">
                <a:solidFill>
                  <a:srgbClr val="002060"/>
                </a:solidFill>
              </a:endParaRPr>
            </a:p>
          </p:txBody>
        </p:sp>
        <p:sp>
          <p:nvSpPr>
            <p:cNvPr id="32" name="圆角矩形 31"/>
            <p:cNvSpPr/>
            <p:nvPr/>
          </p:nvSpPr>
          <p:spPr>
            <a:xfrm>
              <a:off x="603808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B</a:t>
              </a:r>
              <a:endParaRPr lang="zh-CN" altLang="en-US" sz="3200" dirty="0">
                <a:solidFill>
                  <a:schemeClr val="tx1"/>
                </a:solidFill>
              </a:endParaRPr>
            </a:p>
          </p:txBody>
        </p:sp>
        <p:sp>
          <p:nvSpPr>
            <p:cNvPr id="33" name="圆角矩形 32"/>
            <p:cNvSpPr/>
            <p:nvPr/>
          </p:nvSpPr>
          <p:spPr>
            <a:xfrm>
              <a:off x="6982968" y="2599944"/>
              <a:ext cx="853440" cy="853440"/>
            </a:xfrm>
            <a:prstGeom prst="roundRect">
              <a:avLst/>
            </a:prstGeom>
            <a:solidFill>
              <a:schemeClr val="accent4">
                <a:lumMod val="75000"/>
              </a:schemeClr>
            </a:solid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sp>
          <p:nvSpPr>
            <p:cNvPr id="34" name="圆角矩形 33"/>
            <p:cNvSpPr/>
            <p:nvPr/>
          </p:nvSpPr>
          <p:spPr>
            <a:xfrm>
              <a:off x="5093208" y="259994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sp>
        <p:nvSpPr>
          <p:cNvPr id="35" name="文本框 34"/>
          <p:cNvSpPr txBox="1"/>
          <p:nvPr/>
        </p:nvSpPr>
        <p:spPr>
          <a:xfrm>
            <a:off x="510086" y="4760492"/>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4</a:t>
            </a:r>
            <a:endParaRPr lang="zh-CN" altLang="en-US" sz="8000" dirty="0">
              <a:solidFill>
                <a:schemeClr val="tx2">
                  <a:lumMod val="10000"/>
                </a:schemeClr>
              </a:solidFill>
            </a:endParaRPr>
          </a:p>
        </p:txBody>
      </p:sp>
      <p:grpSp>
        <p:nvGrpSpPr>
          <p:cNvPr id="11" name="组合 10"/>
          <p:cNvGrpSpPr/>
          <p:nvPr/>
        </p:nvGrpSpPr>
        <p:grpSpPr>
          <a:xfrm>
            <a:off x="566850" y="2639112"/>
            <a:ext cx="2491311" cy="576502"/>
            <a:chOff x="256329" y="2588771"/>
            <a:chExt cx="2829826" cy="654836"/>
          </a:xfrm>
        </p:grpSpPr>
        <p:sp>
          <p:nvSpPr>
            <p:cNvPr id="36" name="圆角矩形 35"/>
            <p:cNvSpPr/>
            <p:nvPr/>
          </p:nvSpPr>
          <p:spPr>
            <a:xfrm>
              <a:off x="256329" y="2588771"/>
              <a:ext cx="654836" cy="654836"/>
            </a:xfrm>
            <a:prstGeom prst="roundRect">
              <a:avLst/>
            </a:prstGeom>
            <a:solidFill>
              <a:srgbClr val="077CFD"/>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7" name="圆角矩形 36"/>
            <p:cNvSpPr/>
            <p:nvPr/>
          </p:nvSpPr>
          <p:spPr>
            <a:xfrm>
              <a:off x="981326"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38" name="圆角矩形 37"/>
            <p:cNvSpPr/>
            <p:nvPr/>
          </p:nvSpPr>
          <p:spPr>
            <a:xfrm>
              <a:off x="1706322"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39" name="圆角矩形 38"/>
            <p:cNvSpPr/>
            <p:nvPr/>
          </p:nvSpPr>
          <p:spPr>
            <a:xfrm>
              <a:off x="2431319" y="2588771"/>
              <a:ext cx="654836" cy="654836"/>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grpSp>
    </p:spTree>
    <p:extLst>
      <p:ext uri="{BB962C8B-B14F-4D97-AF65-F5344CB8AC3E}">
        <p14:creationId xmlns:p14="http://schemas.microsoft.com/office/powerpoint/2010/main" val="379502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14704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4" name="圆角矩形 3"/>
          <p:cNvSpPr/>
          <p:nvPr/>
        </p:nvSpPr>
        <p:spPr>
          <a:xfrm>
            <a:off x="209192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B</a:t>
            </a:r>
            <a:endParaRPr lang="zh-CN" altLang="en-US" sz="4400" dirty="0">
              <a:solidFill>
                <a:srgbClr val="002060"/>
              </a:solidFill>
            </a:endParaRPr>
          </a:p>
        </p:txBody>
      </p:sp>
      <p:sp>
        <p:nvSpPr>
          <p:cNvPr id="5" name="圆角矩形 4"/>
          <p:cNvSpPr/>
          <p:nvPr/>
        </p:nvSpPr>
        <p:spPr>
          <a:xfrm>
            <a:off x="303680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C</a:t>
            </a:r>
            <a:endParaRPr lang="zh-CN" altLang="en-US" sz="4400" dirty="0">
              <a:solidFill>
                <a:srgbClr val="002060"/>
              </a:solidFill>
            </a:endParaRPr>
          </a:p>
        </p:txBody>
      </p:sp>
      <p:sp>
        <p:nvSpPr>
          <p:cNvPr id="6" name="圆角矩形 5"/>
          <p:cNvSpPr/>
          <p:nvPr/>
        </p:nvSpPr>
        <p:spPr>
          <a:xfrm>
            <a:off x="398168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7" name="圆角矩形 6"/>
          <p:cNvSpPr/>
          <p:nvPr/>
        </p:nvSpPr>
        <p:spPr>
          <a:xfrm>
            <a:off x="492656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8" name="圆角矩形 7"/>
          <p:cNvSpPr/>
          <p:nvPr/>
        </p:nvSpPr>
        <p:spPr>
          <a:xfrm>
            <a:off x="587144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B</a:t>
            </a:r>
            <a:endParaRPr lang="zh-CN" altLang="en-US" sz="4400" dirty="0">
              <a:solidFill>
                <a:srgbClr val="002060"/>
              </a:solidFill>
            </a:endParaRPr>
          </a:p>
        </p:txBody>
      </p:sp>
      <p:sp>
        <p:nvSpPr>
          <p:cNvPr id="9" name="圆角矩形 8"/>
          <p:cNvSpPr/>
          <p:nvPr/>
        </p:nvSpPr>
        <p:spPr>
          <a:xfrm>
            <a:off x="6816323" y="1733317"/>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D</a:t>
            </a:r>
            <a:endParaRPr lang="zh-CN" altLang="en-US" sz="4400" dirty="0">
              <a:solidFill>
                <a:srgbClr val="002060"/>
              </a:solidFill>
            </a:endParaRPr>
          </a:p>
        </p:txBody>
      </p:sp>
      <p:sp>
        <p:nvSpPr>
          <p:cNvPr id="10"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基于前缀匹配的跳转表</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1" name="圆角矩形 10"/>
          <p:cNvSpPr/>
          <p:nvPr/>
        </p:nvSpPr>
        <p:spPr>
          <a:xfrm>
            <a:off x="114704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0</a:t>
            </a:r>
            <a:endParaRPr lang="zh-CN" altLang="en-US" sz="4400" dirty="0">
              <a:solidFill>
                <a:schemeClr val="bg2">
                  <a:lumMod val="50000"/>
                </a:schemeClr>
              </a:solidFill>
            </a:endParaRPr>
          </a:p>
        </p:txBody>
      </p:sp>
      <p:sp>
        <p:nvSpPr>
          <p:cNvPr id="12" name="圆角矩形 11"/>
          <p:cNvSpPr/>
          <p:nvPr/>
        </p:nvSpPr>
        <p:spPr>
          <a:xfrm>
            <a:off x="209192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1</a:t>
            </a:r>
            <a:endParaRPr lang="zh-CN" altLang="en-US" sz="4400" dirty="0">
              <a:solidFill>
                <a:schemeClr val="bg2">
                  <a:lumMod val="50000"/>
                </a:schemeClr>
              </a:solidFill>
            </a:endParaRPr>
          </a:p>
        </p:txBody>
      </p:sp>
      <p:sp>
        <p:nvSpPr>
          <p:cNvPr id="13" name="圆角矩形 12"/>
          <p:cNvSpPr/>
          <p:nvPr/>
        </p:nvSpPr>
        <p:spPr>
          <a:xfrm>
            <a:off x="303680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2</a:t>
            </a:r>
            <a:endParaRPr lang="zh-CN" altLang="en-US" sz="4400" dirty="0">
              <a:solidFill>
                <a:schemeClr val="bg2">
                  <a:lumMod val="50000"/>
                </a:schemeClr>
              </a:solidFill>
            </a:endParaRPr>
          </a:p>
        </p:txBody>
      </p:sp>
      <p:sp>
        <p:nvSpPr>
          <p:cNvPr id="14" name="圆角矩形 13"/>
          <p:cNvSpPr/>
          <p:nvPr/>
        </p:nvSpPr>
        <p:spPr>
          <a:xfrm>
            <a:off x="398168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3</a:t>
            </a:r>
            <a:endParaRPr lang="zh-CN" altLang="en-US" sz="4400" dirty="0">
              <a:solidFill>
                <a:schemeClr val="bg2">
                  <a:lumMod val="50000"/>
                </a:schemeClr>
              </a:solidFill>
            </a:endParaRPr>
          </a:p>
        </p:txBody>
      </p:sp>
      <p:sp>
        <p:nvSpPr>
          <p:cNvPr id="15" name="圆角矩形 14"/>
          <p:cNvSpPr/>
          <p:nvPr/>
        </p:nvSpPr>
        <p:spPr>
          <a:xfrm>
            <a:off x="492656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4</a:t>
            </a:r>
            <a:endParaRPr lang="zh-CN" altLang="en-US" sz="4400" dirty="0">
              <a:solidFill>
                <a:schemeClr val="bg2">
                  <a:lumMod val="50000"/>
                </a:schemeClr>
              </a:solidFill>
            </a:endParaRPr>
          </a:p>
        </p:txBody>
      </p:sp>
      <p:sp>
        <p:nvSpPr>
          <p:cNvPr id="16" name="圆角矩形 15"/>
          <p:cNvSpPr/>
          <p:nvPr/>
        </p:nvSpPr>
        <p:spPr>
          <a:xfrm>
            <a:off x="587144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5</a:t>
            </a:r>
            <a:endParaRPr lang="zh-CN" altLang="en-US" sz="4400" dirty="0">
              <a:solidFill>
                <a:schemeClr val="bg2">
                  <a:lumMod val="50000"/>
                </a:schemeClr>
              </a:solidFill>
            </a:endParaRPr>
          </a:p>
        </p:txBody>
      </p:sp>
      <p:sp>
        <p:nvSpPr>
          <p:cNvPr id="17" name="圆角矩形 16"/>
          <p:cNvSpPr/>
          <p:nvPr/>
        </p:nvSpPr>
        <p:spPr>
          <a:xfrm>
            <a:off x="6816323" y="2762017"/>
            <a:ext cx="853440" cy="853440"/>
          </a:xfrm>
          <a:prstGeom prst="roundRect">
            <a:avLst/>
          </a:prstGeom>
          <a:solidFill>
            <a:schemeClr val="accent3">
              <a:lumMod val="20000"/>
              <a:lumOff val="80000"/>
            </a:schemeClr>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bg2">
                    <a:lumMod val="50000"/>
                  </a:schemeClr>
                </a:solidFill>
              </a:rPr>
              <a:t>6</a:t>
            </a:r>
            <a:endParaRPr lang="zh-CN" altLang="en-US" sz="4400" dirty="0">
              <a:solidFill>
                <a:schemeClr val="bg2">
                  <a:lumMod val="50000"/>
                </a:schemeClr>
              </a:solidFill>
            </a:endParaRPr>
          </a:p>
        </p:txBody>
      </p:sp>
      <p:sp>
        <p:nvSpPr>
          <p:cNvPr id="18" name="圆角矩形 17"/>
          <p:cNvSpPr/>
          <p:nvPr/>
        </p:nvSpPr>
        <p:spPr>
          <a:xfrm>
            <a:off x="114704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9" name="圆角矩形 18"/>
          <p:cNvSpPr/>
          <p:nvPr/>
        </p:nvSpPr>
        <p:spPr>
          <a:xfrm>
            <a:off x="209192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20" name="圆角矩形 19"/>
          <p:cNvSpPr/>
          <p:nvPr/>
        </p:nvSpPr>
        <p:spPr>
          <a:xfrm>
            <a:off x="303680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2</a:t>
            </a:r>
            <a:endParaRPr lang="zh-CN" altLang="en-US" sz="4400" dirty="0">
              <a:solidFill>
                <a:schemeClr val="tx1"/>
              </a:solidFill>
            </a:endParaRPr>
          </a:p>
        </p:txBody>
      </p:sp>
      <p:sp>
        <p:nvSpPr>
          <p:cNvPr id="21" name="圆角矩形 20"/>
          <p:cNvSpPr/>
          <p:nvPr/>
        </p:nvSpPr>
        <p:spPr>
          <a:xfrm>
            <a:off x="398168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2" name="圆角矩形 21"/>
          <p:cNvSpPr/>
          <p:nvPr/>
        </p:nvSpPr>
        <p:spPr>
          <a:xfrm>
            <a:off x="492656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3" name="圆角矩形 22"/>
          <p:cNvSpPr/>
          <p:nvPr/>
        </p:nvSpPr>
        <p:spPr>
          <a:xfrm>
            <a:off x="587144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4" name="圆角矩形 23"/>
          <p:cNvSpPr/>
          <p:nvPr/>
        </p:nvSpPr>
        <p:spPr>
          <a:xfrm>
            <a:off x="6816323" y="4777585"/>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25" name="文本框 24"/>
          <p:cNvSpPr txBox="1"/>
          <p:nvPr/>
        </p:nvSpPr>
        <p:spPr>
          <a:xfrm>
            <a:off x="5848583" y="5806285"/>
            <a:ext cx="944880" cy="369332"/>
          </a:xfrm>
          <a:prstGeom prst="rect">
            <a:avLst/>
          </a:prstGeom>
          <a:noFill/>
        </p:spPr>
        <p:txBody>
          <a:bodyPr wrap="square" rtlCol="0">
            <a:spAutoFit/>
          </a:bodyPr>
          <a:lstStyle/>
          <a:p>
            <a:pPr algn="ctr"/>
            <a:r>
              <a:rPr lang="en-US" altLang="zh-CN" dirty="0" smtClean="0">
                <a:solidFill>
                  <a:schemeClr val="bg1"/>
                </a:solidFill>
              </a:rPr>
              <a:t>5-1+1</a:t>
            </a:r>
            <a:endParaRPr lang="zh-CN" altLang="en-US" dirty="0">
              <a:solidFill>
                <a:schemeClr val="bg1"/>
              </a:solidFill>
            </a:endParaRPr>
          </a:p>
        </p:txBody>
      </p:sp>
      <p:sp>
        <p:nvSpPr>
          <p:cNvPr id="26" name="文本框 25"/>
          <p:cNvSpPr txBox="1"/>
          <p:nvPr/>
        </p:nvSpPr>
        <p:spPr>
          <a:xfrm>
            <a:off x="6770603" y="5806285"/>
            <a:ext cx="944880" cy="369332"/>
          </a:xfrm>
          <a:prstGeom prst="rect">
            <a:avLst/>
          </a:prstGeom>
          <a:noFill/>
        </p:spPr>
        <p:txBody>
          <a:bodyPr wrap="square" rtlCol="0">
            <a:spAutoFit/>
          </a:bodyPr>
          <a:lstStyle/>
          <a:p>
            <a:pPr algn="ctr"/>
            <a:r>
              <a:rPr lang="en-US" altLang="zh-CN" dirty="0" smtClean="0">
                <a:solidFill>
                  <a:schemeClr val="bg1"/>
                </a:solidFill>
              </a:rPr>
              <a:t>6-2</a:t>
            </a:r>
            <a:endParaRPr lang="zh-CN" altLang="en-US" dirty="0">
              <a:solidFill>
                <a:schemeClr val="bg1"/>
              </a:solidFill>
            </a:endParaRPr>
          </a:p>
        </p:txBody>
      </p:sp>
      <p:sp>
        <p:nvSpPr>
          <p:cNvPr id="27" name="文本框 26"/>
          <p:cNvSpPr txBox="1"/>
          <p:nvPr/>
        </p:nvSpPr>
        <p:spPr>
          <a:xfrm>
            <a:off x="2000483" y="5806285"/>
            <a:ext cx="944880" cy="369332"/>
          </a:xfrm>
          <a:prstGeom prst="rect">
            <a:avLst/>
          </a:prstGeom>
          <a:noFill/>
        </p:spPr>
        <p:txBody>
          <a:bodyPr wrap="square" rtlCol="0">
            <a:spAutoFit/>
          </a:bodyPr>
          <a:lstStyle/>
          <a:p>
            <a:pPr algn="ctr"/>
            <a:r>
              <a:rPr lang="en-US" altLang="zh-CN" dirty="0" smtClean="0">
                <a:solidFill>
                  <a:schemeClr val="bg1"/>
                </a:solidFill>
              </a:rPr>
              <a:t>1-0</a:t>
            </a:r>
            <a:endParaRPr lang="zh-CN" altLang="en-US" dirty="0">
              <a:solidFill>
                <a:schemeClr val="bg1"/>
              </a:solidFill>
            </a:endParaRPr>
          </a:p>
        </p:txBody>
      </p:sp>
      <p:sp>
        <p:nvSpPr>
          <p:cNvPr id="28" name="文本框 27"/>
          <p:cNvSpPr txBox="1"/>
          <p:nvPr/>
        </p:nvSpPr>
        <p:spPr>
          <a:xfrm>
            <a:off x="2989559" y="5806285"/>
            <a:ext cx="944880" cy="369332"/>
          </a:xfrm>
          <a:prstGeom prst="rect">
            <a:avLst/>
          </a:prstGeom>
          <a:noFill/>
        </p:spPr>
        <p:txBody>
          <a:bodyPr wrap="square" rtlCol="0">
            <a:spAutoFit/>
          </a:bodyPr>
          <a:lstStyle/>
          <a:p>
            <a:pPr algn="ctr"/>
            <a:r>
              <a:rPr lang="en-US" altLang="zh-CN" dirty="0">
                <a:solidFill>
                  <a:schemeClr val="bg1"/>
                </a:solidFill>
              </a:rPr>
              <a:t>2</a:t>
            </a:r>
            <a:r>
              <a:rPr lang="en-US" altLang="zh-CN" dirty="0" smtClean="0">
                <a:solidFill>
                  <a:schemeClr val="bg1"/>
                </a:solidFill>
              </a:rPr>
              <a:t>-0</a:t>
            </a:r>
            <a:endParaRPr lang="zh-CN" altLang="en-US" dirty="0">
              <a:solidFill>
                <a:schemeClr val="bg1"/>
              </a:solidFill>
            </a:endParaRPr>
          </a:p>
        </p:txBody>
      </p:sp>
      <p:sp>
        <p:nvSpPr>
          <p:cNvPr id="29" name="文本框 28"/>
          <p:cNvSpPr txBox="1"/>
          <p:nvPr/>
        </p:nvSpPr>
        <p:spPr>
          <a:xfrm>
            <a:off x="3911579" y="5806285"/>
            <a:ext cx="944880" cy="369332"/>
          </a:xfrm>
          <a:prstGeom prst="rect">
            <a:avLst/>
          </a:prstGeom>
          <a:noFill/>
        </p:spPr>
        <p:txBody>
          <a:bodyPr wrap="square" rtlCol="0">
            <a:spAutoFit/>
          </a:bodyPr>
          <a:lstStyle/>
          <a:p>
            <a:pPr algn="ctr"/>
            <a:r>
              <a:rPr lang="en-US" altLang="zh-CN" dirty="0" smtClean="0">
                <a:solidFill>
                  <a:schemeClr val="bg1"/>
                </a:solidFill>
              </a:rPr>
              <a:t>3-0</a:t>
            </a:r>
            <a:endParaRPr lang="zh-CN" altLang="en-US" dirty="0">
              <a:solidFill>
                <a:schemeClr val="bg1"/>
              </a:solidFill>
            </a:endParaRPr>
          </a:p>
        </p:txBody>
      </p:sp>
      <p:sp>
        <p:nvSpPr>
          <p:cNvPr id="30" name="文本框 29"/>
          <p:cNvSpPr txBox="1"/>
          <p:nvPr/>
        </p:nvSpPr>
        <p:spPr>
          <a:xfrm>
            <a:off x="4880081" y="5806285"/>
            <a:ext cx="944880" cy="369332"/>
          </a:xfrm>
          <a:prstGeom prst="rect">
            <a:avLst/>
          </a:prstGeom>
          <a:noFill/>
        </p:spPr>
        <p:txBody>
          <a:bodyPr wrap="square" rtlCol="0">
            <a:spAutoFit/>
          </a:bodyPr>
          <a:lstStyle/>
          <a:p>
            <a:pPr algn="ctr"/>
            <a:r>
              <a:rPr lang="en-US" altLang="zh-CN" dirty="0" smtClean="0">
                <a:solidFill>
                  <a:schemeClr val="bg1"/>
                </a:solidFill>
              </a:rPr>
              <a:t>4-0+1</a:t>
            </a:r>
            <a:endParaRPr lang="zh-CN" altLang="en-US" dirty="0">
              <a:solidFill>
                <a:schemeClr val="bg1"/>
              </a:solidFill>
            </a:endParaRPr>
          </a:p>
        </p:txBody>
      </p:sp>
      <p:sp>
        <p:nvSpPr>
          <p:cNvPr id="31" name="圆角矩形 30"/>
          <p:cNvSpPr/>
          <p:nvPr/>
        </p:nvSpPr>
        <p:spPr>
          <a:xfrm>
            <a:off x="114704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32" name="圆角矩形 31"/>
          <p:cNvSpPr/>
          <p:nvPr/>
        </p:nvSpPr>
        <p:spPr>
          <a:xfrm>
            <a:off x="209192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33" name="圆角矩形 32"/>
          <p:cNvSpPr/>
          <p:nvPr/>
        </p:nvSpPr>
        <p:spPr>
          <a:xfrm>
            <a:off x="303680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34" name="圆角矩形 33"/>
          <p:cNvSpPr/>
          <p:nvPr/>
        </p:nvSpPr>
        <p:spPr>
          <a:xfrm>
            <a:off x="398168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35" name="圆角矩形 34"/>
          <p:cNvSpPr/>
          <p:nvPr/>
        </p:nvSpPr>
        <p:spPr>
          <a:xfrm>
            <a:off x="492656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36" name="圆角矩形 35"/>
          <p:cNvSpPr/>
          <p:nvPr/>
        </p:nvSpPr>
        <p:spPr>
          <a:xfrm>
            <a:off x="587144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37" name="圆角矩形 36"/>
          <p:cNvSpPr/>
          <p:nvPr/>
        </p:nvSpPr>
        <p:spPr>
          <a:xfrm>
            <a:off x="6816323" y="3748885"/>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Tree>
    <p:extLst>
      <p:ext uri="{BB962C8B-B14F-4D97-AF65-F5344CB8AC3E}">
        <p14:creationId xmlns:p14="http://schemas.microsoft.com/office/powerpoint/2010/main" val="48011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890" y="604560"/>
            <a:ext cx="5496692" cy="1238423"/>
          </a:xfrm>
          <a:prstGeom prst="rect">
            <a:avLst/>
          </a:prstGeom>
        </p:spPr>
      </p:pic>
      <p:sp>
        <p:nvSpPr>
          <p:cNvPr id="3" name="文本框 2"/>
          <p:cNvSpPr txBox="1"/>
          <p:nvPr/>
        </p:nvSpPr>
        <p:spPr>
          <a:xfrm>
            <a:off x="908304" y="604560"/>
            <a:ext cx="655320" cy="1107996"/>
          </a:xfrm>
          <a:prstGeom prst="rect">
            <a:avLst/>
          </a:prstGeom>
          <a:noFill/>
        </p:spPr>
        <p:txBody>
          <a:bodyPr wrap="square" rtlCol="0">
            <a:spAutoFit/>
          </a:bodyPr>
          <a:lstStyle/>
          <a:p>
            <a:pPr algn="ctr"/>
            <a:r>
              <a:rPr lang="en-US" altLang="zh-CN" sz="6600" b="1" dirty="0" smtClean="0">
                <a:solidFill>
                  <a:srgbClr val="002060"/>
                </a:solidFill>
              </a:rPr>
              <a:t>5</a:t>
            </a:r>
            <a:endParaRPr lang="zh-CN" altLang="en-US" sz="6600" b="1" dirty="0">
              <a:solidFill>
                <a:srgbClr val="00206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01" y="2776446"/>
            <a:ext cx="5534797" cy="1305107"/>
          </a:xfrm>
          <a:prstGeom prst="rect">
            <a:avLst/>
          </a:prstGeom>
        </p:spPr>
      </p:pic>
      <p:sp>
        <p:nvSpPr>
          <p:cNvPr id="5" name="文本框 4"/>
          <p:cNvSpPr txBox="1"/>
          <p:nvPr/>
        </p:nvSpPr>
        <p:spPr>
          <a:xfrm>
            <a:off x="908304" y="2875001"/>
            <a:ext cx="655320" cy="1107996"/>
          </a:xfrm>
          <a:prstGeom prst="rect">
            <a:avLst/>
          </a:prstGeom>
          <a:noFill/>
        </p:spPr>
        <p:txBody>
          <a:bodyPr wrap="square" rtlCol="0">
            <a:spAutoFit/>
          </a:bodyPr>
          <a:lstStyle/>
          <a:p>
            <a:pPr algn="ctr"/>
            <a:r>
              <a:rPr lang="en-US" altLang="zh-CN" sz="6600" b="1" dirty="0" smtClean="0">
                <a:solidFill>
                  <a:srgbClr val="002060"/>
                </a:solidFill>
              </a:rPr>
              <a:t>6</a:t>
            </a:r>
            <a:endParaRPr lang="zh-CN" altLang="en-US" sz="6600" b="1" dirty="0">
              <a:solidFill>
                <a:srgbClr val="002060"/>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995" y="4930049"/>
            <a:ext cx="5420481" cy="1295581"/>
          </a:xfrm>
          <a:prstGeom prst="rect">
            <a:avLst/>
          </a:prstGeom>
        </p:spPr>
      </p:pic>
      <p:sp>
        <p:nvSpPr>
          <p:cNvPr id="7" name="文本框 6"/>
          <p:cNvSpPr txBox="1"/>
          <p:nvPr/>
        </p:nvSpPr>
        <p:spPr>
          <a:xfrm>
            <a:off x="908304" y="4930049"/>
            <a:ext cx="655320" cy="1107996"/>
          </a:xfrm>
          <a:prstGeom prst="rect">
            <a:avLst/>
          </a:prstGeom>
          <a:noFill/>
        </p:spPr>
        <p:txBody>
          <a:bodyPr wrap="square" rtlCol="0">
            <a:spAutoFit/>
          </a:bodyPr>
          <a:lstStyle/>
          <a:p>
            <a:pPr algn="ctr"/>
            <a:r>
              <a:rPr lang="en-US" altLang="zh-CN" sz="6600" b="1" dirty="0" smtClean="0">
                <a:solidFill>
                  <a:srgbClr val="002060"/>
                </a:solidFill>
              </a:rPr>
              <a:t>7</a:t>
            </a:r>
            <a:endParaRPr lang="zh-CN" altLang="en-US" sz="6600" b="1" dirty="0">
              <a:solidFill>
                <a:srgbClr val="002060"/>
              </a:solidFill>
            </a:endParaRPr>
          </a:p>
        </p:txBody>
      </p:sp>
    </p:spTree>
    <p:extLst>
      <p:ext uri="{BB962C8B-B14F-4D97-AF65-F5344CB8AC3E}">
        <p14:creationId xmlns:p14="http://schemas.microsoft.com/office/powerpoint/2010/main" val="4800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992" y="1482174"/>
            <a:ext cx="5620534" cy="1352739"/>
          </a:xfrm>
          <a:prstGeom prst="rect">
            <a:avLst/>
          </a:prstGeom>
        </p:spPr>
      </p:pic>
      <p:sp>
        <p:nvSpPr>
          <p:cNvPr id="3" name="文本框 2"/>
          <p:cNvSpPr txBox="1"/>
          <p:nvPr/>
        </p:nvSpPr>
        <p:spPr>
          <a:xfrm>
            <a:off x="1043971" y="1604545"/>
            <a:ext cx="655320" cy="1107996"/>
          </a:xfrm>
          <a:prstGeom prst="rect">
            <a:avLst/>
          </a:prstGeom>
          <a:noFill/>
        </p:spPr>
        <p:txBody>
          <a:bodyPr wrap="square" rtlCol="0">
            <a:spAutoFit/>
          </a:bodyPr>
          <a:lstStyle/>
          <a:p>
            <a:pPr algn="ctr"/>
            <a:r>
              <a:rPr lang="en-US" altLang="zh-CN" sz="6600" b="1" dirty="0" smtClean="0">
                <a:solidFill>
                  <a:srgbClr val="002060"/>
                </a:solidFill>
              </a:rPr>
              <a:t>8</a:t>
            </a:r>
            <a:endParaRPr lang="zh-CN" altLang="en-US" sz="6600" b="1" dirty="0">
              <a:solidFill>
                <a:srgbClr val="00206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92" y="3874669"/>
            <a:ext cx="5487166" cy="1286054"/>
          </a:xfrm>
          <a:prstGeom prst="rect">
            <a:avLst/>
          </a:prstGeom>
        </p:spPr>
      </p:pic>
      <p:sp>
        <p:nvSpPr>
          <p:cNvPr id="5" name="文本框 4"/>
          <p:cNvSpPr txBox="1"/>
          <p:nvPr/>
        </p:nvSpPr>
        <p:spPr>
          <a:xfrm>
            <a:off x="1043971" y="3963698"/>
            <a:ext cx="655320" cy="1107996"/>
          </a:xfrm>
          <a:prstGeom prst="rect">
            <a:avLst/>
          </a:prstGeom>
          <a:noFill/>
        </p:spPr>
        <p:txBody>
          <a:bodyPr wrap="square" rtlCol="0">
            <a:spAutoFit/>
          </a:bodyPr>
          <a:lstStyle/>
          <a:p>
            <a:pPr algn="ctr"/>
            <a:r>
              <a:rPr lang="en-US" altLang="zh-CN" sz="6600" b="1" dirty="0" smtClean="0">
                <a:solidFill>
                  <a:srgbClr val="002060"/>
                </a:solidFill>
              </a:rPr>
              <a:t>9</a:t>
            </a:r>
            <a:endParaRPr lang="zh-CN" altLang="en-US" sz="6600" b="1" dirty="0">
              <a:solidFill>
                <a:srgbClr val="002060"/>
              </a:solidFill>
            </a:endParaRPr>
          </a:p>
        </p:txBody>
      </p:sp>
    </p:spTree>
    <p:extLst>
      <p:ext uri="{BB962C8B-B14F-4D97-AF65-F5344CB8AC3E}">
        <p14:creationId xmlns:p14="http://schemas.microsoft.com/office/powerpoint/2010/main" val="18537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45948" y="938095"/>
            <a:ext cx="4384764" cy="573708"/>
            <a:chOff x="1313688" y="2599944"/>
            <a:chExt cx="6522720" cy="853440"/>
          </a:xfrm>
          <a:solidFill>
            <a:schemeClr val="tx1"/>
          </a:solidFill>
        </p:grpSpPr>
        <p:sp>
          <p:nvSpPr>
            <p:cNvPr id="4" name="圆角矩形 3"/>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5" name="圆角矩形 4"/>
            <p:cNvSpPr/>
            <p:nvPr/>
          </p:nvSpPr>
          <p:spPr>
            <a:xfrm>
              <a:off x="2258568" y="2599944"/>
              <a:ext cx="853440" cy="853440"/>
            </a:xfrm>
            <a:prstGeom prst="roundRect">
              <a:avLst/>
            </a:prstGeom>
            <a:solidFill>
              <a:srgbClr val="2959F3"/>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A</a:t>
              </a:r>
              <a:endParaRPr lang="zh-CN" altLang="en-US" sz="3200" dirty="0">
                <a:solidFill>
                  <a:schemeClr val="tx1"/>
                </a:solidFill>
              </a:endParaRPr>
            </a:p>
          </p:txBody>
        </p:sp>
        <p:sp>
          <p:nvSpPr>
            <p:cNvPr id="6" name="圆角矩形 5"/>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7" name="圆角矩形 6"/>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8" name="圆角矩形 7"/>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9" name="圆角矩形 8"/>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10" name="圆角矩形 9"/>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cxnSp>
        <p:nvCxnSpPr>
          <p:cNvPr id="12" name="直接连接符 11"/>
          <p:cNvCxnSpPr/>
          <p:nvPr/>
        </p:nvCxnSpPr>
        <p:spPr>
          <a:xfrm>
            <a:off x="2414016" y="568506"/>
            <a:ext cx="3810168" cy="36575"/>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681124" y="281652"/>
            <a:ext cx="573707" cy="573708"/>
          </a:xfrm>
          <a:prstGeom prst="roundRect">
            <a:avLst/>
          </a:prstGeom>
          <a:solidFill>
            <a:srgbClr val="2959F3"/>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15" name="圆角矩形 14"/>
          <p:cNvSpPr/>
          <p:nvPr/>
        </p:nvSpPr>
        <p:spPr>
          <a:xfrm>
            <a:off x="1045948" y="281652"/>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2" name="文本框 31"/>
          <p:cNvSpPr txBox="1"/>
          <p:nvPr/>
        </p:nvSpPr>
        <p:spPr>
          <a:xfrm>
            <a:off x="-189140" y="1535985"/>
            <a:ext cx="1930564" cy="1323439"/>
          </a:xfrm>
          <a:prstGeom prst="rect">
            <a:avLst/>
          </a:prstGeom>
          <a:noFill/>
        </p:spPr>
        <p:txBody>
          <a:bodyPr wrap="square" rtlCol="0">
            <a:spAutoFit/>
          </a:bodyPr>
          <a:lstStyle/>
          <a:p>
            <a:pPr algn="ctr"/>
            <a:r>
              <a:rPr lang="en-US" altLang="zh-CN" sz="8000" dirty="0">
                <a:solidFill>
                  <a:schemeClr val="tx2">
                    <a:lumMod val="10000"/>
                  </a:schemeClr>
                </a:solidFill>
              </a:rPr>
              <a:t>2</a:t>
            </a:r>
            <a:endParaRPr lang="zh-CN" altLang="en-US" sz="8000" dirty="0">
              <a:solidFill>
                <a:schemeClr val="tx2">
                  <a:lumMod val="10000"/>
                </a:schemeClr>
              </a:solidFill>
            </a:endParaRPr>
          </a:p>
        </p:txBody>
      </p:sp>
      <p:grpSp>
        <p:nvGrpSpPr>
          <p:cNvPr id="33" name="组合 32"/>
          <p:cNvGrpSpPr/>
          <p:nvPr/>
        </p:nvGrpSpPr>
        <p:grpSpPr>
          <a:xfrm>
            <a:off x="2316299" y="1623997"/>
            <a:ext cx="4384764" cy="573708"/>
            <a:chOff x="1313688" y="2599944"/>
            <a:chExt cx="6522720" cy="853440"/>
          </a:xfrm>
          <a:solidFill>
            <a:schemeClr val="tx1"/>
          </a:solidFill>
        </p:grpSpPr>
        <p:sp>
          <p:nvSpPr>
            <p:cNvPr id="34" name="圆角矩形 33"/>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35" name="圆角矩形 34"/>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36" name="圆角矩形 35"/>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37" name="圆角矩形 36"/>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38" name="圆角矩形 37"/>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39" name="圆角矩形 38"/>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40" name="圆角矩形 39"/>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grpSp>
        <p:nvGrpSpPr>
          <p:cNvPr id="41" name="组合 40"/>
          <p:cNvGrpSpPr/>
          <p:nvPr/>
        </p:nvGrpSpPr>
        <p:grpSpPr>
          <a:xfrm>
            <a:off x="1076794" y="4418911"/>
            <a:ext cx="4384764" cy="573708"/>
            <a:chOff x="1313688" y="2599944"/>
            <a:chExt cx="6522720" cy="853440"/>
          </a:xfrm>
          <a:solidFill>
            <a:schemeClr val="tx1"/>
          </a:solidFill>
        </p:grpSpPr>
        <p:sp>
          <p:nvSpPr>
            <p:cNvPr id="42" name="圆角矩形 41"/>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43" name="圆角矩形 42"/>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44" name="圆角矩形 43"/>
            <p:cNvSpPr/>
            <p:nvPr/>
          </p:nvSpPr>
          <p:spPr>
            <a:xfrm>
              <a:off x="3203448" y="2599944"/>
              <a:ext cx="853440" cy="853440"/>
            </a:xfrm>
            <a:prstGeom prst="roundRect">
              <a:avLst/>
            </a:prstGeom>
            <a:solidFill>
              <a:srgbClr val="2959F3"/>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45" name="圆角矩形 44"/>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46" name="圆角矩形 45"/>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47" name="圆角矩形 46"/>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48" name="圆角矩形 47"/>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cxnSp>
        <p:nvCxnSpPr>
          <p:cNvPr id="49" name="直接连接符 48"/>
          <p:cNvCxnSpPr/>
          <p:nvPr/>
        </p:nvCxnSpPr>
        <p:spPr>
          <a:xfrm>
            <a:off x="3238328" y="4060311"/>
            <a:ext cx="3016702" cy="25586"/>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1076794" y="3762468"/>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52" name="文本框 51"/>
          <p:cNvSpPr txBox="1"/>
          <p:nvPr/>
        </p:nvSpPr>
        <p:spPr>
          <a:xfrm>
            <a:off x="-218595" y="4870497"/>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1</a:t>
            </a:r>
            <a:endParaRPr lang="zh-CN" altLang="en-US" sz="8000" dirty="0">
              <a:solidFill>
                <a:schemeClr val="tx2">
                  <a:lumMod val="10000"/>
                </a:schemeClr>
              </a:solidFill>
            </a:endParaRPr>
          </a:p>
        </p:txBody>
      </p:sp>
      <p:grpSp>
        <p:nvGrpSpPr>
          <p:cNvPr id="53" name="组合 52"/>
          <p:cNvGrpSpPr/>
          <p:nvPr/>
        </p:nvGrpSpPr>
        <p:grpSpPr>
          <a:xfrm>
            <a:off x="1741424" y="5121078"/>
            <a:ext cx="4384764" cy="573708"/>
            <a:chOff x="1313688" y="2599944"/>
            <a:chExt cx="6522720" cy="853440"/>
          </a:xfrm>
          <a:solidFill>
            <a:schemeClr val="tx1"/>
          </a:solidFill>
        </p:grpSpPr>
        <p:sp>
          <p:nvSpPr>
            <p:cNvPr id="54" name="圆角矩形 53"/>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55" name="圆角矩形 54"/>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56" name="圆角矩形 55"/>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57" name="圆角矩形 56"/>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58" name="圆角矩形 57"/>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59" name="圆角矩形 58"/>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60" name="圆角矩形 59"/>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sp>
        <p:nvSpPr>
          <p:cNvPr id="61" name="圆角矩形 60"/>
          <p:cNvSpPr/>
          <p:nvPr/>
        </p:nvSpPr>
        <p:spPr>
          <a:xfrm>
            <a:off x="1711969" y="3762468"/>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62" name="圆角矩形 61"/>
          <p:cNvSpPr/>
          <p:nvPr/>
        </p:nvSpPr>
        <p:spPr>
          <a:xfrm>
            <a:off x="2347144" y="3757192"/>
            <a:ext cx="573707" cy="573708"/>
          </a:xfrm>
          <a:prstGeom prst="roundRect">
            <a:avLst/>
          </a:prstGeom>
          <a:solidFill>
            <a:srgbClr val="2959F3"/>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Tree>
    <p:extLst>
      <p:ext uri="{BB962C8B-B14F-4D97-AF65-F5344CB8AC3E}">
        <p14:creationId xmlns:p14="http://schemas.microsoft.com/office/powerpoint/2010/main" val="266960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35162" y="1041727"/>
            <a:ext cx="4384764" cy="573708"/>
            <a:chOff x="1313688" y="2599944"/>
            <a:chExt cx="6522720" cy="853440"/>
          </a:xfrm>
          <a:solidFill>
            <a:schemeClr val="tx1"/>
          </a:solidFill>
        </p:grpSpPr>
        <p:sp>
          <p:nvSpPr>
            <p:cNvPr id="3" name="圆角矩形 2"/>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4" name="圆角矩形 3"/>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5" name="圆角矩形 4"/>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6" name="圆角矩形 5"/>
            <p:cNvSpPr/>
            <p:nvPr/>
          </p:nvSpPr>
          <p:spPr>
            <a:xfrm>
              <a:off x="4148328" y="2599944"/>
              <a:ext cx="853440" cy="853440"/>
            </a:xfrm>
            <a:prstGeom prst="roundRect">
              <a:avLst/>
            </a:prstGeom>
            <a:solidFill>
              <a:srgbClr val="2959F3"/>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7" name="圆角矩形 6"/>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8" name="圆角矩形 7"/>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9" name="圆角矩形 8"/>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cxnSp>
        <p:nvCxnSpPr>
          <p:cNvPr id="10" name="直接连接符 9"/>
          <p:cNvCxnSpPr/>
          <p:nvPr/>
        </p:nvCxnSpPr>
        <p:spPr>
          <a:xfrm>
            <a:off x="4693920" y="672138"/>
            <a:ext cx="2219478" cy="36575"/>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1735162" y="385284"/>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12" name="文本框 11"/>
          <p:cNvSpPr txBox="1"/>
          <p:nvPr/>
        </p:nvSpPr>
        <p:spPr>
          <a:xfrm>
            <a:off x="439773" y="1493313"/>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3</a:t>
            </a:r>
            <a:endParaRPr lang="zh-CN" altLang="en-US" sz="8000" dirty="0">
              <a:solidFill>
                <a:schemeClr val="tx2">
                  <a:lumMod val="10000"/>
                </a:schemeClr>
              </a:solidFill>
            </a:endParaRPr>
          </a:p>
        </p:txBody>
      </p:sp>
      <p:grpSp>
        <p:nvGrpSpPr>
          <p:cNvPr id="13" name="组合 12"/>
          <p:cNvGrpSpPr/>
          <p:nvPr/>
        </p:nvGrpSpPr>
        <p:grpSpPr>
          <a:xfrm>
            <a:off x="3654581" y="1698170"/>
            <a:ext cx="4384764" cy="573708"/>
            <a:chOff x="1313688" y="2599944"/>
            <a:chExt cx="6522720" cy="853440"/>
          </a:xfrm>
          <a:solidFill>
            <a:schemeClr val="tx1"/>
          </a:solidFill>
        </p:grpSpPr>
        <p:sp>
          <p:nvSpPr>
            <p:cNvPr id="14" name="圆角矩形 13"/>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15" name="圆角矩形 14"/>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16" name="圆角矩形 15"/>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17" name="圆角矩形 16"/>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18" name="圆角矩形 17"/>
            <p:cNvSpPr/>
            <p:nvPr/>
          </p:nvSpPr>
          <p:spPr>
            <a:xfrm>
              <a:off x="60380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19" name="圆角矩形 18"/>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20" name="圆角矩形 19"/>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sp>
        <p:nvSpPr>
          <p:cNvPr id="21" name="圆角矩形 20"/>
          <p:cNvSpPr/>
          <p:nvPr/>
        </p:nvSpPr>
        <p:spPr>
          <a:xfrm>
            <a:off x="2370337" y="385284"/>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3" name="圆角矩形 22"/>
          <p:cNvSpPr/>
          <p:nvPr/>
        </p:nvSpPr>
        <p:spPr>
          <a:xfrm>
            <a:off x="3034968" y="385284"/>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C</a:t>
            </a:r>
            <a:endParaRPr lang="zh-CN" altLang="en-US" sz="3200" dirty="0">
              <a:solidFill>
                <a:schemeClr val="tx1"/>
              </a:solidFill>
            </a:endParaRPr>
          </a:p>
        </p:txBody>
      </p:sp>
      <p:sp>
        <p:nvSpPr>
          <p:cNvPr id="25" name="圆角矩形 24"/>
          <p:cNvSpPr/>
          <p:nvPr/>
        </p:nvSpPr>
        <p:spPr>
          <a:xfrm>
            <a:off x="3670144" y="385284"/>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grpSp>
        <p:nvGrpSpPr>
          <p:cNvPr id="26" name="组合 25"/>
          <p:cNvGrpSpPr/>
          <p:nvPr/>
        </p:nvGrpSpPr>
        <p:grpSpPr>
          <a:xfrm>
            <a:off x="1594954" y="4212373"/>
            <a:ext cx="4384764" cy="573708"/>
            <a:chOff x="1313688" y="2599944"/>
            <a:chExt cx="6522720" cy="853440"/>
          </a:xfrm>
          <a:solidFill>
            <a:schemeClr val="tx1"/>
          </a:solidFill>
        </p:grpSpPr>
        <p:sp>
          <p:nvSpPr>
            <p:cNvPr id="27" name="圆角矩形 26"/>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28" name="圆角矩形 27"/>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29" name="圆角矩形 28"/>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30" name="圆角矩形 29"/>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31" name="圆角矩形 30"/>
            <p:cNvSpPr/>
            <p:nvPr/>
          </p:nvSpPr>
          <p:spPr>
            <a:xfrm>
              <a:off x="6038088" y="2599944"/>
              <a:ext cx="853440" cy="853440"/>
            </a:xfrm>
            <a:prstGeom prst="roundRect">
              <a:avLst/>
            </a:prstGeom>
            <a:solidFill>
              <a:srgbClr val="077CFD"/>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32" name="圆角矩形 31"/>
            <p:cNvSpPr/>
            <p:nvPr/>
          </p:nvSpPr>
          <p:spPr>
            <a:xfrm>
              <a:off x="6982968" y="2599944"/>
              <a:ext cx="853440" cy="853440"/>
            </a:xfrm>
            <a:prstGeom prst="roundRect">
              <a:avLst/>
            </a:prstGeom>
            <a:grpFill/>
            <a:ln w="38100">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C</a:t>
              </a:r>
              <a:endParaRPr lang="zh-CN" altLang="en-US" sz="3200" dirty="0">
                <a:solidFill>
                  <a:schemeClr val="bg1"/>
                </a:solidFill>
              </a:endParaRPr>
            </a:p>
          </p:txBody>
        </p:sp>
        <p:sp>
          <p:nvSpPr>
            <p:cNvPr id="33" name="圆角矩形 32"/>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cxnSp>
        <p:nvCxnSpPr>
          <p:cNvPr id="34" name="直接连接符 33"/>
          <p:cNvCxnSpPr/>
          <p:nvPr/>
        </p:nvCxnSpPr>
        <p:spPr>
          <a:xfrm>
            <a:off x="5580514" y="3849880"/>
            <a:ext cx="2219478" cy="36575"/>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1594954"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6" name="文本框 35"/>
          <p:cNvSpPr txBox="1"/>
          <p:nvPr/>
        </p:nvSpPr>
        <p:spPr>
          <a:xfrm>
            <a:off x="299565" y="4663959"/>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6</a:t>
            </a:r>
            <a:endParaRPr lang="zh-CN" altLang="en-US" sz="8000" dirty="0">
              <a:solidFill>
                <a:schemeClr val="tx2">
                  <a:lumMod val="10000"/>
                </a:schemeClr>
              </a:solidFill>
            </a:endParaRPr>
          </a:p>
        </p:txBody>
      </p:sp>
      <p:grpSp>
        <p:nvGrpSpPr>
          <p:cNvPr id="37" name="组合 36"/>
          <p:cNvGrpSpPr/>
          <p:nvPr/>
        </p:nvGrpSpPr>
        <p:grpSpPr>
          <a:xfrm>
            <a:off x="5406011" y="4890749"/>
            <a:ext cx="3114412" cy="573708"/>
            <a:chOff x="1313688" y="2599944"/>
            <a:chExt cx="4632960" cy="853440"/>
          </a:xfrm>
          <a:solidFill>
            <a:schemeClr val="tx1"/>
          </a:solidFill>
        </p:grpSpPr>
        <p:sp>
          <p:nvSpPr>
            <p:cNvPr id="38" name="圆角矩形 37"/>
            <p:cNvSpPr/>
            <p:nvPr/>
          </p:nvSpPr>
          <p:spPr>
            <a:xfrm>
              <a:off x="131368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sp>
          <p:nvSpPr>
            <p:cNvPr id="39" name="圆角矩形 38"/>
            <p:cNvSpPr/>
            <p:nvPr/>
          </p:nvSpPr>
          <p:spPr>
            <a:xfrm>
              <a:off x="225856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bg1"/>
                  </a:solidFill>
                </a:rPr>
                <a:t>A</a:t>
              </a:r>
              <a:endParaRPr lang="zh-CN" altLang="en-US" sz="3200" dirty="0">
                <a:solidFill>
                  <a:schemeClr val="bg1"/>
                </a:solidFill>
              </a:endParaRPr>
            </a:p>
          </p:txBody>
        </p:sp>
        <p:sp>
          <p:nvSpPr>
            <p:cNvPr id="40" name="圆角矩形 39"/>
            <p:cNvSpPr/>
            <p:nvPr/>
          </p:nvSpPr>
          <p:spPr>
            <a:xfrm>
              <a:off x="320344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C</a:t>
              </a:r>
              <a:endParaRPr lang="zh-CN" altLang="en-US" sz="3200" dirty="0">
                <a:solidFill>
                  <a:schemeClr val="bg1"/>
                </a:solidFill>
              </a:endParaRPr>
            </a:p>
          </p:txBody>
        </p:sp>
        <p:sp>
          <p:nvSpPr>
            <p:cNvPr id="41" name="圆角矩形 40"/>
            <p:cNvSpPr/>
            <p:nvPr/>
          </p:nvSpPr>
          <p:spPr>
            <a:xfrm>
              <a:off x="4148328" y="2599944"/>
              <a:ext cx="853440" cy="853440"/>
            </a:xfrm>
            <a:prstGeom prst="roundRect">
              <a:avLst/>
            </a:prstGeom>
            <a:grp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D</a:t>
              </a:r>
              <a:endParaRPr lang="zh-CN" altLang="en-US" sz="3200" dirty="0">
                <a:solidFill>
                  <a:schemeClr val="bg1"/>
                </a:solidFill>
              </a:endParaRPr>
            </a:p>
          </p:txBody>
        </p:sp>
        <p:sp>
          <p:nvSpPr>
            <p:cNvPr id="44" name="圆角矩形 43"/>
            <p:cNvSpPr/>
            <p:nvPr/>
          </p:nvSpPr>
          <p:spPr>
            <a:xfrm>
              <a:off x="5093208" y="2599944"/>
              <a:ext cx="853440" cy="853440"/>
            </a:xfrm>
            <a:prstGeom prst="roundRect">
              <a:avLst/>
            </a:prstGeom>
            <a:grp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bg1"/>
                  </a:solidFill>
                </a:rPr>
                <a:t>A</a:t>
              </a:r>
              <a:endParaRPr lang="zh-CN" altLang="en-US" sz="3200" dirty="0">
                <a:solidFill>
                  <a:schemeClr val="bg1"/>
                </a:solidFill>
              </a:endParaRPr>
            </a:p>
          </p:txBody>
        </p:sp>
      </p:grpSp>
      <p:sp>
        <p:nvSpPr>
          <p:cNvPr id="45" name="圆角矩形 44"/>
          <p:cNvSpPr/>
          <p:nvPr/>
        </p:nvSpPr>
        <p:spPr>
          <a:xfrm>
            <a:off x="2230129"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46" name="圆角矩形 45"/>
          <p:cNvSpPr/>
          <p:nvPr/>
        </p:nvSpPr>
        <p:spPr>
          <a:xfrm>
            <a:off x="2894760"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a:solidFill>
                  <a:schemeClr val="tx1"/>
                </a:solidFill>
              </a:rPr>
              <a:t>C</a:t>
            </a:r>
            <a:endParaRPr lang="zh-CN" altLang="en-US" sz="3200" dirty="0">
              <a:solidFill>
                <a:schemeClr val="tx1"/>
              </a:solidFill>
            </a:endParaRPr>
          </a:p>
        </p:txBody>
      </p:sp>
      <p:sp>
        <p:nvSpPr>
          <p:cNvPr id="47" name="圆角矩形 46"/>
          <p:cNvSpPr/>
          <p:nvPr/>
        </p:nvSpPr>
        <p:spPr>
          <a:xfrm>
            <a:off x="3529936"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D</a:t>
            </a:r>
            <a:endParaRPr lang="zh-CN" altLang="en-US" sz="3200" dirty="0">
              <a:solidFill>
                <a:schemeClr val="tx1"/>
              </a:solidFill>
            </a:endParaRPr>
          </a:p>
        </p:txBody>
      </p:sp>
      <p:sp>
        <p:nvSpPr>
          <p:cNvPr id="48" name="圆角矩形 47"/>
          <p:cNvSpPr/>
          <p:nvPr/>
        </p:nvSpPr>
        <p:spPr>
          <a:xfrm>
            <a:off x="4177966"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49" name="圆角矩形 48"/>
          <p:cNvSpPr/>
          <p:nvPr/>
        </p:nvSpPr>
        <p:spPr>
          <a:xfrm>
            <a:off x="4823153" y="3555930"/>
            <a:ext cx="573707" cy="573708"/>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Tree>
    <p:extLst>
      <p:ext uri="{BB962C8B-B14F-4D97-AF65-F5344CB8AC3E}">
        <p14:creationId xmlns:p14="http://schemas.microsoft.com/office/powerpoint/2010/main" val="21369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22682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4" name="圆角矩形 3"/>
          <p:cNvSpPr/>
          <p:nvPr/>
        </p:nvSpPr>
        <p:spPr>
          <a:xfrm>
            <a:off x="217170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A</a:t>
            </a:r>
            <a:endParaRPr lang="zh-CN" altLang="en-US" sz="4400" dirty="0">
              <a:solidFill>
                <a:srgbClr val="002060"/>
              </a:solidFill>
            </a:endParaRPr>
          </a:p>
        </p:txBody>
      </p:sp>
      <p:sp>
        <p:nvSpPr>
          <p:cNvPr id="5" name="圆角矩形 4"/>
          <p:cNvSpPr/>
          <p:nvPr/>
        </p:nvSpPr>
        <p:spPr>
          <a:xfrm>
            <a:off x="311658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A</a:t>
            </a:r>
            <a:endParaRPr lang="zh-CN" altLang="en-US" sz="4400" dirty="0">
              <a:solidFill>
                <a:srgbClr val="002060"/>
              </a:solidFill>
            </a:endParaRPr>
          </a:p>
        </p:txBody>
      </p:sp>
      <p:sp>
        <p:nvSpPr>
          <p:cNvPr id="6" name="圆角矩形 5"/>
          <p:cNvSpPr/>
          <p:nvPr/>
        </p:nvSpPr>
        <p:spPr>
          <a:xfrm>
            <a:off x="406146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7" name="圆角矩形 6"/>
          <p:cNvSpPr/>
          <p:nvPr/>
        </p:nvSpPr>
        <p:spPr>
          <a:xfrm>
            <a:off x="500634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8" name="圆角矩形 7"/>
          <p:cNvSpPr/>
          <p:nvPr/>
        </p:nvSpPr>
        <p:spPr>
          <a:xfrm>
            <a:off x="595122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A</a:t>
            </a:r>
            <a:endParaRPr lang="zh-CN" altLang="en-US" sz="4400" dirty="0">
              <a:solidFill>
                <a:srgbClr val="002060"/>
              </a:solidFill>
            </a:endParaRPr>
          </a:p>
        </p:txBody>
      </p:sp>
      <p:sp>
        <p:nvSpPr>
          <p:cNvPr id="9" name="圆角矩形 8"/>
          <p:cNvSpPr/>
          <p:nvPr/>
        </p:nvSpPr>
        <p:spPr>
          <a:xfrm>
            <a:off x="6896100" y="206011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2060"/>
                </a:solidFill>
              </a:rPr>
              <a:t>A</a:t>
            </a:r>
            <a:endParaRPr lang="zh-CN" altLang="en-US" sz="4400" dirty="0">
              <a:solidFill>
                <a:srgbClr val="002060"/>
              </a:solidFill>
            </a:endParaRPr>
          </a:p>
        </p:txBody>
      </p:sp>
      <p:sp>
        <p:nvSpPr>
          <p:cNvPr id="10"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基于前缀匹配的跳转表</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1" name="圆角矩形 10"/>
          <p:cNvSpPr/>
          <p:nvPr/>
        </p:nvSpPr>
        <p:spPr>
          <a:xfrm>
            <a:off x="124968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2" name="圆角矩形 11"/>
          <p:cNvSpPr/>
          <p:nvPr/>
        </p:nvSpPr>
        <p:spPr>
          <a:xfrm>
            <a:off x="219456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1</a:t>
            </a:r>
            <a:endParaRPr lang="zh-CN" altLang="en-US" sz="4400" dirty="0">
              <a:solidFill>
                <a:schemeClr val="tx1"/>
              </a:solidFill>
            </a:endParaRPr>
          </a:p>
        </p:txBody>
      </p:sp>
      <p:sp>
        <p:nvSpPr>
          <p:cNvPr id="13" name="圆角矩形 12"/>
          <p:cNvSpPr/>
          <p:nvPr/>
        </p:nvSpPr>
        <p:spPr>
          <a:xfrm>
            <a:off x="313944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2</a:t>
            </a:r>
            <a:endParaRPr lang="zh-CN" altLang="en-US" sz="4400" dirty="0">
              <a:solidFill>
                <a:schemeClr val="tx1"/>
              </a:solidFill>
            </a:endParaRPr>
          </a:p>
        </p:txBody>
      </p:sp>
      <p:sp>
        <p:nvSpPr>
          <p:cNvPr id="14" name="圆角矩形 13"/>
          <p:cNvSpPr/>
          <p:nvPr/>
        </p:nvSpPr>
        <p:spPr>
          <a:xfrm>
            <a:off x="408432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5" name="圆角矩形 14"/>
          <p:cNvSpPr/>
          <p:nvPr/>
        </p:nvSpPr>
        <p:spPr>
          <a:xfrm>
            <a:off x="502920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6" name="圆角矩形 15"/>
          <p:cNvSpPr/>
          <p:nvPr/>
        </p:nvSpPr>
        <p:spPr>
          <a:xfrm>
            <a:off x="597408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17" name="圆角矩形 16"/>
          <p:cNvSpPr/>
          <p:nvPr/>
        </p:nvSpPr>
        <p:spPr>
          <a:xfrm>
            <a:off x="6918960" y="3941064"/>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3</a:t>
            </a:r>
            <a:endParaRPr lang="zh-CN" altLang="en-US" sz="4400" dirty="0">
              <a:solidFill>
                <a:schemeClr val="tx1"/>
              </a:solidFill>
            </a:endParaRPr>
          </a:p>
        </p:txBody>
      </p:sp>
      <p:sp>
        <p:nvSpPr>
          <p:cNvPr id="18" name="圆角矩形 17"/>
          <p:cNvSpPr/>
          <p:nvPr/>
        </p:nvSpPr>
        <p:spPr>
          <a:xfrm>
            <a:off x="125730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9" name="圆角矩形 18"/>
          <p:cNvSpPr/>
          <p:nvPr/>
        </p:nvSpPr>
        <p:spPr>
          <a:xfrm>
            <a:off x="220218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2</a:t>
            </a:r>
            <a:endParaRPr lang="zh-CN" altLang="en-US" sz="4400" dirty="0">
              <a:solidFill>
                <a:schemeClr val="tx1"/>
              </a:solidFill>
            </a:endParaRPr>
          </a:p>
        </p:txBody>
      </p:sp>
      <p:sp>
        <p:nvSpPr>
          <p:cNvPr id="20" name="圆角矩形 19"/>
          <p:cNvSpPr/>
          <p:nvPr/>
        </p:nvSpPr>
        <p:spPr>
          <a:xfrm>
            <a:off x="314706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1" name="圆角矩形 20"/>
          <p:cNvSpPr/>
          <p:nvPr/>
        </p:nvSpPr>
        <p:spPr>
          <a:xfrm>
            <a:off x="409194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2" name="圆角矩形 21"/>
          <p:cNvSpPr/>
          <p:nvPr/>
        </p:nvSpPr>
        <p:spPr>
          <a:xfrm>
            <a:off x="503682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3" name="圆角矩形 22"/>
          <p:cNvSpPr/>
          <p:nvPr/>
        </p:nvSpPr>
        <p:spPr>
          <a:xfrm>
            <a:off x="598170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6</a:t>
            </a:r>
            <a:endParaRPr lang="zh-CN" altLang="en-US" sz="4400" dirty="0">
              <a:solidFill>
                <a:schemeClr val="tx1"/>
              </a:solidFill>
            </a:endParaRPr>
          </a:p>
        </p:txBody>
      </p:sp>
      <p:sp>
        <p:nvSpPr>
          <p:cNvPr id="24" name="圆角矩形 23"/>
          <p:cNvSpPr/>
          <p:nvPr/>
        </p:nvSpPr>
        <p:spPr>
          <a:xfrm>
            <a:off x="6926580" y="4875614"/>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7</a:t>
            </a:r>
            <a:endParaRPr lang="zh-CN" altLang="en-US" sz="4400" dirty="0">
              <a:solidFill>
                <a:schemeClr val="tx1"/>
              </a:solidFill>
            </a:endParaRPr>
          </a:p>
        </p:txBody>
      </p:sp>
      <p:sp>
        <p:nvSpPr>
          <p:cNvPr id="25" name="文本框 24"/>
          <p:cNvSpPr txBox="1"/>
          <p:nvPr/>
        </p:nvSpPr>
        <p:spPr>
          <a:xfrm>
            <a:off x="5958840" y="5904314"/>
            <a:ext cx="944880" cy="369332"/>
          </a:xfrm>
          <a:prstGeom prst="rect">
            <a:avLst/>
          </a:prstGeom>
          <a:noFill/>
        </p:spPr>
        <p:txBody>
          <a:bodyPr wrap="square" rtlCol="0">
            <a:spAutoFit/>
          </a:bodyPr>
          <a:lstStyle/>
          <a:p>
            <a:pPr algn="ctr"/>
            <a:r>
              <a:rPr lang="en-US" altLang="zh-CN" dirty="0" smtClean="0">
                <a:solidFill>
                  <a:schemeClr val="bg1"/>
                </a:solidFill>
              </a:rPr>
              <a:t>5-1+2</a:t>
            </a:r>
            <a:endParaRPr lang="zh-CN" altLang="en-US" dirty="0">
              <a:solidFill>
                <a:schemeClr val="bg1"/>
              </a:solidFill>
            </a:endParaRPr>
          </a:p>
        </p:txBody>
      </p:sp>
      <p:sp>
        <p:nvSpPr>
          <p:cNvPr id="26" name="文本框 25"/>
          <p:cNvSpPr txBox="1"/>
          <p:nvPr/>
        </p:nvSpPr>
        <p:spPr>
          <a:xfrm>
            <a:off x="6880860" y="5904314"/>
            <a:ext cx="944880" cy="369332"/>
          </a:xfrm>
          <a:prstGeom prst="rect">
            <a:avLst/>
          </a:prstGeom>
          <a:noFill/>
        </p:spPr>
        <p:txBody>
          <a:bodyPr wrap="square" rtlCol="0">
            <a:spAutoFit/>
          </a:bodyPr>
          <a:lstStyle/>
          <a:p>
            <a:pPr algn="ctr"/>
            <a:r>
              <a:rPr lang="en-US" altLang="zh-CN" dirty="0" smtClean="0">
                <a:solidFill>
                  <a:schemeClr val="bg1"/>
                </a:solidFill>
              </a:rPr>
              <a:t>6-2+3</a:t>
            </a:r>
            <a:endParaRPr lang="zh-CN" altLang="en-US" dirty="0">
              <a:solidFill>
                <a:schemeClr val="bg1"/>
              </a:solidFill>
            </a:endParaRPr>
          </a:p>
        </p:txBody>
      </p:sp>
      <p:sp>
        <p:nvSpPr>
          <p:cNvPr id="27" name="文本框 26"/>
          <p:cNvSpPr txBox="1"/>
          <p:nvPr/>
        </p:nvSpPr>
        <p:spPr>
          <a:xfrm>
            <a:off x="2110740" y="5904314"/>
            <a:ext cx="944880" cy="369332"/>
          </a:xfrm>
          <a:prstGeom prst="rect">
            <a:avLst/>
          </a:prstGeom>
          <a:noFill/>
        </p:spPr>
        <p:txBody>
          <a:bodyPr wrap="square" rtlCol="0">
            <a:spAutoFit/>
          </a:bodyPr>
          <a:lstStyle/>
          <a:p>
            <a:pPr algn="ctr"/>
            <a:r>
              <a:rPr lang="en-US" altLang="zh-CN" dirty="0" smtClean="0">
                <a:solidFill>
                  <a:schemeClr val="bg1"/>
                </a:solidFill>
              </a:rPr>
              <a:t>1-0+1</a:t>
            </a:r>
            <a:endParaRPr lang="zh-CN" altLang="en-US" dirty="0">
              <a:solidFill>
                <a:schemeClr val="bg1"/>
              </a:solidFill>
            </a:endParaRPr>
          </a:p>
        </p:txBody>
      </p:sp>
      <p:sp>
        <p:nvSpPr>
          <p:cNvPr id="28" name="文本框 27"/>
          <p:cNvSpPr txBox="1"/>
          <p:nvPr/>
        </p:nvSpPr>
        <p:spPr>
          <a:xfrm>
            <a:off x="3099816" y="5904314"/>
            <a:ext cx="944880" cy="369332"/>
          </a:xfrm>
          <a:prstGeom prst="rect">
            <a:avLst/>
          </a:prstGeom>
          <a:noFill/>
        </p:spPr>
        <p:txBody>
          <a:bodyPr wrap="square" rtlCol="0">
            <a:spAutoFit/>
          </a:bodyPr>
          <a:lstStyle/>
          <a:p>
            <a:pPr algn="ctr"/>
            <a:r>
              <a:rPr lang="en-US" altLang="zh-CN" dirty="0" smtClean="0">
                <a:solidFill>
                  <a:schemeClr val="bg1"/>
                </a:solidFill>
              </a:rPr>
              <a:t>2-1+2</a:t>
            </a:r>
            <a:endParaRPr lang="zh-CN" altLang="en-US" dirty="0">
              <a:solidFill>
                <a:schemeClr val="bg1"/>
              </a:solidFill>
            </a:endParaRPr>
          </a:p>
        </p:txBody>
      </p:sp>
      <p:sp>
        <p:nvSpPr>
          <p:cNvPr id="29" name="文本框 28"/>
          <p:cNvSpPr txBox="1"/>
          <p:nvPr/>
        </p:nvSpPr>
        <p:spPr>
          <a:xfrm>
            <a:off x="4021836" y="5904314"/>
            <a:ext cx="944880" cy="369332"/>
          </a:xfrm>
          <a:prstGeom prst="rect">
            <a:avLst/>
          </a:prstGeom>
          <a:noFill/>
        </p:spPr>
        <p:txBody>
          <a:bodyPr wrap="square" rtlCol="0">
            <a:spAutoFit/>
          </a:bodyPr>
          <a:lstStyle/>
          <a:p>
            <a:pPr algn="ctr"/>
            <a:r>
              <a:rPr lang="en-US" altLang="zh-CN" dirty="0" smtClean="0">
                <a:solidFill>
                  <a:schemeClr val="bg1"/>
                </a:solidFill>
              </a:rPr>
              <a:t>3-0</a:t>
            </a:r>
            <a:endParaRPr lang="zh-CN" altLang="en-US" dirty="0">
              <a:solidFill>
                <a:schemeClr val="bg1"/>
              </a:solidFill>
            </a:endParaRPr>
          </a:p>
        </p:txBody>
      </p:sp>
      <p:sp>
        <p:nvSpPr>
          <p:cNvPr id="30" name="文本框 29"/>
          <p:cNvSpPr txBox="1"/>
          <p:nvPr/>
        </p:nvSpPr>
        <p:spPr>
          <a:xfrm>
            <a:off x="4990338" y="5904314"/>
            <a:ext cx="944880" cy="369332"/>
          </a:xfrm>
          <a:prstGeom prst="rect">
            <a:avLst/>
          </a:prstGeom>
          <a:noFill/>
        </p:spPr>
        <p:txBody>
          <a:bodyPr wrap="square" rtlCol="0">
            <a:spAutoFit/>
          </a:bodyPr>
          <a:lstStyle/>
          <a:p>
            <a:pPr algn="ctr"/>
            <a:r>
              <a:rPr lang="en-US" altLang="zh-CN" dirty="0" smtClean="0">
                <a:solidFill>
                  <a:schemeClr val="bg1"/>
                </a:solidFill>
              </a:rPr>
              <a:t>4-0+1</a:t>
            </a:r>
            <a:endParaRPr lang="zh-CN" altLang="en-US" dirty="0">
              <a:solidFill>
                <a:schemeClr val="bg1"/>
              </a:solidFill>
            </a:endParaRPr>
          </a:p>
        </p:txBody>
      </p:sp>
      <p:sp>
        <p:nvSpPr>
          <p:cNvPr id="31" name="圆角矩形 30"/>
          <p:cNvSpPr/>
          <p:nvPr/>
        </p:nvSpPr>
        <p:spPr>
          <a:xfrm>
            <a:off x="125730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0</a:t>
            </a:r>
            <a:endParaRPr lang="zh-CN" altLang="en-US" sz="4400" dirty="0">
              <a:solidFill>
                <a:srgbClr val="002060"/>
              </a:solidFill>
            </a:endParaRPr>
          </a:p>
        </p:txBody>
      </p:sp>
      <p:sp>
        <p:nvSpPr>
          <p:cNvPr id="32" name="圆角矩形 31"/>
          <p:cNvSpPr/>
          <p:nvPr/>
        </p:nvSpPr>
        <p:spPr>
          <a:xfrm>
            <a:off x="220218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1</a:t>
            </a:r>
            <a:endParaRPr lang="zh-CN" altLang="en-US" sz="4400" dirty="0">
              <a:solidFill>
                <a:srgbClr val="002060"/>
              </a:solidFill>
            </a:endParaRPr>
          </a:p>
        </p:txBody>
      </p:sp>
      <p:sp>
        <p:nvSpPr>
          <p:cNvPr id="33" name="圆角矩形 32"/>
          <p:cNvSpPr/>
          <p:nvPr/>
        </p:nvSpPr>
        <p:spPr>
          <a:xfrm>
            <a:off x="314706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2</a:t>
            </a:r>
            <a:endParaRPr lang="zh-CN" altLang="en-US" sz="4400" dirty="0">
              <a:solidFill>
                <a:srgbClr val="002060"/>
              </a:solidFill>
            </a:endParaRPr>
          </a:p>
        </p:txBody>
      </p:sp>
      <p:sp>
        <p:nvSpPr>
          <p:cNvPr id="34" name="圆角矩形 33"/>
          <p:cNvSpPr/>
          <p:nvPr/>
        </p:nvSpPr>
        <p:spPr>
          <a:xfrm>
            <a:off x="409194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3</a:t>
            </a:r>
            <a:endParaRPr lang="zh-CN" altLang="en-US" sz="4400" dirty="0">
              <a:solidFill>
                <a:srgbClr val="002060"/>
              </a:solidFill>
            </a:endParaRPr>
          </a:p>
        </p:txBody>
      </p:sp>
      <p:sp>
        <p:nvSpPr>
          <p:cNvPr id="35" name="圆角矩形 34"/>
          <p:cNvSpPr/>
          <p:nvPr/>
        </p:nvSpPr>
        <p:spPr>
          <a:xfrm>
            <a:off x="503682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4</a:t>
            </a:r>
            <a:endParaRPr lang="zh-CN" altLang="en-US" sz="4400" dirty="0">
              <a:solidFill>
                <a:srgbClr val="002060"/>
              </a:solidFill>
            </a:endParaRPr>
          </a:p>
        </p:txBody>
      </p:sp>
      <p:sp>
        <p:nvSpPr>
          <p:cNvPr id="36" name="圆角矩形 35"/>
          <p:cNvSpPr/>
          <p:nvPr/>
        </p:nvSpPr>
        <p:spPr>
          <a:xfrm>
            <a:off x="598170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5</a:t>
            </a:r>
            <a:endParaRPr lang="zh-CN" altLang="en-US" sz="4400" dirty="0">
              <a:solidFill>
                <a:srgbClr val="002060"/>
              </a:solidFill>
            </a:endParaRPr>
          </a:p>
        </p:txBody>
      </p:sp>
      <p:sp>
        <p:nvSpPr>
          <p:cNvPr id="37" name="圆角矩形 36"/>
          <p:cNvSpPr/>
          <p:nvPr/>
        </p:nvSpPr>
        <p:spPr>
          <a:xfrm>
            <a:off x="6926580" y="2994660"/>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6</a:t>
            </a:r>
            <a:endParaRPr lang="zh-CN" altLang="en-US" sz="4400" dirty="0">
              <a:solidFill>
                <a:srgbClr val="002060"/>
              </a:solidFill>
            </a:endParaRPr>
          </a:p>
        </p:txBody>
      </p:sp>
    </p:spTree>
    <p:extLst>
      <p:ext uri="{BB962C8B-B14F-4D97-AF65-F5344CB8AC3E}">
        <p14:creationId xmlns:p14="http://schemas.microsoft.com/office/powerpoint/2010/main" val="254800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680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4" name="圆角矩形 3"/>
          <p:cNvSpPr/>
          <p:nvPr/>
        </p:nvSpPr>
        <p:spPr>
          <a:xfrm>
            <a:off x="128168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B</a:t>
            </a:r>
            <a:endParaRPr lang="zh-CN" altLang="en-US" sz="4400" dirty="0">
              <a:solidFill>
                <a:srgbClr val="002060"/>
              </a:solidFill>
            </a:endParaRPr>
          </a:p>
        </p:txBody>
      </p:sp>
      <p:sp>
        <p:nvSpPr>
          <p:cNvPr id="5" name="圆角矩形 4"/>
          <p:cNvSpPr/>
          <p:nvPr/>
        </p:nvSpPr>
        <p:spPr>
          <a:xfrm>
            <a:off x="222656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C</a:t>
            </a:r>
            <a:endParaRPr lang="zh-CN" altLang="en-US" sz="4400" dirty="0">
              <a:solidFill>
                <a:srgbClr val="002060"/>
              </a:solidFill>
            </a:endParaRPr>
          </a:p>
        </p:txBody>
      </p:sp>
      <p:sp>
        <p:nvSpPr>
          <p:cNvPr id="6" name="圆角矩形 5"/>
          <p:cNvSpPr/>
          <p:nvPr/>
        </p:nvSpPr>
        <p:spPr>
          <a:xfrm>
            <a:off x="317144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7" name="圆角矩形 6"/>
          <p:cNvSpPr/>
          <p:nvPr/>
        </p:nvSpPr>
        <p:spPr>
          <a:xfrm>
            <a:off x="411632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8" name="圆角矩形 7"/>
          <p:cNvSpPr/>
          <p:nvPr/>
        </p:nvSpPr>
        <p:spPr>
          <a:xfrm>
            <a:off x="506120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B</a:t>
            </a:r>
            <a:endParaRPr lang="zh-CN" altLang="en-US" sz="4400" dirty="0">
              <a:solidFill>
                <a:srgbClr val="002060"/>
              </a:solidFill>
            </a:endParaRPr>
          </a:p>
        </p:txBody>
      </p:sp>
      <p:sp>
        <p:nvSpPr>
          <p:cNvPr id="9" name="圆角矩形 8"/>
          <p:cNvSpPr/>
          <p:nvPr/>
        </p:nvSpPr>
        <p:spPr>
          <a:xfrm>
            <a:off x="600608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C</a:t>
            </a:r>
            <a:endParaRPr lang="zh-CN" altLang="en-US" sz="4400" dirty="0">
              <a:solidFill>
                <a:srgbClr val="002060"/>
              </a:solidFill>
            </a:endParaRPr>
          </a:p>
        </p:txBody>
      </p:sp>
      <p:sp>
        <p:nvSpPr>
          <p:cNvPr id="10"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基于前缀匹配的跳转表</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1" name="圆角矩形 10"/>
          <p:cNvSpPr/>
          <p:nvPr/>
        </p:nvSpPr>
        <p:spPr>
          <a:xfrm>
            <a:off x="35966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2" name="圆角矩形 11"/>
          <p:cNvSpPr/>
          <p:nvPr/>
        </p:nvSpPr>
        <p:spPr>
          <a:xfrm>
            <a:off x="130454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3" name="圆角矩形 12"/>
          <p:cNvSpPr/>
          <p:nvPr/>
        </p:nvSpPr>
        <p:spPr>
          <a:xfrm>
            <a:off x="224942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4" name="圆角矩形 13"/>
          <p:cNvSpPr/>
          <p:nvPr/>
        </p:nvSpPr>
        <p:spPr>
          <a:xfrm>
            <a:off x="319430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5" name="圆角矩形 14"/>
          <p:cNvSpPr/>
          <p:nvPr/>
        </p:nvSpPr>
        <p:spPr>
          <a:xfrm>
            <a:off x="413918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6" name="圆角矩形 15"/>
          <p:cNvSpPr/>
          <p:nvPr/>
        </p:nvSpPr>
        <p:spPr>
          <a:xfrm>
            <a:off x="508406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17" name="圆角矩形 16"/>
          <p:cNvSpPr/>
          <p:nvPr/>
        </p:nvSpPr>
        <p:spPr>
          <a:xfrm>
            <a:off x="602894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3</a:t>
            </a:r>
            <a:endParaRPr lang="zh-CN" altLang="en-US" sz="4400" dirty="0">
              <a:solidFill>
                <a:schemeClr val="tx1"/>
              </a:solidFill>
            </a:endParaRPr>
          </a:p>
        </p:txBody>
      </p:sp>
      <p:sp>
        <p:nvSpPr>
          <p:cNvPr id="18" name="圆角矩形 17"/>
          <p:cNvSpPr/>
          <p:nvPr/>
        </p:nvSpPr>
        <p:spPr>
          <a:xfrm>
            <a:off x="36728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9" name="圆角矩形 18"/>
          <p:cNvSpPr/>
          <p:nvPr/>
        </p:nvSpPr>
        <p:spPr>
          <a:xfrm>
            <a:off x="131216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20" name="圆角矩形 19"/>
          <p:cNvSpPr/>
          <p:nvPr/>
        </p:nvSpPr>
        <p:spPr>
          <a:xfrm>
            <a:off x="225704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21" name="圆角矩形 20"/>
          <p:cNvSpPr/>
          <p:nvPr/>
        </p:nvSpPr>
        <p:spPr>
          <a:xfrm>
            <a:off x="320192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2" name="圆角矩形 21"/>
          <p:cNvSpPr/>
          <p:nvPr/>
        </p:nvSpPr>
        <p:spPr>
          <a:xfrm>
            <a:off x="414680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3" name="圆角矩形 22"/>
          <p:cNvSpPr/>
          <p:nvPr/>
        </p:nvSpPr>
        <p:spPr>
          <a:xfrm>
            <a:off x="509168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4" name="圆角矩形 23"/>
          <p:cNvSpPr/>
          <p:nvPr/>
        </p:nvSpPr>
        <p:spPr>
          <a:xfrm>
            <a:off x="603656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6</a:t>
            </a:r>
            <a:endParaRPr lang="zh-CN" altLang="en-US" sz="4400" dirty="0">
              <a:solidFill>
                <a:schemeClr val="tx1"/>
              </a:solidFill>
            </a:endParaRPr>
          </a:p>
        </p:txBody>
      </p:sp>
      <p:sp>
        <p:nvSpPr>
          <p:cNvPr id="25" name="文本框 24"/>
          <p:cNvSpPr txBox="1"/>
          <p:nvPr/>
        </p:nvSpPr>
        <p:spPr>
          <a:xfrm>
            <a:off x="5068824" y="5684858"/>
            <a:ext cx="944880" cy="461665"/>
          </a:xfrm>
          <a:prstGeom prst="rect">
            <a:avLst/>
          </a:prstGeom>
          <a:noFill/>
        </p:spPr>
        <p:txBody>
          <a:bodyPr wrap="square" rtlCol="0">
            <a:spAutoFit/>
          </a:bodyPr>
          <a:lstStyle/>
          <a:p>
            <a:pPr algn="ctr"/>
            <a:r>
              <a:rPr lang="en-US" altLang="zh-CN" sz="2400" dirty="0" smtClean="0">
                <a:solidFill>
                  <a:schemeClr val="bg1"/>
                </a:solidFill>
              </a:rPr>
              <a:t>5-1+1</a:t>
            </a:r>
            <a:endParaRPr lang="zh-CN" altLang="en-US" sz="2400" dirty="0">
              <a:solidFill>
                <a:schemeClr val="bg1"/>
              </a:solidFill>
            </a:endParaRPr>
          </a:p>
        </p:txBody>
      </p:sp>
      <p:sp>
        <p:nvSpPr>
          <p:cNvPr id="26" name="文本框 25"/>
          <p:cNvSpPr txBox="1"/>
          <p:nvPr/>
        </p:nvSpPr>
        <p:spPr>
          <a:xfrm>
            <a:off x="5990844" y="5684858"/>
            <a:ext cx="944880" cy="461665"/>
          </a:xfrm>
          <a:prstGeom prst="rect">
            <a:avLst/>
          </a:prstGeom>
          <a:noFill/>
        </p:spPr>
        <p:txBody>
          <a:bodyPr wrap="square" rtlCol="0">
            <a:spAutoFit/>
          </a:bodyPr>
          <a:lstStyle/>
          <a:p>
            <a:pPr algn="ctr"/>
            <a:r>
              <a:rPr lang="en-US" altLang="zh-CN" sz="2400" dirty="0" smtClean="0">
                <a:solidFill>
                  <a:schemeClr val="bg1"/>
                </a:solidFill>
              </a:rPr>
              <a:t>6-2+2</a:t>
            </a:r>
            <a:endParaRPr lang="zh-CN" altLang="en-US" sz="2400" dirty="0">
              <a:solidFill>
                <a:schemeClr val="bg1"/>
              </a:solidFill>
            </a:endParaRPr>
          </a:p>
        </p:txBody>
      </p:sp>
      <p:sp>
        <p:nvSpPr>
          <p:cNvPr id="27" name="文本框 26"/>
          <p:cNvSpPr txBox="1"/>
          <p:nvPr/>
        </p:nvSpPr>
        <p:spPr>
          <a:xfrm>
            <a:off x="1220724" y="5684858"/>
            <a:ext cx="944880" cy="461665"/>
          </a:xfrm>
          <a:prstGeom prst="rect">
            <a:avLst/>
          </a:prstGeom>
          <a:noFill/>
        </p:spPr>
        <p:txBody>
          <a:bodyPr wrap="square" rtlCol="0">
            <a:spAutoFit/>
          </a:bodyPr>
          <a:lstStyle/>
          <a:p>
            <a:pPr algn="ctr"/>
            <a:r>
              <a:rPr lang="en-US" altLang="zh-CN" sz="2400" dirty="0" smtClean="0">
                <a:solidFill>
                  <a:schemeClr val="bg1"/>
                </a:solidFill>
              </a:rPr>
              <a:t>1-0</a:t>
            </a:r>
            <a:endParaRPr lang="zh-CN" altLang="en-US" sz="2400" dirty="0">
              <a:solidFill>
                <a:schemeClr val="bg1"/>
              </a:solidFill>
            </a:endParaRPr>
          </a:p>
        </p:txBody>
      </p:sp>
      <p:sp>
        <p:nvSpPr>
          <p:cNvPr id="28" name="文本框 27"/>
          <p:cNvSpPr txBox="1"/>
          <p:nvPr/>
        </p:nvSpPr>
        <p:spPr>
          <a:xfrm>
            <a:off x="2209800" y="5684858"/>
            <a:ext cx="944880" cy="461665"/>
          </a:xfrm>
          <a:prstGeom prst="rect">
            <a:avLst/>
          </a:prstGeom>
          <a:noFill/>
        </p:spPr>
        <p:txBody>
          <a:bodyPr wrap="square" rtlCol="0">
            <a:spAutoFit/>
          </a:bodyPr>
          <a:lstStyle/>
          <a:p>
            <a:pPr algn="ctr"/>
            <a:r>
              <a:rPr lang="en-US" altLang="zh-CN" sz="2400" dirty="0" smtClean="0">
                <a:solidFill>
                  <a:schemeClr val="bg1"/>
                </a:solidFill>
              </a:rPr>
              <a:t>2-0</a:t>
            </a:r>
            <a:endParaRPr lang="zh-CN" altLang="en-US" sz="2400" dirty="0">
              <a:solidFill>
                <a:schemeClr val="bg1"/>
              </a:solidFill>
            </a:endParaRPr>
          </a:p>
        </p:txBody>
      </p:sp>
      <p:sp>
        <p:nvSpPr>
          <p:cNvPr id="29" name="文本框 28"/>
          <p:cNvSpPr txBox="1"/>
          <p:nvPr/>
        </p:nvSpPr>
        <p:spPr>
          <a:xfrm>
            <a:off x="3131820" y="5684858"/>
            <a:ext cx="944880" cy="461665"/>
          </a:xfrm>
          <a:prstGeom prst="rect">
            <a:avLst/>
          </a:prstGeom>
          <a:noFill/>
        </p:spPr>
        <p:txBody>
          <a:bodyPr wrap="square" rtlCol="0">
            <a:spAutoFit/>
          </a:bodyPr>
          <a:lstStyle/>
          <a:p>
            <a:pPr algn="ctr"/>
            <a:r>
              <a:rPr lang="en-US" altLang="zh-CN" sz="2400" dirty="0" smtClean="0">
                <a:solidFill>
                  <a:schemeClr val="bg1"/>
                </a:solidFill>
              </a:rPr>
              <a:t>3-0</a:t>
            </a:r>
            <a:endParaRPr lang="zh-CN" altLang="en-US" sz="2400" dirty="0">
              <a:solidFill>
                <a:schemeClr val="bg1"/>
              </a:solidFill>
            </a:endParaRPr>
          </a:p>
        </p:txBody>
      </p:sp>
      <p:sp>
        <p:nvSpPr>
          <p:cNvPr id="30" name="文本框 29"/>
          <p:cNvSpPr txBox="1"/>
          <p:nvPr/>
        </p:nvSpPr>
        <p:spPr>
          <a:xfrm>
            <a:off x="4100322" y="5684858"/>
            <a:ext cx="944880" cy="461665"/>
          </a:xfrm>
          <a:prstGeom prst="rect">
            <a:avLst/>
          </a:prstGeom>
          <a:noFill/>
        </p:spPr>
        <p:txBody>
          <a:bodyPr wrap="square" rtlCol="0">
            <a:spAutoFit/>
          </a:bodyPr>
          <a:lstStyle/>
          <a:p>
            <a:pPr algn="ctr"/>
            <a:r>
              <a:rPr lang="en-US" altLang="zh-CN" sz="2400" dirty="0" smtClean="0">
                <a:solidFill>
                  <a:schemeClr val="bg1"/>
                </a:solidFill>
              </a:rPr>
              <a:t>4-0+1</a:t>
            </a:r>
            <a:endParaRPr lang="zh-CN" altLang="en-US" sz="2400" dirty="0">
              <a:solidFill>
                <a:schemeClr val="bg1"/>
              </a:solidFill>
            </a:endParaRPr>
          </a:p>
        </p:txBody>
      </p:sp>
      <p:sp>
        <p:nvSpPr>
          <p:cNvPr id="31" name="圆角矩形 30"/>
          <p:cNvSpPr/>
          <p:nvPr/>
        </p:nvSpPr>
        <p:spPr>
          <a:xfrm>
            <a:off x="36728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0</a:t>
            </a:r>
            <a:endParaRPr lang="zh-CN" altLang="en-US" sz="4400" dirty="0">
              <a:solidFill>
                <a:srgbClr val="002060"/>
              </a:solidFill>
            </a:endParaRPr>
          </a:p>
        </p:txBody>
      </p:sp>
      <p:sp>
        <p:nvSpPr>
          <p:cNvPr id="32" name="圆角矩形 31"/>
          <p:cNvSpPr/>
          <p:nvPr/>
        </p:nvSpPr>
        <p:spPr>
          <a:xfrm>
            <a:off x="131216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1</a:t>
            </a:r>
            <a:endParaRPr lang="zh-CN" altLang="en-US" sz="4400" dirty="0">
              <a:solidFill>
                <a:srgbClr val="002060"/>
              </a:solidFill>
            </a:endParaRPr>
          </a:p>
        </p:txBody>
      </p:sp>
      <p:sp>
        <p:nvSpPr>
          <p:cNvPr id="33" name="圆角矩形 32"/>
          <p:cNvSpPr/>
          <p:nvPr/>
        </p:nvSpPr>
        <p:spPr>
          <a:xfrm>
            <a:off x="225704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2</a:t>
            </a:r>
            <a:endParaRPr lang="zh-CN" altLang="en-US" sz="4400" dirty="0">
              <a:solidFill>
                <a:srgbClr val="002060"/>
              </a:solidFill>
            </a:endParaRPr>
          </a:p>
        </p:txBody>
      </p:sp>
      <p:sp>
        <p:nvSpPr>
          <p:cNvPr id="34" name="圆角矩形 33"/>
          <p:cNvSpPr/>
          <p:nvPr/>
        </p:nvSpPr>
        <p:spPr>
          <a:xfrm>
            <a:off x="320192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3</a:t>
            </a:r>
            <a:endParaRPr lang="zh-CN" altLang="en-US" sz="4400" dirty="0">
              <a:solidFill>
                <a:srgbClr val="002060"/>
              </a:solidFill>
            </a:endParaRPr>
          </a:p>
        </p:txBody>
      </p:sp>
      <p:sp>
        <p:nvSpPr>
          <p:cNvPr id="35" name="圆角矩形 34"/>
          <p:cNvSpPr/>
          <p:nvPr/>
        </p:nvSpPr>
        <p:spPr>
          <a:xfrm>
            <a:off x="414680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4</a:t>
            </a:r>
            <a:endParaRPr lang="zh-CN" altLang="en-US" sz="4400" dirty="0">
              <a:solidFill>
                <a:srgbClr val="002060"/>
              </a:solidFill>
            </a:endParaRPr>
          </a:p>
        </p:txBody>
      </p:sp>
      <p:sp>
        <p:nvSpPr>
          <p:cNvPr id="36" name="圆角矩形 35"/>
          <p:cNvSpPr/>
          <p:nvPr/>
        </p:nvSpPr>
        <p:spPr>
          <a:xfrm>
            <a:off x="509168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5</a:t>
            </a:r>
            <a:endParaRPr lang="zh-CN" altLang="en-US" sz="4400" dirty="0">
              <a:solidFill>
                <a:srgbClr val="002060"/>
              </a:solidFill>
            </a:endParaRPr>
          </a:p>
        </p:txBody>
      </p:sp>
      <p:sp>
        <p:nvSpPr>
          <p:cNvPr id="37" name="圆角矩形 36"/>
          <p:cNvSpPr/>
          <p:nvPr/>
        </p:nvSpPr>
        <p:spPr>
          <a:xfrm>
            <a:off x="603656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6</a:t>
            </a:r>
            <a:endParaRPr lang="zh-CN" altLang="en-US" sz="4400" dirty="0">
              <a:solidFill>
                <a:srgbClr val="002060"/>
              </a:solidFill>
            </a:endParaRPr>
          </a:p>
        </p:txBody>
      </p:sp>
      <p:sp>
        <p:nvSpPr>
          <p:cNvPr id="38" name="圆角矩形 37"/>
          <p:cNvSpPr/>
          <p:nvPr/>
        </p:nvSpPr>
        <p:spPr>
          <a:xfrm>
            <a:off x="695096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39" name="圆角矩形 38"/>
          <p:cNvSpPr/>
          <p:nvPr/>
        </p:nvSpPr>
        <p:spPr>
          <a:xfrm>
            <a:off x="789584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40" name="圆角矩形 39"/>
          <p:cNvSpPr/>
          <p:nvPr/>
        </p:nvSpPr>
        <p:spPr>
          <a:xfrm>
            <a:off x="697382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41" name="圆角矩形 40"/>
          <p:cNvSpPr/>
          <p:nvPr/>
        </p:nvSpPr>
        <p:spPr>
          <a:xfrm>
            <a:off x="791870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42" name="圆角矩形 41"/>
          <p:cNvSpPr/>
          <p:nvPr/>
        </p:nvSpPr>
        <p:spPr>
          <a:xfrm>
            <a:off x="698144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7</a:t>
            </a:r>
            <a:endParaRPr lang="zh-CN" altLang="en-US" sz="4400" dirty="0">
              <a:solidFill>
                <a:schemeClr val="tx1"/>
              </a:solidFill>
            </a:endParaRPr>
          </a:p>
        </p:txBody>
      </p:sp>
      <p:sp>
        <p:nvSpPr>
          <p:cNvPr id="43" name="圆角矩形 42"/>
          <p:cNvSpPr/>
          <p:nvPr/>
        </p:nvSpPr>
        <p:spPr>
          <a:xfrm>
            <a:off x="792632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8</a:t>
            </a:r>
            <a:endParaRPr lang="zh-CN" altLang="en-US" sz="4400" dirty="0">
              <a:solidFill>
                <a:schemeClr val="tx1"/>
              </a:solidFill>
            </a:endParaRPr>
          </a:p>
        </p:txBody>
      </p:sp>
      <p:sp>
        <p:nvSpPr>
          <p:cNvPr id="44" name="圆角矩形 43"/>
          <p:cNvSpPr/>
          <p:nvPr/>
        </p:nvSpPr>
        <p:spPr>
          <a:xfrm>
            <a:off x="698144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7</a:t>
            </a:r>
            <a:endParaRPr lang="zh-CN" altLang="en-US" sz="4400" dirty="0">
              <a:solidFill>
                <a:srgbClr val="002060"/>
              </a:solidFill>
            </a:endParaRPr>
          </a:p>
        </p:txBody>
      </p:sp>
      <p:sp>
        <p:nvSpPr>
          <p:cNvPr id="45" name="圆角矩形 44"/>
          <p:cNvSpPr/>
          <p:nvPr/>
        </p:nvSpPr>
        <p:spPr>
          <a:xfrm>
            <a:off x="792632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8</a:t>
            </a:r>
            <a:endParaRPr lang="zh-CN" altLang="en-US" sz="4400" dirty="0">
              <a:solidFill>
                <a:srgbClr val="002060"/>
              </a:solidFill>
            </a:endParaRPr>
          </a:p>
        </p:txBody>
      </p:sp>
      <p:sp>
        <p:nvSpPr>
          <p:cNvPr id="46" name="文本框 45"/>
          <p:cNvSpPr txBox="1"/>
          <p:nvPr/>
        </p:nvSpPr>
        <p:spPr>
          <a:xfrm>
            <a:off x="6890004" y="5684857"/>
            <a:ext cx="944880" cy="461665"/>
          </a:xfrm>
          <a:prstGeom prst="rect">
            <a:avLst/>
          </a:prstGeom>
          <a:noFill/>
        </p:spPr>
        <p:txBody>
          <a:bodyPr wrap="square" rtlCol="0">
            <a:spAutoFit/>
          </a:bodyPr>
          <a:lstStyle/>
          <a:p>
            <a:pPr algn="ctr"/>
            <a:r>
              <a:rPr lang="en-US" altLang="zh-CN" sz="2400" dirty="0" smtClean="0">
                <a:solidFill>
                  <a:schemeClr val="bg1"/>
                </a:solidFill>
              </a:rPr>
              <a:t>7-3+3</a:t>
            </a:r>
            <a:endParaRPr lang="zh-CN" altLang="en-US" sz="2400" dirty="0">
              <a:solidFill>
                <a:schemeClr val="bg1"/>
              </a:solidFill>
            </a:endParaRPr>
          </a:p>
        </p:txBody>
      </p:sp>
      <p:sp>
        <p:nvSpPr>
          <p:cNvPr id="47" name="文本框 46"/>
          <p:cNvSpPr txBox="1"/>
          <p:nvPr/>
        </p:nvSpPr>
        <p:spPr>
          <a:xfrm>
            <a:off x="7802968" y="5684856"/>
            <a:ext cx="944880" cy="461665"/>
          </a:xfrm>
          <a:prstGeom prst="rect">
            <a:avLst/>
          </a:prstGeom>
          <a:noFill/>
        </p:spPr>
        <p:txBody>
          <a:bodyPr wrap="square" rtlCol="0">
            <a:spAutoFit/>
          </a:bodyPr>
          <a:lstStyle/>
          <a:p>
            <a:pPr algn="ctr"/>
            <a:r>
              <a:rPr lang="en-US" altLang="zh-CN" sz="2400" dirty="0" smtClean="0">
                <a:solidFill>
                  <a:schemeClr val="bg1"/>
                </a:solidFill>
              </a:rPr>
              <a:t>8-4+4</a:t>
            </a:r>
            <a:endParaRPr lang="zh-CN" altLang="en-US" sz="2400" dirty="0">
              <a:solidFill>
                <a:schemeClr val="bg1"/>
              </a:solidFill>
            </a:endParaRPr>
          </a:p>
        </p:txBody>
      </p:sp>
    </p:spTree>
    <p:extLst>
      <p:ext uri="{BB962C8B-B14F-4D97-AF65-F5344CB8AC3E}">
        <p14:creationId xmlns:p14="http://schemas.microsoft.com/office/powerpoint/2010/main" val="177280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42544" y="1100328"/>
            <a:ext cx="6394704" cy="648738"/>
            <a:chOff x="274320" y="2124456"/>
            <a:chExt cx="8412480" cy="853440"/>
          </a:xfrm>
        </p:grpSpPr>
        <p:sp>
          <p:nvSpPr>
            <p:cNvPr id="2" name="圆角矩形 1"/>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3" name="圆角矩形 2"/>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4" name="圆角矩形 3"/>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5" name="圆角矩形 4"/>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sp>
          <p:nvSpPr>
            <p:cNvPr id="6" name="圆角矩形 5"/>
            <p:cNvSpPr/>
            <p:nvPr/>
          </p:nvSpPr>
          <p:spPr>
            <a:xfrm>
              <a:off x="4053840" y="2124456"/>
              <a:ext cx="853440" cy="853440"/>
            </a:xfrm>
            <a:prstGeom prst="roundRect">
              <a:avLst/>
            </a:prstGeom>
            <a:solidFill>
              <a:srgbClr val="2959F3"/>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7" name="圆角矩形 6"/>
            <p:cNvSpPr/>
            <p:nvPr/>
          </p:nvSpPr>
          <p:spPr>
            <a:xfrm>
              <a:off x="49987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8" name="圆角矩形 7"/>
            <p:cNvSpPr/>
            <p:nvPr/>
          </p:nvSpPr>
          <p:spPr>
            <a:xfrm>
              <a:off x="59436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9" name="圆角矩形 8"/>
            <p:cNvSpPr/>
            <p:nvPr/>
          </p:nvSpPr>
          <p:spPr>
            <a:xfrm>
              <a:off x="68884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D</a:t>
              </a:r>
              <a:endParaRPr lang="zh-CN" altLang="en-US" sz="3600" dirty="0">
                <a:solidFill>
                  <a:srgbClr val="002060"/>
                </a:solidFill>
              </a:endParaRPr>
            </a:p>
          </p:txBody>
        </p:sp>
        <p:sp>
          <p:nvSpPr>
            <p:cNvPr id="10" name="圆角矩形 9"/>
            <p:cNvSpPr/>
            <p:nvPr/>
          </p:nvSpPr>
          <p:spPr>
            <a:xfrm>
              <a:off x="78333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A</a:t>
              </a:r>
              <a:endParaRPr lang="zh-CN" altLang="en-US" sz="3600" dirty="0">
                <a:solidFill>
                  <a:srgbClr val="002060"/>
                </a:solidFill>
              </a:endParaRPr>
            </a:p>
          </p:txBody>
        </p:sp>
      </p:grpSp>
      <p:grpSp>
        <p:nvGrpSpPr>
          <p:cNvPr id="62" name="组合 61"/>
          <p:cNvGrpSpPr/>
          <p:nvPr/>
        </p:nvGrpSpPr>
        <p:grpSpPr>
          <a:xfrm>
            <a:off x="542544" y="376671"/>
            <a:ext cx="3521721" cy="648738"/>
            <a:chOff x="274320" y="2124456"/>
            <a:chExt cx="4632960" cy="853440"/>
          </a:xfrm>
        </p:grpSpPr>
        <p:sp>
          <p:nvSpPr>
            <p:cNvPr id="63" name="圆角矩形 62"/>
            <p:cNvSpPr/>
            <p:nvPr/>
          </p:nvSpPr>
          <p:spPr>
            <a:xfrm>
              <a:off x="27432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A</a:t>
              </a:r>
              <a:endParaRPr lang="zh-CN" altLang="en-US" sz="3600" dirty="0">
                <a:solidFill>
                  <a:srgbClr val="5CB305"/>
                </a:solidFill>
              </a:endParaRPr>
            </a:p>
          </p:txBody>
        </p:sp>
        <p:sp>
          <p:nvSpPr>
            <p:cNvPr id="64" name="圆角矩形 63"/>
            <p:cNvSpPr/>
            <p:nvPr/>
          </p:nvSpPr>
          <p:spPr>
            <a:xfrm>
              <a:off x="121920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5CB305"/>
                  </a:solidFill>
                </a:rPr>
                <a:t>B</a:t>
              </a:r>
              <a:endParaRPr lang="zh-CN" altLang="en-US" sz="3600" dirty="0">
                <a:solidFill>
                  <a:srgbClr val="5CB305"/>
                </a:solidFill>
              </a:endParaRPr>
            </a:p>
          </p:txBody>
        </p:sp>
        <p:sp>
          <p:nvSpPr>
            <p:cNvPr id="65" name="圆角矩形 64"/>
            <p:cNvSpPr/>
            <p:nvPr/>
          </p:nvSpPr>
          <p:spPr>
            <a:xfrm>
              <a:off x="216408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C</a:t>
              </a:r>
              <a:endParaRPr lang="zh-CN" altLang="en-US" sz="3600" dirty="0">
                <a:solidFill>
                  <a:srgbClr val="5CB305"/>
                </a:solidFill>
              </a:endParaRPr>
            </a:p>
          </p:txBody>
        </p:sp>
        <p:sp>
          <p:nvSpPr>
            <p:cNvPr id="66" name="圆角矩形 65"/>
            <p:cNvSpPr/>
            <p:nvPr/>
          </p:nvSpPr>
          <p:spPr>
            <a:xfrm>
              <a:off x="310896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D</a:t>
              </a:r>
              <a:endParaRPr lang="zh-CN" altLang="en-US" sz="3600" dirty="0">
                <a:solidFill>
                  <a:srgbClr val="5CB305"/>
                </a:solidFill>
              </a:endParaRPr>
            </a:p>
          </p:txBody>
        </p:sp>
        <p:sp>
          <p:nvSpPr>
            <p:cNvPr id="67" name="圆角矩形 66"/>
            <p:cNvSpPr/>
            <p:nvPr/>
          </p:nvSpPr>
          <p:spPr>
            <a:xfrm>
              <a:off x="4053840" y="2124456"/>
              <a:ext cx="853440" cy="853440"/>
            </a:xfrm>
            <a:prstGeom prst="roundRect">
              <a:avLst/>
            </a:prstGeom>
            <a:solidFill>
              <a:srgbClr val="2959F3"/>
            </a:solidFill>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chemeClr val="bg1"/>
                  </a:solidFill>
                </a:rPr>
                <a:t>B</a:t>
              </a:r>
              <a:endParaRPr lang="zh-CN" altLang="en-US" sz="3600" dirty="0">
                <a:solidFill>
                  <a:schemeClr val="bg1"/>
                </a:solidFill>
              </a:endParaRPr>
            </a:p>
          </p:txBody>
        </p:sp>
      </p:grpSp>
      <p:cxnSp>
        <p:nvCxnSpPr>
          <p:cNvPr id="72" name="直接连接符 71"/>
          <p:cNvCxnSpPr/>
          <p:nvPr/>
        </p:nvCxnSpPr>
        <p:spPr>
          <a:xfrm>
            <a:off x="4267200" y="737616"/>
            <a:ext cx="3474720"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4133773" y="1823984"/>
            <a:ext cx="2803474" cy="648738"/>
            <a:chOff x="274320" y="2124456"/>
            <a:chExt cx="3688080" cy="853440"/>
          </a:xfrm>
        </p:grpSpPr>
        <p:sp>
          <p:nvSpPr>
            <p:cNvPr id="75" name="圆角矩形 74"/>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76" name="圆角矩形 75"/>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77" name="圆角矩形 76"/>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78" name="圆角矩形 77"/>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grpSp>
      <p:cxnSp>
        <p:nvCxnSpPr>
          <p:cNvPr id="84" name="直接连接符 83"/>
          <p:cNvCxnSpPr/>
          <p:nvPr/>
        </p:nvCxnSpPr>
        <p:spPr>
          <a:xfrm>
            <a:off x="6937247" y="2133600"/>
            <a:ext cx="1322832"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372840" y="1894882"/>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5</a:t>
            </a:r>
            <a:endParaRPr lang="zh-CN" altLang="en-US" sz="8000" dirty="0">
              <a:solidFill>
                <a:schemeClr val="tx2">
                  <a:lumMod val="10000"/>
                </a:schemeClr>
              </a:solidFill>
            </a:endParaRPr>
          </a:p>
        </p:txBody>
      </p:sp>
      <p:grpSp>
        <p:nvGrpSpPr>
          <p:cNvPr id="87" name="组合 86"/>
          <p:cNvGrpSpPr/>
          <p:nvPr/>
        </p:nvGrpSpPr>
        <p:grpSpPr>
          <a:xfrm>
            <a:off x="577298" y="4065852"/>
            <a:ext cx="6394704" cy="648738"/>
            <a:chOff x="274320" y="2124456"/>
            <a:chExt cx="8412480" cy="853440"/>
          </a:xfrm>
        </p:grpSpPr>
        <p:sp>
          <p:nvSpPr>
            <p:cNvPr id="88" name="圆角矩形 87"/>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89" name="圆角矩形 88"/>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90" name="圆角矩形 89"/>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91" name="圆角矩形 90"/>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sp>
          <p:nvSpPr>
            <p:cNvPr id="92" name="圆角矩形 91"/>
            <p:cNvSpPr/>
            <p:nvPr/>
          </p:nvSpPr>
          <p:spPr>
            <a:xfrm>
              <a:off x="4053840" y="2124456"/>
              <a:ext cx="853440" cy="853440"/>
            </a:xfrm>
            <a:prstGeom prst="roundRect">
              <a:avLst/>
            </a:prstGeom>
            <a:solidFill>
              <a:schemeClr val="tx1"/>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93" name="圆角矩形 92"/>
            <p:cNvSpPr/>
            <p:nvPr/>
          </p:nvSpPr>
          <p:spPr>
            <a:xfrm>
              <a:off x="4998720" y="2124456"/>
              <a:ext cx="853440" cy="853440"/>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94" name="圆角矩形 93"/>
            <p:cNvSpPr/>
            <p:nvPr/>
          </p:nvSpPr>
          <p:spPr>
            <a:xfrm>
              <a:off x="59436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95" name="圆角矩形 94"/>
            <p:cNvSpPr/>
            <p:nvPr/>
          </p:nvSpPr>
          <p:spPr>
            <a:xfrm>
              <a:off x="68884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D</a:t>
              </a:r>
              <a:endParaRPr lang="zh-CN" altLang="en-US" sz="3600" dirty="0">
                <a:solidFill>
                  <a:srgbClr val="002060"/>
                </a:solidFill>
              </a:endParaRPr>
            </a:p>
          </p:txBody>
        </p:sp>
        <p:sp>
          <p:nvSpPr>
            <p:cNvPr id="96" name="圆角矩形 95"/>
            <p:cNvSpPr/>
            <p:nvPr/>
          </p:nvSpPr>
          <p:spPr>
            <a:xfrm>
              <a:off x="78333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A</a:t>
              </a:r>
              <a:endParaRPr lang="zh-CN" altLang="en-US" sz="3600" dirty="0">
                <a:solidFill>
                  <a:srgbClr val="002060"/>
                </a:solidFill>
              </a:endParaRPr>
            </a:p>
          </p:txBody>
        </p:sp>
      </p:grpSp>
      <p:grpSp>
        <p:nvGrpSpPr>
          <p:cNvPr id="97" name="组合 96"/>
          <p:cNvGrpSpPr/>
          <p:nvPr/>
        </p:nvGrpSpPr>
        <p:grpSpPr>
          <a:xfrm>
            <a:off x="577298" y="3342195"/>
            <a:ext cx="3521721" cy="648738"/>
            <a:chOff x="274320" y="2124456"/>
            <a:chExt cx="4632960" cy="853440"/>
          </a:xfrm>
        </p:grpSpPr>
        <p:sp>
          <p:nvSpPr>
            <p:cNvPr id="98" name="圆角矩形 97"/>
            <p:cNvSpPr/>
            <p:nvPr/>
          </p:nvSpPr>
          <p:spPr>
            <a:xfrm>
              <a:off x="27432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A</a:t>
              </a:r>
              <a:endParaRPr lang="zh-CN" altLang="en-US" sz="3600" dirty="0">
                <a:solidFill>
                  <a:srgbClr val="5CB305"/>
                </a:solidFill>
              </a:endParaRPr>
            </a:p>
          </p:txBody>
        </p:sp>
        <p:sp>
          <p:nvSpPr>
            <p:cNvPr id="99" name="圆角矩形 98"/>
            <p:cNvSpPr/>
            <p:nvPr/>
          </p:nvSpPr>
          <p:spPr>
            <a:xfrm>
              <a:off x="121920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5CB305"/>
                  </a:solidFill>
                </a:rPr>
                <a:t>B</a:t>
              </a:r>
              <a:endParaRPr lang="zh-CN" altLang="en-US" sz="3600" dirty="0">
                <a:solidFill>
                  <a:srgbClr val="5CB305"/>
                </a:solidFill>
              </a:endParaRPr>
            </a:p>
          </p:txBody>
        </p:sp>
        <p:sp>
          <p:nvSpPr>
            <p:cNvPr id="100" name="圆角矩形 99"/>
            <p:cNvSpPr/>
            <p:nvPr/>
          </p:nvSpPr>
          <p:spPr>
            <a:xfrm>
              <a:off x="216408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C</a:t>
              </a:r>
              <a:endParaRPr lang="zh-CN" altLang="en-US" sz="3600" dirty="0">
                <a:solidFill>
                  <a:srgbClr val="5CB305"/>
                </a:solidFill>
              </a:endParaRPr>
            </a:p>
          </p:txBody>
        </p:sp>
        <p:sp>
          <p:nvSpPr>
            <p:cNvPr id="101" name="圆角矩形 100"/>
            <p:cNvSpPr/>
            <p:nvPr/>
          </p:nvSpPr>
          <p:spPr>
            <a:xfrm>
              <a:off x="310896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D</a:t>
              </a:r>
              <a:endParaRPr lang="zh-CN" altLang="en-US" sz="3600" dirty="0">
                <a:solidFill>
                  <a:srgbClr val="5CB305"/>
                </a:solidFill>
              </a:endParaRPr>
            </a:p>
          </p:txBody>
        </p:sp>
        <p:sp>
          <p:nvSpPr>
            <p:cNvPr id="102" name="圆角矩形 101"/>
            <p:cNvSpPr/>
            <p:nvPr/>
          </p:nvSpPr>
          <p:spPr>
            <a:xfrm>
              <a:off x="4053840" y="2124456"/>
              <a:ext cx="853440" cy="853440"/>
            </a:xfrm>
            <a:prstGeom prst="roundRect">
              <a:avLst/>
            </a:prstGeom>
            <a:solidFill>
              <a:schemeClr val="tx1"/>
            </a:solidFill>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A</a:t>
              </a:r>
              <a:endParaRPr lang="zh-CN" altLang="en-US" sz="3600" dirty="0">
                <a:solidFill>
                  <a:srgbClr val="5CB305"/>
                </a:solidFill>
              </a:endParaRPr>
            </a:p>
          </p:txBody>
        </p:sp>
      </p:grpSp>
      <p:cxnSp>
        <p:nvCxnSpPr>
          <p:cNvPr id="103" name="直接连接符 102"/>
          <p:cNvCxnSpPr/>
          <p:nvPr/>
        </p:nvCxnSpPr>
        <p:spPr>
          <a:xfrm>
            <a:off x="4998720" y="3703140"/>
            <a:ext cx="2777954"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4168527" y="4789508"/>
            <a:ext cx="2803474" cy="648738"/>
            <a:chOff x="274320" y="2124456"/>
            <a:chExt cx="3688080" cy="853440"/>
          </a:xfrm>
        </p:grpSpPr>
        <p:sp>
          <p:nvSpPr>
            <p:cNvPr id="105" name="圆角矩形 104"/>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106" name="圆角矩形 105"/>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107" name="圆角矩形 106"/>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108" name="圆角矩形 107"/>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grpSp>
      <p:cxnSp>
        <p:nvCxnSpPr>
          <p:cNvPr id="109" name="直接连接符 108"/>
          <p:cNvCxnSpPr/>
          <p:nvPr/>
        </p:nvCxnSpPr>
        <p:spPr>
          <a:xfrm>
            <a:off x="6972001" y="5099124"/>
            <a:ext cx="1322832"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407594" y="4860406"/>
            <a:ext cx="1930564" cy="1323439"/>
          </a:xfrm>
          <a:prstGeom prst="rect">
            <a:avLst/>
          </a:prstGeom>
          <a:noFill/>
        </p:spPr>
        <p:txBody>
          <a:bodyPr wrap="square" rtlCol="0">
            <a:spAutoFit/>
          </a:bodyPr>
          <a:lstStyle/>
          <a:p>
            <a:pPr algn="ctr"/>
            <a:r>
              <a:rPr lang="en-US" altLang="zh-CN" sz="8000" dirty="0" smtClean="0">
                <a:solidFill>
                  <a:schemeClr val="tx2">
                    <a:lumMod val="10000"/>
                  </a:schemeClr>
                </a:solidFill>
              </a:rPr>
              <a:t>5</a:t>
            </a:r>
            <a:endParaRPr lang="zh-CN" altLang="en-US" sz="8000" dirty="0">
              <a:solidFill>
                <a:schemeClr val="tx2">
                  <a:lumMod val="10000"/>
                </a:schemeClr>
              </a:solidFill>
            </a:endParaRPr>
          </a:p>
        </p:txBody>
      </p:sp>
      <p:sp>
        <p:nvSpPr>
          <p:cNvPr id="112" name="圆角矩形 111"/>
          <p:cNvSpPr/>
          <p:nvPr/>
        </p:nvSpPr>
        <p:spPr>
          <a:xfrm>
            <a:off x="4168527" y="3342195"/>
            <a:ext cx="648738" cy="648738"/>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A</a:t>
            </a:r>
            <a:endParaRPr lang="zh-CN" altLang="en-US" sz="3600" dirty="0">
              <a:solidFill>
                <a:srgbClr val="002060"/>
              </a:solidFill>
            </a:endParaRPr>
          </a:p>
        </p:txBody>
      </p:sp>
    </p:spTree>
    <p:extLst>
      <p:ext uri="{BB962C8B-B14F-4D97-AF65-F5344CB8AC3E}">
        <p14:creationId xmlns:p14="http://schemas.microsoft.com/office/powerpoint/2010/main" val="91680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9490" y="1310460"/>
            <a:ext cx="6394704" cy="648738"/>
            <a:chOff x="274320" y="2124456"/>
            <a:chExt cx="8412480" cy="853440"/>
          </a:xfrm>
        </p:grpSpPr>
        <p:sp>
          <p:nvSpPr>
            <p:cNvPr id="3" name="圆角矩形 2"/>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4" name="圆角矩形 3"/>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5" name="圆角矩形 4"/>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6" name="圆角矩形 5"/>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sp>
          <p:nvSpPr>
            <p:cNvPr id="7" name="圆角矩形 6"/>
            <p:cNvSpPr/>
            <p:nvPr/>
          </p:nvSpPr>
          <p:spPr>
            <a:xfrm>
              <a:off x="4053840" y="2124456"/>
              <a:ext cx="853440" cy="853440"/>
            </a:xfrm>
            <a:prstGeom prst="roundRect">
              <a:avLst/>
            </a:prstGeom>
            <a:solidFill>
              <a:schemeClr val="tx1"/>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8" name="圆角矩形 7"/>
            <p:cNvSpPr/>
            <p:nvPr/>
          </p:nvSpPr>
          <p:spPr>
            <a:xfrm>
              <a:off x="4998720" y="2124456"/>
              <a:ext cx="853440" cy="853440"/>
            </a:xfrm>
            <a:prstGeom prst="roundRect">
              <a:avLst/>
            </a:prstGeom>
            <a:solidFill>
              <a:schemeClr val="tx1"/>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9" name="圆角矩形 8"/>
            <p:cNvSpPr/>
            <p:nvPr/>
          </p:nvSpPr>
          <p:spPr>
            <a:xfrm>
              <a:off x="5943600" y="2124456"/>
              <a:ext cx="853440" cy="853440"/>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10" name="圆角矩形 9"/>
            <p:cNvSpPr/>
            <p:nvPr/>
          </p:nvSpPr>
          <p:spPr>
            <a:xfrm>
              <a:off x="68884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D</a:t>
              </a:r>
              <a:endParaRPr lang="zh-CN" altLang="en-US" sz="3600" dirty="0">
                <a:solidFill>
                  <a:srgbClr val="002060"/>
                </a:solidFill>
              </a:endParaRPr>
            </a:p>
          </p:txBody>
        </p:sp>
        <p:sp>
          <p:nvSpPr>
            <p:cNvPr id="11" name="圆角矩形 10"/>
            <p:cNvSpPr/>
            <p:nvPr/>
          </p:nvSpPr>
          <p:spPr>
            <a:xfrm>
              <a:off x="78333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A</a:t>
              </a:r>
              <a:endParaRPr lang="zh-CN" altLang="en-US" sz="3600" dirty="0">
                <a:solidFill>
                  <a:srgbClr val="002060"/>
                </a:solidFill>
              </a:endParaRPr>
            </a:p>
          </p:txBody>
        </p:sp>
      </p:grpSp>
      <p:grpSp>
        <p:nvGrpSpPr>
          <p:cNvPr id="12" name="组合 11"/>
          <p:cNvGrpSpPr/>
          <p:nvPr/>
        </p:nvGrpSpPr>
        <p:grpSpPr>
          <a:xfrm>
            <a:off x="589490" y="586803"/>
            <a:ext cx="3521721" cy="648738"/>
            <a:chOff x="274320" y="2124456"/>
            <a:chExt cx="4632960" cy="853440"/>
          </a:xfrm>
        </p:grpSpPr>
        <p:sp>
          <p:nvSpPr>
            <p:cNvPr id="13" name="圆角矩形 12"/>
            <p:cNvSpPr/>
            <p:nvPr/>
          </p:nvSpPr>
          <p:spPr>
            <a:xfrm>
              <a:off x="27432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A</a:t>
              </a:r>
              <a:endParaRPr lang="zh-CN" altLang="en-US" sz="3600" dirty="0">
                <a:solidFill>
                  <a:srgbClr val="5CB305"/>
                </a:solidFill>
              </a:endParaRPr>
            </a:p>
          </p:txBody>
        </p:sp>
        <p:sp>
          <p:nvSpPr>
            <p:cNvPr id="14" name="圆角矩形 13"/>
            <p:cNvSpPr/>
            <p:nvPr/>
          </p:nvSpPr>
          <p:spPr>
            <a:xfrm>
              <a:off x="121920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5CB305"/>
                  </a:solidFill>
                </a:rPr>
                <a:t>B</a:t>
              </a:r>
              <a:endParaRPr lang="zh-CN" altLang="en-US" sz="3600" dirty="0">
                <a:solidFill>
                  <a:srgbClr val="5CB305"/>
                </a:solidFill>
              </a:endParaRPr>
            </a:p>
          </p:txBody>
        </p:sp>
        <p:sp>
          <p:nvSpPr>
            <p:cNvPr id="15" name="圆角矩形 14"/>
            <p:cNvSpPr/>
            <p:nvPr/>
          </p:nvSpPr>
          <p:spPr>
            <a:xfrm>
              <a:off x="216408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C</a:t>
              </a:r>
              <a:endParaRPr lang="zh-CN" altLang="en-US" sz="3600" dirty="0">
                <a:solidFill>
                  <a:srgbClr val="5CB305"/>
                </a:solidFill>
              </a:endParaRPr>
            </a:p>
          </p:txBody>
        </p:sp>
        <p:sp>
          <p:nvSpPr>
            <p:cNvPr id="16" name="圆角矩形 15"/>
            <p:cNvSpPr/>
            <p:nvPr/>
          </p:nvSpPr>
          <p:spPr>
            <a:xfrm>
              <a:off x="3108960" y="2124456"/>
              <a:ext cx="853440" cy="853440"/>
            </a:xfrm>
            <a:prstGeom prst="roundRect">
              <a:avLst/>
            </a:prstGeom>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D</a:t>
              </a:r>
              <a:endParaRPr lang="zh-CN" altLang="en-US" sz="3600" dirty="0">
                <a:solidFill>
                  <a:srgbClr val="5CB305"/>
                </a:solidFill>
              </a:endParaRPr>
            </a:p>
          </p:txBody>
        </p:sp>
        <p:sp>
          <p:nvSpPr>
            <p:cNvPr id="17" name="圆角矩形 16"/>
            <p:cNvSpPr/>
            <p:nvPr/>
          </p:nvSpPr>
          <p:spPr>
            <a:xfrm>
              <a:off x="4053840" y="2124456"/>
              <a:ext cx="853440" cy="853440"/>
            </a:xfrm>
            <a:prstGeom prst="roundRect">
              <a:avLst/>
            </a:prstGeom>
            <a:solidFill>
              <a:schemeClr val="tx1"/>
            </a:solidFill>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A</a:t>
              </a:r>
              <a:endParaRPr lang="zh-CN" altLang="en-US" sz="3600" dirty="0">
                <a:solidFill>
                  <a:srgbClr val="5CB305"/>
                </a:solidFill>
              </a:endParaRPr>
            </a:p>
          </p:txBody>
        </p:sp>
      </p:grpSp>
      <p:cxnSp>
        <p:nvCxnSpPr>
          <p:cNvPr id="18" name="直接连接符 17"/>
          <p:cNvCxnSpPr/>
          <p:nvPr/>
        </p:nvCxnSpPr>
        <p:spPr>
          <a:xfrm>
            <a:off x="5617210" y="947748"/>
            <a:ext cx="2171656"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898964" y="2067587"/>
            <a:ext cx="2803474" cy="648738"/>
            <a:chOff x="274320" y="2124456"/>
            <a:chExt cx="3688080" cy="853440"/>
          </a:xfrm>
        </p:grpSpPr>
        <p:sp>
          <p:nvSpPr>
            <p:cNvPr id="20" name="圆角矩形 19"/>
            <p:cNvSpPr/>
            <p:nvPr/>
          </p:nvSpPr>
          <p:spPr>
            <a:xfrm>
              <a:off x="27432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
          <p:nvSpPr>
            <p:cNvPr id="21" name="圆角矩形 20"/>
            <p:cNvSpPr/>
            <p:nvPr/>
          </p:nvSpPr>
          <p:spPr>
            <a:xfrm>
              <a:off x="121920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a:solidFill>
                    <a:srgbClr val="002060"/>
                  </a:solidFill>
                </a:rPr>
                <a:t>B</a:t>
              </a:r>
              <a:endParaRPr lang="zh-CN" altLang="en-US" sz="3600" dirty="0">
                <a:solidFill>
                  <a:srgbClr val="002060"/>
                </a:solidFill>
              </a:endParaRPr>
            </a:p>
          </p:txBody>
        </p:sp>
        <p:sp>
          <p:nvSpPr>
            <p:cNvPr id="22" name="圆角矩形 21"/>
            <p:cNvSpPr/>
            <p:nvPr/>
          </p:nvSpPr>
          <p:spPr>
            <a:xfrm>
              <a:off x="216408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C</a:t>
              </a:r>
              <a:endParaRPr lang="zh-CN" altLang="en-US" sz="3600" dirty="0">
                <a:solidFill>
                  <a:srgbClr val="002060"/>
                </a:solidFill>
              </a:endParaRPr>
            </a:p>
          </p:txBody>
        </p:sp>
        <p:sp>
          <p:nvSpPr>
            <p:cNvPr id="23" name="圆角矩形 22"/>
            <p:cNvSpPr/>
            <p:nvPr/>
          </p:nvSpPr>
          <p:spPr>
            <a:xfrm>
              <a:off x="3108960" y="2124456"/>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D</a:t>
              </a:r>
              <a:endParaRPr lang="zh-CN" altLang="en-US" sz="3600" dirty="0">
                <a:solidFill>
                  <a:srgbClr val="002060"/>
                </a:solidFill>
              </a:endParaRPr>
            </a:p>
          </p:txBody>
        </p:sp>
      </p:grpSp>
      <p:cxnSp>
        <p:nvCxnSpPr>
          <p:cNvPr id="24" name="直接连接符 23"/>
          <p:cNvCxnSpPr/>
          <p:nvPr/>
        </p:nvCxnSpPr>
        <p:spPr>
          <a:xfrm>
            <a:off x="7702438" y="2377203"/>
            <a:ext cx="1322832" cy="0"/>
          </a:xfrm>
          <a:prstGeom prst="line">
            <a:avLst/>
          </a:prstGeom>
          <a:ln w="762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9786" y="2105014"/>
            <a:ext cx="1930564" cy="1323439"/>
          </a:xfrm>
          <a:prstGeom prst="rect">
            <a:avLst/>
          </a:prstGeom>
          <a:noFill/>
        </p:spPr>
        <p:txBody>
          <a:bodyPr wrap="square" rtlCol="0">
            <a:spAutoFit/>
          </a:bodyPr>
          <a:lstStyle/>
          <a:p>
            <a:pPr algn="ctr"/>
            <a:r>
              <a:rPr lang="en-US" altLang="zh-CN" sz="8000" dirty="0">
                <a:solidFill>
                  <a:schemeClr val="tx2">
                    <a:lumMod val="10000"/>
                  </a:schemeClr>
                </a:solidFill>
              </a:rPr>
              <a:t>6</a:t>
            </a:r>
            <a:endParaRPr lang="zh-CN" altLang="en-US" sz="8000" dirty="0">
              <a:solidFill>
                <a:schemeClr val="tx2">
                  <a:lumMod val="10000"/>
                </a:schemeClr>
              </a:solidFill>
            </a:endParaRPr>
          </a:p>
        </p:txBody>
      </p:sp>
      <p:sp>
        <p:nvSpPr>
          <p:cNvPr id="26" name="圆角矩形 25"/>
          <p:cNvSpPr/>
          <p:nvPr/>
        </p:nvSpPr>
        <p:spPr>
          <a:xfrm>
            <a:off x="4180719" y="586803"/>
            <a:ext cx="648738" cy="648738"/>
          </a:xfrm>
          <a:prstGeom prst="roundRect">
            <a:avLst/>
          </a:prstGeom>
          <a:solidFill>
            <a:schemeClr val="tx1"/>
          </a:solidFill>
          <a:ln w="38100">
            <a:solidFill>
              <a:srgbClr val="5CB305"/>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5CB305"/>
                </a:solidFill>
              </a:rPr>
              <a:t>B</a:t>
            </a:r>
            <a:endParaRPr lang="zh-CN" altLang="en-US" sz="3600" dirty="0">
              <a:solidFill>
                <a:srgbClr val="5CB305"/>
              </a:solidFill>
            </a:endParaRPr>
          </a:p>
        </p:txBody>
      </p:sp>
      <p:sp>
        <p:nvSpPr>
          <p:cNvPr id="28" name="圆角矩形 27"/>
          <p:cNvSpPr/>
          <p:nvPr/>
        </p:nvSpPr>
        <p:spPr>
          <a:xfrm>
            <a:off x="4907853" y="586803"/>
            <a:ext cx="648738" cy="648738"/>
          </a:xfrm>
          <a:prstGeom prst="roundRect">
            <a:avLst/>
          </a:prstGeom>
          <a:solidFill>
            <a:srgbClr val="077CFD"/>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600" dirty="0" smtClean="0">
                <a:solidFill>
                  <a:srgbClr val="002060"/>
                </a:solidFill>
              </a:rPr>
              <a:t>A</a:t>
            </a:r>
            <a:endParaRPr lang="zh-CN" altLang="en-US" sz="3600" dirty="0">
              <a:solidFill>
                <a:srgbClr val="002060"/>
              </a:solidFill>
            </a:endParaRPr>
          </a:p>
        </p:txBody>
      </p:sp>
    </p:spTree>
    <p:extLst>
      <p:ext uri="{BB962C8B-B14F-4D97-AF65-F5344CB8AC3E}">
        <p14:creationId xmlns:p14="http://schemas.microsoft.com/office/powerpoint/2010/main" val="344535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6879" y="3021875"/>
            <a:ext cx="5512526" cy="1015663"/>
          </a:xfrm>
          <a:prstGeom prst="rect">
            <a:avLst/>
          </a:prstGeom>
          <a:noFill/>
        </p:spPr>
        <p:txBody>
          <a:bodyPr wrap="square" rtlCol="0">
            <a:spAutoFit/>
          </a:bodyPr>
          <a:lstStyle/>
          <a:p>
            <a:pPr algn="ctr"/>
            <a:r>
              <a:rPr lang="zh-CN" altLang="en-US" sz="6000" dirty="0" smtClean="0">
                <a:solidFill>
                  <a:schemeClr val="accent4">
                    <a:lumMod val="75000"/>
                  </a:schemeClr>
                </a:solidFill>
                <a:latin typeface="方正喵呜体" panose="02010600010101010101" pitchFamily="2" charset="-122"/>
                <a:ea typeface="方正喵呜体" panose="02010600010101010101" pitchFamily="2" charset="-122"/>
              </a:rPr>
              <a:t>李老师</a:t>
            </a:r>
            <a:r>
              <a:rPr lang="zh-CN" altLang="en-US" sz="6000" dirty="0" smtClean="0">
                <a:solidFill>
                  <a:srgbClr val="00B0F0"/>
                </a:solidFill>
                <a:latin typeface="方正喵呜体" panose="02010600010101010101" pitchFamily="2" charset="-122"/>
                <a:ea typeface="方正喵呜体" panose="02010600010101010101" pitchFamily="2" charset="-122"/>
              </a:rPr>
              <a:t>  </a:t>
            </a:r>
            <a:r>
              <a:rPr lang="zh-CN" altLang="en-US" sz="6000" dirty="0" smtClean="0">
                <a:solidFill>
                  <a:srgbClr val="C00000"/>
                </a:solidFill>
                <a:latin typeface="方正喵呜体" panose="02010600010101010101" pitchFamily="2" charset="-122"/>
                <a:ea typeface="方正喵呜体" panose="02010600010101010101" pitchFamily="2" charset="-122"/>
              </a:rPr>
              <a:t>烦恼</a:t>
            </a:r>
            <a:endParaRPr lang="zh-CN" altLang="en-US" sz="6000" dirty="0">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rot="1188801">
            <a:off x="4562464" y="3232373"/>
            <a:ext cx="697627" cy="707886"/>
          </a:xfrm>
          <a:prstGeom prst="rect">
            <a:avLst/>
          </a:prstGeom>
        </p:spPr>
        <p:txBody>
          <a:bodyPr wrap="none">
            <a:spAutoFit/>
          </a:bodyPr>
          <a:lstStyle/>
          <a:p>
            <a:r>
              <a:rPr lang="zh-CN" altLang="en-US" sz="4000" dirty="0">
                <a:solidFill>
                  <a:schemeClr val="bg1"/>
                </a:solidFill>
                <a:latin typeface="方正喵呜体" panose="02010600010101010101" pitchFamily="2" charset="-122"/>
                <a:ea typeface="方正喵呜体" panose="02010600010101010101" pitchFamily="2" charset="-122"/>
              </a:rPr>
              <a:t>的</a:t>
            </a:r>
            <a:endParaRPr lang="zh-CN" altLang="en-US" sz="4000" dirty="0">
              <a:solidFill>
                <a:schemeClr val="bg1"/>
              </a:solidFill>
            </a:endParaRPr>
          </a:p>
        </p:txBody>
      </p:sp>
      <p:pic>
        <p:nvPicPr>
          <p:cNvPr id="5" name="图片 4"/>
          <p:cNvPicPr>
            <a:picLocks noChangeAspect="1"/>
          </p:cNvPicPr>
          <p:nvPr/>
        </p:nvPicPr>
        <p:blipFill>
          <a:blip r:embed="rId2"/>
          <a:stretch>
            <a:fillRect/>
          </a:stretch>
        </p:blipFill>
        <p:spPr>
          <a:xfrm>
            <a:off x="6479177" y="5418039"/>
            <a:ext cx="2664823" cy="1439961"/>
          </a:xfrm>
          <a:prstGeom prst="rect">
            <a:avLst/>
          </a:prstGeom>
        </p:spPr>
      </p:pic>
    </p:spTree>
    <p:extLst>
      <p:ext uri="{BB962C8B-B14F-4D97-AF65-F5344CB8AC3E}">
        <p14:creationId xmlns:p14="http://schemas.microsoft.com/office/powerpoint/2010/main" val="8976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680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3" name="圆角矩形 2"/>
          <p:cNvSpPr/>
          <p:nvPr/>
        </p:nvSpPr>
        <p:spPr>
          <a:xfrm>
            <a:off x="128168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B</a:t>
            </a:r>
            <a:endParaRPr lang="zh-CN" altLang="en-US" sz="4400" dirty="0">
              <a:solidFill>
                <a:srgbClr val="002060"/>
              </a:solidFill>
            </a:endParaRPr>
          </a:p>
        </p:txBody>
      </p:sp>
      <p:sp>
        <p:nvSpPr>
          <p:cNvPr id="4" name="圆角矩形 3"/>
          <p:cNvSpPr/>
          <p:nvPr/>
        </p:nvSpPr>
        <p:spPr>
          <a:xfrm>
            <a:off x="222656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C</a:t>
            </a:r>
            <a:endParaRPr lang="zh-CN" altLang="en-US" sz="4400" dirty="0">
              <a:solidFill>
                <a:srgbClr val="002060"/>
              </a:solidFill>
            </a:endParaRPr>
          </a:p>
        </p:txBody>
      </p:sp>
      <p:sp>
        <p:nvSpPr>
          <p:cNvPr id="5" name="圆角矩形 4"/>
          <p:cNvSpPr/>
          <p:nvPr/>
        </p:nvSpPr>
        <p:spPr>
          <a:xfrm>
            <a:off x="317144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6" name="圆角矩形 5"/>
          <p:cNvSpPr/>
          <p:nvPr/>
        </p:nvSpPr>
        <p:spPr>
          <a:xfrm>
            <a:off x="411632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7" name="圆角矩形 6"/>
          <p:cNvSpPr/>
          <p:nvPr/>
        </p:nvSpPr>
        <p:spPr>
          <a:xfrm>
            <a:off x="506120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B</a:t>
            </a:r>
            <a:endParaRPr lang="zh-CN" altLang="en-US" sz="4400" dirty="0">
              <a:solidFill>
                <a:srgbClr val="002060"/>
              </a:solidFill>
            </a:endParaRPr>
          </a:p>
        </p:txBody>
      </p:sp>
      <p:sp>
        <p:nvSpPr>
          <p:cNvPr id="8" name="圆角矩形 7"/>
          <p:cNvSpPr/>
          <p:nvPr/>
        </p:nvSpPr>
        <p:spPr>
          <a:xfrm>
            <a:off x="600608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C</a:t>
            </a:r>
            <a:endParaRPr lang="zh-CN" altLang="en-US" sz="4400" dirty="0">
              <a:solidFill>
                <a:srgbClr val="002060"/>
              </a:solidFill>
            </a:endParaRPr>
          </a:p>
        </p:txBody>
      </p:sp>
      <p:sp>
        <p:nvSpPr>
          <p:cNvPr id="9"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基于前缀匹配的跳转表</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0" name="圆角矩形 9"/>
          <p:cNvSpPr/>
          <p:nvPr/>
        </p:nvSpPr>
        <p:spPr>
          <a:xfrm>
            <a:off x="35966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1" name="圆角矩形 10"/>
          <p:cNvSpPr/>
          <p:nvPr/>
        </p:nvSpPr>
        <p:spPr>
          <a:xfrm>
            <a:off x="130454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2" name="圆角矩形 11"/>
          <p:cNvSpPr/>
          <p:nvPr/>
        </p:nvSpPr>
        <p:spPr>
          <a:xfrm>
            <a:off x="224942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3" name="圆角矩形 12"/>
          <p:cNvSpPr/>
          <p:nvPr/>
        </p:nvSpPr>
        <p:spPr>
          <a:xfrm>
            <a:off x="319430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4" name="圆角矩形 13"/>
          <p:cNvSpPr/>
          <p:nvPr/>
        </p:nvSpPr>
        <p:spPr>
          <a:xfrm>
            <a:off x="413918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5" name="圆角矩形 14"/>
          <p:cNvSpPr/>
          <p:nvPr/>
        </p:nvSpPr>
        <p:spPr>
          <a:xfrm>
            <a:off x="508406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16" name="圆角矩形 15"/>
          <p:cNvSpPr/>
          <p:nvPr/>
        </p:nvSpPr>
        <p:spPr>
          <a:xfrm>
            <a:off x="602894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chemeClr val="tx1"/>
                </a:solidFill>
              </a:rPr>
              <a:t>3</a:t>
            </a:r>
            <a:endParaRPr lang="zh-CN" altLang="en-US" sz="4400" dirty="0">
              <a:solidFill>
                <a:schemeClr val="tx1"/>
              </a:solidFill>
            </a:endParaRPr>
          </a:p>
        </p:txBody>
      </p:sp>
      <p:sp>
        <p:nvSpPr>
          <p:cNvPr id="17" name="圆角矩形 16"/>
          <p:cNvSpPr/>
          <p:nvPr/>
        </p:nvSpPr>
        <p:spPr>
          <a:xfrm>
            <a:off x="36728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8" name="圆角矩形 17"/>
          <p:cNvSpPr/>
          <p:nvPr/>
        </p:nvSpPr>
        <p:spPr>
          <a:xfrm>
            <a:off x="131216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9" name="圆角矩形 18"/>
          <p:cNvSpPr/>
          <p:nvPr/>
        </p:nvSpPr>
        <p:spPr>
          <a:xfrm>
            <a:off x="225704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20" name="圆角矩形 19"/>
          <p:cNvSpPr/>
          <p:nvPr/>
        </p:nvSpPr>
        <p:spPr>
          <a:xfrm>
            <a:off x="320192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1" name="圆角矩形 20"/>
          <p:cNvSpPr/>
          <p:nvPr/>
        </p:nvSpPr>
        <p:spPr>
          <a:xfrm>
            <a:off x="414680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2" name="圆角矩形 21"/>
          <p:cNvSpPr/>
          <p:nvPr/>
        </p:nvSpPr>
        <p:spPr>
          <a:xfrm>
            <a:off x="509168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3" name="圆角矩形 22"/>
          <p:cNvSpPr/>
          <p:nvPr/>
        </p:nvSpPr>
        <p:spPr>
          <a:xfrm>
            <a:off x="603656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6</a:t>
            </a:r>
            <a:endParaRPr lang="zh-CN" altLang="en-US" sz="4400" dirty="0">
              <a:solidFill>
                <a:schemeClr val="tx1"/>
              </a:solidFill>
            </a:endParaRPr>
          </a:p>
        </p:txBody>
      </p:sp>
      <p:sp>
        <p:nvSpPr>
          <p:cNvPr id="24" name="文本框 23"/>
          <p:cNvSpPr txBox="1"/>
          <p:nvPr/>
        </p:nvSpPr>
        <p:spPr>
          <a:xfrm>
            <a:off x="5068824" y="5684858"/>
            <a:ext cx="944880" cy="461665"/>
          </a:xfrm>
          <a:prstGeom prst="rect">
            <a:avLst/>
          </a:prstGeom>
          <a:noFill/>
        </p:spPr>
        <p:txBody>
          <a:bodyPr wrap="square" rtlCol="0">
            <a:spAutoFit/>
          </a:bodyPr>
          <a:lstStyle/>
          <a:p>
            <a:pPr algn="ctr"/>
            <a:r>
              <a:rPr lang="en-US" altLang="zh-CN" sz="2400" dirty="0" smtClean="0">
                <a:solidFill>
                  <a:schemeClr val="bg1"/>
                </a:solidFill>
              </a:rPr>
              <a:t>5-1+1</a:t>
            </a:r>
            <a:endParaRPr lang="zh-CN" altLang="en-US" sz="2400" dirty="0">
              <a:solidFill>
                <a:schemeClr val="bg1"/>
              </a:solidFill>
            </a:endParaRPr>
          </a:p>
        </p:txBody>
      </p:sp>
      <p:sp>
        <p:nvSpPr>
          <p:cNvPr id="25" name="文本框 24"/>
          <p:cNvSpPr txBox="1"/>
          <p:nvPr/>
        </p:nvSpPr>
        <p:spPr>
          <a:xfrm>
            <a:off x="5990844" y="5684858"/>
            <a:ext cx="944880" cy="461665"/>
          </a:xfrm>
          <a:prstGeom prst="rect">
            <a:avLst/>
          </a:prstGeom>
          <a:noFill/>
        </p:spPr>
        <p:txBody>
          <a:bodyPr wrap="square" rtlCol="0">
            <a:spAutoFit/>
          </a:bodyPr>
          <a:lstStyle/>
          <a:p>
            <a:pPr algn="ctr"/>
            <a:r>
              <a:rPr lang="en-US" altLang="zh-CN" sz="2400" dirty="0" smtClean="0">
                <a:solidFill>
                  <a:schemeClr val="bg1"/>
                </a:solidFill>
              </a:rPr>
              <a:t>6-2+2</a:t>
            </a:r>
            <a:endParaRPr lang="zh-CN" altLang="en-US" sz="2400" dirty="0">
              <a:solidFill>
                <a:schemeClr val="bg1"/>
              </a:solidFill>
            </a:endParaRPr>
          </a:p>
        </p:txBody>
      </p:sp>
      <p:sp>
        <p:nvSpPr>
          <p:cNvPr id="26" name="文本框 25"/>
          <p:cNvSpPr txBox="1"/>
          <p:nvPr/>
        </p:nvSpPr>
        <p:spPr>
          <a:xfrm>
            <a:off x="1220724" y="5684858"/>
            <a:ext cx="944880" cy="461665"/>
          </a:xfrm>
          <a:prstGeom prst="rect">
            <a:avLst/>
          </a:prstGeom>
          <a:noFill/>
        </p:spPr>
        <p:txBody>
          <a:bodyPr wrap="square" rtlCol="0">
            <a:spAutoFit/>
          </a:bodyPr>
          <a:lstStyle/>
          <a:p>
            <a:pPr algn="ctr"/>
            <a:r>
              <a:rPr lang="en-US" altLang="zh-CN" sz="2400" dirty="0" smtClean="0">
                <a:solidFill>
                  <a:schemeClr val="bg1"/>
                </a:solidFill>
              </a:rPr>
              <a:t>1-0</a:t>
            </a:r>
            <a:endParaRPr lang="zh-CN" altLang="en-US" sz="2400" dirty="0">
              <a:solidFill>
                <a:schemeClr val="bg1"/>
              </a:solidFill>
            </a:endParaRPr>
          </a:p>
        </p:txBody>
      </p:sp>
      <p:sp>
        <p:nvSpPr>
          <p:cNvPr id="27" name="文本框 26"/>
          <p:cNvSpPr txBox="1"/>
          <p:nvPr/>
        </p:nvSpPr>
        <p:spPr>
          <a:xfrm>
            <a:off x="2209800" y="5684858"/>
            <a:ext cx="944880" cy="461665"/>
          </a:xfrm>
          <a:prstGeom prst="rect">
            <a:avLst/>
          </a:prstGeom>
          <a:noFill/>
        </p:spPr>
        <p:txBody>
          <a:bodyPr wrap="square" rtlCol="0">
            <a:spAutoFit/>
          </a:bodyPr>
          <a:lstStyle/>
          <a:p>
            <a:pPr algn="ctr"/>
            <a:r>
              <a:rPr lang="en-US" altLang="zh-CN" sz="2400" dirty="0" smtClean="0">
                <a:solidFill>
                  <a:schemeClr val="bg1"/>
                </a:solidFill>
              </a:rPr>
              <a:t>2-0</a:t>
            </a:r>
            <a:endParaRPr lang="zh-CN" altLang="en-US" sz="2400" dirty="0">
              <a:solidFill>
                <a:schemeClr val="bg1"/>
              </a:solidFill>
            </a:endParaRPr>
          </a:p>
        </p:txBody>
      </p:sp>
      <p:sp>
        <p:nvSpPr>
          <p:cNvPr id="28" name="文本框 27"/>
          <p:cNvSpPr txBox="1"/>
          <p:nvPr/>
        </p:nvSpPr>
        <p:spPr>
          <a:xfrm>
            <a:off x="3131820" y="5684858"/>
            <a:ext cx="944880" cy="461665"/>
          </a:xfrm>
          <a:prstGeom prst="rect">
            <a:avLst/>
          </a:prstGeom>
          <a:noFill/>
        </p:spPr>
        <p:txBody>
          <a:bodyPr wrap="square" rtlCol="0">
            <a:spAutoFit/>
          </a:bodyPr>
          <a:lstStyle/>
          <a:p>
            <a:pPr algn="ctr"/>
            <a:r>
              <a:rPr lang="en-US" altLang="zh-CN" sz="2400" dirty="0" smtClean="0">
                <a:solidFill>
                  <a:schemeClr val="bg1"/>
                </a:solidFill>
              </a:rPr>
              <a:t>3-0</a:t>
            </a:r>
            <a:endParaRPr lang="zh-CN" altLang="en-US" sz="2400" dirty="0">
              <a:solidFill>
                <a:schemeClr val="bg1"/>
              </a:solidFill>
            </a:endParaRPr>
          </a:p>
        </p:txBody>
      </p:sp>
      <p:sp>
        <p:nvSpPr>
          <p:cNvPr id="29" name="文本框 28"/>
          <p:cNvSpPr txBox="1"/>
          <p:nvPr/>
        </p:nvSpPr>
        <p:spPr>
          <a:xfrm>
            <a:off x="4100322" y="5684858"/>
            <a:ext cx="944880" cy="461665"/>
          </a:xfrm>
          <a:prstGeom prst="rect">
            <a:avLst/>
          </a:prstGeom>
          <a:noFill/>
        </p:spPr>
        <p:txBody>
          <a:bodyPr wrap="square" rtlCol="0">
            <a:spAutoFit/>
          </a:bodyPr>
          <a:lstStyle/>
          <a:p>
            <a:pPr algn="ctr"/>
            <a:r>
              <a:rPr lang="en-US" altLang="zh-CN" sz="2400" dirty="0" smtClean="0">
                <a:solidFill>
                  <a:schemeClr val="bg1"/>
                </a:solidFill>
              </a:rPr>
              <a:t>4-0+1</a:t>
            </a:r>
            <a:endParaRPr lang="zh-CN" altLang="en-US" sz="2400" dirty="0">
              <a:solidFill>
                <a:schemeClr val="bg1"/>
              </a:solidFill>
            </a:endParaRPr>
          </a:p>
        </p:txBody>
      </p:sp>
      <p:sp>
        <p:nvSpPr>
          <p:cNvPr id="30" name="圆角矩形 29"/>
          <p:cNvSpPr/>
          <p:nvPr/>
        </p:nvSpPr>
        <p:spPr>
          <a:xfrm>
            <a:off x="36728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0</a:t>
            </a:r>
            <a:endParaRPr lang="zh-CN" altLang="en-US" sz="4400" dirty="0">
              <a:solidFill>
                <a:srgbClr val="002060"/>
              </a:solidFill>
            </a:endParaRPr>
          </a:p>
        </p:txBody>
      </p:sp>
      <p:sp>
        <p:nvSpPr>
          <p:cNvPr id="31" name="圆角矩形 30"/>
          <p:cNvSpPr/>
          <p:nvPr/>
        </p:nvSpPr>
        <p:spPr>
          <a:xfrm>
            <a:off x="131216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1</a:t>
            </a:r>
            <a:endParaRPr lang="zh-CN" altLang="en-US" sz="4400" dirty="0">
              <a:solidFill>
                <a:srgbClr val="002060"/>
              </a:solidFill>
            </a:endParaRPr>
          </a:p>
        </p:txBody>
      </p:sp>
      <p:sp>
        <p:nvSpPr>
          <p:cNvPr id="32" name="圆角矩形 31"/>
          <p:cNvSpPr/>
          <p:nvPr/>
        </p:nvSpPr>
        <p:spPr>
          <a:xfrm>
            <a:off x="225704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2</a:t>
            </a:r>
            <a:endParaRPr lang="zh-CN" altLang="en-US" sz="4400" dirty="0">
              <a:solidFill>
                <a:srgbClr val="002060"/>
              </a:solidFill>
            </a:endParaRPr>
          </a:p>
        </p:txBody>
      </p:sp>
      <p:sp>
        <p:nvSpPr>
          <p:cNvPr id="33" name="圆角矩形 32"/>
          <p:cNvSpPr/>
          <p:nvPr/>
        </p:nvSpPr>
        <p:spPr>
          <a:xfrm>
            <a:off x="320192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3</a:t>
            </a:r>
            <a:endParaRPr lang="zh-CN" altLang="en-US" sz="4400" dirty="0">
              <a:solidFill>
                <a:srgbClr val="002060"/>
              </a:solidFill>
            </a:endParaRPr>
          </a:p>
        </p:txBody>
      </p:sp>
      <p:sp>
        <p:nvSpPr>
          <p:cNvPr id="34" name="圆角矩形 33"/>
          <p:cNvSpPr/>
          <p:nvPr/>
        </p:nvSpPr>
        <p:spPr>
          <a:xfrm>
            <a:off x="414680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4</a:t>
            </a:r>
            <a:endParaRPr lang="zh-CN" altLang="en-US" sz="4400" dirty="0">
              <a:solidFill>
                <a:srgbClr val="002060"/>
              </a:solidFill>
            </a:endParaRPr>
          </a:p>
        </p:txBody>
      </p:sp>
      <p:sp>
        <p:nvSpPr>
          <p:cNvPr id="35" name="圆角矩形 34"/>
          <p:cNvSpPr/>
          <p:nvPr/>
        </p:nvSpPr>
        <p:spPr>
          <a:xfrm>
            <a:off x="509168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5</a:t>
            </a:r>
            <a:endParaRPr lang="zh-CN" altLang="en-US" sz="4400" dirty="0">
              <a:solidFill>
                <a:srgbClr val="002060"/>
              </a:solidFill>
            </a:endParaRPr>
          </a:p>
        </p:txBody>
      </p:sp>
      <p:sp>
        <p:nvSpPr>
          <p:cNvPr id="36" name="圆角矩形 35"/>
          <p:cNvSpPr/>
          <p:nvPr/>
        </p:nvSpPr>
        <p:spPr>
          <a:xfrm>
            <a:off x="603656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6</a:t>
            </a:r>
            <a:endParaRPr lang="zh-CN" altLang="en-US" sz="4400" dirty="0">
              <a:solidFill>
                <a:srgbClr val="002060"/>
              </a:solidFill>
            </a:endParaRPr>
          </a:p>
        </p:txBody>
      </p:sp>
      <p:sp>
        <p:nvSpPr>
          <p:cNvPr id="37" name="圆角矩形 36"/>
          <p:cNvSpPr/>
          <p:nvPr/>
        </p:nvSpPr>
        <p:spPr>
          <a:xfrm>
            <a:off x="695096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D</a:t>
            </a:r>
            <a:endParaRPr lang="zh-CN" altLang="en-US" sz="4400" dirty="0">
              <a:solidFill>
                <a:srgbClr val="002060"/>
              </a:solidFill>
            </a:endParaRPr>
          </a:p>
        </p:txBody>
      </p:sp>
      <p:sp>
        <p:nvSpPr>
          <p:cNvPr id="38" name="圆角矩形 37"/>
          <p:cNvSpPr/>
          <p:nvPr/>
        </p:nvSpPr>
        <p:spPr>
          <a:xfrm>
            <a:off x="7895844" y="184065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E</a:t>
            </a:r>
            <a:endParaRPr lang="zh-CN" altLang="en-US" sz="4400" dirty="0">
              <a:solidFill>
                <a:srgbClr val="002060"/>
              </a:solidFill>
            </a:endParaRPr>
          </a:p>
        </p:txBody>
      </p:sp>
      <p:sp>
        <p:nvSpPr>
          <p:cNvPr id="39" name="圆角矩形 38"/>
          <p:cNvSpPr/>
          <p:nvPr/>
        </p:nvSpPr>
        <p:spPr>
          <a:xfrm>
            <a:off x="697382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40" name="圆角矩形 39"/>
          <p:cNvSpPr/>
          <p:nvPr/>
        </p:nvSpPr>
        <p:spPr>
          <a:xfrm>
            <a:off x="7918704" y="3721608"/>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41" name="圆角矩形 40"/>
          <p:cNvSpPr/>
          <p:nvPr/>
        </p:nvSpPr>
        <p:spPr>
          <a:xfrm>
            <a:off x="698144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7</a:t>
            </a:r>
            <a:endParaRPr lang="zh-CN" altLang="en-US" sz="4400" dirty="0">
              <a:solidFill>
                <a:schemeClr val="tx1"/>
              </a:solidFill>
            </a:endParaRPr>
          </a:p>
        </p:txBody>
      </p:sp>
      <p:sp>
        <p:nvSpPr>
          <p:cNvPr id="42" name="圆角矩形 41"/>
          <p:cNvSpPr/>
          <p:nvPr/>
        </p:nvSpPr>
        <p:spPr>
          <a:xfrm>
            <a:off x="7926324" y="4656158"/>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43" name="圆角矩形 42"/>
          <p:cNvSpPr/>
          <p:nvPr/>
        </p:nvSpPr>
        <p:spPr>
          <a:xfrm>
            <a:off x="698144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7</a:t>
            </a:r>
            <a:endParaRPr lang="zh-CN" altLang="en-US" sz="4400" dirty="0">
              <a:solidFill>
                <a:srgbClr val="002060"/>
              </a:solidFill>
            </a:endParaRPr>
          </a:p>
        </p:txBody>
      </p:sp>
      <p:sp>
        <p:nvSpPr>
          <p:cNvPr id="44" name="圆角矩形 43"/>
          <p:cNvSpPr/>
          <p:nvPr/>
        </p:nvSpPr>
        <p:spPr>
          <a:xfrm>
            <a:off x="7926324" y="2775204"/>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8</a:t>
            </a:r>
            <a:endParaRPr lang="zh-CN" altLang="en-US" sz="4400" dirty="0">
              <a:solidFill>
                <a:srgbClr val="002060"/>
              </a:solidFill>
            </a:endParaRPr>
          </a:p>
        </p:txBody>
      </p:sp>
      <p:sp>
        <p:nvSpPr>
          <p:cNvPr id="45" name="文本框 44"/>
          <p:cNvSpPr txBox="1"/>
          <p:nvPr/>
        </p:nvSpPr>
        <p:spPr>
          <a:xfrm>
            <a:off x="6960108" y="5686613"/>
            <a:ext cx="944880" cy="461665"/>
          </a:xfrm>
          <a:prstGeom prst="rect">
            <a:avLst/>
          </a:prstGeom>
          <a:noFill/>
        </p:spPr>
        <p:txBody>
          <a:bodyPr wrap="square" rtlCol="0">
            <a:spAutoFit/>
          </a:bodyPr>
          <a:lstStyle/>
          <a:p>
            <a:pPr algn="ctr"/>
            <a:r>
              <a:rPr lang="en-US" altLang="zh-CN" sz="2400" dirty="0" smtClean="0">
                <a:solidFill>
                  <a:schemeClr val="bg1"/>
                </a:solidFill>
              </a:rPr>
              <a:t>7-3+3</a:t>
            </a:r>
            <a:endParaRPr lang="zh-CN" altLang="en-US" sz="2400" dirty="0">
              <a:solidFill>
                <a:schemeClr val="bg1"/>
              </a:solidFill>
            </a:endParaRPr>
          </a:p>
        </p:txBody>
      </p:sp>
      <p:sp>
        <p:nvSpPr>
          <p:cNvPr id="46" name="文本框 45"/>
          <p:cNvSpPr txBox="1"/>
          <p:nvPr/>
        </p:nvSpPr>
        <p:spPr>
          <a:xfrm>
            <a:off x="7882128" y="5686611"/>
            <a:ext cx="944880" cy="461665"/>
          </a:xfrm>
          <a:prstGeom prst="rect">
            <a:avLst/>
          </a:prstGeom>
          <a:noFill/>
        </p:spPr>
        <p:txBody>
          <a:bodyPr wrap="square" rtlCol="0">
            <a:spAutoFit/>
          </a:bodyPr>
          <a:lstStyle/>
          <a:p>
            <a:pPr algn="ctr"/>
            <a:r>
              <a:rPr lang="en-US" altLang="zh-CN" sz="2400" dirty="0" smtClean="0">
                <a:solidFill>
                  <a:schemeClr val="bg1"/>
                </a:solidFill>
              </a:rPr>
              <a:t>8-4</a:t>
            </a:r>
            <a:endParaRPr lang="zh-CN" altLang="en-US" sz="2400" dirty="0">
              <a:solidFill>
                <a:schemeClr val="bg1"/>
              </a:solidFill>
            </a:endParaRPr>
          </a:p>
        </p:txBody>
      </p:sp>
    </p:spTree>
    <p:extLst>
      <p:ext uri="{BB962C8B-B14F-4D97-AF65-F5344CB8AC3E}">
        <p14:creationId xmlns:p14="http://schemas.microsoft.com/office/powerpoint/2010/main" val="175431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1955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3" name="圆角矩形 2"/>
          <p:cNvSpPr/>
          <p:nvPr/>
        </p:nvSpPr>
        <p:spPr>
          <a:xfrm>
            <a:off x="196443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4" name="圆角矩形 3"/>
          <p:cNvSpPr/>
          <p:nvPr/>
        </p:nvSpPr>
        <p:spPr>
          <a:xfrm>
            <a:off x="290931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5" name="圆角矩形 4"/>
          <p:cNvSpPr/>
          <p:nvPr/>
        </p:nvSpPr>
        <p:spPr>
          <a:xfrm>
            <a:off x="385419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6" name="圆角矩形 5"/>
          <p:cNvSpPr/>
          <p:nvPr/>
        </p:nvSpPr>
        <p:spPr>
          <a:xfrm>
            <a:off x="479907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7" name="圆角矩形 6"/>
          <p:cNvSpPr/>
          <p:nvPr/>
        </p:nvSpPr>
        <p:spPr>
          <a:xfrm>
            <a:off x="574395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8" name="圆角矩形 7"/>
          <p:cNvSpPr/>
          <p:nvPr/>
        </p:nvSpPr>
        <p:spPr>
          <a:xfrm>
            <a:off x="6688836" y="170654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A</a:t>
            </a:r>
            <a:endParaRPr lang="zh-CN" altLang="en-US" sz="4400" dirty="0">
              <a:solidFill>
                <a:srgbClr val="002060"/>
              </a:solidFill>
            </a:endParaRPr>
          </a:p>
        </p:txBody>
      </p:sp>
      <p:sp>
        <p:nvSpPr>
          <p:cNvPr id="9" name="标题 1"/>
          <p:cNvSpPr txBox="1">
            <a:spLocks/>
          </p:cNvSpPr>
          <p:nvPr/>
        </p:nvSpPr>
        <p:spPr>
          <a:xfrm>
            <a:off x="510086" y="609600"/>
            <a:ext cx="7765322" cy="97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基于前缀匹配的跳转表</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0" name="圆角矩形 9"/>
          <p:cNvSpPr/>
          <p:nvPr/>
        </p:nvSpPr>
        <p:spPr>
          <a:xfrm>
            <a:off x="104241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0</a:t>
            </a:r>
            <a:endParaRPr lang="zh-CN" altLang="en-US" sz="4400" dirty="0">
              <a:solidFill>
                <a:schemeClr val="tx1"/>
              </a:solidFill>
            </a:endParaRPr>
          </a:p>
        </p:txBody>
      </p:sp>
      <p:sp>
        <p:nvSpPr>
          <p:cNvPr id="11" name="圆角矩形 10"/>
          <p:cNvSpPr/>
          <p:nvPr/>
        </p:nvSpPr>
        <p:spPr>
          <a:xfrm>
            <a:off x="198729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2" name="圆角矩形 11"/>
          <p:cNvSpPr/>
          <p:nvPr/>
        </p:nvSpPr>
        <p:spPr>
          <a:xfrm>
            <a:off x="293217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13" name="圆角矩形 12"/>
          <p:cNvSpPr/>
          <p:nvPr/>
        </p:nvSpPr>
        <p:spPr>
          <a:xfrm>
            <a:off x="387705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14" name="圆角矩形 13"/>
          <p:cNvSpPr/>
          <p:nvPr/>
        </p:nvSpPr>
        <p:spPr>
          <a:xfrm>
            <a:off x="482193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15" name="圆角矩形 14"/>
          <p:cNvSpPr/>
          <p:nvPr/>
        </p:nvSpPr>
        <p:spPr>
          <a:xfrm>
            <a:off x="576681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16" name="圆角矩形 15"/>
          <p:cNvSpPr/>
          <p:nvPr/>
        </p:nvSpPr>
        <p:spPr>
          <a:xfrm>
            <a:off x="6711696" y="3587496"/>
            <a:ext cx="853440" cy="853440"/>
          </a:xfrm>
          <a:prstGeom prst="roundRect">
            <a:avLst/>
          </a:prstGeom>
          <a:solidFill>
            <a:schemeClr val="bg2"/>
          </a:solidFill>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6</a:t>
            </a:r>
            <a:endParaRPr lang="zh-CN" altLang="en-US" sz="4400" dirty="0">
              <a:solidFill>
                <a:schemeClr val="tx1"/>
              </a:solidFill>
            </a:endParaRPr>
          </a:p>
        </p:txBody>
      </p:sp>
      <p:sp>
        <p:nvSpPr>
          <p:cNvPr id="17" name="圆角矩形 16"/>
          <p:cNvSpPr/>
          <p:nvPr/>
        </p:nvSpPr>
        <p:spPr>
          <a:xfrm>
            <a:off x="105003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1</a:t>
            </a:r>
            <a:endParaRPr lang="zh-CN" altLang="en-US" sz="4400" dirty="0">
              <a:solidFill>
                <a:schemeClr val="tx1"/>
              </a:solidFill>
            </a:endParaRPr>
          </a:p>
        </p:txBody>
      </p:sp>
      <p:sp>
        <p:nvSpPr>
          <p:cNvPr id="18" name="圆角矩形 17"/>
          <p:cNvSpPr/>
          <p:nvPr/>
        </p:nvSpPr>
        <p:spPr>
          <a:xfrm>
            <a:off x="199491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2</a:t>
            </a:r>
            <a:endParaRPr lang="zh-CN" altLang="en-US" sz="4400" dirty="0">
              <a:solidFill>
                <a:schemeClr val="tx1"/>
              </a:solidFill>
            </a:endParaRPr>
          </a:p>
        </p:txBody>
      </p:sp>
      <p:sp>
        <p:nvSpPr>
          <p:cNvPr id="19" name="圆角矩形 18"/>
          <p:cNvSpPr/>
          <p:nvPr/>
        </p:nvSpPr>
        <p:spPr>
          <a:xfrm>
            <a:off x="293979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3</a:t>
            </a:r>
            <a:endParaRPr lang="zh-CN" altLang="en-US" sz="4400" dirty="0">
              <a:solidFill>
                <a:schemeClr val="tx1"/>
              </a:solidFill>
            </a:endParaRPr>
          </a:p>
        </p:txBody>
      </p:sp>
      <p:sp>
        <p:nvSpPr>
          <p:cNvPr id="20" name="圆角矩形 19"/>
          <p:cNvSpPr/>
          <p:nvPr/>
        </p:nvSpPr>
        <p:spPr>
          <a:xfrm>
            <a:off x="388467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4</a:t>
            </a:r>
            <a:endParaRPr lang="zh-CN" altLang="en-US" sz="4400" dirty="0">
              <a:solidFill>
                <a:schemeClr val="tx1"/>
              </a:solidFill>
            </a:endParaRPr>
          </a:p>
        </p:txBody>
      </p:sp>
      <p:sp>
        <p:nvSpPr>
          <p:cNvPr id="21" name="圆角矩形 20"/>
          <p:cNvSpPr/>
          <p:nvPr/>
        </p:nvSpPr>
        <p:spPr>
          <a:xfrm>
            <a:off x="482955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5</a:t>
            </a:r>
            <a:endParaRPr lang="zh-CN" altLang="en-US" sz="4400" dirty="0">
              <a:solidFill>
                <a:schemeClr val="tx1"/>
              </a:solidFill>
            </a:endParaRPr>
          </a:p>
        </p:txBody>
      </p:sp>
      <p:sp>
        <p:nvSpPr>
          <p:cNvPr id="22" name="圆角矩形 21"/>
          <p:cNvSpPr/>
          <p:nvPr/>
        </p:nvSpPr>
        <p:spPr>
          <a:xfrm>
            <a:off x="577443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6</a:t>
            </a:r>
            <a:endParaRPr lang="zh-CN" altLang="en-US" sz="4400" dirty="0">
              <a:solidFill>
                <a:schemeClr val="tx1"/>
              </a:solidFill>
            </a:endParaRPr>
          </a:p>
        </p:txBody>
      </p:sp>
      <p:sp>
        <p:nvSpPr>
          <p:cNvPr id="23" name="圆角矩形 22"/>
          <p:cNvSpPr/>
          <p:nvPr/>
        </p:nvSpPr>
        <p:spPr>
          <a:xfrm>
            <a:off x="6719316" y="4522046"/>
            <a:ext cx="853440" cy="853440"/>
          </a:xfrm>
          <a:prstGeom prst="roundRect">
            <a:avLst/>
          </a:prstGeom>
          <a:solidFill>
            <a:schemeClr val="accent5">
              <a:lumMod val="75000"/>
            </a:schemeClr>
          </a:solidFill>
          <a:ln w="38100">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chemeClr val="tx1"/>
                </a:solidFill>
              </a:rPr>
              <a:t>7</a:t>
            </a:r>
            <a:endParaRPr lang="zh-CN" altLang="en-US" sz="4400" dirty="0">
              <a:solidFill>
                <a:schemeClr val="tx1"/>
              </a:solidFill>
            </a:endParaRPr>
          </a:p>
        </p:txBody>
      </p:sp>
      <p:sp>
        <p:nvSpPr>
          <p:cNvPr id="24" name="文本框 23"/>
          <p:cNvSpPr txBox="1"/>
          <p:nvPr/>
        </p:nvSpPr>
        <p:spPr>
          <a:xfrm>
            <a:off x="5751576" y="5550746"/>
            <a:ext cx="944880" cy="369332"/>
          </a:xfrm>
          <a:prstGeom prst="rect">
            <a:avLst/>
          </a:prstGeom>
          <a:noFill/>
        </p:spPr>
        <p:txBody>
          <a:bodyPr wrap="square" rtlCol="0">
            <a:spAutoFit/>
          </a:bodyPr>
          <a:lstStyle/>
          <a:p>
            <a:pPr algn="ctr"/>
            <a:r>
              <a:rPr lang="en-US" altLang="zh-CN" dirty="0" smtClean="0">
                <a:solidFill>
                  <a:schemeClr val="bg1"/>
                </a:solidFill>
              </a:rPr>
              <a:t>5-4+5</a:t>
            </a:r>
            <a:endParaRPr lang="zh-CN" altLang="en-US" dirty="0">
              <a:solidFill>
                <a:schemeClr val="bg1"/>
              </a:solidFill>
            </a:endParaRPr>
          </a:p>
        </p:txBody>
      </p:sp>
      <p:sp>
        <p:nvSpPr>
          <p:cNvPr id="25" name="文本框 24"/>
          <p:cNvSpPr txBox="1"/>
          <p:nvPr/>
        </p:nvSpPr>
        <p:spPr>
          <a:xfrm>
            <a:off x="6673596" y="5550746"/>
            <a:ext cx="944880" cy="369332"/>
          </a:xfrm>
          <a:prstGeom prst="rect">
            <a:avLst/>
          </a:prstGeom>
          <a:noFill/>
        </p:spPr>
        <p:txBody>
          <a:bodyPr wrap="square" rtlCol="0">
            <a:spAutoFit/>
          </a:bodyPr>
          <a:lstStyle/>
          <a:p>
            <a:pPr algn="ctr"/>
            <a:r>
              <a:rPr lang="en-US" altLang="zh-CN" dirty="0" smtClean="0">
                <a:solidFill>
                  <a:schemeClr val="bg1"/>
                </a:solidFill>
              </a:rPr>
              <a:t>6-5+6</a:t>
            </a:r>
            <a:endParaRPr lang="zh-CN" altLang="en-US" dirty="0">
              <a:solidFill>
                <a:schemeClr val="bg1"/>
              </a:solidFill>
            </a:endParaRPr>
          </a:p>
        </p:txBody>
      </p:sp>
      <p:sp>
        <p:nvSpPr>
          <p:cNvPr id="26" name="文本框 25"/>
          <p:cNvSpPr txBox="1"/>
          <p:nvPr/>
        </p:nvSpPr>
        <p:spPr>
          <a:xfrm>
            <a:off x="1903476" y="5550746"/>
            <a:ext cx="944880" cy="369332"/>
          </a:xfrm>
          <a:prstGeom prst="rect">
            <a:avLst/>
          </a:prstGeom>
          <a:noFill/>
        </p:spPr>
        <p:txBody>
          <a:bodyPr wrap="square" rtlCol="0">
            <a:spAutoFit/>
          </a:bodyPr>
          <a:lstStyle/>
          <a:p>
            <a:pPr algn="ctr"/>
            <a:r>
              <a:rPr lang="en-US" altLang="zh-CN" dirty="0" smtClean="0">
                <a:solidFill>
                  <a:schemeClr val="bg1"/>
                </a:solidFill>
              </a:rPr>
              <a:t>1-0+1</a:t>
            </a:r>
            <a:endParaRPr lang="zh-CN" altLang="en-US" dirty="0">
              <a:solidFill>
                <a:schemeClr val="bg1"/>
              </a:solidFill>
            </a:endParaRPr>
          </a:p>
        </p:txBody>
      </p:sp>
      <p:sp>
        <p:nvSpPr>
          <p:cNvPr id="27" name="文本框 26"/>
          <p:cNvSpPr txBox="1"/>
          <p:nvPr/>
        </p:nvSpPr>
        <p:spPr>
          <a:xfrm>
            <a:off x="2892552" y="5550746"/>
            <a:ext cx="944880" cy="369332"/>
          </a:xfrm>
          <a:prstGeom prst="rect">
            <a:avLst/>
          </a:prstGeom>
          <a:noFill/>
        </p:spPr>
        <p:txBody>
          <a:bodyPr wrap="square" rtlCol="0">
            <a:spAutoFit/>
          </a:bodyPr>
          <a:lstStyle/>
          <a:p>
            <a:pPr algn="ctr"/>
            <a:r>
              <a:rPr lang="en-US" altLang="zh-CN" dirty="0" smtClean="0">
                <a:solidFill>
                  <a:schemeClr val="bg1"/>
                </a:solidFill>
              </a:rPr>
              <a:t>2-1+2</a:t>
            </a:r>
            <a:endParaRPr lang="zh-CN" altLang="en-US" dirty="0">
              <a:solidFill>
                <a:schemeClr val="bg1"/>
              </a:solidFill>
            </a:endParaRPr>
          </a:p>
        </p:txBody>
      </p:sp>
      <p:sp>
        <p:nvSpPr>
          <p:cNvPr id="28" name="文本框 27"/>
          <p:cNvSpPr txBox="1"/>
          <p:nvPr/>
        </p:nvSpPr>
        <p:spPr>
          <a:xfrm>
            <a:off x="3814572" y="5550746"/>
            <a:ext cx="944880" cy="369332"/>
          </a:xfrm>
          <a:prstGeom prst="rect">
            <a:avLst/>
          </a:prstGeom>
          <a:noFill/>
        </p:spPr>
        <p:txBody>
          <a:bodyPr wrap="square" rtlCol="0">
            <a:spAutoFit/>
          </a:bodyPr>
          <a:lstStyle/>
          <a:p>
            <a:pPr algn="ctr"/>
            <a:r>
              <a:rPr lang="en-US" altLang="zh-CN" dirty="0" smtClean="0">
                <a:solidFill>
                  <a:schemeClr val="bg1"/>
                </a:solidFill>
              </a:rPr>
              <a:t>3-2+3</a:t>
            </a:r>
            <a:endParaRPr lang="zh-CN" altLang="en-US" dirty="0">
              <a:solidFill>
                <a:schemeClr val="bg1"/>
              </a:solidFill>
            </a:endParaRPr>
          </a:p>
        </p:txBody>
      </p:sp>
      <p:sp>
        <p:nvSpPr>
          <p:cNvPr id="29" name="文本框 28"/>
          <p:cNvSpPr txBox="1"/>
          <p:nvPr/>
        </p:nvSpPr>
        <p:spPr>
          <a:xfrm>
            <a:off x="4783074" y="5550746"/>
            <a:ext cx="944880" cy="369332"/>
          </a:xfrm>
          <a:prstGeom prst="rect">
            <a:avLst/>
          </a:prstGeom>
          <a:noFill/>
        </p:spPr>
        <p:txBody>
          <a:bodyPr wrap="square" rtlCol="0">
            <a:spAutoFit/>
          </a:bodyPr>
          <a:lstStyle/>
          <a:p>
            <a:pPr algn="ctr"/>
            <a:r>
              <a:rPr lang="en-US" altLang="zh-CN" dirty="0" smtClean="0">
                <a:solidFill>
                  <a:schemeClr val="bg1"/>
                </a:solidFill>
              </a:rPr>
              <a:t>4-3+4</a:t>
            </a:r>
            <a:endParaRPr lang="zh-CN" altLang="en-US" dirty="0">
              <a:solidFill>
                <a:schemeClr val="bg1"/>
              </a:solidFill>
            </a:endParaRPr>
          </a:p>
        </p:txBody>
      </p:sp>
      <p:sp>
        <p:nvSpPr>
          <p:cNvPr id="30" name="圆角矩形 29"/>
          <p:cNvSpPr/>
          <p:nvPr/>
        </p:nvSpPr>
        <p:spPr>
          <a:xfrm>
            <a:off x="105003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0</a:t>
            </a:r>
            <a:endParaRPr lang="zh-CN" altLang="en-US" sz="4400" dirty="0">
              <a:solidFill>
                <a:srgbClr val="002060"/>
              </a:solidFill>
            </a:endParaRPr>
          </a:p>
        </p:txBody>
      </p:sp>
      <p:sp>
        <p:nvSpPr>
          <p:cNvPr id="31" name="圆角矩形 30"/>
          <p:cNvSpPr/>
          <p:nvPr/>
        </p:nvSpPr>
        <p:spPr>
          <a:xfrm>
            <a:off x="199491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1</a:t>
            </a:r>
            <a:endParaRPr lang="zh-CN" altLang="en-US" sz="4400" dirty="0">
              <a:solidFill>
                <a:srgbClr val="002060"/>
              </a:solidFill>
            </a:endParaRPr>
          </a:p>
        </p:txBody>
      </p:sp>
      <p:sp>
        <p:nvSpPr>
          <p:cNvPr id="32" name="圆角矩形 31"/>
          <p:cNvSpPr/>
          <p:nvPr/>
        </p:nvSpPr>
        <p:spPr>
          <a:xfrm>
            <a:off x="293979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2</a:t>
            </a:r>
            <a:endParaRPr lang="zh-CN" altLang="en-US" sz="4400" dirty="0">
              <a:solidFill>
                <a:srgbClr val="002060"/>
              </a:solidFill>
            </a:endParaRPr>
          </a:p>
        </p:txBody>
      </p:sp>
      <p:sp>
        <p:nvSpPr>
          <p:cNvPr id="33" name="圆角矩形 32"/>
          <p:cNvSpPr/>
          <p:nvPr/>
        </p:nvSpPr>
        <p:spPr>
          <a:xfrm>
            <a:off x="388467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3</a:t>
            </a:r>
            <a:endParaRPr lang="zh-CN" altLang="en-US" sz="4400" dirty="0">
              <a:solidFill>
                <a:srgbClr val="002060"/>
              </a:solidFill>
            </a:endParaRPr>
          </a:p>
        </p:txBody>
      </p:sp>
      <p:sp>
        <p:nvSpPr>
          <p:cNvPr id="34" name="圆角矩形 33"/>
          <p:cNvSpPr/>
          <p:nvPr/>
        </p:nvSpPr>
        <p:spPr>
          <a:xfrm>
            <a:off x="482955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4</a:t>
            </a:r>
            <a:endParaRPr lang="zh-CN" altLang="en-US" sz="4400" dirty="0">
              <a:solidFill>
                <a:srgbClr val="002060"/>
              </a:solidFill>
            </a:endParaRPr>
          </a:p>
        </p:txBody>
      </p:sp>
      <p:sp>
        <p:nvSpPr>
          <p:cNvPr id="35" name="圆角矩形 34"/>
          <p:cNvSpPr/>
          <p:nvPr/>
        </p:nvSpPr>
        <p:spPr>
          <a:xfrm>
            <a:off x="577443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5</a:t>
            </a:r>
            <a:endParaRPr lang="zh-CN" altLang="en-US" sz="4400" dirty="0">
              <a:solidFill>
                <a:srgbClr val="002060"/>
              </a:solidFill>
            </a:endParaRPr>
          </a:p>
        </p:txBody>
      </p:sp>
      <p:sp>
        <p:nvSpPr>
          <p:cNvPr id="36" name="圆角矩形 35"/>
          <p:cNvSpPr/>
          <p:nvPr/>
        </p:nvSpPr>
        <p:spPr>
          <a:xfrm>
            <a:off x="6719316" y="2641092"/>
            <a:ext cx="853440" cy="853440"/>
          </a:xfrm>
          <a:prstGeom prst="roundRect">
            <a:avLst/>
          </a:prstGeom>
          <a:ln w="38100">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smtClean="0">
                <a:solidFill>
                  <a:srgbClr val="002060"/>
                </a:solidFill>
              </a:rPr>
              <a:t>6</a:t>
            </a:r>
            <a:endParaRPr lang="zh-CN" altLang="en-US" sz="4400" dirty="0">
              <a:solidFill>
                <a:srgbClr val="002060"/>
              </a:solidFill>
            </a:endParaRPr>
          </a:p>
        </p:txBody>
      </p:sp>
    </p:spTree>
    <p:extLst>
      <p:ext uri="{BB962C8B-B14F-4D97-AF65-F5344CB8AC3E}">
        <p14:creationId xmlns:p14="http://schemas.microsoft.com/office/powerpoint/2010/main" val="2296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8294" y="2911152"/>
            <a:ext cx="6340197" cy="830997"/>
          </a:xfrm>
          <a:prstGeom prst="rect">
            <a:avLst/>
          </a:prstGeom>
          <a:noFill/>
        </p:spPr>
        <p:txBody>
          <a:bodyPr wrap="none" rtlCol="0">
            <a:spAutoFit/>
          </a:bodyPr>
          <a:lstStyle/>
          <a:p>
            <a:r>
              <a:rPr lang="zh-CN" altLang="en-US" sz="4800" dirty="0" smtClean="0">
                <a:solidFill>
                  <a:schemeClr val="bg1"/>
                </a:solidFill>
                <a:latin typeface="方正喵呜体" panose="02010600010101010101" pitchFamily="2" charset="-122"/>
                <a:ea typeface="方正喵呜体" panose="02010600010101010101" pitchFamily="2" charset="-122"/>
              </a:rPr>
              <a:t>特殊的线性结构，数组</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464906" y="3742149"/>
            <a:ext cx="1950098" cy="148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415004" y="3742149"/>
            <a:ext cx="1950098" cy="1487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矩形 4"/>
          <p:cNvSpPr/>
          <p:nvPr/>
        </p:nvSpPr>
        <p:spPr>
          <a:xfrm>
            <a:off x="5365102" y="3742149"/>
            <a:ext cx="1950098" cy="1487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494" y="5014038"/>
            <a:ext cx="5412242" cy="1770635"/>
          </a:xfrm>
          <a:prstGeom prst="rect">
            <a:avLst/>
          </a:prstGeom>
        </p:spPr>
      </p:pic>
    </p:spTree>
    <p:extLst>
      <p:ext uri="{BB962C8B-B14F-4D97-AF65-F5344CB8AC3E}">
        <p14:creationId xmlns:p14="http://schemas.microsoft.com/office/powerpoint/2010/main" val="17389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39754845001&amp;di=fb4a229c226800616c53925cdddaa894&amp;imgtype=0&amp;src=http%3A%2F%2F5b0988e595225.cdn.sohucs.com%2Fimages%2F20170831%2F452f95755b164a77b7e371810d4187a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036906" cy="455841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58410"/>
            <a:ext cx="4123929" cy="2299589"/>
          </a:xfrm>
          <a:prstGeom prst="rect">
            <a:avLst/>
          </a:prstGeom>
        </p:spPr>
      </p:pic>
      <p:pic>
        <p:nvPicPr>
          <p:cNvPr id="6" name="图片 5"/>
          <p:cNvPicPr>
            <a:picLocks noChangeAspect="1"/>
          </p:cNvPicPr>
          <p:nvPr/>
        </p:nvPicPr>
        <p:blipFill>
          <a:blip r:embed="rId4"/>
          <a:stretch>
            <a:fillRect/>
          </a:stretch>
        </p:blipFill>
        <p:spPr>
          <a:xfrm>
            <a:off x="6036907" y="0"/>
            <a:ext cx="3107092" cy="2095500"/>
          </a:xfrm>
          <a:prstGeom prst="rect">
            <a:avLst/>
          </a:prstGeom>
        </p:spPr>
      </p:pic>
      <p:pic>
        <p:nvPicPr>
          <p:cNvPr id="1028" name="Picture 4" descr="https://timgsa.baidu.com/timg?image&amp;quality=80&amp;size=b9999_10000&amp;sec=1539755253812&amp;di=0c7c4c5b99f5f9e95b1c900f5b131e01&amp;imgtype=0&amp;src=http%3A%2F%2Fpic.ikafan.com%2Fimgp%2FL3Byb3h5L2h0dHAvaW1hZ2UxMDUuMzYwZG9jLmNvbS9Eb3dubG9hZEltZy8yMDE3LzA0LzI0MjAvOTc0NjU3OThfMg%3D%3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6908" y="2095500"/>
            <a:ext cx="3107092" cy="246290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3930" y="4558409"/>
            <a:ext cx="5020070" cy="2328796"/>
          </a:xfrm>
          <a:prstGeom prst="rect">
            <a:avLst/>
          </a:prstGeom>
        </p:spPr>
      </p:pic>
    </p:spTree>
    <p:extLst>
      <p:ext uri="{BB962C8B-B14F-4D97-AF65-F5344CB8AC3E}">
        <p14:creationId xmlns:p14="http://schemas.microsoft.com/office/powerpoint/2010/main" val="12584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23812" y="4266325"/>
            <a:ext cx="2038350" cy="2524125"/>
          </a:xfrm>
          <a:prstGeom prst="rect">
            <a:avLst/>
          </a:prstGeom>
        </p:spPr>
      </p:pic>
      <p:sp>
        <p:nvSpPr>
          <p:cNvPr id="3" name="文本框 2"/>
          <p:cNvSpPr txBox="1"/>
          <p:nvPr/>
        </p:nvSpPr>
        <p:spPr>
          <a:xfrm>
            <a:off x="597159" y="578499"/>
            <a:ext cx="2646878" cy="830997"/>
          </a:xfrm>
          <a:prstGeom prst="rect">
            <a:avLst/>
          </a:prstGeom>
          <a:noFill/>
        </p:spPr>
        <p:txBody>
          <a:bodyPr wrap="none" rtlCol="0">
            <a:spAutoFit/>
          </a:bodyPr>
          <a:lstStyle/>
          <a:p>
            <a:r>
              <a:rPr lang="zh-CN" altLang="en-US" sz="4800" dirty="0">
                <a:solidFill>
                  <a:schemeClr val="bg1"/>
                </a:solidFill>
                <a:latin typeface="方正喵呜体" panose="02010600010101010101" pitchFamily="2" charset="-122"/>
                <a:ea typeface="方正喵呜体" panose="02010600010101010101" pitchFamily="2" charset="-122"/>
              </a:rPr>
              <a:t>多维</a:t>
            </a:r>
            <a:r>
              <a:rPr lang="zh-CN" altLang="en-US" sz="4800" dirty="0" smtClean="0">
                <a:solidFill>
                  <a:schemeClr val="bg1"/>
                </a:solidFill>
                <a:latin typeface="方正喵呜体" panose="02010600010101010101" pitchFamily="2" charset="-122"/>
                <a:ea typeface="方正喵呜体" panose="02010600010101010101" pitchFamily="2" charset="-122"/>
              </a:rPr>
              <a:t>数组</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223933" y="1502802"/>
            <a:ext cx="8705461" cy="3360920"/>
          </a:xfrm>
          <a:prstGeom prst="rect">
            <a:avLst/>
          </a:prstGeom>
        </p:spPr>
        <p:txBody>
          <a:bodyPr wrap="square">
            <a:spAutoFit/>
          </a:bodyPr>
          <a:lstStyle/>
          <a:p>
            <a:pPr marL="114300" lvl="1">
              <a:lnSpc>
                <a:spcPct val="105000"/>
              </a:lnSpc>
              <a:spcBef>
                <a:spcPct val="15000"/>
              </a:spcBef>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多维数组是一维数组的推广。</a:t>
            </a:r>
          </a:p>
          <a:p>
            <a:pPr marL="114300" lvl="1">
              <a:lnSpc>
                <a:spcPct val="105000"/>
              </a:lnSpc>
              <a:spcBef>
                <a:spcPct val="15000"/>
              </a:spcBef>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多维数组的特点是每一个数据元素可以有多个直接前驱和多个直接后继（不同维度上）。</a:t>
            </a:r>
          </a:p>
          <a:p>
            <a:pPr marL="114300" lvl="1">
              <a:lnSpc>
                <a:spcPct val="105000"/>
              </a:lnSpc>
              <a:spcBef>
                <a:spcPct val="15000"/>
              </a:spcBef>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数组元素的下标一般具有固定的下界和上界，因此它比其他复杂的非线性结构简单。</a:t>
            </a:r>
          </a:p>
          <a:p>
            <a:pPr marL="114300" lvl="1">
              <a:lnSpc>
                <a:spcPct val="105000"/>
              </a:lnSpc>
              <a:spcBef>
                <a:spcPct val="15000"/>
              </a:spcBef>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例如二维数组的数组元素有两个直接前驱，两个直接后继，必须有两个下标（行、列）以标识该元素的位置（每个维度对应一个下标）。</a:t>
            </a:r>
            <a:endParaRPr lang="zh-CN" altLang="en-US" sz="2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3629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7158" y="578499"/>
            <a:ext cx="5411755" cy="830997"/>
          </a:xfrm>
          <a:prstGeom prst="rect">
            <a:avLst/>
          </a:prstGeom>
          <a:noFill/>
        </p:spPr>
        <p:txBody>
          <a:bodyPr wrap="square" rtlCol="0">
            <a:spAutoFit/>
          </a:bodyPr>
          <a:lstStyle/>
          <a:p>
            <a:r>
              <a:rPr lang="zh-CN" altLang="en-US" sz="4800" dirty="0">
                <a:solidFill>
                  <a:schemeClr val="bg1"/>
                </a:solidFill>
                <a:latin typeface="方正喵呜体" panose="02010600010101010101" pitchFamily="2" charset="-122"/>
                <a:ea typeface="方正喵呜体" panose="02010600010101010101" pitchFamily="2" charset="-122"/>
              </a:rPr>
              <a:t>多维</a:t>
            </a:r>
            <a:r>
              <a:rPr lang="zh-CN" altLang="en-US" sz="4800" dirty="0" smtClean="0">
                <a:solidFill>
                  <a:schemeClr val="bg1"/>
                </a:solidFill>
                <a:latin typeface="方正喵呜体" panose="02010600010101010101" pitchFamily="2" charset="-122"/>
                <a:ea typeface="方正喵呜体" panose="02010600010101010101" pitchFamily="2" charset="-122"/>
              </a:rPr>
              <a:t>数组空间分配</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3" name="内容占位符 2"/>
          <p:cNvSpPr txBox="1">
            <a:spLocks/>
          </p:cNvSpPr>
          <p:nvPr/>
        </p:nvSpPr>
        <p:spPr>
          <a:xfrm>
            <a:off x="433420" y="1639144"/>
            <a:ext cx="8458654" cy="47410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Arial" panose="020B0604020202020204" pitchFamily="34" charset="0"/>
              <a:buNone/>
            </a:pPr>
            <a:r>
              <a:rPr lang="en-US" altLang="zh-CN" sz="2200" dirty="0">
                <a:solidFill>
                  <a:schemeClr val="bg1"/>
                </a:solidFill>
                <a:latin typeface="Times New Roman" pitchFamily="18" charset="0"/>
                <a:ea typeface="隶书" pitchFamily="49" charset="-122"/>
              </a:rPr>
              <a:t>s</a:t>
            </a:r>
            <a:r>
              <a:rPr lang="en-US" altLang="zh-CN" sz="2200" dirty="0" smtClean="0">
                <a:solidFill>
                  <a:schemeClr val="bg1"/>
                </a:solidFill>
                <a:latin typeface="Times New Roman" pitchFamily="18" charset="0"/>
                <a:ea typeface="隶书" pitchFamily="49" charset="-122"/>
              </a:rPr>
              <a:t>truct student   **</a:t>
            </a:r>
            <a:r>
              <a:rPr lang="en-US" altLang="zh-CN" sz="2200" dirty="0" err="1" smtClean="0">
                <a:solidFill>
                  <a:schemeClr val="bg1"/>
                </a:solidFill>
                <a:latin typeface="Times New Roman" pitchFamily="18" charset="0"/>
                <a:ea typeface="隶书" pitchFamily="49" charset="-122"/>
              </a:rPr>
              <a:t>studentArrayPtr</a:t>
            </a:r>
            <a:r>
              <a:rPr lang="en-US" altLang="zh-CN" sz="2200" dirty="0" smtClean="0">
                <a:solidFill>
                  <a:schemeClr val="bg1"/>
                </a:solidFill>
                <a:latin typeface="Times New Roman" pitchFamily="18" charset="0"/>
                <a:ea typeface="隶书" pitchFamily="49" charset="-122"/>
              </a:rPr>
              <a:t>;</a:t>
            </a:r>
          </a:p>
          <a:p>
            <a:pPr>
              <a:lnSpc>
                <a:spcPct val="105000"/>
              </a:lnSpc>
              <a:spcBef>
                <a:spcPct val="5000"/>
              </a:spcBef>
              <a:buFont typeface="Arial" panose="020B0604020202020204" pitchFamily="34" charset="0"/>
              <a:buNone/>
            </a:pPr>
            <a:r>
              <a:rPr lang="en-US" altLang="zh-CN" sz="2200" dirty="0" err="1" smtClean="0">
                <a:solidFill>
                  <a:schemeClr val="bg1"/>
                </a:solidFill>
                <a:latin typeface="Times New Roman" pitchFamily="18" charset="0"/>
                <a:ea typeface="隶书" pitchFamily="49" charset="-122"/>
              </a:rPr>
              <a:t>int</a:t>
            </a:r>
            <a:r>
              <a:rPr lang="en-US" altLang="zh-CN" sz="2200" dirty="0" smtClean="0">
                <a:solidFill>
                  <a:schemeClr val="bg1"/>
                </a:solidFill>
                <a:latin typeface="Times New Roman" pitchFamily="18" charset="0"/>
                <a:ea typeface="隶书" pitchFamily="49" charset="-122"/>
              </a:rPr>
              <a:t>  row =  3,  col = 3;     </a:t>
            </a:r>
          </a:p>
          <a:p>
            <a:pPr>
              <a:lnSpc>
                <a:spcPct val="105000"/>
              </a:lnSpc>
              <a:spcBef>
                <a:spcPct val="5000"/>
              </a:spcBef>
              <a:buFont typeface="Arial" panose="020B0604020202020204" pitchFamily="34" charset="0"/>
              <a:buNone/>
            </a:pPr>
            <a:r>
              <a:rPr lang="en-US" altLang="zh-CN" sz="2200" dirty="0" err="1" smtClean="0">
                <a:solidFill>
                  <a:schemeClr val="bg1"/>
                </a:solidFill>
                <a:latin typeface="Times New Roman" pitchFamily="18" charset="0"/>
                <a:ea typeface="隶书" pitchFamily="49" charset="-122"/>
              </a:rPr>
              <a:t>int</a:t>
            </a:r>
            <a:r>
              <a:rPr lang="en-US" altLang="zh-CN" sz="2200" dirty="0" smtClean="0">
                <a:solidFill>
                  <a:schemeClr val="bg1"/>
                </a:solidFill>
                <a:latin typeface="Times New Roman" pitchFamily="18" charset="0"/>
                <a:ea typeface="隶书" pitchFamily="49" charset="-122"/>
              </a:rPr>
              <a:t>  </a:t>
            </a:r>
            <a:r>
              <a:rPr lang="en-US" altLang="zh-CN" sz="2200" dirty="0" err="1" smtClean="0">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 = 0,  </a:t>
            </a:r>
            <a:r>
              <a:rPr lang="en-US" altLang="zh-CN" sz="2200" dirty="0" err="1" smtClean="0">
                <a:solidFill>
                  <a:schemeClr val="bg1"/>
                </a:solidFill>
                <a:latin typeface="Times New Roman" pitchFamily="18" charset="0"/>
                <a:ea typeface="隶书" pitchFamily="49" charset="-122"/>
              </a:rPr>
              <a:t>colIdx</a:t>
            </a:r>
            <a:r>
              <a:rPr lang="en-US" altLang="zh-CN" sz="2200" dirty="0" smtClean="0">
                <a:solidFill>
                  <a:schemeClr val="bg1"/>
                </a:solidFill>
                <a:latin typeface="Times New Roman" pitchFamily="18" charset="0"/>
                <a:ea typeface="隶书" pitchFamily="49" charset="-122"/>
              </a:rPr>
              <a:t> = 0;          </a:t>
            </a:r>
          </a:p>
          <a:p>
            <a:pPr>
              <a:lnSpc>
                <a:spcPct val="105000"/>
              </a:lnSpc>
              <a:spcBef>
                <a:spcPct val="5000"/>
              </a:spcBef>
              <a:buNone/>
            </a:pPr>
            <a:r>
              <a:rPr lang="en-US" altLang="zh-CN" sz="2200" dirty="0" err="1">
                <a:solidFill>
                  <a:schemeClr val="bg1"/>
                </a:solidFill>
                <a:latin typeface="Times New Roman" pitchFamily="18" charset="0"/>
                <a:ea typeface="隶书" pitchFamily="49" charset="-122"/>
              </a:rPr>
              <a:t>studentArrayPtr</a:t>
            </a:r>
            <a:r>
              <a:rPr lang="en-US" altLang="zh-CN" sz="2200" dirty="0" smtClean="0">
                <a:solidFill>
                  <a:schemeClr val="bg1"/>
                </a:solidFill>
                <a:latin typeface="Times New Roman" pitchFamily="18" charset="0"/>
                <a:ea typeface="隶书" pitchFamily="49" charset="-122"/>
              </a:rPr>
              <a:t> = (</a:t>
            </a:r>
            <a:r>
              <a:rPr lang="en-US" altLang="zh-CN" sz="2200" dirty="0">
                <a:solidFill>
                  <a:schemeClr val="bg1"/>
                </a:solidFill>
                <a:latin typeface="Times New Roman" pitchFamily="18" charset="0"/>
                <a:ea typeface="隶书" pitchFamily="49" charset="-122"/>
              </a:rPr>
              <a:t>struct </a:t>
            </a:r>
            <a:r>
              <a:rPr lang="en-US" altLang="zh-CN" sz="2200" dirty="0" smtClean="0">
                <a:solidFill>
                  <a:schemeClr val="bg1"/>
                </a:solidFill>
                <a:latin typeface="Times New Roman" pitchFamily="18" charset="0"/>
                <a:ea typeface="隶书" pitchFamily="49" charset="-122"/>
              </a:rPr>
              <a:t>student**)</a:t>
            </a:r>
            <a:r>
              <a:rPr lang="en-US" altLang="zh-CN" sz="2200" dirty="0" err="1" smtClean="0">
                <a:solidFill>
                  <a:schemeClr val="bg1"/>
                </a:solidFill>
                <a:latin typeface="Times New Roman" pitchFamily="18" charset="0"/>
                <a:ea typeface="隶书" pitchFamily="49" charset="-122"/>
              </a:rPr>
              <a:t>malloc</a:t>
            </a:r>
            <a:r>
              <a:rPr lang="en-US" altLang="zh-CN" sz="2200" dirty="0" smtClean="0">
                <a:solidFill>
                  <a:schemeClr val="bg1"/>
                </a:solidFill>
                <a:latin typeface="Times New Roman" pitchFamily="18" charset="0"/>
                <a:ea typeface="隶书" pitchFamily="49" charset="-122"/>
              </a:rPr>
              <a:t>(</a:t>
            </a:r>
            <a:r>
              <a:rPr lang="en-US" altLang="zh-CN" sz="2200" dirty="0" err="1" smtClean="0">
                <a:solidFill>
                  <a:schemeClr val="bg1"/>
                </a:solidFill>
                <a:latin typeface="Times New Roman" pitchFamily="18" charset="0"/>
                <a:ea typeface="隶书" pitchFamily="49" charset="-122"/>
              </a:rPr>
              <a:t>sizeof</a:t>
            </a:r>
            <a:r>
              <a:rPr lang="en-US" altLang="zh-CN" sz="2200" dirty="0" smtClean="0">
                <a:solidFill>
                  <a:schemeClr val="bg1"/>
                </a:solidFill>
                <a:latin typeface="Times New Roman" pitchFamily="18" charset="0"/>
                <a:ea typeface="隶书" pitchFamily="49" charset="-122"/>
              </a:rPr>
              <a:t>(</a:t>
            </a:r>
            <a:r>
              <a:rPr lang="en-US" altLang="zh-CN" sz="2200" dirty="0">
                <a:solidFill>
                  <a:schemeClr val="bg1"/>
                </a:solidFill>
                <a:latin typeface="Times New Roman" pitchFamily="18" charset="0"/>
                <a:ea typeface="隶书" pitchFamily="49" charset="-122"/>
              </a:rPr>
              <a:t>struct </a:t>
            </a:r>
            <a:r>
              <a:rPr lang="en-US" altLang="zh-CN" sz="2200" dirty="0" smtClean="0">
                <a:solidFill>
                  <a:schemeClr val="bg1"/>
                </a:solidFill>
                <a:latin typeface="Times New Roman" pitchFamily="18" charset="0"/>
                <a:ea typeface="隶书" pitchFamily="49" charset="-122"/>
              </a:rPr>
              <a:t>student*)*row);</a:t>
            </a:r>
          </a:p>
          <a:p>
            <a:pPr>
              <a:lnSpc>
                <a:spcPct val="105000"/>
              </a:lnSpc>
              <a:spcBef>
                <a:spcPct val="5000"/>
              </a:spcBef>
              <a:buNone/>
            </a:pPr>
            <a:r>
              <a:rPr lang="en-US" altLang="zh-CN" sz="2200" dirty="0" smtClean="0">
                <a:solidFill>
                  <a:schemeClr val="bg1"/>
                </a:solidFill>
                <a:latin typeface="Times New Roman" pitchFamily="18" charset="0"/>
                <a:ea typeface="隶书" pitchFamily="49" charset="-122"/>
              </a:rPr>
              <a:t>for (</a:t>
            </a:r>
            <a:r>
              <a:rPr lang="en-US" altLang="zh-CN" sz="2200" dirty="0" err="1">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 = 0; </a:t>
            </a:r>
            <a:r>
              <a:rPr lang="en-US" altLang="zh-CN" sz="2200" dirty="0" err="1">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 &lt; row; </a:t>
            </a:r>
            <a:r>
              <a:rPr lang="en-US" altLang="zh-CN" sz="2200" dirty="0" err="1" smtClean="0">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 ) {</a:t>
            </a:r>
          </a:p>
          <a:p>
            <a:pPr>
              <a:lnSpc>
                <a:spcPct val="105000"/>
              </a:lnSpc>
              <a:spcBef>
                <a:spcPct val="5000"/>
              </a:spcBef>
              <a:buNone/>
            </a:pPr>
            <a:r>
              <a:rPr lang="en-US" altLang="zh-CN" sz="2200" dirty="0">
                <a:solidFill>
                  <a:schemeClr val="bg1"/>
                </a:solidFill>
                <a:latin typeface="Times New Roman" pitchFamily="18" charset="0"/>
                <a:ea typeface="隶书" pitchFamily="49" charset="-122"/>
              </a:rPr>
              <a:t> </a:t>
            </a:r>
            <a:r>
              <a:rPr lang="en-US" altLang="zh-CN" sz="2200" dirty="0" smtClean="0">
                <a:solidFill>
                  <a:schemeClr val="bg1"/>
                </a:solidFill>
                <a:latin typeface="Times New Roman" pitchFamily="18" charset="0"/>
                <a:ea typeface="隶书" pitchFamily="49" charset="-122"/>
              </a:rPr>
              <a:t>   </a:t>
            </a:r>
            <a:r>
              <a:rPr lang="en-US" altLang="zh-CN" sz="2000" dirty="0" err="1" smtClean="0">
                <a:solidFill>
                  <a:schemeClr val="bg1"/>
                </a:solidFill>
                <a:latin typeface="Times New Roman" pitchFamily="18" charset="0"/>
                <a:ea typeface="隶书" pitchFamily="49" charset="-122"/>
              </a:rPr>
              <a:t>studentArrayPtr</a:t>
            </a:r>
            <a:r>
              <a:rPr lang="en-US" altLang="zh-CN" sz="2000" dirty="0" smtClean="0">
                <a:solidFill>
                  <a:schemeClr val="bg1"/>
                </a:solidFill>
                <a:latin typeface="Times New Roman" pitchFamily="18" charset="0"/>
                <a:ea typeface="隶书" pitchFamily="49" charset="-122"/>
              </a:rPr>
              <a:t>[</a:t>
            </a:r>
            <a:r>
              <a:rPr lang="en-US" altLang="zh-CN" sz="2000" dirty="0" err="1">
                <a:solidFill>
                  <a:schemeClr val="bg1"/>
                </a:solidFill>
                <a:latin typeface="Times New Roman" pitchFamily="18" charset="0"/>
                <a:ea typeface="隶书" pitchFamily="49" charset="-122"/>
              </a:rPr>
              <a:t>rowIdx</a:t>
            </a:r>
            <a:r>
              <a:rPr lang="en-US" altLang="zh-CN" sz="2000" dirty="0" smtClean="0">
                <a:solidFill>
                  <a:schemeClr val="bg1"/>
                </a:solidFill>
                <a:latin typeface="Times New Roman" pitchFamily="18" charset="0"/>
                <a:ea typeface="隶书" pitchFamily="49" charset="-122"/>
              </a:rPr>
              <a:t>] = </a:t>
            </a:r>
            <a:r>
              <a:rPr lang="en-US" altLang="zh-CN" sz="2000" dirty="0">
                <a:solidFill>
                  <a:schemeClr val="bg1"/>
                </a:solidFill>
                <a:latin typeface="Times New Roman" pitchFamily="18" charset="0"/>
                <a:ea typeface="隶书" pitchFamily="49" charset="-122"/>
              </a:rPr>
              <a:t>(struct student</a:t>
            </a:r>
            <a:r>
              <a:rPr lang="en-US" altLang="zh-CN" sz="2000" dirty="0" smtClean="0">
                <a:solidFill>
                  <a:schemeClr val="bg1"/>
                </a:solidFill>
                <a:latin typeface="Times New Roman" pitchFamily="18" charset="0"/>
                <a:ea typeface="隶书" pitchFamily="49" charset="-122"/>
              </a:rPr>
              <a:t>*)</a:t>
            </a:r>
            <a:r>
              <a:rPr lang="en-US" altLang="zh-CN" sz="2000" dirty="0" err="1" smtClean="0">
                <a:solidFill>
                  <a:schemeClr val="bg1"/>
                </a:solidFill>
                <a:latin typeface="Times New Roman" pitchFamily="18" charset="0"/>
                <a:ea typeface="隶书" pitchFamily="49" charset="-122"/>
              </a:rPr>
              <a:t>malloc</a:t>
            </a:r>
            <a:r>
              <a:rPr lang="en-US" altLang="zh-CN" sz="2000" dirty="0" smtClean="0">
                <a:solidFill>
                  <a:schemeClr val="bg1"/>
                </a:solidFill>
                <a:latin typeface="Times New Roman" pitchFamily="18" charset="0"/>
                <a:ea typeface="隶书" pitchFamily="49" charset="-122"/>
              </a:rPr>
              <a:t>(</a:t>
            </a:r>
            <a:r>
              <a:rPr lang="en-US" altLang="zh-CN" sz="2000" dirty="0" err="1" smtClean="0">
                <a:solidFill>
                  <a:schemeClr val="bg1"/>
                </a:solidFill>
                <a:latin typeface="Times New Roman" pitchFamily="18" charset="0"/>
                <a:ea typeface="隶书" pitchFamily="49" charset="-122"/>
              </a:rPr>
              <a:t>sizeof</a:t>
            </a:r>
            <a:r>
              <a:rPr lang="en-US" altLang="zh-CN" sz="2000" dirty="0" smtClean="0">
                <a:solidFill>
                  <a:schemeClr val="bg1"/>
                </a:solidFill>
                <a:latin typeface="Times New Roman" pitchFamily="18" charset="0"/>
                <a:ea typeface="隶书" pitchFamily="49" charset="-122"/>
              </a:rPr>
              <a:t>(</a:t>
            </a:r>
            <a:r>
              <a:rPr lang="en-US" altLang="zh-CN" sz="2000" dirty="0">
                <a:solidFill>
                  <a:schemeClr val="bg1"/>
                </a:solidFill>
                <a:latin typeface="Times New Roman" pitchFamily="18" charset="0"/>
                <a:ea typeface="隶书" pitchFamily="49" charset="-122"/>
              </a:rPr>
              <a:t>struct student</a:t>
            </a:r>
            <a:r>
              <a:rPr lang="en-US" altLang="zh-CN" sz="2000" dirty="0" smtClean="0">
                <a:solidFill>
                  <a:schemeClr val="bg1"/>
                </a:solidFill>
                <a:latin typeface="Times New Roman" pitchFamily="18" charset="0"/>
                <a:ea typeface="隶书" pitchFamily="49" charset="-122"/>
              </a:rPr>
              <a:t>)*col);</a:t>
            </a:r>
          </a:p>
          <a:p>
            <a:pPr>
              <a:lnSpc>
                <a:spcPct val="105000"/>
              </a:lnSpc>
              <a:spcBef>
                <a:spcPct val="5000"/>
              </a:spcBef>
              <a:buFont typeface="Arial" panose="020B0604020202020204" pitchFamily="34" charset="0"/>
              <a:buNone/>
            </a:pPr>
            <a:r>
              <a:rPr lang="en-US" altLang="zh-CN" sz="2200" dirty="0">
                <a:solidFill>
                  <a:schemeClr val="bg1"/>
                </a:solidFill>
                <a:latin typeface="Times New Roman" pitchFamily="18" charset="0"/>
                <a:ea typeface="隶书" pitchFamily="49" charset="-122"/>
              </a:rPr>
              <a:t>}</a:t>
            </a:r>
            <a:endParaRPr lang="en-US" altLang="zh-CN" sz="2200" dirty="0" smtClean="0">
              <a:solidFill>
                <a:schemeClr val="bg1"/>
              </a:solidFill>
              <a:latin typeface="Times New Roman" pitchFamily="18" charset="0"/>
              <a:ea typeface="隶书" pitchFamily="49" charset="-122"/>
            </a:endParaRPr>
          </a:p>
          <a:p>
            <a:pPr>
              <a:lnSpc>
                <a:spcPct val="105000"/>
              </a:lnSpc>
              <a:spcBef>
                <a:spcPct val="5000"/>
              </a:spcBef>
              <a:buNone/>
            </a:pPr>
            <a:r>
              <a:rPr lang="en-US" altLang="zh-CN" sz="2200" dirty="0" smtClean="0">
                <a:solidFill>
                  <a:schemeClr val="bg1"/>
                </a:solidFill>
                <a:latin typeface="Times New Roman" pitchFamily="18" charset="0"/>
                <a:ea typeface="隶书" pitchFamily="49" charset="-122"/>
              </a:rPr>
              <a:t>for (</a:t>
            </a:r>
            <a:r>
              <a:rPr lang="en-US" altLang="zh-CN" sz="2200" dirty="0" err="1">
                <a:solidFill>
                  <a:schemeClr val="bg1"/>
                </a:solidFill>
                <a:latin typeface="Times New Roman" pitchFamily="18" charset="0"/>
                <a:ea typeface="隶书" pitchFamily="49" charset="-122"/>
              </a:rPr>
              <a:t>rowIdx</a:t>
            </a:r>
            <a:r>
              <a:rPr lang="en-US" altLang="zh-CN" sz="2200" dirty="0">
                <a:solidFill>
                  <a:schemeClr val="bg1"/>
                </a:solidFill>
                <a:latin typeface="Times New Roman" pitchFamily="18" charset="0"/>
                <a:ea typeface="隶书" pitchFamily="49" charset="-122"/>
              </a:rPr>
              <a:t> </a:t>
            </a:r>
            <a:r>
              <a:rPr lang="en-US" altLang="zh-CN" sz="2200" dirty="0" smtClean="0">
                <a:solidFill>
                  <a:schemeClr val="bg1"/>
                </a:solidFill>
                <a:latin typeface="Times New Roman" pitchFamily="18" charset="0"/>
                <a:ea typeface="隶书" pitchFamily="49" charset="-122"/>
              </a:rPr>
              <a:t>= 0; </a:t>
            </a:r>
            <a:r>
              <a:rPr lang="en-US" altLang="zh-CN" sz="2200" dirty="0" err="1">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 &lt; row; </a:t>
            </a:r>
            <a:r>
              <a:rPr lang="en-US" altLang="zh-CN" sz="2200" dirty="0" err="1" smtClean="0">
                <a:solidFill>
                  <a:schemeClr val="bg1"/>
                </a:solidFill>
                <a:latin typeface="Times New Roman" pitchFamily="18" charset="0"/>
                <a:ea typeface="隶书" pitchFamily="49" charset="-122"/>
              </a:rPr>
              <a:t>rowIdx</a:t>
            </a:r>
            <a:r>
              <a:rPr lang="en-US" altLang="zh-CN" sz="2200" dirty="0" smtClean="0">
                <a:solidFill>
                  <a:schemeClr val="bg1"/>
                </a:solidFill>
                <a:latin typeface="Times New Roman" pitchFamily="18" charset="0"/>
                <a:ea typeface="隶书" pitchFamily="49" charset="-122"/>
              </a:rPr>
              <a:t>++)</a:t>
            </a:r>
          </a:p>
          <a:p>
            <a:pPr>
              <a:lnSpc>
                <a:spcPct val="105000"/>
              </a:lnSpc>
              <a:spcBef>
                <a:spcPct val="5000"/>
              </a:spcBef>
              <a:buNone/>
            </a:pPr>
            <a:r>
              <a:rPr lang="en-US" altLang="zh-CN" sz="2200" dirty="0" smtClean="0">
                <a:solidFill>
                  <a:schemeClr val="bg1"/>
                </a:solidFill>
                <a:latin typeface="Times New Roman" pitchFamily="18" charset="0"/>
                <a:ea typeface="隶书" pitchFamily="49" charset="-122"/>
              </a:rPr>
              <a:t>       for (</a:t>
            </a:r>
            <a:r>
              <a:rPr lang="en-US" altLang="zh-CN" sz="2200" dirty="0" err="1">
                <a:solidFill>
                  <a:schemeClr val="bg1"/>
                </a:solidFill>
                <a:latin typeface="Times New Roman" pitchFamily="18" charset="0"/>
                <a:ea typeface="隶书" pitchFamily="49" charset="-122"/>
              </a:rPr>
              <a:t>colIdx</a:t>
            </a:r>
            <a:r>
              <a:rPr lang="en-US" altLang="zh-CN" sz="2200" dirty="0" smtClean="0">
                <a:solidFill>
                  <a:schemeClr val="bg1"/>
                </a:solidFill>
                <a:latin typeface="Times New Roman" pitchFamily="18" charset="0"/>
                <a:ea typeface="隶书" pitchFamily="49" charset="-122"/>
              </a:rPr>
              <a:t> = 0; </a:t>
            </a:r>
            <a:r>
              <a:rPr lang="en-US" altLang="zh-CN" sz="2200" dirty="0" err="1">
                <a:solidFill>
                  <a:schemeClr val="bg1"/>
                </a:solidFill>
                <a:latin typeface="Times New Roman" pitchFamily="18" charset="0"/>
                <a:ea typeface="隶书" pitchFamily="49" charset="-122"/>
              </a:rPr>
              <a:t>colIdx</a:t>
            </a:r>
            <a:r>
              <a:rPr lang="en-US" altLang="zh-CN" sz="2200" dirty="0" smtClean="0">
                <a:solidFill>
                  <a:schemeClr val="bg1"/>
                </a:solidFill>
                <a:latin typeface="Times New Roman" pitchFamily="18" charset="0"/>
                <a:ea typeface="隶书" pitchFamily="49" charset="-122"/>
              </a:rPr>
              <a:t> &lt; col; </a:t>
            </a:r>
            <a:r>
              <a:rPr lang="en-US" altLang="zh-CN" sz="2200" dirty="0" err="1" smtClean="0">
                <a:solidFill>
                  <a:schemeClr val="bg1"/>
                </a:solidFill>
                <a:latin typeface="Times New Roman" pitchFamily="18" charset="0"/>
                <a:ea typeface="隶书" pitchFamily="49" charset="-122"/>
              </a:rPr>
              <a:t>colIdx</a:t>
            </a:r>
            <a:r>
              <a:rPr lang="en-US" altLang="zh-CN" sz="2200" dirty="0" smtClean="0">
                <a:solidFill>
                  <a:schemeClr val="bg1"/>
                </a:solidFill>
                <a:latin typeface="Times New Roman" pitchFamily="18" charset="0"/>
                <a:ea typeface="隶书" pitchFamily="49" charset="-122"/>
              </a:rPr>
              <a:t>++)</a:t>
            </a:r>
          </a:p>
          <a:p>
            <a:pPr>
              <a:lnSpc>
                <a:spcPct val="105000"/>
              </a:lnSpc>
              <a:spcBef>
                <a:spcPct val="5000"/>
              </a:spcBef>
              <a:buNone/>
            </a:pPr>
            <a:r>
              <a:rPr lang="en-US" altLang="zh-CN" sz="2200" dirty="0" smtClean="0">
                <a:solidFill>
                  <a:schemeClr val="bg1"/>
                </a:solidFill>
                <a:latin typeface="Times New Roman" pitchFamily="18" charset="0"/>
                <a:ea typeface="隶书" pitchFamily="49" charset="-122"/>
              </a:rPr>
              <a:t>{</a:t>
            </a:r>
          </a:p>
          <a:p>
            <a:pPr>
              <a:lnSpc>
                <a:spcPct val="105000"/>
              </a:lnSpc>
              <a:spcBef>
                <a:spcPct val="5000"/>
              </a:spcBef>
              <a:buNone/>
            </a:pPr>
            <a:r>
              <a:rPr lang="en-US" altLang="zh-CN" sz="2200" dirty="0">
                <a:solidFill>
                  <a:schemeClr val="bg1"/>
                </a:solidFill>
                <a:latin typeface="Times New Roman" pitchFamily="18" charset="0"/>
                <a:ea typeface="隶书" pitchFamily="49" charset="-122"/>
              </a:rPr>
              <a:t> </a:t>
            </a:r>
            <a:r>
              <a:rPr lang="en-US" altLang="zh-CN" sz="2200" dirty="0" smtClean="0">
                <a:solidFill>
                  <a:schemeClr val="bg1"/>
                </a:solidFill>
                <a:latin typeface="Times New Roman" pitchFamily="18" charset="0"/>
                <a:ea typeface="隶书" pitchFamily="49" charset="-122"/>
              </a:rPr>
              <a:t>   sprint(</a:t>
            </a:r>
            <a:r>
              <a:rPr lang="en-US" altLang="zh-CN" sz="2000" dirty="0" err="1" smtClean="0">
                <a:solidFill>
                  <a:schemeClr val="bg1"/>
                </a:solidFill>
                <a:latin typeface="Times New Roman" pitchFamily="18" charset="0"/>
                <a:ea typeface="隶书" pitchFamily="49" charset="-122"/>
              </a:rPr>
              <a:t>studentArrayPtr</a:t>
            </a:r>
            <a:r>
              <a:rPr lang="en-US" altLang="zh-CN" sz="2000" dirty="0" smtClean="0">
                <a:solidFill>
                  <a:schemeClr val="bg1"/>
                </a:solidFill>
                <a:latin typeface="Times New Roman" pitchFamily="18" charset="0"/>
                <a:ea typeface="隶书" pitchFamily="49" charset="-122"/>
              </a:rPr>
              <a:t>[</a:t>
            </a:r>
            <a:r>
              <a:rPr lang="en-US" altLang="zh-CN" sz="2000" dirty="0" err="1" smtClean="0">
                <a:solidFill>
                  <a:schemeClr val="bg1"/>
                </a:solidFill>
                <a:latin typeface="Times New Roman" pitchFamily="18" charset="0"/>
                <a:ea typeface="隶书" pitchFamily="49" charset="-122"/>
              </a:rPr>
              <a:t>rowIdx</a:t>
            </a:r>
            <a:r>
              <a:rPr lang="en-US" altLang="zh-CN" sz="2000" dirty="0">
                <a:solidFill>
                  <a:schemeClr val="bg1"/>
                </a:solidFill>
                <a:latin typeface="Times New Roman" pitchFamily="18" charset="0"/>
                <a:ea typeface="隶书" pitchFamily="49" charset="-122"/>
              </a:rPr>
              <a:t>][</a:t>
            </a:r>
            <a:r>
              <a:rPr lang="en-US" altLang="zh-CN" sz="2000" dirty="0" err="1">
                <a:solidFill>
                  <a:schemeClr val="bg1"/>
                </a:solidFill>
                <a:latin typeface="Times New Roman" pitchFamily="18" charset="0"/>
                <a:ea typeface="隶书" pitchFamily="49" charset="-122"/>
              </a:rPr>
              <a:t>colIdx</a:t>
            </a:r>
            <a:r>
              <a:rPr lang="en-US" altLang="zh-CN" sz="2000" dirty="0" smtClean="0">
                <a:solidFill>
                  <a:schemeClr val="bg1"/>
                </a:solidFill>
                <a:latin typeface="Times New Roman" pitchFamily="18" charset="0"/>
                <a:ea typeface="隶书" pitchFamily="49" charset="-122"/>
              </a:rPr>
              <a:t>].id , “NON_NAME”);</a:t>
            </a:r>
            <a:endParaRPr lang="en-US" altLang="zh-CN" sz="2200" dirty="0" smtClean="0">
              <a:solidFill>
                <a:schemeClr val="bg1"/>
              </a:solidFill>
              <a:latin typeface="Times New Roman" pitchFamily="18" charset="0"/>
              <a:ea typeface="隶书" pitchFamily="49" charset="-122"/>
            </a:endParaRPr>
          </a:p>
          <a:p>
            <a:pPr>
              <a:lnSpc>
                <a:spcPct val="105000"/>
              </a:lnSpc>
              <a:spcBef>
                <a:spcPct val="5000"/>
              </a:spcBef>
              <a:buNone/>
            </a:pPr>
            <a:r>
              <a:rPr lang="en-US" altLang="zh-CN" sz="2200" dirty="0" smtClean="0">
                <a:solidFill>
                  <a:schemeClr val="bg1"/>
                </a:solidFill>
                <a:latin typeface="Times New Roman" pitchFamily="18" charset="0"/>
                <a:ea typeface="隶书" pitchFamily="49" charset="-122"/>
              </a:rPr>
              <a:t>    </a:t>
            </a:r>
            <a:r>
              <a:rPr lang="en-US" altLang="zh-CN" sz="2400" dirty="0" err="1" smtClean="0">
                <a:solidFill>
                  <a:schemeClr val="bg1"/>
                </a:solidFill>
                <a:latin typeface="Times New Roman" pitchFamily="18" charset="0"/>
                <a:ea typeface="隶书" pitchFamily="49" charset="-122"/>
              </a:rPr>
              <a:t>studentArrayPtr</a:t>
            </a:r>
            <a:r>
              <a:rPr lang="en-US" altLang="zh-CN" sz="2400" dirty="0" smtClean="0">
                <a:solidFill>
                  <a:schemeClr val="bg1"/>
                </a:solidFill>
                <a:latin typeface="Times New Roman" pitchFamily="18" charset="0"/>
                <a:ea typeface="隶书" pitchFamily="49" charset="-122"/>
              </a:rPr>
              <a:t>[</a:t>
            </a:r>
            <a:r>
              <a:rPr lang="en-US" altLang="zh-CN" sz="2400" dirty="0" err="1" smtClean="0">
                <a:solidFill>
                  <a:schemeClr val="bg1"/>
                </a:solidFill>
                <a:latin typeface="Times New Roman" pitchFamily="18" charset="0"/>
                <a:ea typeface="隶书" pitchFamily="49" charset="-122"/>
              </a:rPr>
              <a:t>rowIdx</a:t>
            </a:r>
            <a:r>
              <a:rPr lang="en-US" altLang="zh-CN" sz="2400" dirty="0" smtClean="0">
                <a:solidFill>
                  <a:schemeClr val="bg1"/>
                </a:solidFill>
                <a:latin typeface="Times New Roman" pitchFamily="18" charset="0"/>
                <a:ea typeface="隶书" pitchFamily="49" charset="-122"/>
              </a:rPr>
              <a:t>][</a:t>
            </a:r>
            <a:r>
              <a:rPr lang="en-US" altLang="zh-CN" sz="2400" dirty="0" err="1">
                <a:solidFill>
                  <a:schemeClr val="bg1"/>
                </a:solidFill>
                <a:latin typeface="Times New Roman" pitchFamily="18" charset="0"/>
                <a:ea typeface="隶书" pitchFamily="49" charset="-122"/>
              </a:rPr>
              <a:t>colIdx</a:t>
            </a:r>
            <a:r>
              <a:rPr lang="en-US" altLang="zh-CN" sz="2400" dirty="0" smtClean="0">
                <a:solidFill>
                  <a:schemeClr val="bg1"/>
                </a:solidFill>
                <a:latin typeface="Times New Roman" pitchFamily="18" charset="0"/>
                <a:ea typeface="隶书" pitchFamily="49" charset="-122"/>
              </a:rPr>
              <a:t>].score = 0;</a:t>
            </a:r>
            <a:endParaRPr lang="en-US" altLang="zh-CN" sz="2200" dirty="0" smtClean="0">
              <a:solidFill>
                <a:schemeClr val="bg1"/>
              </a:solidFill>
              <a:latin typeface="Times New Roman" pitchFamily="18" charset="0"/>
              <a:ea typeface="隶书" pitchFamily="49" charset="-122"/>
            </a:endParaRPr>
          </a:p>
          <a:p>
            <a:pPr>
              <a:lnSpc>
                <a:spcPct val="105000"/>
              </a:lnSpc>
              <a:spcBef>
                <a:spcPct val="5000"/>
              </a:spcBef>
              <a:buNone/>
            </a:pPr>
            <a:r>
              <a:rPr lang="en-US" altLang="zh-CN" sz="2200" dirty="0">
                <a:solidFill>
                  <a:schemeClr val="bg1"/>
                </a:solidFill>
                <a:latin typeface="Times New Roman" pitchFamily="18" charset="0"/>
                <a:ea typeface="隶书" pitchFamily="49" charset="-122"/>
              </a:rPr>
              <a:t>}</a:t>
            </a:r>
            <a:endParaRPr lang="en-US" altLang="zh-CN" sz="2200" dirty="0" smtClean="0">
              <a:solidFill>
                <a:schemeClr val="bg1"/>
              </a:solidFill>
              <a:latin typeface="Times New Roman" pitchFamily="18" charset="0"/>
              <a:ea typeface="隶书" pitchFamily="49" charset="-122"/>
            </a:endParaRPr>
          </a:p>
        </p:txBody>
      </p:sp>
    </p:spTree>
    <p:extLst>
      <p:ext uri="{BB962C8B-B14F-4D97-AF65-F5344CB8AC3E}">
        <p14:creationId xmlns:p14="http://schemas.microsoft.com/office/powerpoint/2010/main" val="231312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85346" y="1732450"/>
            <a:ext cx="7765322" cy="24569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0000"/>
              </a:spcBef>
              <a:buClr>
                <a:schemeClr val="tx1"/>
              </a:buClr>
              <a:buSzPct val="50000"/>
              <a:buNone/>
              <a:defRPr/>
            </a:pPr>
            <a:r>
              <a:rPr lang="zh-CN" altLang="en-US" sz="2400" dirty="0" smtClean="0">
                <a:solidFill>
                  <a:schemeClr val="bg1"/>
                </a:solidFill>
                <a:latin typeface="方正喵呜体" panose="02010600010101010101" pitchFamily="2" charset="-122"/>
                <a:ea typeface="方正喵呜体" panose="02010600010101010101" pitchFamily="2" charset="-122"/>
              </a:rPr>
              <a:t>各维元素个数为  </a:t>
            </a:r>
            <a:r>
              <a:rPr lang="en-US" altLang="zh-CN" sz="2400" i="1" dirty="0" smtClean="0">
                <a:solidFill>
                  <a:schemeClr val="bg1"/>
                </a:solidFill>
                <a:latin typeface="方正喵呜体" panose="02010600010101010101" pitchFamily="2" charset="-122"/>
                <a:ea typeface="方正喵呜体" panose="02010600010101010101" pitchFamily="2" charset="-122"/>
              </a:rPr>
              <a:t>m</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2400" i="1" dirty="0" smtClean="0">
                <a:solidFill>
                  <a:schemeClr val="bg1"/>
                </a:solidFill>
                <a:latin typeface="方正喵呜体" panose="02010600010101010101" pitchFamily="2" charset="-122"/>
                <a:ea typeface="方正喵呜体" panose="02010600010101010101" pitchFamily="2" charset="-122"/>
              </a:rPr>
              <a:t>, m</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2400" i="1" dirty="0" smtClean="0">
                <a:solidFill>
                  <a:schemeClr val="bg1"/>
                </a:solidFill>
                <a:latin typeface="方正喵呜体" panose="02010600010101010101" pitchFamily="2" charset="-122"/>
                <a:ea typeface="方正喵呜体" panose="02010600010101010101" pitchFamily="2" charset="-122"/>
              </a:rPr>
              <a:t>, m</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3</a:t>
            </a:r>
            <a:r>
              <a:rPr lang="en-US" altLang="zh-CN" sz="2400" i="1" dirty="0" smtClean="0">
                <a:solidFill>
                  <a:schemeClr val="bg1"/>
                </a:solidFill>
                <a:latin typeface="方正喵呜体" panose="02010600010101010101" pitchFamily="2" charset="-122"/>
                <a:ea typeface="方正喵呜体" panose="02010600010101010101" pitchFamily="2" charset="-122"/>
              </a:rPr>
              <a:t>, …, </a:t>
            </a:r>
            <a:r>
              <a:rPr lang="en-US" altLang="zh-CN" sz="2400" i="1" dirty="0" err="1" smtClean="0">
                <a:solidFill>
                  <a:schemeClr val="bg1"/>
                </a:solidFill>
                <a:latin typeface="方正喵呜体" panose="02010600010101010101" pitchFamily="2" charset="-122"/>
                <a:ea typeface="方正喵呜体" panose="02010600010101010101" pitchFamily="2" charset="-122"/>
              </a:rPr>
              <a:t>m</a:t>
            </a:r>
            <a:r>
              <a:rPr lang="en-US" altLang="zh-CN" sz="2400" i="1" baseline="-25000" dirty="0" err="1" smtClean="0">
                <a:solidFill>
                  <a:schemeClr val="bg1"/>
                </a:solidFill>
                <a:latin typeface="方正喵呜体" panose="02010600010101010101" pitchFamily="2" charset="-122"/>
                <a:ea typeface="方正喵呜体" panose="02010600010101010101" pitchFamily="2" charset="-122"/>
              </a:rPr>
              <a:t>n</a:t>
            </a:r>
            <a:endParaRPr lang="en-US" altLang="zh-CN" sz="2400" i="1" baseline="-25000" dirty="0" smtClean="0">
              <a:solidFill>
                <a:schemeClr val="bg1"/>
              </a:solidFill>
              <a:latin typeface="方正喵呜体" panose="02010600010101010101" pitchFamily="2" charset="-122"/>
              <a:ea typeface="方正喵呜体" panose="02010600010101010101" pitchFamily="2" charset="-122"/>
            </a:endParaRPr>
          </a:p>
          <a:p>
            <a:pPr marL="0" indent="0">
              <a:spcBef>
                <a:spcPct val="10000"/>
              </a:spcBef>
              <a:buClr>
                <a:schemeClr val="tx1"/>
              </a:buClr>
              <a:buSzPct val="50000"/>
              <a:buNone/>
              <a:defRPr/>
            </a:pPr>
            <a:r>
              <a:rPr lang="zh-CN" altLang="en-US" sz="2400" dirty="0" smtClean="0">
                <a:solidFill>
                  <a:schemeClr val="bg1"/>
                </a:solidFill>
                <a:latin typeface="方正喵呜体" panose="02010600010101010101" pitchFamily="2" charset="-122"/>
                <a:ea typeface="方正喵呜体" panose="02010600010101010101" pitchFamily="2" charset="-122"/>
              </a:rPr>
              <a:t>下标为 </a:t>
            </a:r>
            <a:r>
              <a:rPr lang="en-US" altLang="zh-CN" sz="2400" i="1" dirty="0" smtClean="0">
                <a:solidFill>
                  <a:schemeClr val="bg1"/>
                </a:solidFill>
                <a:latin typeface="方正喵呜体" panose="02010600010101010101" pitchFamily="2" charset="-122"/>
                <a:ea typeface="方正喵呜体" panose="02010600010101010101" pitchFamily="2" charset="-122"/>
              </a:rPr>
              <a:t>i</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2400" i="1" dirty="0" smtClean="0">
                <a:solidFill>
                  <a:schemeClr val="bg1"/>
                </a:solidFill>
                <a:latin typeface="方正喵呜体" panose="02010600010101010101" pitchFamily="2" charset="-122"/>
                <a:ea typeface="方正喵呜体" panose="02010600010101010101" pitchFamily="2" charset="-122"/>
              </a:rPr>
              <a:t>, i</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2400" i="1" dirty="0" smtClean="0">
                <a:solidFill>
                  <a:schemeClr val="bg1"/>
                </a:solidFill>
                <a:latin typeface="方正喵呜体" panose="02010600010101010101" pitchFamily="2" charset="-122"/>
                <a:ea typeface="方正喵呜体" panose="02010600010101010101" pitchFamily="2" charset="-122"/>
              </a:rPr>
              <a:t>, i</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3</a:t>
            </a:r>
            <a:r>
              <a:rPr lang="en-US" altLang="zh-CN" sz="2400" i="1" dirty="0" smtClean="0">
                <a:solidFill>
                  <a:schemeClr val="bg1"/>
                </a:solidFill>
                <a:latin typeface="方正喵呜体" panose="02010600010101010101" pitchFamily="2" charset="-122"/>
                <a:ea typeface="方正喵呜体" panose="02010600010101010101" pitchFamily="2" charset="-122"/>
              </a:rPr>
              <a:t>, …, i</a:t>
            </a:r>
            <a:r>
              <a:rPr lang="en-US" altLang="zh-CN" sz="2400" i="1" baseline="-25000" dirty="0" smtClean="0">
                <a:solidFill>
                  <a:schemeClr val="bg1"/>
                </a:solidFill>
                <a:latin typeface="方正喵呜体" panose="02010600010101010101" pitchFamily="2" charset="-122"/>
                <a:ea typeface="方正喵呜体" panose="02010600010101010101" pitchFamily="2" charset="-122"/>
              </a:rPr>
              <a:t>n</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的数组元素的存储地址：</a:t>
            </a:r>
          </a:p>
          <a:p>
            <a:pPr marL="609600" indent="-609600">
              <a:lnSpc>
                <a:spcPct val="105000"/>
              </a:lnSpc>
              <a:buFont typeface="Arial" panose="020B0604020202020204" pitchFamily="34" charset="0"/>
              <a:buNone/>
              <a:defRPr/>
            </a:pPr>
            <a:r>
              <a:rPr kumimoji="1" lang="zh-CN" altLang="en-US" sz="2400" dirty="0" smtClean="0">
                <a:solidFill>
                  <a:schemeClr val="bg1"/>
                </a:solidFill>
                <a:latin typeface="Times New Roman" pitchFamily="18" charset="0"/>
              </a:rPr>
              <a:t>		  </a:t>
            </a:r>
            <a:r>
              <a:rPr kumimoji="1" lang="en-US" altLang="zh-CN" sz="2400" dirty="0" smtClean="0">
                <a:solidFill>
                  <a:schemeClr val="bg1"/>
                </a:solidFill>
                <a:latin typeface="Times New Roman" pitchFamily="18" charset="0"/>
              </a:rPr>
              <a:t>LOC ( </a:t>
            </a:r>
            <a:r>
              <a:rPr kumimoji="1" lang="en-US" altLang="zh-CN" sz="2400" i="1" dirty="0" smtClean="0">
                <a:solidFill>
                  <a:schemeClr val="bg1"/>
                </a:solidFill>
                <a:latin typeface="Times New Roman" pitchFamily="18" charset="0"/>
              </a:rPr>
              <a:t>i</a:t>
            </a:r>
            <a:r>
              <a:rPr kumimoji="1" lang="en-US" altLang="zh-CN" sz="2400" baseline="-25000" dirty="0" smtClean="0">
                <a:solidFill>
                  <a:schemeClr val="bg1"/>
                </a:solidFill>
                <a:latin typeface="Times New Roman" pitchFamily="18" charset="0"/>
              </a:rPr>
              <a:t>1</a:t>
            </a:r>
            <a:r>
              <a:rPr kumimoji="1" lang="en-US" altLang="zh-CN" sz="2400" i="1" dirty="0" smtClean="0">
                <a:solidFill>
                  <a:schemeClr val="bg1"/>
                </a:solidFill>
                <a:latin typeface="Times New Roman" pitchFamily="18" charset="0"/>
              </a:rPr>
              <a:t>, i</a:t>
            </a:r>
            <a:r>
              <a:rPr kumimoji="1" lang="en-US" altLang="zh-CN" sz="2400" baseline="-25000" dirty="0" smtClean="0">
                <a:solidFill>
                  <a:schemeClr val="bg1"/>
                </a:solidFill>
                <a:latin typeface="Times New Roman" pitchFamily="18" charset="0"/>
              </a:rPr>
              <a:t>2</a:t>
            </a:r>
            <a:r>
              <a:rPr kumimoji="1" lang="en-US" altLang="zh-CN" sz="2400" i="1" dirty="0" smtClean="0">
                <a:solidFill>
                  <a:schemeClr val="bg1"/>
                </a:solidFill>
                <a:latin typeface="Times New Roman" pitchFamily="18" charset="0"/>
              </a:rPr>
              <a:t>, …, i</a:t>
            </a:r>
            <a:r>
              <a:rPr kumimoji="1" lang="en-US" altLang="zh-CN" sz="2400" i="1" baseline="-25000" dirty="0" smtClean="0">
                <a:solidFill>
                  <a:schemeClr val="bg1"/>
                </a:solidFill>
                <a:latin typeface="Times New Roman" pitchFamily="18" charset="0"/>
              </a:rPr>
              <a:t>n</a:t>
            </a:r>
            <a:r>
              <a:rPr kumimoji="1" lang="en-US" altLang="zh-CN" sz="2400" dirty="0" smtClean="0">
                <a:solidFill>
                  <a:schemeClr val="bg1"/>
                </a:solidFill>
                <a:latin typeface="Times New Roman" pitchFamily="18" charset="0"/>
              </a:rPr>
              <a:t> ) = </a:t>
            </a:r>
            <a:r>
              <a:rPr kumimoji="1" lang="en-US" altLang="zh-CN" sz="2400" dirty="0" err="1" smtClean="0">
                <a:solidFill>
                  <a:schemeClr val="bg1"/>
                </a:solidFill>
                <a:latin typeface="Times New Roman" pitchFamily="18" charset="0"/>
                <a:ea typeface="仿宋_GB2312" pitchFamily="49" charset="-122"/>
              </a:rPr>
              <a:t>baseAddr</a:t>
            </a:r>
            <a:r>
              <a:rPr kumimoji="1" lang="en-US" altLang="zh-CN" sz="2400" dirty="0" smtClean="0">
                <a:solidFill>
                  <a:schemeClr val="bg1"/>
                </a:solidFill>
                <a:latin typeface="Times New Roman" pitchFamily="18" charset="0"/>
                <a:ea typeface="仿宋_GB2312" pitchFamily="49" charset="-122"/>
              </a:rPr>
              <a:t> </a:t>
            </a:r>
            <a:r>
              <a:rPr kumimoji="1" lang="en-US" altLang="zh-CN" sz="2400" dirty="0" smtClean="0">
                <a:solidFill>
                  <a:schemeClr val="bg1"/>
                </a:solidFill>
                <a:latin typeface="Times New Roman" pitchFamily="18" charset="0"/>
              </a:rPr>
              <a:t>+ </a:t>
            </a:r>
          </a:p>
          <a:p>
            <a:pPr marL="609600" indent="-609600">
              <a:lnSpc>
                <a:spcPct val="105000"/>
              </a:lnSpc>
              <a:buFont typeface="Arial" panose="020B0604020202020204" pitchFamily="34" charset="0"/>
              <a:buNone/>
              <a:defRPr/>
            </a:pPr>
            <a:r>
              <a:rPr kumimoji="1" lang="en-US" altLang="zh-CN" sz="2400" dirty="0" smtClean="0">
                <a:solidFill>
                  <a:schemeClr val="bg1"/>
                </a:solidFill>
                <a:latin typeface="Times New Roman" pitchFamily="18" charset="0"/>
              </a:rPr>
              <a:t>              ( </a:t>
            </a:r>
            <a:r>
              <a:rPr kumimoji="1" lang="en-US" altLang="zh-CN" sz="2400" i="1" dirty="0" smtClean="0">
                <a:solidFill>
                  <a:schemeClr val="bg1"/>
                </a:solidFill>
                <a:latin typeface="Times New Roman" pitchFamily="18" charset="0"/>
              </a:rPr>
              <a:t>i</a:t>
            </a:r>
            <a:r>
              <a:rPr kumimoji="1" lang="en-US" altLang="zh-CN" sz="2400" baseline="-25000" dirty="0" smtClean="0">
                <a:solidFill>
                  <a:schemeClr val="bg1"/>
                </a:solidFill>
                <a:latin typeface="Times New Roman" pitchFamily="18" charset="0"/>
              </a:rPr>
              <a:t>1</a:t>
            </a:r>
            <a:r>
              <a:rPr kumimoji="1" lang="en-US" altLang="zh-CN" sz="2400" dirty="0" smtClean="0">
                <a:solidFill>
                  <a:schemeClr val="bg1"/>
                </a:solidFill>
                <a:latin typeface="Times New Roman" pitchFamily="18" charset="0"/>
              </a:rPr>
              <a:t>*</a:t>
            </a:r>
            <a:r>
              <a:rPr kumimoji="1" lang="en-US" altLang="zh-CN" sz="2400" i="1" dirty="0" smtClean="0">
                <a:solidFill>
                  <a:schemeClr val="bg1"/>
                </a:solidFill>
                <a:latin typeface="Times New Roman" pitchFamily="18" charset="0"/>
              </a:rPr>
              <a:t>m</a:t>
            </a:r>
            <a:r>
              <a:rPr kumimoji="1" lang="en-US" altLang="zh-CN" sz="2400" baseline="-25000" dirty="0" smtClean="0">
                <a:solidFill>
                  <a:schemeClr val="bg1"/>
                </a:solidFill>
                <a:latin typeface="Times New Roman" pitchFamily="18" charset="0"/>
              </a:rPr>
              <a:t>2</a:t>
            </a:r>
            <a:r>
              <a:rPr kumimoji="1" lang="en-US" altLang="zh-CN" sz="2400" dirty="0" smtClean="0">
                <a:solidFill>
                  <a:schemeClr val="bg1"/>
                </a:solidFill>
                <a:latin typeface="Times New Roman" pitchFamily="18" charset="0"/>
              </a:rPr>
              <a:t>*</a:t>
            </a:r>
            <a:r>
              <a:rPr kumimoji="1" lang="en-US" altLang="zh-CN" sz="2400" i="1" dirty="0" smtClean="0">
                <a:solidFill>
                  <a:schemeClr val="bg1"/>
                </a:solidFill>
                <a:latin typeface="Times New Roman" pitchFamily="18" charset="0"/>
              </a:rPr>
              <a:t>m</a:t>
            </a:r>
            <a:r>
              <a:rPr kumimoji="1" lang="en-US" altLang="zh-CN" sz="2400" baseline="-25000" dirty="0" smtClean="0">
                <a:solidFill>
                  <a:schemeClr val="bg1"/>
                </a:solidFill>
                <a:latin typeface="Times New Roman" pitchFamily="18" charset="0"/>
              </a:rPr>
              <a:t>3</a:t>
            </a:r>
            <a:r>
              <a:rPr kumimoji="1" lang="en-US" altLang="zh-CN" sz="2400" dirty="0" smtClean="0">
                <a:solidFill>
                  <a:schemeClr val="bg1"/>
                </a:solidFill>
                <a:latin typeface="Times New Roman" pitchFamily="18" charset="0"/>
              </a:rPr>
              <a:t>*</a:t>
            </a:r>
            <a:r>
              <a:rPr kumimoji="1" lang="en-US" altLang="zh-CN" sz="2400" i="1" dirty="0" smtClean="0">
                <a:solidFill>
                  <a:schemeClr val="bg1"/>
                </a:solidFill>
                <a:latin typeface="Times New Roman" pitchFamily="18" charset="0"/>
              </a:rPr>
              <a:t>…*</a:t>
            </a:r>
            <a:r>
              <a:rPr kumimoji="1" lang="en-US" altLang="zh-CN" sz="2400" i="1" dirty="0" err="1" smtClean="0">
                <a:solidFill>
                  <a:schemeClr val="bg1"/>
                </a:solidFill>
                <a:latin typeface="Times New Roman" pitchFamily="18" charset="0"/>
              </a:rPr>
              <a:t>m</a:t>
            </a:r>
            <a:r>
              <a:rPr kumimoji="1" lang="en-US" altLang="zh-CN" sz="2400" i="1" baseline="-25000" dirty="0" err="1" smtClean="0">
                <a:solidFill>
                  <a:schemeClr val="bg1"/>
                </a:solidFill>
                <a:latin typeface="Times New Roman" pitchFamily="18" charset="0"/>
              </a:rPr>
              <a:t>n</a:t>
            </a:r>
            <a:r>
              <a:rPr kumimoji="1" lang="en-US" altLang="zh-CN" sz="2400" i="1" dirty="0" smtClean="0">
                <a:solidFill>
                  <a:schemeClr val="bg1"/>
                </a:solidFill>
                <a:latin typeface="Times New Roman" pitchFamily="18" charset="0"/>
              </a:rPr>
              <a:t> + i</a:t>
            </a:r>
            <a:r>
              <a:rPr kumimoji="1" lang="en-US" altLang="zh-CN" sz="2400" baseline="-25000" dirty="0" smtClean="0">
                <a:solidFill>
                  <a:schemeClr val="bg1"/>
                </a:solidFill>
                <a:latin typeface="Times New Roman" pitchFamily="18" charset="0"/>
              </a:rPr>
              <a:t>2</a:t>
            </a:r>
            <a:r>
              <a:rPr kumimoji="1" lang="en-US" altLang="zh-CN" sz="2400" i="1" dirty="0" smtClean="0">
                <a:solidFill>
                  <a:schemeClr val="bg1"/>
                </a:solidFill>
                <a:latin typeface="Times New Roman" pitchFamily="18" charset="0"/>
              </a:rPr>
              <a:t>*m</a:t>
            </a:r>
            <a:r>
              <a:rPr kumimoji="1" lang="en-US" altLang="zh-CN" sz="2400" baseline="-25000" dirty="0" smtClean="0">
                <a:solidFill>
                  <a:schemeClr val="bg1"/>
                </a:solidFill>
                <a:latin typeface="Times New Roman" pitchFamily="18" charset="0"/>
              </a:rPr>
              <a:t>3</a:t>
            </a:r>
            <a:r>
              <a:rPr kumimoji="1" lang="en-US" altLang="zh-CN" sz="2400" i="1" dirty="0" smtClean="0">
                <a:solidFill>
                  <a:schemeClr val="bg1"/>
                </a:solidFill>
                <a:latin typeface="Times New Roman" pitchFamily="18" charset="0"/>
              </a:rPr>
              <a:t>*m</a:t>
            </a:r>
            <a:r>
              <a:rPr kumimoji="1" lang="en-US" altLang="zh-CN" sz="2400" baseline="-25000" dirty="0" smtClean="0">
                <a:solidFill>
                  <a:schemeClr val="bg1"/>
                </a:solidFill>
                <a:latin typeface="Times New Roman" pitchFamily="18" charset="0"/>
              </a:rPr>
              <a:t>4</a:t>
            </a:r>
            <a:r>
              <a:rPr kumimoji="1" lang="en-US" altLang="zh-CN" sz="2400" dirty="0" smtClean="0">
                <a:solidFill>
                  <a:schemeClr val="bg1"/>
                </a:solidFill>
                <a:latin typeface="Times New Roman" pitchFamily="18" charset="0"/>
              </a:rPr>
              <a:t>*</a:t>
            </a:r>
            <a:r>
              <a:rPr kumimoji="1" lang="en-US" altLang="zh-CN" sz="2400" i="1" dirty="0" smtClean="0">
                <a:solidFill>
                  <a:schemeClr val="bg1"/>
                </a:solidFill>
                <a:latin typeface="Times New Roman" pitchFamily="18" charset="0"/>
              </a:rPr>
              <a:t>…*</a:t>
            </a:r>
            <a:r>
              <a:rPr kumimoji="1" lang="en-US" altLang="zh-CN" sz="2400" i="1" dirty="0" err="1" smtClean="0">
                <a:solidFill>
                  <a:schemeClr val="bg1"/>
                </a:solidFill>
                <a:latin typeface="Times New Roman" pitchFamily="18" charset="0"/>
              </a:rPr>
              <a:t>m</a:t>
            </a:r>
            <a:r>
              <a:rPr kumimoji="1" lang="en-US" altLang="zh-CN" sz="2400" i="1" baseline="-25000" dirty="0" err="1" smtClean="0">
                <a:solidFill>
                  <a:schemeClr val="bg1"/>
                </a:solidFill>
                <a:latin typeface="Times New Roman" pitchFamily="18" charset="0"/>
              </a:rPr>
              <a:t>n</a:t>
            </a:r>
            <a:r>
              <a:rPr kumimoji="1" lang="en-US" altLang="zh-CN" sz="2400" i="1" dirty="0" smtClean="0">
                <a:solidFill>
                  <a:schemeClr val="bg1"/>
                </a:solidFill>
                <a:latin typeface="Times New Roman" pitchFamily="18" charset="0"/>
              </a:rPr>
              <a:t>+</a:t>
            </a:r>
          </a:p>
          <a:p>
            <a:pPr marL="609600" indent="-609600">
              <a:lnSpc>
                <a:spcPct val="105000"/>
              </a:lnSpc>
              <a:buFont typeface="Arial" panose="020B0604020202020204" pitchFamily="34" charset="0"/>
              <a:buNone/>
              <a:defRPr/>
            </a:pPr>
            <a:r>
              <a:rPr kumimoji="1" lang="en-US" altLang="zh-CN" sz="2400" i="1" dirty="0" smtClean="0">
                <a:solidFill>
                  <a:schemeClr val="bg1"/>
                </a:solidFill>
                <a:latin typeface="Times New Roman" pitchFamily="18" charset="0"/>
              </a:rPr>
              <a:t>                  + ……+ i</a:t>
            </a:r>
            <a:r>
              <a:rPr kumimoji="1" lang="en-US" altLang="zh-CN" sz="2400" i="1" baseline="-25000" dirty="0" smtClean="0">
                <a:solidFill>
                  <a:schemeClr val="bg1"/>
                </a:solidFill>
                <a:latin typeface="Times New Roman" pitchFamily="18" charset="0"/>
              </a:rPr>
              <a:t>n</a:t>
            </a:r>
            <a:r>
              <a:rPr kumimoji="1" lang="en-US" altLang="zh-CN" sz="2400" baseline="-25000" dirty="0" smtClean="0">
                <a:solidFill>
                  <a:schemeClr val="bg1"/>
                </a:solidFill>
                <a:latin typeface="Courier New" pitchFamily="49" charset="0"/>
              </a:rPr>
              <a:t>-</a:t>
            </a:r>
            <a:r>
              <a:rPr kumimoji="1" lang="en-US" altLang="zh-CN" sz="2400" baseline="-25000" dirty="0" smtClean="0">
                <a:solidFill>
                  <a:schemeClr val="bg1"/>
                </a:solidFill>
                <a:latin typeface="Times New Roman" pitchFamily="18" charset="0"/>
              </a:rPr>
              <a:t>1</a:t>
            </a:r>
            <a:r>
              <a:rPr kumimoji="1" lang="en-US" altLang="zh-CN" sz="2400" i="1" dirty="0" smtClean="0">
                <a:solidFill>
                  <a:schemeClr val="bg1"/>
                </a:solidFill>
                <a:latin typeface="Times New Roman" pitchFamily="18" charset="0"/>
              </a:rPr>
              <a:t>*</a:t>
            </a:r>
            <a:r>
              <a:rPr kumimoji="1" lang="en-US" altLang="zh-CN" sz="2400" i="1" dirty="0" err="1" smtClean="0">
                <a:solidFill>
                  <a:schemeClr val="bg1"/>
                </a:solidFill>
                <a:latin typeface="Times New Roman" pitchFamily="18" charset="0"/>
              </a:rPr>
              <a:t>m</a:t>
            </a:r>
            <a:r>
              <a:rPr kumimoji="1" lang="en-US" altLang="zh-CN" sz="2400" i="1" baseline="-25000" dirty="0" err="1" smtClean="0">
                <a:solidFill>
                  <a:schemeClr val="bg1"/>
                </a:solidFill>
                <a:latin typeface="Times New Roman" pitchFamily="18" charset="0"/>
              </a:rPr>
              <a:t>n</a:t>
            </a:r>
            <a:r>
              <a:rPr kumimoji="1" lang="en-US" altLang="zh-CN" sz="2400" i="1" dirty="0" smtClean="0">
                <a:solidFill>
                  <a:schemeClr val="bg1"/>
                </a:solidFill>
                <a:latin typeface="Times New Roman" pitchFamily="18" charset="0"/>
              </a:rPr>
              <a:t> + i</a:t>
            </a:r>
            <a:r>
              <a:rPr kumimoji="1" lang="en-US" altLang="zh-CN" sz="2400" i="1" baseline="-25000" dirty="0" smtClean="0">
                <a:solidFill>
                  <a:schemeClr val="bg1"/>
                </a:solidFill>
                <a:latin typeface="Times New Roman" pitchFamily="18" charset="0"/>
              </a:rPr>
              <a:t>n</a:t>
            </a:r>
            <a:r>
              <a:rPr kumimoji="1" lang="en-US" altLang="zh-CN" sz="2400" i="1" dirty="0" smtClean="0">
                <a:solidFill>
                  <a:schemeClr val="bg1"/>
                </a:solidFill>
                <a:latin typeface="Times New Roman" pitchFamily="18" charset="0"/>
              </a:rPr>
              <a:t> </a:t>
            </a:r>
            <a:r>
              <a:rPr kumimoji="1" lang="en-US" altLang="zh-CN" sz="2400" dirty="0" smtClean="0">
                <a:solidFill>
                  <a:schemeClr val="bg1"/>
                </a:solidFill>
                <a:latin typeface="Times New Roman" pitchFamily="18" charset="0"/>
              </a:rPr>
              <a:t>) *</a:t>
            </a:r>
            <a:r>
              <a:rPr kumimoji="1" lang="en-US" altLang="zh-CN" sz="2400" i="1" dirty="0" smtClean="0">
                <a:solidFill>
                  <a:schemeClr val="bg1"/>
                </a:solidFill>
                <a:latin typeface="Times New Roman" pitchFamily="18" charset="0"/>
              </a:rPr>
              <a:t> </a:t>
            </a:r>
            <a:r>
              <a:rPr kumimoji="1" lang="en-US" altLang="zh-CN" sz="2400" i="1" dirty="0" err="1">
                <a:solidFill>
                  <a:schemeClr val="bg1"/>
                </a:solidFill>
                <a:latin typeface="Times New Roman" pitchFamily="18" charset="0"/>
              </a:rPr>
              <a:t>s</a:t>
            </a:r>
            <a:r>
              <a:rPr kumimoji="1" lang="en-US" altLang="zh-CN" sz="2400" i="1" dirty="0" err="1" smtClean="0">
                <a:solidFill>
                  <a:schemeClr val="bg1"/>
                </a:solidFill>
                <a:latin typeface="Times New Roman" pitchFamily="18" charset="0"/>
              </a:rPr>
              <a:t>izeof</a:t>
            </a:r>
            <a:r>
              <a:rPr kumimoji="1" lang="en-US" altLang="zh-CN" sz="2400" i="1" dirty="0" smtClean="0">
                <a:solidFill>
                  <a:schemeClr val="bg1"/>
                </a:solidFill>
                <a:latin typeface="Times New Roman" pitchFamily="18" charset="0"/>
              </a:rPr>
              <a:t>(Element)</a:t>
            </a:r>
            <a:r>
              <a:rPr lang="en-US" altLang="zh-CN" sz="2400" dirty="0" smtClean="0">
                <a:solidFill>
                  <a:schemeClr val="bg1"/>
                </a:solidFill>
                <a:latin typeface="Times New Roman" pitchFamily="18" charset="0"/>
                <a:ea typeface="仿宋_GB2312" pitchFamily="49" charset="-122"/>
              </a:rPr>
              <a:t> </a:t>
            </a:r>
            <a:endParaRPr lang="en-US" altLang="zh-CN" sz="2400" dirty="0">
              <a:solidFill>
                <a:schemeClr val="bg1"/>
              </a:solidFill>
              <a:latin typeface="Times New Roman" pitchFamily="18" charset="0"/>
              <a:ea typeface="仿宋_GB2312" pitchFamily="49" charset="-122"/>
            </a:endParaRPr>
          </a:p>
        </p:txBody>
      </p:sp>
      <p:sp>
        <p:nvSpPr>
          <p:cNvPr id="4" name="文本框 3"/>
          <p:cNvSpPr txBox="1"/>
          <p:nvPr/>
        </p:nvSpPr>
        <p:spPr>
          <a:xfrm>
            <a:off x="597159" y="578499"/>
            <a:ext cx="6008914" cy="830997"/>
          </a:xfrm>
          <a:prstGeom prst="rect">
            <a:avLst/>
          </a:prstGeom>
          <a:noFill/>
        </p:spPr>
        <p:txBody>
          <a:bodyPr wrap="square" rtlCol="0">
            <a:spAutoFit/>
          </a:bodyPr>
          <a:lstStyle/>
          <a:p>
            <a:r>
              <a:rPr lang="zh-CN" altLang="en-US" sz="4800" dirty="0">
                <a:solidFill>
                  <a:schemeClr val="bg1"/>
                </a:solidFill>
                <a:latin typeface="方正喵呜体" panose="02010600010101010101" pitchFamily="2" charset="-122"/>
                <a:ea typeface="方正喵呜体" panose="02010600010101010101" pitchFamily="2" charset="-122"/>
              </a:rPr>
              <a:t>多维</a:t>
            </a:r>
            <a:r>
              <a:rPr lang="zh-CN" altLang="en-US" sz="4800" dirty="0" smtClean="0">
                <a:solidFill>
                  <a:schemeClr val="bg1"/>
                </a:solidFill>
                <a:latin typeface="方正喵呜体" panose="02010600010101010101" pitchFamily="2" charset="-122"/>
                <a:ea typeface="方正喵呜体" panose="02010600010101010101" pitchFamily="2" charset="-122"/>
              </a:rPr>
              <a:t>数组</a:t>
            </a:r>
            <a:r>
              <a:rPr lang="zh-CN" altLang="en-US" sz="4800" dirty="0">
                <a:solidFill>
                  <a:schemeClr val="bg1"/>
                </a:solidFill>
                <a:latin typeface="方正喵呜体" panose="02010600010101010101" pitchFamily="2" charset="-122"/>
                <a:ea typeface="方正喵呜体" panose="02010600010101010101" pitchFamily="2" charset="-122"/>
              </a:rPr>
              <a:t>元素定位</a:t>
            </a:r>
          </a:p>
        </p:txBody>
      </p:sp>
      <p:sp>
        <p:nvSpPr>
          <p:cNvPr id="6" name="双括号 5"/>
          <p:cNvSpPr/>
          <p:nvPr/>
        </p:nvSpPr>
        <p:spPr>
          <a:xfrm>
            <a:off x="3148782" y="4693374"/>
            <a:ext cx="2838450" cy="1069251"/>
          </a:xfrm>
          <a:prstGeom prst="bracketPair">
            <a:avLst>
              <a:gd name="adj" fmla="val 9541"/>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3148781" y="4810705"/>
                <a:ext cx="2838450" cy="8345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solidFill>
                                <a:schemeClr val="bg1"/>
                              </a:solidFill>
                              <a:latin typeface="Cambria Math" panose="02040503050406030204" pitchFamily="18" charset="0"/>
                            </a:rPr>
                          </m:ctrlPr>
                        </m:naryPr>
                        <m:sub>
                          <m:r>
                            <m:rPr>
                              <m:brk m:alnAt="23"/>
                            </m:rP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𝑛</m:t>
                          </m:r>
                          <m:r>
                            <a:rPr lang="en-US" altLang="zh-CN" b="0" i="1" smtClean="0">
                              <a:solidFill>
                                <a:schemeClr val="bg1"/>
                              </a:solidFill>
                              <a:latin typeface="Cambria Math" panose="02040503050406030204" pitchFamily="18" charset="0"/>
                            </a:rPr>
                            <m:t>−1</m:t>
                          </m:r>
                        </m:sup>
                        <m:e>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𝑖</m:t>
                              </m:r>
                            </m:e>
                            <m:sub>
                              <m:r>
                                <a:rPr lang="en-US" altLang="zh-CN" b="0" i="1" smtClean="0">
                                  <a:solidFill>
                                    <a:schemeClr val="bg1"/>
                                  </a:solidFill>
                                  <a:latin typeface="Cambria Math" panose="02040503050406030204" pitchFamily="18" charset="0"/>
                                </a:rPr>
                                <m:t>𝑗</m:t>
                              </m:r>
                            </m:sub>
                          </m:sSub>
                        </m:e>
                      </m:nary>
                      <m:r>
                        <a:rPr lang="en-US" altLang="zh-CN" b="0" i="1" smtClean="0">
                          <a:solidFill>
                            <a:schemeClr val="bg1"/>
                          </a:solidFill>
                          <a:latin typeface="Cambria Math" panose="02040503050406030204" pitchFamily="18" charset="0"/>
                        </a:rPr>
                        <m:t> ∗ </m:t>
                      </m:r>
                      <m:nary>
                        <m:naryPr>
                          <m:chr m:val="∏"/>
                          <m:ctrlPr>
                            <a:rPr lang="zh-CN" altLang="en-US" i="1" smtClean="0">
                              <a:solidFill>
                                <a:schemeClr val="bg1"/>
                              </a:solidFill>
                              <a:latin typeface="Cambria Math" panose="02040503050406030204" pitchFamily="18" charset="0"/>
                            </a:rPr>
                          </m:ctrlPr>
                        </m:naryPr>
                        <m:sub>
                          <m:r>
                            <m:rPr>
                              <m:brk m:alnAt="23"/>
                            </m:rPr>
                            <a:rPr lang="en-US" altLang="zh-CN" b="0" i="1" smtClean="0">
                              <a:solidFill>
                                <a:schemeClr val="bg1"/>
                              </a:solidFill>
                              <a:latin typeface="Cambria Math" panose="02040503050406030204" pitchFamily="18" charset="0"/>
                            </a:rPr>
                            <m:t>𝑘</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𝑛</m:t>
                          </m:r>
                        </m:sup>
                        <m:e>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𝑚</m:t>
                              </m:r>
                            </m:e>
                            <m:sub>
                              <m:r>
                                <a:rPr lang="en-US" altLang="zh-CN" b="0" i="1" smtClean="0">
                                  <a:solidFill>
                                    <a:schemeClr val="bg1"/>
                                  </a:solidFill>
                                  <a:latin typeface="Cambria Math" panose="02040503050406030204" pitchFamily="18" charset="0"/>
                                </a:rPr>
                                <m:t>𝑘</m:t>
                              </m:r>
                            </m:sub>
                          </m:sSub>
                          <m:r>
                            <a:rPr lang="en-US" altLang="zh-CN" b="0" i="1" smtClean="0">
                              <a:solidFill>
                                <a:schemeClr val="bg1"/>
                              </a:solidFill>
                              <a:latin typeface="Cambria Math" panose="02040503050406030204" pitchFamily="18" charset="0"/>
                            </a:rPr>
                            <m:t> +  </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𝑖</m:t>
                              </m:r>
                            </m:e>
                            <m:sub>
                              <m:r>
                                <a:rPr lang="en-US" altLang="zh-CN" b="0" i="1" smtClean="0">
                                  <a:solidFill>
                                    <a:schemeClr val="bg1"/>
                                  </a:solidFill>
                                  <a:latin typeface="Cambria Math" panose="02040503050406030204" pitchFamily="18" charset="0"/>
                                </a:rPr>
                                <m:t>𝑛</m:t>
                              </m:r>
                            </m:sub>
                          </m:sSub>
                        </m:e>
                      </m:nary>
                    </m:oMath>
                  </m:oMathPara>
                </a14:m>
                <a:endParaRPr lang="zh-CN" altLang="en-US" dirty="0">
                  <a:solidFill>
                    <a:schemeClr val="bg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148781" y="4810705"/>
                <a:ext cx="2838450" cy="834587"/>
              </a:xfrm>
              <a:prstGeom prst="rect">
                <a:avLst/>
              </a:prstGeom>
              <a:blipFill>
                <a:blip r:embed="rId2"/>
                <a:stretch>
                  <a:fillRect/>
                </a:stretch>
              </a:blipFill>
            </p:spPr>
            <p:txBody>
              <a:bodyPr/>
              <a:lstStyle/>
              <a:p>
                <a:r>
                  <a:rPr lang="zh-CN" altLang="en-US">
                    <a:noFill/>
                  </a:rPr>
                  <a:t> </a:t>
                </a:r>
              </a:p>
            </p:txBody>
          </p:sp>
        </mc:Fallback>
      </mc:AlternateContent>
      <p:sp>
        <p:nvSpPr>
          <p:cNvPr id="8" name="文本框 7"/>
          <p:cNvSpPr txBox="1"/>
          <p:nvPr/>
        </p:nvSpPr>
        <p:spPr>
          <a:xfrm>
            <a:off x="5987231" y="5057627"/>
            <a:ext cx="1943100" cy="646331"/>
          </a:xfrm>
          <a:prstGeom prst="rect">
            <a:avLst/>
          </a:prstGeom>
          <a:noFill/>
        </p:spPr>
        <p:txBody>
          <a:bodyPr wrap="square" rtlCol="0">
            <a:spAutoFit/>
          </a:bodyPr>
          <a:lstStyle/>
          <a:p>
            <a:r>
              <a:rPr lang="en-US" altLang="zh-CN" dirty="0" smtClean="0">
                <a:solidFill>
                  <a:schemeClr val="bg1"/>
                </a:solidFill>
              </a:rPr>
              <a:t>* </a:t>
            </a:r>
            <a:r>
              <a:rPr kumimoji="1" lang="en-US" altLang="zh-CN" i="1" dirty="0" err="1" smtClean="0">
                <a:solidFill>
                  <a:schemeClr val="bg1"/>
                </a:solidFill>
                <a:latin typeface="Times New Roman" pitchFamily="18" charset="0"/>
              </a:rPr>
              <a:t>sizeof</a:t>
            </a:r>
            <a:r>
              <a:rPr kumimoji="1" lang="en-US" altLang="zh-CN" i="1" dirty="0" smtClean="0">
                <a:solidFill>
                  <a:schemeClr val="bg1"/>
                </a:solidFill>
                <a:latin typeface="Times New Roman" pitchFamily="18" charset="0"/>
              </a:rPr>
              <a:t>(Element</a:t>
            </a:r>
            <a:r>
              <a:rPr kumimoji="1" lang="en-US" altLang="zh-CN" i="1" dirty="0">
                <a:solidFill>
                  <a:schemeClr val="bg1"/>
                </a:solidFill>
                <a:latin typeface="Times New Roman" pitchFamily="18" charset="0"/>
              </a:rPr>
              <a:t>)</a:t>
            </a:r>
            <a:r>
              <a:rPr lang="en-US" altLang="zh-CN" dirty="0">
                <a:solidFill>
                  <a:schemeClr val="bg1"/>
                </a:solidFill>
                <a:latin typeface="Times New Roman" pitchFamily="18" charset="0"/>
                <a:ea typeface="仿宋_GB2312" pitchFamily="49" charset="-122"/>
              </a:rPr>
              <a:t> </a:t>
            </a:r>
          </a:p>
          <a:p>
            <a:endParaRPr lang="zh-CN" altLang="en-US" dirty="0">
              <a:solidFill>
                <a:schemeClr val="bg1"/>
              </a:solidFill>
            </a:endParaRPr>
          </a:p>
        </p:txBody>
      </p:sp>
      <p:sp>
        <p:nvSpPr>
          <p:cNvPr id="9" name="矩形 8"/>
          <p:cNvSpPr/>
          <p:nvPr/>
        </p:nvSpPr>
        <p:spPr>
          <a:xfrm>
            <a:off x="1833996" y="4997610"/>
            <a:ext cx="1314784" cy="383182"/>
          </a:xfrm>
          <a:prstGeom prst="rect">
            <a:avLst/>
          </a:prstGeom>
        </p:spPr>
        <p:txBody>
          <a:bodyPr wrap="none">
            <a:spAutoFit/>
          </a:bodyPr>
          <a:lstStyle/>
          <a:p>
            <a:pPr marL="609600" indent="-609600">
              <a:lnSpc>
                <a:spcPct val="105000"/>
              </a:lnSpc>
              <a:buFont typeface="Arial" panose="020B0604020202020204" pitchFamily="34" charset="0"/>
              <a:buNone/>
              <a:defRPr/>
            </a:pPr>
            <a:r>
              <a:rPr kumimoji="1" lang="en-US" altLang="zh-CN" dirty="0" err="1">
                <a:solidFill>
                  <a:schemeClr val="bg1"/>
                </a:solidFill>
                <a:latin typeface="Times New Roman" pitchFamily="18" charset="0"/>
                <a:ea typeface="仿宋_GB2312" pitchFamily="49" charset="-122"/>
              </a:rPr>
              <a:t>baseAddr</a:t>
            </a:r>
            <a:r>
              <a:rPr kumimoji="1" lang="en-US" altLang="zh-CN" dirty="0">
                <a:solidFill>
                  <a:schemeClr val="bg1"/>
                </a:solidFill>
                <a:latin typeface="Times New Roman" pitchFamily="18" charset="0"/>
                <a:ea typeface="仿宋_GB2312" pitchFamily="49" charset="-122"/>
              </a:rPr>
              <a:t> </a:t>
            </a:r>
            <a:r>
              <a:rPr kumimoji="1" lang="en-US" altLang="zh-CN" dirty="0">
                <a:solidFill>
                  <a:schemeClr val="bg1"/>
                </a:solidFill>
                <a:latin typeface="Times New Roman" pitchFamily="18" charset="0"/>
              </a:rPr>
              <a:t>+ </a:t>
            </a:r>
          </a:p>
        </p:txBody>
      </p:sp>
    </p:spTree>
    <p:extLst>
      <p:ext uri="{BB962C8B-B14F-4D97-AF65-F5344CB8AC3E}">
        <p14:creationId xmlns:p14="http://schemas.microsoft.com/office/powerpoint/2010/main" val="347460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1614827410"/>
              </p:ext>
            </p:extLst>
          </p:nvPr>
        </p:nvGraphicFramePr>
        <p:xfrm>
          <a:off x="1355652" y="1826950"/>
          <a:ext cx="6062307" cy="2610454"/>
        </p:xfrm>
        <a:graphic>
          <a:graphicData uri="http://schemas.openxmlformats.org/presentationml/2006/ole">
            <mc:AlternateContent xmlns:mc="http://schemas.openxmlformats.org/markup-compatibility/2006">
              <mc:Choice xmlns:v="urn:schemas-microsoft-com:vml" Requires="v">
                <p:oleObj spid="_x0000_s2646" name="公式" r:id="rId3" imgW="2158403" imgH="914400" progId="">
                  <p:embed/>
                </p:oleObj>
              </mc:Choice>
              <mc:Fallback>
                <p:oleObj name="公式" r:id="rId3" imgW="2158403" imgH="914400" progId="">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2" y="1826950"/>
                        <a:ext cx="6062307" cy="2610454"/>
                      </a:xfrm>
                      <a:prstGeom prst="rect">
                        <a:avLst/>
                      </a:prstGeom>
                      <a:solidFill>
                        <a:srgbClr val="FFFFFF"/>
                      </a:solidFill>
                    </p:spPr>
                  </p:pic>
                </p:oleObj>
              </mc:Fallback>
            </mc:AlternateContent>
          </a:graphicData>
        </a:graphic>
      </p:graphicFrame>
      <p:sp>
        <p:nvSpPr>
          <p:cNvPr id="3" name="文本框 2"/>
          <p:cNvSpPr txBox="1"/>
          <p:nvPr/>
        </p:nvSpPr>
        <p:spPr>
          <a:xfrm>
            <a:off x="597159" y="578499"/>
            <a:ext cx="6008914" cy="830997"/>
          </a:xfrm>
          <a:prstGeom prst="rect">
            <a:avLst/>
          </a:prstGeom>
          <a:noFill/>
        </p:spPr>
        <p:txBody>
          <a:bodyPr wrap="square" rtlCol="0">
            <a:spAutoFit/>
          </a:bodyPr>
          <a:lstStyle/>
          <a:p>
            <a:r>
              <a:rPr lang="zh-CN" altLang="en-US" sz="4800" dirty="0" smtClean="0">
                <a:solidFill>
                  <a:schemeClr val="bg1"/>
                </a:solidFill>
                <a:latin typeface="方正喵呜体" panose="02010600010101010101" pitchFamily="2" charset="-122"/>
                <a:ea typeface="方正喵呜体" panose="02010600010101010101" pitchFamily="2" charset="-122"/>
              </a:rPr>
              <a:t>对称矩阵的存储</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1355652" y="4437404"/>
            <a:ext cx="6848475" cy="646331"/>
          </a:xfrm>
          <a:prstGeom prst="rect">
            <a:avLst/>
          </a:prstGeom>
          <a:noFill/>
        </p:spPr>
        <p:txBody>
          <a:bodyPr wrap="square" rtlCol="0">
            <a:spAutoFit/>
          </a:bodyPr>
          <a:lstStyle/>
          <a:p>
            <a:pPr algn="ctr"/>
            <a:r>
              <a:rPr lang="en-US" altLang="zh-CN" sz="3600" dirty="0" smtClean="0">
                <a:solidFill>
                  <a:srgbClr val="C00000"/>
                </a:solidFill>
              </a:rPr>
              <a:t>a</a:t>
            </a:r>
            <a:r>
              <a:rPr lang="en-US" altLang="zh-CN" sz="3600" baseline="-25000" dirty="0" smtClean="0">
                <a:solidFill>
                  <a:srgbClr val="C00000"/>
                </a:solidFill>
              </a:rPr>
              <a:t>i,j</a:t>
            </a:r>
            <a:r>
              <a:rPr lang="en-US" altLang="zh-CN" sz="3600" dirty="0" smtClean="0">
                <a:solidFill>
                  <a:srgbClr val="C00000"/>
                </a:solidFill>
              </a:rPr>
              <a:t> == a</a:t>
            </a:r>
            <a:r>
              <a:rPr lang="en-US" altLang="zh-CN" sz="3600" baseline="-25000" dirty="0" smtClean="0">
                <a:solidFill>
                  <a:srgbClr val="C00000"/>
                </a:solidFill>
              </a:rPr>
              <a:t>j,i</a:t>
            </a:r>
          </a:p>
        </p:txBody>
      </p:sp>
      <p:sp>
        <p:nvSpPr>
          <p:cNvPr id="5" name="矩形 4"/>
          <p:cNvSpPr/>
          <p:nvPr/>
        </p:nvSpPr>
        <p:spPr>
          <a:xfrm>
            <a:off x="993751" y="5298275"/>
            <a:ext cx="7772400" cy="1255728"/>
          </a:xfrm>
          <a:prstGeom prst="rect">
            <a:avLst/>
          </a:prstGeom>
        </p:spPr>
        <p:txBody>
          <a:bodyPr wrap="square">
            <a:spAutoFit/>
          </a:bodyPr>
          <a:lstStyle/>
          <a:p>
            <a:pPr>
              <a:lnSpc>
                <a:spcPct val="105000"/>
              </a:lnSpc>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为节约存储，只存对角线及对角线以上的元素，或者只存对角线或对角线以下的元素。前者称为上三角矩阵，后者称为下三角矩阵。</a:t>
            </a:r>
          </a:p>
        </p:txBody>
      </p:sp>
    </p:spTree>
    <p:extLst>
      <p:ext uri="{BB962C8B-B14F-4D97-AF65-F5344CB8AC3E}">
        <p14:creationId xmlns:p14="http://schemas.microsoft.com/office/powerpoint/2010/main" val="34933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65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00</a:t>
            </a:r>
            <a:endParaRPr lang="zh-CN" altLang="en-US" sz="3200" baseline="-25000" dirty="0">
              <a:solidFill>
                <a:schemeClr val="bg1"/>
              </a:solidFill>
            </a:endParaRPr>
          </a:p>
        </p:txBody>
      </p:sp>
      <p:sp>
        <p:nvSpPr>
          <p:cNvPr id="4" name="矩形 3"/>
          <p:cNvSpPr/>
          <p:nvPr/>
        </p:nvSpPr>
        <p:spPr>
          <a:xfrm>
            <a:off x="14347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10</a:t>
            </a:r>
            <a:endParaRPr lang="zh-CN" altLang="en-US" sz="3200" baseline="-25000" dirty="0">
              <a:solidFill>
                <a:schemeClr val="bg1"/>
              </a:solidFill>
            </a:endParaRPr>
          </a:p>
        </p:txBody>
      </p:sp>
      <p:sp>
        <p:nvSpPr>
          <p:cNvPr id="5" name="矩形 4"/>
          <p:cNvSpPr/>
          <p:nvPr/>
        </p:nvSpPr>
        <p:spPr>
          <a:xfrm>
            <a:off x="22729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11</a:t>
            </a:r>
            <a:endParaRPr lang="zh-CN" altLang="en-US" sz="3200" baseline="-25000" dirty="0">
              <a:solidFill>
                <a:schemeClr val="bg1"/>
              </a:solidFill>
            </a:endParaRPr>
          </a:p>
        </p:txBody>
      </p:sp>
      <p:sp>
        <p:nvSpPr>
          <p:cNvPr id="6" name="矩形 5"/>
          <p:cNvSpPr/>
          <p:nvPr/>
        </p:nvSpPr>
        <p:spPr>
          <a:xfrm>
            <a:off x="31111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20</a:t>
            </a:r>
            <a:endParaRPr lang="zh-CN" altLang="en-US" sz="3200" baseline="-25000" dirty="0">
              <a:solidFill>
                <a:schemeClr val="bg1"/>
              </a:solidFill>
            </a:endParaRPr>
          </a:p>
        </p:txBody>
      </p:sp>
      <p:sp>
        <p:nvSpPr>
          <p:cNvPr id="7" name="矩形 6"/>
          <p:cNvSpPr/>
          <p:nvPr/>
        </p:nvSpPr>
        <p:spPr>
          <a:xfrm>
            <a:off x="39493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21</a:t>
            </a:r>
            <a:endParaRPr lang="zh-CN" altLang="en-US" sz="3200" baseline="-25000" dirty="0">
              <a:solidFill>
                <a:schemeClr val="bg1"/>
              </a:solidFill>
            </a:endParaRPr>
          </a:p>
        </p:txBody>
      </p:sp>
      <p:sp>
        <p:nvSpPr>
          <p:cNvPr id="8" name="矩形 7"/>
          <p:cNvSpPr/>
          <p:nvPr/>
        </p:nvSpPr>
        <p:spPr>
          <a:xfrm>
            <a:off x="4787565"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22</a:t>
            </a:r>
            <a:endParaRPr lang="zh-CN" altLang="en-US" sz="3200" baseline="-25000" dirty="0">
              <a:solidFill>
                <a:schemeClr val="bg1"/>
              </a:solidFill>
            </a:endParaRPr>
          </a:p>
        </p:txBody>
      </p:sp>
      <p:sp>
        <p:nvSpPr>
          <p:cNvPr id="11" name="矩形 10"/>
          <p:cNvSpPr/>
          <p:nvPr/>
        </p:nvSpPr>
        <p:spPr>
          <a:xfrm>
            <a:off x="7930815" y="4733925"/>
            <a:ext cx="89886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a</a:t>
            </a:r>
            <a:r>
              <a:rPr lang="en-US" altLang="zh-CN" baseline="-25000" dirty="0" smtClean="0">
                <a:solidFill>
                  <a:schemeClr val="bg1"/>
                </a:solidFill>
              </a:rPr>
              <a:t>(n-1)(n-1)</a:t>
            </a:r>
            <a:endParaRPr lang="zh-CN" altLang="en-US" baseline="-25000" dirty="0">
              <a:solidFill>
                <a:schemeClr val="bg1"/>
              </a:solidFill>
            </a:endParaRPr>
          </a:p>
        </p:txBody>
      </p:sp>
      <p:sp>
        <p:nvSpPr>
          <p:cNvPr id="12" name="文本框 11"/>
          <p:cNvSpPr txBox="1"/>
          <p:nvPr/>
        </p:nvSpPr>
        <p:spPr>
          <a:xfrm>
            <a:off x="6554197" y="4733925"/>
            <a:ext cx="1219200" cy="646331"/>
          </a:xfrm>
          <a:prstGeom prst="rect">
            <a:avLst/>
          </a:prstGeom>
          <a:noFill/>
        </p:spPr>
        <p:txBody>
          <a:bodyPr wrap="square" rtlCol="0">
            <a:spAutoFit/>
          </a:bodyPr>
          <a:lstStyle/>
          <a:p>
            <a:pPr algn="ctr"/>
            <a:r>
              <a:rPr lang="en-US" altLang="zh-CN" sz="3600" dirty="0" smtClean="0">
                <a:solidFill>
                  <a:schemeClr val="bg1"/>
                </a:solidFill>
              </a:rPr>
              <a:t>… …</a:t>
            </a:r>
            <a:endParaRPr lang="zh-CN" altLang="en-US" sz="3600" dirty="0">
              <a:solidFill>
                <a:schemeClr val="bg1"/>
              </a:solidFill>
            </a:endParaRPr>
          </a:p>
        </p:txBody>
      </p:sp>
      <p:sp>
        <p:nvSpPr>
          <p:cNvPr id="13" name="文本框 12"/>
          <p:cNvSpPr txBox="1"/>
          <p:nvPr/>
        </p:nvSpPr>
        <p:spPr>
          <a:xfrm>
            <a:off x="596565" y="5619750"/>
            <a:ext cx="762000" cy="461665"/>
          </a:xfrm>
          <a:prstGeom prst="rect">
            <a:avLst/>
          </a:prstGeom>
          <a:noFill/>
        </p:spPr>
        <p:txBody>
          <a:bodyPr wrap="square" rtlCol="0">
            <a:spAutoFit/>
          </a:bodyPr>
          <a:lstStyle/>
          <a:p>
            <a:pPr algn="ctr"/>
            <a:r>
              <a:rPr lang="en-US" altLang="zh-CN" sz="2400" dirty="0" smtClean="0">
                <a:solidFill>
                  <a:schemeClr val="bg1"/>
                </a:solidFill>
              </a:rPr>
              <a:t>0</a:t>
            </a:r>
            <a:endParaRPr lang="zh-CN" altLang="en-US" sz="2400" dirty="0">
              <a:solidFill>
                <a:schemeClr val="bg1"/>
              </a:solidFill>
            </a:endParaRPr>
          </a:p>
        </p:txBody>
      </p:sp>
      <p:sp>
        <p:nvSpPr>
          <p:cNvPr id="17" name="文本框 16"/>
          <p:cNvSpPr txBox="1"/>
          <p:nvPr/>
        </p:nvSpPr>
        <p:spPr>
          <a:xfrm>
            <a:off x="1434765" y="5619749"/>
            <a:ext cx="762000" cy="461665"/>
          </a:xfrm>
          <a:prstGeom prst="rect">
            <a:avLst/>
          </a:prstGeom>
          <a:noFill/>
        </p:spPr>
        <p:txBody>
          <a:bodyPr wrap="square" rtlCol="0">
            <a:spAutoFit/>
          </a:bodyPr>
          <a:lstStyle/>
          <a:p>
            <a:pPr algn="ctr"/>
            <a:r>
              <a:rPr lang="en-US" altLang="zh-CN" sz="2400" dirty="0" smtClean="0">
                <a:solidFill>
                  <a:schemeClr val="bg1"/>
                </a:solidFill>
              </a:rPr>
              <a:t>1</a:t>
            </a:r>
            <a:endParaRPr lang="zh-CN" altLang="en-US" sz="2400" dirty="0">
              <a:solidFill>
                <a:schemeClr val="bg1"/>
              </a:solidFill>
            </a:endParaRPr>
          </a:p>
        </p:txBody>
      </p:sp>
      <p:sp>
        <p:nvSpPr>
          <p:cNvPr id="18" name="文本框 17"/>
          <p:cNvSpPr txBox="1"/>
          <p:nvPr/>
        </p:nvSpPr>
        <p:spPr>
          <a:xfrm>
            <a:off x="2250405" y="5619750"/>
            <a:ext cx="762000" cy="461665"/>
          </a:xfrm>
          <a:prstGeom prst="rect">
            <a:avLst/>
          </a:prstGeom>
          <a:noFill/>
        </p:spPr>
        <p:txBody>
          <a:bodyPr wrap="square" rtlCol="0">
            <a:spAutoFit/>
          </a:bodyPr>
          <a:lstStyle/>
          <a:p>
            <a:pPr algn="ctr"/>
            <a:r>
              <a:rPr lang="en-US" altLang="zh-CN" sz="2400" dirty="0" smtClean="0">
                <a:solidFill>
                  <a:schemeClr val="bg1"/>
                </a:solidFill>
              </a:rPr>
              <a:t>2</a:t>
            </a:r>
            <a:endParaRPr lang="zh-CN" altLang="en-US" sz="2400" dirty="0">
              <a:solidFill>
                <a:schemeClr val="bg1"/>
              </a:solidFill>
            </a:endParaRPr>
          </a:p>
        </p:txBody>
      </p:sp>
      <p:sp>
        <p:nvSpPr>
          <p:cNvPr id="19" name="文本框 18"/>
          <p:cNvSpPr txBox="1"/>
          <p:nvPr/>
        </p:nvSpPr>
        <p:spPr>
          <a:xfrm>
            <a:off x="3088605" y="5619749"/>
            <a:ext cx="762000" cy="461665"/>
          </a:xfrm>
          <a:prstGeom prst="rect">
            <a:avLst/>
          </a:prstGeom>
          <a:noFill/>
        </p:spPr>
        <p:txBody>
          <a:bodyPr wrap="square" rtlCol="0">
            <a:spAutoFit/>
          </a:bodyPr>
          <a:lstStyle/>
          <a:p>
            <a:pPr algn="ctr"/>
            <a:r>
              <a:rPr lang="en-US" altLang="zh-CN" sz="2400" dirty="0" smtClean="0">
                <a:solidFill>
                  <a:schemeClr val="bg1"/>
                </a:solidFill>
              </a:rPr>
              <a:t>3</a:t>
            </a:r>
            <a:endParaRPr lang="zh-CN" altLang="en-US" sz="2400" dirty="0">
              <a:solidFill>
                <a:schemeClr val="bg1"/>
              </a:solidFill>
            </a:endParaRPr>
          </a:p>
        </p:txBody>
      </p:sp>
      <p:sp>
        <p:nvSpPr>
          <p:cNvPr id="20" name="文本框 19"/>
          <p:cNvSpPr txBox="1"/>
          <p:nvPr/>
        </p:nvSpPr>
        <p:spPr>
          <a:xfrm>
            <a:off x="3935325" y="5619750"/>
            <a:ext cx="762000" cy="461665"/>
          </a:xfrm>
          <a:prstGeom prst="rect">
            <a:avLst/>
          </a:prstGeom>
          <a:noFill/>
        </p:spPr>
        <p:txBody>
          <a:bodyPr wrap="square" rtlCol="0">
            <a:spAutoFit/>
          </a:bodyPr>
          <a:lstStyle/>
          <a:p>
            <a:pPr algn="ctr"/>
            <a:r>
              <a:rPr lang="en-US" altLang="zh-CN" sz="2400" dirty="0" smtClean="0">
                <a:solidFill>
                  <a:schemeClr val="bg1"/>
                </a:solidFill>
              </a:rPr>
              <a:t>4</a:t>
            </a:r>
            <a:endParaRPr lang="zh-CN" altLang="en-US" sz="2400" dirty="0">
              <a:solidFill>
                <a:schemeClr val="bg1"/>
              </a:solidFill>
            </a:endParaRPr>
          </a:p>
        </p:txBody>
      </p:sp>
      <p:sp>
        <p:nvSpPr>
          <p:cNvPr id="21" name="文本框 20"/>
          <p:cNvSpPr txBox="1"/>
          <p:nvPr/>
        </p:nvSpPr>
        <p:spPr>
          <a:xfrm>
            <a:off x="4773525" y="5619749"/>
            <a:ext cx="762000" cy="461665"/>
          </a:xfrm>
          <a:prstGeom prst="rect">
            <a:avLst/>
          </a:prstGeom>
          <a:noFill/>
        </p:spPr>
        <p:txBody>
          <a:bodyPr wrap="square" rtlCol="0">
            <a:spAutoFit/>
          </a:bodyPr>
          <a:lstStyle/>
          <a:p>
            <a:pPr algn="ctr"/>
            <a:r>
              <a:rPr lang="en-US" altLang="zh-CN" sz="2400" dirty="0" smtClean="0">
                <a:solidFill>
                  <a:schemeClr val="bg1"/>
                </a:solidFill>
              </a:rPr>
              <a:t>5</a:t>
            </a:r>
            <a:endParaRPr lang="zh-CN" altLang="en-US" sz="2400" dirty="0">
              <a:solidFill>
                <a:schemeClr val="bg1"/>
              </a:solidFill>
            </a:endParaRPr>
          </a:p>
        </p:txBody>
      </p:sp>
      <p:sp>
        <p:nvSpPr>
          <p:cNvPr id="23" name="矩形 22"/>
          <p:cNvSpPr/>
          <p:nvPr/>
        </p:nvSpPr>
        <p:spPr>
          <a:xfrm>
            <a:off x="5634780" y="4733925"/>
            <a:ext cx="762000" cy="762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a</a:t>
            </a:r>
            <a:r>
              <a:rPr lang="en-US" altLang="zh-CN" sz="3200" baseline="-25000" dirty="0" smtClean="0">
                <a:solidFill>
                  <a:schemeClr val="bg1"/>
                </a:solidFill>
              </a:rPr>
              <a:t>30</a:t>
            </a:r>
            <a:endParaRPr lang="zh-CN" altLang="en-US" sz="3200" baseline="-25000" dirty="0">
              <a:solidFill>
                <a:schemeClr val="bg1"/>
              </a:solidFill>
            </a:endParaRPr>
          </a:p>
        </p:txBody>
      </p:sp>
      <p:sp>
        <p:nvSpPr>
          <p:cNvPr id="24" name="文本框 23"/>
          <p:cNvSpPr txBox="1"/>
          <p:nvPr/>
        </p:nvSpPr>
        <p:spPr>
          <a:xfrm>
            <a:off x="5620740" y="5619749"/>
            <a:ext cx="762000" cy="461665"/>
          </a:xfrm>
          <a:prstGeom prst="rect">
            <a:avLst/>
          </a:prstGeom>
          <a:noFill/>
        </p:spPr>
        <p:txBody>
          <a:bodyPr wrap="square" rtlCol="0">
            <a:spAutoFit/>
          </a:bodyPr>
          <a:lstStyle/>
          <a:p>
            <a:pPr algn="ctr"/>
            <a:r>
              <a:rPr lang="en-US" altLang="zh-CN" sz="2400" dirty="0" smtClean="0">
                <a:solidFill>
                  <a:schemeClr val="bg1"/>
                </a:solidFill>
              </a:rPr>
              <a:t>6</a:t>
            </a:r>
            <a:endParaRPr lang="zh-CN" altLang="en-US" sz="2400" dirty="0">
              <a:solidFill>
                <a:schemeClr val="bg1"/>
              </a:solidFill>
            </a:endParaRPr>
          </a:p>
        </p:txBody>
      </p:sp>
      <p:sp>
        <p:nvSpPr>
          <p:cNvPr id="25" name="文本框 24"/>
          <p:cNvSpPr txBox="1"/>
          <p:nvPr/>
        </p:nvSpPr>
        <p:spPr>
          <a:xfrm>
            <a:off x="7663148" y="5650526"/>
            <a:ext cx="1543050" cy="400110"/>
          </a:xfrm>
          <a:prstGeom prst="rect">
            <a:avLst/>
          </a:prstGeom>
          <a:noFill/>
        </p:spPr>
        <p:txBody>
          <a:bodyPr wrap="square" rtlCol="0">
            <a:spAutoFit/>
          </a:bodyPr>
          <a:lstStyle/>
          <a:p>
            <a:pPr algn="ctr"/>
            <a:r>
              <a:rPr lang="en-US" altLang="zh-CN" sz="2000" dirty="0" smtClean="0">
                <a:solidFill>
                  <a:schemeClr val="bg1"/>
                </a:solidFill>
              </a:rPr>
              <a:t>n(n+1)2 - 1</a:t>
            </a:r>
          </a:p>
        </p:txBody>
      </p:sp>
      <p:graphicFrame>
        <p:nvGraphicFramePr>
          <p:cNvPr id="26" name="Object 4"/>
          <p:cNvGraphicFramePr>
            <a:graphicFrameLocks noChangeAspect="1"/>
          </p:cNvGraphicFramePr>
          <p:nvPr>
            <p:extLst>
              <p:ext uri="{D42A27DB-BD31-4B8C-83A1-F6EECF244321}">
                <p14:modId xmlns:p14="http://schemas.microsoft.com/office/powerpoint/2010/main" val="2716074119"/>
              </p:ext>
            </p:extLst>
          </p:nvPr>
        </p:nvGraphicFramePr>
        <p:xfrm>
          <a:off x="1434765" y="1599710"/>
          <a:ext cx="6062307" cy="2610454"/>
        </p:xfrm>
        <a:graphic>
          <a:graphicData uri="http://schemas.openxmlformats.org/presentationml/2006/ole">
            <mc:AlternateContent xmlns:mc="http://schemas.openxmlformats.org/markup-compatibility/2006">
              <mc:Choice xmlns:v="urn:schemas-microsoft-com:vml" Requires="v">
                <p:oleObj spid="_x0000_s3662" name="公式" r:id="rId3" imgW="2158403" imgH="914400" progId="">
                  <p:embed/>
                </p:oleObj>
              </mc:Choice>
              <mc:Fallback>
                <p:oleObj name="公式" r:id="rId3" imgW="2158403" imgH="914400" progId="">
                  <p:embed/>
                  <p:pic>
                    <p:nvPicPr>
                      <p:cNvPr id="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765" y="1599710"/>
                        <a:ext cx="6062307" cy="2610454"/>
                      </a:xfrm>
                      <a:prstGeom prst="rect">
                        <a:avLst/>
                      </a:prstGeom>
                      <a:solidFill>
                        <a:srgbClr val="FFFFFF"/>
                      </a:solidFill>
                    </p:spPr>
                  </p:pic>
                </p:oleObj>
              </mc:Fallback>
            </mc:AlternateContent>
          </a:graphicData>
        </a:graphic>
      </p:graphicFrame>
      <p:sp>
        <p:nvSpPr>
          <p:cNvPr id="28" name="矩形 27"/>
          <p:cNvSpPr/>
          <p:nvPr/>
        </p:nvSpPr>
        <p:spPr>
          <a:xfrm>
            <a:off x="2367574" y="1704486"/>
            <a:ext cx="914400" cy="542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67574" y="2247411"/>
            <a:ext cx="1971675" cy="542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67574" y="2790336"/>
            <a:ext cx="2924175" cy="542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73589" y="3647283"/>
            <a:ext cx="4889835" cy="542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673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522" y="2881313"/>
            <a:ext cx="8462866" cy="3416320"/>
          </a:xfrm>
          <a:prstGeom prst="rect">
            <a:avLst/>
          </a:prstGeom>
        </p:spPr>
        <p:txBody>
          <a:bodyPr wrap="square">
            <a:spAutoFit/>
          </a:bodyPr>
          <a:lstStyle/>
          <a:p>
            <a:pPr>
              <a:lnSpc>
                <a:spcPct val="150000"/>
              </a:lnSpc>
            </a:pPr>
            <a:r>
              <a:rPr kumimoji="1" lang="en-US" altLang="zh-CN" sz="2400" dirty="0" smtClean="0">
                <a:solidFill>
                  <a:schemeClr val="bg1"/>
                </a:solidFill>
                <a:latin typeface="方正喵呜体" panose="02010600010101010101" pitchFamily="2" charset="-122"/>
                <a:ea typeface="方正喵呜体" panose="02010600010101010101" pitchFamily="2" charset="-122"/>
              </a:rPr>
              <a:t>1</a:t>
            </a:r>
            <a:r>
              <a:rPr kumimoji="1" lang="zh-CN" altLang="en-US" sz="2400" dirty="0" smtClean="0">
                <a:solidFill>
                  <a:schemeClr val="bg1"/>
                </a:solidFill>
                <a:latin typeface="方正喵呜体" panose="02010600010101010101" pitchFamily="2" charset="-122"/>
                <a:ea typeface="方正喵呜体" panose="02010600010101010101" pitchFamily="2" charset="-122"/>
              </a:rPr>
              <a:t>、若</a:t>
            </a:r>
            <a:r>
              <a:rPr kumimoji="1" lang="zh-CN" altLang="en-US" sz="2400" i="1" dirty="0" smtClean="0">
                <a:solidFill>
                  <a:schemeClr val="bg1"/>
                </a:solidFill>
                <a:latin typeface="方正喵呜体" panose="02010600010101010101" pitchFamily="2" charset="-122"/>
                <a:ea typeface="方正喵呜体" panose="02010600010101010101" pitchFamily="2" charset="-122"/>
              </a:rPr>
              <a:t> </a:t>
            </a:r>
            <a:r>
              <a:rPr kumimoji="1" lang="en-US" altLang="zh-CN" sz="2400" i="1" dirty="0" err="1">
                <a:solidFill>
                  <a:schemeClr val="bg1"/>
                </a:solidFill>
                <a:latin typeface="方正喵呜体" panose="02010600010101010101" pitchFamily="2" charset="-122"/>
                <a:ea typeface="方正喵呜体" panose="02010600010101010101" pitchFamily="2" charset="-122"/>
              </a:rPr>
              <a:t>i</a:t>
            </a:r>
            <a:r>
              <a:rPr kumimoji="1" lang="en-US" altLang="zh-CN" sz="2400" i="1"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cs typeface="Arial" panose="020B0604020202020204" pitchFamily="34" charset="0"/>
                <a:sym typeface="Symbol" pitchFamily="18" charset="2"/>
              </a:rPr>
              <a:t>≥ </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j</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zh-CN" altLang="en-US" sz="2400" dirty="0" smtClean="0">
                <a:solidFill>
                  <a:schemeClr val="bg1"/>
                </a:solidFill>
                <a:latin typeface="方正喵呜体" panose="02010600010101010101" pitchFamily="2" charset="-122"/>
                <a:ea typeface="方正喵呜体" panose="02010600010101010101" pitchFamily="2" charset="-122"/>
              </a:rPr>
              <a:t>元素</a:t>
            </a:r>
            <a:r>
              <a:rPr kumimoji="1" lang="en-US" altLang="zh-CN" sz="2400" dirty="0">
                <a:solidFill>
                  <a:schemeClr val="bg1"/>
                </a:solidFill>
                <a:latin typeface="方正喵呜体" panose="02010600010101010101" pitchFamily="2" charset="-122"/>
                <a:ea typeface="方正喵呜体" panose="02010600010101010101" pitchFamily="2" charset="-122"/>
              </a:rPr>
              <a:t>A[</a:t>
            </a:r>
            <a:r>
              <a:rPr kumimoji="1" lang="en-US" altLang="zh-CN" sz="2400" i="1" dirty="0" err="1">
                <a:solidFill>
                  <a:schemeClr val="bg1"/>
                </a:solidFill>
                <a:latin typeface="方正喵呜体" panose="02010600010101010101" pitchFamily="2" charset="-122"/>
                <a:ea typeface="方正喵呜体" panose="02010600010101010101" pitchFamily="2" charset="-122"/>
              </a:rPr>
              <a:t>i</a:t>
            </a:r>
            <a:r>
              <a:rPr kumimoji="1" lang="en-US" altLang="zh-CN" sz="2400" dirty="0">
                <a:solidFill>
                  <a:schemeClr val="bg1"/>
                </a:solidFill>
                <a:latin typeface="方正喵呜体" panose="02010600010101010101" pitchFamily="2" charset="-122"/>
                <a:ea typeface="方正喵呜体" panose="02010600010101010101" pitchFamily="2" charset="-122"/>
              </a:rPr>
              <a:t>][</a:t>
            </a:r>
            <a:r>
              <a:rPr kumimoji="1" lang="en-US" altLang="zh-CN" sz="2400" i="1" dirty="0">
                <a:solidFill>
                  <a:schemeClr val="bg1"/>
                </a:solidFill>
                <a:latin typeface="方正喵呜体" panose="02010600010101010101" pitchFamily="2" charset="-122"/>
                <a:ea typeface="方正喵呜体" panose="02010600010101010101" pitchFamily="2" charset="-122"/>
              </a:rPr>
              <a:t>j</a:t>
            </a:r>
            <a:r>
              <a:rPr kumimoji="1" lang="en-US" altLang="zh-CN" sz="2400" dirty="0">
                <a:solidFill>
                  <a:schemeClr val="bg1"/>
                </a:solidFill>
                <a:latin typeface="方正喵呜体" panose="02010600010101010101" pitchFamily="2" charset="-122"/>
                <a:ea typeface="方正喵呜体" panose="02010600010101010101" pitchFamily="2" charset="-122"/>
              </a:rPr>
              <a:t>]</a:t>
            </a:r>
            <a:r>
              <a:rPr kumimoji="1" lang="zh-CN" altLang="en-US" sz="2400" dirty="0">
                <a:solidFill>
                  <a:schemeClr val="bg1"/>
                </a:solidFill>
                <a:latin typeface="方正喵呜体" panose="02010600010101010101" pitchFamily="2" charset="-122"/>
                <a:ea typeface="方正喵呜体" panose="02010600010101010101" pitchFamily="2" charset="-122"/>
              </a:rPr>
              <a:t>在</a:t>
            </a:r>
            <a:r>
              <a:rPr kumimoji="1" lang="zh-CN" altLang="en-US" sz="2400" dirty="0" smtClean="0">
                <a:solidFill>
                  <a:schemeClr val="bg1"/>
                </a:solidFill>
                <a:latin typeface="方正喵呜体" panose="02010600010101010101" pitchFamily="2" charset="-122"/>
                <a:ea typeface="方正喵呜体" panose="02010600010101010101" pitchFamily="2" charset="-122"/>
              </a:rPr>
              <a:t>数组中</a:t>
            </a:r>
            <a:r>
              <a:rPr kumimoji="1" lang="zh-CN" altLang="en-US" sz="2400" dirty="0">
                <a:solidFill>
                  <a:schemeClr val="bg1"/>
                </a:solidFill>
                <a:latin typeface="方正喵呜体" panose="02010600010101010101" pitchFamily="2" charset="-122"/>
                <a:ea typeface="方正喵呜体" panose="02010600010101010101" pitchFamily="2" charset="-122"/>
              </a:rPr>
              <a:t>的存放位置为 </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p>
          <a:p>
            <a:pPr algn="ctr">
              <a:lnSpc>
                <a:spcPct val="150000"/>
              </a:lnSpc>
            </a:pPr>
            <a:r>
              <a:rPr kumimoji="1" lang="en-US" altLang="zh-CN" sz="2400" b="1" dirty="0" smtClean="0">
                <a:solidFill>
                  <a:srgbClr val="077CFD"/>
                </a:solidFill>
                <a:latin typeface="方正喵呜体" panose="02010600010101010101" pitchFamily="2" charset="-122"/>
                <a:ea typeface="方正喵呜体" panose="02010600010101010101" pitchFamily="2" charset="-122"/>
              </a:rPr>
              <a:t>1 </a:t>
            </a:r>
            <a:r>
              <a:rPr kumimoji="1" lang="en-US" altLang="zh-CN" sz="2400" b="1" dirty="0">
                <a:solidFill>
                  <a:srgbClr val="077CFD"/>
                </a:solidFill>
                <a:latin typeface="方正喵呜体" panose="02010600010101010101" pitchFamily="2" charset="-122"/>
                <a:ea typeface="方正喵呜体" panose="02010600010101010101" pitchFamily="2" charset="-122"/>
              </a:rPr>
              <a:t>+ 2 + </a:t>
            </a:r>
            <a:r>
              <a:rPr kumimoji="1" lang="en-US" altLang="zh-CN" sz="2400" b="1" dirty="0">
                <a:solidFill>
                  <a:srgbClr val="077CFD"/>
                </a:solidFill>
                <a:latin typeface="方正喵呜体" panose="02010600010101010101" pitchFamily="2" charset="-122"/>
                <a:ea typeface="方正喵呜体" panose="02010600010101010101" pitchFamily="2" charset="-122"/>
                <a:sym typeface="Wingdings" pitchFamily="2" charset="2"/>
              </a:rPr>
              <a:t></a:t>
            </a:r>
            <a:r>
              <a:rPr kumimoji="1" lang="en-US" altLang="zh-CN" sz="2400" b="1" dirty="0">
                <a:solidFill>
                  <a:srgbClr val="077CFD"/>
                </a:solidFill>
                <a:latin typeface="方正喵呜体" panose="02010600010101010101" pitchFamily="2" charset="-122"/>
                <a:ea typeface="方正喵呜体" panose="02010600010101010101" pitchFamily="2" charset="-122"/>
              </a:rPr>
              <a:t> + </a:t>
            </a:r>
            <a:r>
              <a:rPr kumimoji="1" lang="en-US" altLang="zh-CN" sz="2400" b="1" dirty="0" err="1">
                <a:solidFill>
                  <a:srgbClr val="077CFD"/>
                </a:solidFill>
                <a:latin typeface="方正喵呜体" panose="02010600010101010101" pitchFamily="2" charset="-122"/>
                <a:ea typeface="方正喵呜体" panose="02010600010101010101" pitchFamily="2" charset="-122"/>
              </a:rPr>
              <a:t>i</a:t>
            </a:r>
            <a:r>
              <a:rPr kumimoji="1" lang="en-US" altLang="zh-CN" sz="2400" b="1" dirty="0">
                <a:solidFill>
                  <a:srgbClr val="077CFD"/>
                </a:solidFill>
                <a:latin typeface="方正喵呜体" panose="02010600010101010101" pitchFamily="2" charset="-122"/>
                <a:ea typeface="方正喵呜体" panose="02010600010101010101" pitchFamily="2" charset="-122"/>
              </a:rPr>
              <a:t> + j = (</a:t>
            </a:r>
            <a:r>
              <a:rPr kumimoji="1" lang="en-US" altLang="zh-CN" sz="2400" b="1" dirty="0" err="1">
                <a:solidFill>
                  <a:srgbClr val="077CFD"/>
                </a:solidFill>
                <a:latin typeface="方正喵呜体" panose="02010600010101010101" pitchFamily="2" charset="-122"/>
                <a:ea typeface="方正喵呜体" panose="02010600010101010101" pitchFamily="2" charset="-122"/>
              </a:rPr>
              <a:t>i</a:t>
            </a:r>
            <a:r>
              <a:rPr kumimoji="1" lang="en-US" altLang="zh-CN" sz="2400" b="1" dirty="0">
                <a:solidFill>
                  <a:srgbClr val="077CFD"/>
                </a:solidFill>
                <a:latin typeface="方正喵呜体" panose="02010600010101010101" pitchFamily="2" charset="-122"/>
                <a:ea typeface="方正喵呜体" panose="02010600010101010101" pitchFamily="2" charset="-122"/>
              </a:rPr>
              <a:t> + 1)* </a:t>
            </a:r>
            <a:r>
              <a:rPr kumimoji="1" lang="en-US" altLang="zh-CN" sz="2400" b="1" dirty="0" err="1">
                <a:solidFill>
                  <a:srgbClr val="077CFD"/>
                </a:solidFill>
                <a:latin typeface="方正喵呜体" panose="02010600010101010101" pitchFamily="2" charset="-122"/>
                <a:ea typeface="方正喵呜体" panose="02010600010101010101" pitchFamily="2" charset="-122"/>
              </a:rPr>
              <a:t>i</a:t>
            </a:r>
            <a:r>
              <a:rPr kumimoji="1" lang="en-US" altLang="zh-CN" sz="2400" b="1" dirty="0">
                <a:solidFill>
                  <a:srgbClr val="077CFD"/>
                </a:solidFill>
                <a:latin typeface="方正喵呜体" panose="02010600010101010101" pitchFamily="2" charset="-122"/>
                <a:ea typeface="方正喵呜体" panose="02010600010101010101" pitchFamily="2" charset="-122"/>
              </a:rPr>
              <a:t> / 2 + </a:t>
            </a:r>
            <a:r>
              <a:rPr kumimoji="1" lang="en-US" altLang="zh-CN" sz="2400" b="1" dirty="0" smtClean="0">
                <a:solidFill>
                  <a:srgbClr val="077CFD"/>
                </a:solidFill>
                <a:latin typeface="方正喵呜体" panose="02010600010101010101" pitchFamily="2" charset="-122"/>
                <a:ea typeface="方正喵呜体" panose="02010600010101010101" pitchFamily="2" charset="-122"/>
              </a:rPr>
              <a:t>j</a:t>
            </a:r>
          </a:p>
          <a:p>
            <a:pPr>
              <a:lnSpc>
                <a:spcPct val="150000"/>
              </a:lnSpc>
            </a:pPr>
            <a:r>
              <a:rPr kumimoji="1" lang="en-US" altLang="zh-CN" sz="2400" dirty="0" smtClean="0">
                <a:solidFill>
                  <a:schemeClr val="bg1"/>
                </a:solidFill>
                <a:latin typeface="方正喵呜体" panose="02010600010101010101" pitchFamily="2" charset="-122"/>
                <a:ea typeface="方正喵呜体" panose="02010600010101010101" pitchFamily="2" charset="-122"/>
              </a:rPr>
              <a:t>2</a:t>
            </a:r>
            <a:r>
              <a:rPr kumimoji="1" lang="zh-CN" altLang="en-US" sz="2400" dirty="0" smtClean="0">
                <a:solidFill>
                  <a:schemeClr val="bg1"/>
                </a:solidFill>
                <a:latin typeface="方正喵呜体" panose="02010600010101010101" pitchFamily="2" charset="-122"/>
                <a:ea typeface="方正喵呜体" panose="02010600010101010101" pitchFamily="2" charset="-122"/>
              </a:rPr>
              <a:t>、若</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i</a:t>
            </a:r>
            <a:r>
              <a:rPr kumimoji="1" lang="en-US" altLang="zh-CN" sz="2400" dirty="0" smtClean="0">
                <a:solidFill>
                  <a:schemeClr val="bg1"/>
                </a:solidFill>
                <a:latin typeface="方正喵呜体" panose="02010600010101010101" pitchFamily="2" charset="-122"/>
                <a:ea typeface="方正喵呜体" panose="02010600010101010101" pitchFamily="2" charset="-122"/>
              </a:rPr>
              <a:t> &lt; j</a:t>
            </a:r>
            <a:r>
              <a:rPr kumimoji="1" lang="zh-CN" altLang="en-US" sz="2400" dirty="0" smtClean="0">
                <a:solidFill>
                  <a:schemeClr val="bg1"/>
                </a:solidFill>
                <a:latin typeface="方正喵呜体" panose="02010600010101010101" pitchFamily="2" charset="-122"/>
                <a:ea typeface="方正喵呜体" panose="02010600010101010101" pitchFamily="2" charset="-122"/>
              </a:rPr>
              <a:t>，元素</a:t>
            </a:r>
            <a:r>
              <a:rPr kumimoji="1" lang="en-US" altLang="zh-CN" sz="2400" dirty="0" smtClean="0">
                <a:solidFill>
                  <a:schemeClr val="bg1"/>
                </a:solidFill>
                <a:latin typeface="方正喵呜体" panose="02010600010101010101" pitchFamily="2" charset="-122"/>
                <a:ea typeface="方正喵呜体" panose="02010600010101010101" pitchFamily="2" charset="-122"/>
              </a:rPr>
              <a:t>A[</a:t>
            </a:r>
            <a:r>
              <a:rPr kumimoji="1" lang="en-US" altLang="zh-CN" sz="2400" i="1" dirty="0" err="1" smtClean="0">
                <a:solidFill>
                  <a:schemeClr val="bg1"/>
                </a:solidFill>
                <a:latin typeface="方正喵呜体" panose="02010600010101010101" pitchFamily="2" charset="-122"/>
                <a:ea typeface="方正喵呜体" panose="02010600010101010101" pitchFamily="2" charset="-122"/>
              </a:rPr>
              <a:t>i</a:t>
            </a:r>
            <a:r>
              <a:rPr kumimoji="1" lang="en-US" altLang="zh-CN" sz="2400" dirty="0">
                <a:solidFill>
                  <a:schemeClr val="bg1"/>
                </a:solidFill>
                <a:latin typeface="方正喵呜体" panose="02010600010101010101" pitchFamily="2" charset="-122"/>
                <a:ea typeface="方正喵呜体" panose="02010600010101010101" pitchFamily="2" charset="-122"/>
              </a:rPr>
              <a:t>][</a:t>
            </a:r>
            <a:r>
              <a:rPr kumimoji="1" lang="en-US" altLang="zh-CN" sz="2400" i="1" dirty="0">
                <a:solidFill>
                  <a:schemeClr val="bg1"/>
                </a:solidFill>
                <a:latin typeface="方正喵呜体" panose="02010600010101010101" pitchFamily="2" charset="-122"/>
                <a:ea typeface="方正喵呜体" panose="02010600010101010101" pitchFamily="2" charset="-122"/>
              </a:rPr>
              <a:t>j</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zh-CN" altLang="en-US" sz="2400" dirty="0" smtClean="0">
                <a:solidFill>
                  <a:schemeClr val="bg1"/>
                </a:solidFill>
                <a:latin typeface="方正喵呜体" panose="02010600010101010101" pitchFamily="2" charset="-122"/>
                <a:ea typeface="方正喵呜体" panose="02010600010101010101" pitchFamily="2" charset="-122"/>
              </a:rPr>
              <a:t>与元素</a:t>
            </a:r>
            <a:r>
              <a:rPr kumimoji="1" lang="en-US" altLang="zh-CN" sz="2400" dirty="0" smtClean="0">
                <a:solidFill>
                  <a:schemeClr val="bg1"/>
                </a:solidFill>
                <a:latin typeface="方正喵呜体" panose="02010600010101010101" pitchFamily="2" charset="-122"/>
                <a:ea typeface="方正喵呜体" panose="02010600010101010101" pitchFamily="2" charset="-122"/>
              </a:rPr>
              <a:t>A[</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j</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en-US" altLang="zh-CN" sz="2400" i="1" dirty="0" err="1" smtClean="0">
                <a:solidFill>
                  <a:schemeClr val="bg1"/>
                </a:solidFill>
                <a:latin typeface="方正喵呜体" panose="02010600010101010101" pitchFamily="2" charset="-122"/>
                <a:ea typeface="方正喵呜体" panose="02010600010101010101" pitchFamily="2" charset="-122"/>
              </a:rPr>
              <a:t>i</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zh-CN" altLang="en-US" sz="2400" dirty="0" smtClean="0">
                <a:solidFill>
                  <a:schemeClr val="bg1"/>
                </a:solidFill>
                <a:latin typeface="方正喵呜体" panose="02010600010101010101" pitchFamily="2" charset="-122"/>
                <a:ea typeface="方正喵呜体" panose="02010600010101010101" pitchFamily="2" charset="-122"/>
              </a:rPr>
              <a:t>相等，位置为</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algn="ctr">
              <a:lnSpc>
                <a:spcPct val="150000"/>
              </a:lnSpc>
            </a:pPr>
            <a:r>
              <a:rPr kumimoji="1" lang="en-US" altLang="zh-CN" sz="2400" b="1" dirty="0" smtClean="0">
                <a:solidFill>
                  <a:srgbClr val="077CFD"/>
                </a:solidFill>
                <a:latin typeface="方正喵呜体" panose="02010600010101010101" pitchFamily="2" charset="-122"/>
                <a:ea typeface="方正喵呜体" panose="02010600010101010101" pitchFamily="2" charset="-122"/>
              </a:rPr>
              <a:t>(j </a:t>
            </a:r>
            <a:r>
              <a:rPr kumimoji="1" lang="en-US" altLang="zh-CN" sz="2400" b="1" dirty="0">
                <a:solidFill>
                  <a:srgbClr val="077CFD"/>
                </a:solidFill>
                <a:latin typeface="方正喵呜体" panose="02010600010101010101" pitchFamily="2" charset="-122"/>
                <a:ea typeface="方正喵呜体" panose="02010600010101010101" pitchFamily="2" charset="-122"/>
              </a:rPr>
              <a:t>+ 1)* </a:t>
            </a:r>
            <a:r>
              <a:rPr kumimoji="1" lang="en-US" altLang="zh-CN" sz="2400" b="1" dirty="0" smtClean="0">
                <a:solidFill>
                  <a:srgbClr val="077CFD"/>
                </a:solidFill>
                <a:latin typeface="方正喵呜体" panose="02010600010101010101" pitchFamily="2" charset="-122"/>
                <a:ea typeface="方正喵呜体" panose="02010600010101010101" pitchFamily="2" charset="-122"/>
              </a:rPr>
              <a:t>j </a:t>
            </a:r>
            <a:r>
              <a:rPr kumimoji="1" lang="en-US" altLang="zh-CN" sz="2400" b="1" dirty="0">
                <a:solidFill>
                  <a:srgbClr val="077CFD"/>
                </a:solidFill>
                <a:latin typeface="方正喵呜体" panose="02010600010101010101" pitchFamily="2" charset="-122"/>
                <a:ea typeface="方正喵呜体" panose="02010600010101010101" pitchFamily="2" charset="-122"/>
              </a:rPr>
              <a:t>/ 2 + </a:t>
            </a:r>
            <a:r>
              <a:rPr kumimoji="1" lang="en-US" altLang="zh-CN" sz="2400" b="1" dirty="0" smtClean="0">
                <a:solidFill>
                  <a:srgbClr val="077CFD"/>
                </a:solidFill>
                <a:latin typeface="方正喵呜体" panose="02010600010101010101" pitchFamily="2" charset="-122"/>
                <a:ea typeface="方正喵呜体" panose="02010600010101010101" pitchFamily="2" charset="-122"/>
              </a:rPr>
              <a:t>I</a:t>
            </a:r>
          </a:p>
          <a:p>
            <a:pPr>
              <a:lnSpc>
                <a:spcPct val="150000"/>
              </a:lnSpc>
            </a:pPr>
            <a:r>
              <a:rPr kumimoji="1" lang="en-US" altLang="zh-CN" sz="2400" dirty="0" smtClean="0">
                <a:solidFill>
                  <a:schemeClr val="bg1"/>
                </a:solidFill>
                <a:latin typeface="方正喵呜体" panose="02010600010101010101" pitchFamily="2" charset="-122"/>
                <a:ea typeface="方正喵呜体" panose="02010600010101010101" pitchFamily="2" charset="-122"/>
              </a:rPr>
              <a:t>3</a:t>
            </a:r>
            <a:r>
              <a:rPr kumimoji="1" lang="zh-CN" altLang="en-US" sz="2400" dirty="0" smtClean="0">
                <a:solidFill>
                  <a:schemeClr val="bg1"/>
                </a:solidFill>
                <a:latin typeface="方正喵呜体" panose="02010600010101010101" pitchFamily="2" charset="-122"/>
                <a:ea typeface="方正喵呜体" panose="02010600010101010101" pitchFamily="2" charset="-122"/>
              </a:rPr>
              <a:t>、</a:t>
            </a:r>
            <a:r>
              <a:rPr kumimoji="1" lang="zh-CN" altLang="en-US" sz="2400" dirty="0">
                <a:solidFill>
                  <a:schemeClr val="bg1"/>
                </a:solidFill>
                <a:latin typeface="方正喵呜体" panose="02010600010101010101" pitchFamily="2" charset="-122"/>
                <a:ea typeface="方正喵呜体" panose="02010600010101010101" pitchFamily="2" charset="-122"/>
              </a:rPr>
              <a:t>数组</a:t>
            </a:r>
            <a:r>
              <a:rPr kumimoji="1" lang="zh-CN" altLang="en-US" sz="2400" dirty="0" smtClean="0">
                <a:solidFill>
                  <a:schemeClr val="bg1"/>
                </a:solidFill>
                <a:latin typeface="方正喵呜体" panose="02010600010101010101" pitchFamily="2" charset="-122"/>
                <a:ea typeface="方正喵呜体" panose="02010600010101010101" pitchFamily="2" charset="-122"/>
              </a:rPr>
              <a:t>中第</a:t>
            </a:r>
            <a:r>
              <a:rPr kumimoji="1" lang="en-US" altLang="zh-CN" sz="2400" dirty="0" smtClean="0">
                <a:solidFill>
                  <a:schemeClr val="bg1"/>
                </a:solidFill>
                <a:latin typeface="方正喵呜体" panose="02010600010101010101" pitchFamily="2" charset="-122"/>
                <a:ea typeface="方正喵呜体" panose="02010600010101010101" pitchFamily="2" charset="-122"/>
              </a:rPr>
              <a:t>k</a:t>
            </a:r>
            <a:r>
              <a:rPr kumimoji="1" lang="zh-CN" altLang="en-US" sz="2400" dirty="0" smtClean="0">
                <a:solidFill>
                  <a:schemeClr val="bg1"/>
                </a:solidFill>
                <a:latin typeface="方正喵呜体" panose="02010600010101010101" pitchFamily="2" charset="-122"/>
                <a:ea typeface="方正喵呜体" panose="02010600010101010101" pitchFamily="2" charset="-122"/>
              </a:rPr>
              <a:t>个位置对应元素，需要首先确定行号，然后确定列号；</a:t>
            </a:r>
            <a:endParaRPr kumimoji="1" lang="en-US" altLang="zh-CN" sz="2400" b="1" dirty="0">
              <a:solidFill>
                <a:srgbClr val="077CFD"/>
              </a:solidFill>
              <a:latin typeface="方正喵呜体" panose="02010600010101010101" pitchFamily="2" charset="-122"/>
              <a:ea typeface="方正喵呜体" panose="02010600010101010101" pitchFamily="2" charset="-122"/>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499840766"/>
              </p:ext>
            </p:extLst>
          </p:nvPr>
        </p:nvGraphicFramePr>
        <p:xfrm>
          <a:off x="1686692" y="520197"/>
          <a:ext cx="4788753" cy="2062056"/>
        </p:xfrm>
        <a:graphic>
          <a:graphicData uri="http://schemas.openxmlformats.org/presentationml/2006/ole">
            <mc:AlternateContent xmlns:mc="http://schemas.openxmlformats.org/markup-compatibility/2006">
              <mc:Choice xmlns:v="urn:schemas-microsoft-com:vml" Requires="v">
                <p:oleObj spid="_x0000_s4668" name="公式" r:id="rId3" imgW="2158403" imgH="914400" progId="">
                  <p:embed/>
                </p:oleObj>
              </mc:Choice>
              <mc:Fallback>
                <p:oleObj name="公式" r:id="rId3" imgW="2158403" imgH="914400" progId="">
                  <p:embed/>
                  <p:pic>
                    <p:nvPicPr>
                      <p:cNvPr id="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692" y="520197"/>
                        <a:ext cx="4788753" cy="2062056"/>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338061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0594" y="339634"/>
            <a:ext cx="8029303" cy="1569660"/>
          </a:xfrm>
          <a:prstGeom prst="rect">
            <a:avLst/>
          </a:prstGeom>
          <a:noFill/>
        </p:spPr>
        <p:txBody>
          <a:bodyPr wrap="square" rtlCol="0">
            <a:spAutoFit/>
          </a:bodyPr>
          <a:lstStyle/>
          <a:p>
            <a:pPr>
              <a:lnSpc>
                <a:spcPct val="150000"/>
              </a:lnSpc>
            </a:pPr>
            <a:r>
              <a:rPr lang="zh-CN" altLang="en-US" sz="3600" dirty="0" smtClean="0">
                <a:solidFill>
                  <a:srgbClr val="002060"/>
                </a:solidFill>
                <a:latin typeface="方正喵呜体" panose="02010600010101010101" pitchFamily="2" charset="-122"/>
                <a:ea typeface="方正喵呜体" panose="02010600010101010101" pitchFamily="2" charset="-122"/>
              </a:rPr>
              <a:t>“</a:t>
            </a:r>
            <a:r>
              <a:rPr lang="zh-CN" altLang="en-US" sz="3600" dirty="0" smtClean="0">
                <a:solidFill>
                  <a:srgbClr val="C00000"/>
                </a:solidFill>
                <a:latin typeface="方正喵呜体" panose="02010600010101010101" pitchFamily="2" charset="-122"/>
                <a:ea typeface="方正喵呜体" panose="02010600010101010101" pitchFamily="2" charset="-122"/>
              </a:rPr>
              <a:t>拯救李老师</a:t>
            </a:r>
            <a:r>
              <a:rPr lang="zh-CN" altLang="en-US" sz="3600" dirty="0" smtClean="0">
                <a:solidFill>
                  <a:srgbClr val="002060"/>
                </a:solidFill>
                <a:latin typeface="方正喵呜体" panose="02010600010101010101" pitchFamily="2" charset="-122"/>
                <a:ea typeface="方正喵呜体" panose="02010600010101010101" pitchFamily="2" charset="-122"/>
              </a:rPr>
              <a:t>”项目</a:t>
            </a:r>
            <a:endParaRPr lang="en-US" altLang="zh-CN" sz="2800" dirty="0">
              <a:solidFill>
                <a:srgbClr val="002060"/>
              </a:solidFill>
              <a:latin typeface="方正喵呜体" panose="02010600010101010101" pitchFamily="2" charset="-122"/>
              <a:ea typeface="方正喵呜体" panose="02010600010101010101" pitchFamily="2" charset="-122"/>
            </a:endParaRPr>
          </a:p>
          <a:p>
            <a:pPr algn="r">
              <a:lnSpc>
                <a:spcPct val="150000"/>
              </a:lnSpc>
            </a:pPr>
            <a:r>
              <a:rPr lang="zh-CN" altLang="en-US" sz="2800" dirty="0" smtClean="0">
                <a:solidFill>
                  <a:srgbClr val="077CFD"/>
                </a:solidFill>
                <a:latin typeface="方正喵呜体" panose="02010600010101010101" pitchFamily="2" charset="-122"/>
                <a:ea typeface="方正喵呜体" panose="02010600010101010101" pitchFamily="2" charset="-122"/>
              </a:rPr>
              <a:t>客户陈述</a:t>
            </a:r>
            <a:r>
              <a:rPr lang="en-US" altLang="zh-CN" sz="2800" dirty="0" smtClean="0">
                <a:solidFill>
                  <a:schemeClr val="bg2"/>
                </a:solidFill>
                <a:latin typeface="方正喵呜体" panose="02010600010101010101" pitchFamily="2" charset="-122"/>
                <a:ea typeface="方正喵呜体" panose="02010600010101010101" pitchFamily="2" charset="-122"/>
              </a:rPr>
              <a:t>-</a:t>
            </a:r>
            <a:r>
              <a:rPr lang="zh-CN" altLang="en-US" sz="2800" dirty="0">
                <a:solidFill>
                  <a:srgbClr val="077CFD"/>
                </a:solidFill>
                <a:latin typeface="方正喵呜体" panose="02010600010101010101" pitchFamily="2" charset="-122"/>
                <a:ea typeface="方正喵呜体" panose="02010600010101010101" pitchFamily="2" charset="-122"/>
              </a:rPr>
              <a:t>需求分析</a:t>
            </a:r>
            <a:r>
              <a:rPr lang="en-US" altLang="zh-CN" sz="2800" dirty="0" smtClean="0">
                <a:solidFill>
                  <a:schemeClr val="bg2"/>
                </a:solidFill>
                <a:latin typeface="方正喵呜体" panose="02010600010101010101" pitchFamily="2" charset="-122"/>
                <a:ea typeface="方正喵呜体" panose="02010600010101010101" pitchFamily="2" charset="-122"/>
              </a:rPr>
              <a:t>-</a:t>
            </a:r>
            <a:r>
              <a:rPr lang="zh-CN" altLang="en-US" sz="2800" dirty="0">
                <a:solidFill>
                  <a:srgbClr val="077CFD"/>
                </a:solidFill>
                <a:latin typeface="方正喵呜体" panose="02010600010101010101" pitchFamily="2" charset="-122"/>
                <a:ea typeface="方正喵呜体" panose="02010600010101010101" pitchFamily="2" charset="-122"/>
              </a:rPr>
              <a:t>研制任务</a:t>
            </a:r>
          </a:p>
        </p:txBody>
      </p:sp>
      <p:pic>
        <p:nvPicPr>
          <p:cNvPr id="5" name="图片 4"/>
          <p:cNvPicPr>
            <a:picLocks noChangeAspect="1"/>
          </p:cNvPicPr>
          <p:nvPr/>
        </p:nvPicPr>
        <p:blipFill>
          <a:blip r:embed="rId2"/>
          <a:stretch>
            <a:fillRect/>
          </a:stretch>
        </p:blipFill>
        <p:spPr>
          <a:xfrm>
            <a:off x="7062652" y="5355355"/>
            <a:ext cx="1907722" cy="1448722"/>
          </a:xfrm>
          <a:prstGeom prst="rect">
            <a:avLst/>
          </a:prstGeom>
        </p:spPr>
      </p:pic>
      <p:sp>
        <p:nvSpPr>
          <p:cNvPr id="7" name="文本框 6"/>
          <p:cNvSpPr txBox="1"/>
          <p:nvPr/>
        </p:nvSpPr>
        <p:spPr>
          <a:xfrm>
            <a:off x="809897" y="2289938"/>
            <a:ext cx="7680960" cy="3108543"/>
          </a:xfrm>
          <a:prstGeom prst="rect">
            <a:avLst/>
          </a:prstGeom>
          <a:noFill/>
        </p:spPr>
        <p:txBody>
          <a:bodyPr wrap="square" rtlCol="0">
            <a:spAutoFit/>
          </a:bodyPr>
          <a:lstStyle/>
          <a:p>
            <a:r>
              <a:rPr lang="zh-CN" altLang="en-US" sz="2800" dirty="0" smtClean="0">
                <a:solidFill>
                  <a:schemeClr val="bg2"/>
                </a:solidFill>
                <a:latin typeface="方正喵呜体" panose="02010600010101010101" pitchFamily="2" charset="-122"/>
                <a:ea typeface="方正喵呜体" panose="02010600010101010101" pitchFamily="2" charset="-122"/>
              </a:rPr>
              <a:t>李老师的班级上有很多位同学，大家都很好学。每一次布置大作业，同学们都会认真编写程序，并且很希望李老师可以认真阅读自己的程序。李老师则需要根据同学们编写程序的正确性给出分数，并对成绩进行排序。表面上风光的李老师其实很郁闷，作为老花眼的他，阅读同学们飘逸而不羁的手写程序，实在是苦不堪言</a:t>
            </a:r>
            <a:r>
              <a:rPr lang="en-US" altLang="zh-CN" sz="2800" dirty="0" smtClean="0">
                <a:solidFill>
                  <a:schemeClr val="bg2"/>
                </a:solidFill>
                <a:latin typeface="方正喵呜体" panose="02010600010101010101" pitchFamily="2" charset="-122"/>
                <a:ea typeface="方正喵呜体" panose="02010600010101010101" pitchFamily="2" charset="-122"/>
              </a:rPr>
              <a:t>……</a:t>
            </a:r>
            <a:endParaRPr lang="zh-CN" altLang="en-US" sz="2800" dirty="0">
              <a:solidFill>
                <a:schemeClr val="bg2"/>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748937" y="3169503"/>
            <a:ext cx="7680960" cy="954107"/>
          </a:xfrm>
          <a:prstGeom prst="rect">
            <a:avLst/>
          </a:prstGeom>
          <a:noFill/>
        </p:spPr>
        <p:txBody>
          <a:bodyPr wrap="square" rtlCol="0">
            <a:spAutoFit/>
          </a:bodyPr>
          <a:lstStyle/>
          <a:p>
            <a:r>
              <a:rPr lang="zh-CN" altLang="en-US" sz="2800" dirty="0" smtClean="0">
                <a:solidFill>
                  <a:schemeClr val="bg2"/>
                </a:solidFill>
                <a:latin typeface="方正喵呜体" panose="02010600010101010101" pitchFamily="2" charset="-122"/>
                <a:ea typeface="方正喵呜体" panose="02010600010101010101" pitchFamily="2" charset="-122"/>
              </a:rPr>
              <a:t>李老师决定写一个软件来帮助自己批改同学们的程序，判断正误，累计分数，并在期末进行排名。</a:t>
            </a:r>
            <a:endParaRPr lang="zh-CN" altLang="en-US" sz="2800" dirty="0">
              <a:solidFill>
                <a:schemeClr val="bg2"/>
              </a:solidFill>
              <a:latin typeface="方正喵呜体" panose="02010600010101010101" pitchFamily="2" charset="-122"/>
              <a:ea typeface="方正喵呜体" panose="02010600010101010101" pitchFamily="2" charset="-122"/>
            </a:endParaRPr>
          </a:p>
        </p:txBody>
      </p:sp>
      <p:sp>
        <p:nvSpPr>
          <p:cNvPr id="9" name="文本框 8"/>
          <p:cNvSpPr txBox="1"/>
          <p:nvPr/>
        </p:nvSpPr>
        <p:spPr>
          <a:xfrm>
            <a:off x="748937" y="2914706"/>
            <a:ext cx="7680960" cy="1815882"/>
          </a:xfrm>
          <a:prstGeom prst="rect">
            <a:avLst/>
          </a:prstGeom>
          <a:noFill/>
        </p:spPr>
        <p:txBody>
          <a:bodyPr wrap="square" rtlCol="0">
            <a:spAutoFit/>
          </a:bodyPr>
          <a:lstStyle/>
          <a:p>
            <a:r>
              <a:rPr lang="zh-CN" altLang="en-US" sz="2800" dirty="0" smtClean="0">
                <a:solidFill>
                  <a:schemeClr val="bg2"/>
                </a:solidFill>
                <a:latin typeface="方正喵呜体" panose="02010600010101010101" pitchFamily="2" charset="-122"/>
                <a:ea typeface="方正喵呜体" panose="02010600010101010101" pitchFamily="2" charset="-122"/>
              </a:rPr>
              <a:t>感情丰富的李老师甚至想把自己历年所有的学生的历次作业全部都保留下来，随时都可以通过“姓名”、“学号”这些信息来找到以往的成绩信息。</a:t>
            </a:r>
            <a:endParaRPr lang="zh-CN" altLang="en-US" sz="2800" dirty="0">
              <a:solidFill>
                <a:schemeClr val="bg2"/>
              </a:solid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748937" y="3426539"/>
            <a:ext cx="7680960" cy="523220"/>
          </a:xfrm>
          <a:prstGeom prst="rect">
            <a:avLst/>
          </a:prstGeom>
          <a:noFill/>
        </p:spPr>
        <p:txBody>
          <a:bodyPr wrap="square" rtlCol="0">
            <a:spAutoFit/>
          </a:bodyPr>
          <a:lstStyle/>
          <a:p>
            <a:pPr algn="ctr"/>
            <a:r>
              <a:rPr lang="zh-CN" altLang="en-US" sz="2800" dirty="0" smtClean="0">
                <a:solidFill>
                  <a:schemeClr val="bg2"/>
                </a:solidFill>
                <a:latin typeface="方正喵呜体" panose="02010600010101010101" pitchFamily="2" charset="-122"/>
                <a:ea typeface="方正喵呜体" panose="02010600010101010101" pitchFamily="2" charset="-122"/>
              </a:rPr>
              <a:t>这个软件该怎么设计呢？</a:t>
            </a:r>
            <a:endParaRPr lang="zh-CN" altLang="en-US" sz="2800"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1989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0-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0-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grpId="1" nodeType="clickEffect">
                                  <p:stCondLst>
                                    <p:cond delay="0"/>
                                  </p:stCondLst>
                                  <p:childTnLst>
                                    <p:anim calcmode="lin" valueType="num">
                                      <p:cBhvr additive="base">
                                        <p:cTn id="26" dur="500"/>
                                        <p:tgtEl>
                                          <p:spTgt spid="9"/>
                                        </p:tgtEl>
                                        <p:attrNameLst>
                                          <p:attrName>ppt_x</p:attrName>
                                        </p:attrNameLst>
                                      </p:cBhvr>
                                      <p:tavLst>
                                        <p:tav tm="0">
                                          <p:val>
                                            <p:strVal val="ppt_x"/>
                                          </p:val>
                                        </p:tav>
                                        <p:tav tm="100000">
                                          <p:val>
                                            <p:strVal val="0-ppt_w/2"/>
                                          </p:val>
                                        </p:tav>
                                      </p:tavLst>
                                    </p:anim>
                                    <p:anim calcmode="lin" valueType="num">
                                      <p:cBhvr additive="base">
                                        <p:cTn id="27" dur="500"/>
                                        <p:tgtEl>
                                          <p:spTgt spid="9"/>
                                        </p:tgtEl>
                                        <p:attrNameLst>
                                          <p:attrName>ppt_y</p:attrName>
                                        </p:attrNameLst>
                                      </p:cBhvr>
                                      <p:tavLst>
                                        <p:tav tm="0">
                                          <p:val>
                                            <p:strVal val="ppt_y"/>
                                          </p:val>
                                        </p:tav>
                                        <p:tav tm="100000">
                                          <p:val>
                                            <p:strVal val="ppt_y"/>
                                          </p:val>
                                        </p:tav>
                                      </p:tavLst>
                                    </p:anim>
                                    <p:set>
                                      <p:cBhvr>
                                        <p:cTn id="28" dur="1" fill="hold">
                                          <p:stCondLst>
                                            <p:cond delay="499"/>
                                          </p:stCondLst>
                                        </p:cTn>
                                        <p:tgtEl>
                                          <p:spTgt spid="9"/>
                                        </p:tgtEl>
                                        <p:attrNameLst>
                                          <p:attrName>style.visibility</p:attrName>
                                        </p:attrNameLst>
                                      </p:cBhvr>
                                      <p:to>
                                        <p:strVal val="hidden"/>
                                      </p:to>
                                    </p:set>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p:bldP spid="9" grpId="1"/>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395" y="805154"/>
            <a:ext cx="4762500" cy="4762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文本框 3"/>
          <p:cNvSpPr txBox="1"/>
          <p:nvPr/>
        </p:nvSpPr>
        <p:spPr>
          <a:xfrm rot="20376713">
            <a:off x="5381849" y="4925465"/>
            <a:ext cx="1632857" cy="369332"/>
          </a:xfrm>
          <a:prstGeom prst="rect">
            <a:avLst/>
          </a:prstGeom>
          <a:noFill/>
        </p:spPr>
        <p:txBody>
          <a:bodyPr wrap="square" rtlCol="0">
            <a:spAutoFit/>
          </a:bodyPr>
          <a:lstStyle/>
          <a:p>
            <a:pPr algn="ctr"/>
            <a:r>
              <a:rPr lang="zh-CN" altLang="en-US" dirty="0" smtClean="0">
                <a:solidFill>
                  <a:schemeClr val="bg1"/>
                </a:solidFill>
                <a:latin typeface="方正硬笔行书简体" panose="03000509000000000000" pitchFamily="65" charset="-122"/>
                <a:ea typeface="方正硬笔行书简体" panose="03000509000000000000" pitchFamily="65" charset="-122"/>
              </a:rPr>
              <a:t>自画像 </a:t>
            </a:r>
            <a:r>
              <a:rPr lang="en-US" altLang="zh-CN" dirty="0" smtClean="0">
                <a:solidFill>
                  <a:schemeClr val="bg1"/>
                </a:solidFill>
                <a:latin typeface="方正硬笔行书简体" panose="03000509000000000000" pitchFamily="65" charset="-122"/>
                <a:ea typeface="方正硬笔行书简体" panose="03000509000000000000" pitchFamily="65" charset="-122"/>
              </a:rPr>
              <a:t>2018</a:t>
            </a:r>
            <a:endParaRPr lang="zh-CN" altLang="en-US" dirty="0">
              <a:solidFill>
                <a:schemeClr val="bg1"/>
              </a:solidFill>
              <a:latin typeface="方正硬笔行书简体" panose="03000509000000000000" pitchFamily="65" charset="-122"/>
              <a:ea typeface="方正硬笔行书简体" panose="03000509000000000000" pitchFamily="65" charset="-122"/>
            </a:endParaRPr>
          </a:p>
        </p:txBody>
      </p:sp>
    </p:spTree>
    <p:extLst>
      <p:ext uri="{BB962C8B-B14F-4D97-AF65-F5344CB8AC3E}">
        <p14:creationId xmlns:p14="http://schemas.microsoft.com/office/powerpoint/2010/main" val="53356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45387" y="1312573"/>
            <a:ext cx="7765322" cy="40587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设矩阵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中有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s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个非零元素。令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e = s/(m*n),</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称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e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为矩阵的稀疏因子。通常认为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e</a:t>
            </a:r>
            <a:r>
              <a:rPr kumimoji="1"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2400" b="1" dirty="0" smtClean="0">
                <a:solidFill>
                  <a:srgbClr val="C00000"/>
                </a:solidFill>
                <a:latin typeface="方正喵呜体" panose="02010600010101010101" pitchFamily="2" charset="-122"/>
                <a:ea typeface="方正喵呜体" panose="02010600010101010101" pitchFamily="2" charset="-122"/>
                <a:cs typeface="Times New Roman" panose="02020603050405020304" pitchFamily="18" charset="0"/>
              </a:rPr>
              <a:t>0.05</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时称之为</a:t>
            </a:r>
            <a:r>
              <a:rPr lang="zh-CN" altLang="en-US" sz="2400" b="1" dirty="0" smtClean="0">
                <a:solidFill>
                  <a:srgbClr val="077CFD"/>
                </a:solidFill>
                <a:latin typeface="方正喵呜体" panose="02010600010101010101" pitchFamily="2" charset="-122"/>
                <a:ea typeface="方正喵呜体" panose="02010600010101010101" pitchFamily="2" charset="-122"/>
                <a:cs typeface="Times New Roman" panose="02020603050405020304" pitchFamily="18" charset="0"/>
              </a:rPr>
              <a:t>稀疏矩阵</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p>
          <a:p>
            <a:pPr marL="533400" indent="-533400">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在存储稀疏矩阵时，为节省存储空间，应只存储非零元素。但由于非零元素的分布一般没有规律，故在存储非零元素时，必须记下它所在的行和列的位置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2400" i="1" dirty="0" err="1"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i</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j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p>
          <a:p>
            <a:pPr marL="533400" indent="-533400">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每一个三元组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2400" i="1" dirty="0" err="1"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i</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j</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2400" i="1" dirty="0" err="1"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a:t>
            </a:r>
            <a:r>
              <a:rPr lang="en-US" altLang="zh-CN" sz="2400" i="1" baseline="-18000" dirty="0" err="1"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ij</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唯一确定了矩阵</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的一个非零元素。因此，稀疏矩阵可由表示非零元的一系列三元组及其行列数唯一确定。</a:t>
            </a:r>
            <a:endParaRPr lang="zh-CN" altLang="en-US" sz="24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spTree>
    <p:extLst>
      <p:ext uri="{BB962C8B-B14F-4D97-AF65-F5344CB8AC3E}">
        <p14:creationId xmlns:p14="http://schemas.microsoft.com/office/powerpoint/2010/main" val="38618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4032" y="298581"/>
            <a:ext cx="4599992" cy="646331"/>
          </a:xfrm>
          <a:prstGeom prst="rect">
            <a:avLst/>
          </a:prstGeom>
          <a:noFill/>
        </p:spPr>
        <p:txBody>
          <a:bodyPr wrap="square" rtlCol="0">
            <a:spAutoFit/>
          </a:bodyPr>
          <a:lstStyle/>
          <a:p>
            <a:pPr algn="ctr"/>
            <a:r>
              <a:rPr lang="zh-CN" altLang="en-US" sz="3600" dirty="0" smtClean="0">
                <a:solidFill>
                  <a:schemeClr val="bg1"/>
                </a:solidFill>
                <a:latin typeface="方正喵呜体" panose="02010600010101010101" pitchFamily="2" charset="-122"/>
                <a:ea typeface="方正喵呜体" panose="02010600010101010101" pitchFamily="2" charset="-122"/>
              </a:rPr>
              <a:t>稀疏矩阵的存储</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
        <p:nvSpPr>
          <p:cNvPr id="3" name="内容占位符 2"/>
          <p:cNvSpPr txBox="1">
            <a:spLocks/>
          </p:cNvSpPr>
          <p:nvPr/>
        </p:nvSpPr>
        <p:spPr>
          <a:xfrm>
            <a:off x="470070" y="2276669"/>
            <a:ext cx="3551424" cy="28069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0"/>
              </a:spcBef>
              <a:buFont typeface="Arial" panose="020B0604020202020204" pitchFamily="34" charset="0"/>
              <a:buNone/>
            </a:pPr>
            <a:r>
              <a:rPr kumimoji="1" lang="en-US" altLang="zh-CN" sz="2400" dirty="0" smtClean="0">
                <a:solidFill>
                  <a:schemeClr val="bg1"/>
                </a:solidFill>
                <a:latin typeface="方正喵呜体" panose="02010600010101010101" pitchFamily="2" charset="-122"/>
                <a:ea typeface="方正喵呜体" panose="02010600010101010101" pitchFamily="2" charset="-122"/>
              </a:rPr>
              <a:t>struct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MatrixEle</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Font typeface="Arial" panose="020B0604020202020204" pitchFamily="34" charset="0"/>
              <a:buNone/>
            </a:pP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0"/>
              </a:spcBef>
              <a:buFont typeface="Arial" panose="020B0604020202020204" pitchFamily="34" charset="0"/>
              <a:buNone/>
            </a:pPr>
            <a:r>
              <a:rPr kumimoji="1" lang="en-US" altLang="zh-CN" sz="2400" dirty="0" smtClean="0">
                <a:solidFill>
                  <a:schemeClr val="bg1"/>
                </a:solidFill>
                <a:latin typeface="方正喵呜体" panose="02010600010101010101" pitchFamily="2" charset="-122"/>
                <a:ea typeface="方正喵呜体" panose="02010600010101010101" pitchFamily="2" charset="-122"/>
              </a:rPr>
              <a:t>	  unsigned short row</a:t>
            </a:r>
            <a:r>
              <a:rPr kumimoji="1" lang="zh-CN" altLang="en-US" sz="2400" dirty="0" smtClean="0">
                <a:solidFill>
                  <a:schemeClr val="bg1"/>
                </a:solidFill>
                <a:latin typeface="方正喵呜体" panose="02010600010101010101" pitchFamily="2" charset="-122"/>
                <a:ea typeface="方正喵呜体" panose="02010600010101010101" pitchFamily="2" charset="-122"/>
              </a:rPr>
              <a:t>；</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Font typeface="Arial" panose="020B0604020202020204" pitchFamily="34" charset="0"/>
              <a:buNone/>
            </a:pP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   unsigned </a:t>
            </a:r>
            <a:r>
              <a:rPr kumimoji="1" lang="en-US" altLang="zh-CN" sz="2400" dirty="0">
                <a:solidFill>
                  <a:schemeClr val="bg1"/>
                </a:solidFill>
                <a:latin typeface="方正喵呜体" panose="02010600010101010101" pitchFamily="2" charset="-122"/>
                <a:ea typeface="方正喵呜体" panose="02010600010101010101" pitchFamily="2" charset="-122"/>
              </a:rPr>
              <a:t>short col</a:t>
            </a:r>
            <a:r>
              <a:rPr kumimoji="1" lang="zh-CN" altLang="en-US" sz="2400" dirty="0" smtClean="0">
                <a:solidFill>
                  <a:schemeClr val="bg1"/>
                </a:solidFill>
                <a:latin typeface="方正喵呜体" panose="02010600010101010101" pitchFamily="2" charset="-122"/>
                <a:ea typeface="方正喵呜体" panose="02010600010101010101" pitchFamily="2" charset="-122"/>
              </a:rPr>
              <a:t>；</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ElemType</a:t>
            </a:r>
            <a:r>
              <a:rPr kumimoji="1" lang="en-US" altLang="zh-CN" sz="2400" dirty="0" smtClean="0">
                <a:solidFill>
                  <a:schemeClr val="bg1"/>
                </a:solidFill>
                <a:latin typeface="方正喵呜体" panose="02010600010101010101" pitchFamily="2" charset="-122"/>
                <a:ea typeface="方正喵呜体" panose="02010600010101010101" pitchFamily="2" charset="-122"/>
              </a:rPr>
              <a:t> e;</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a:solidFill>
                  <a:schemeClr val="bg1"/>
                </a:solidFill>
                <a:latin typeface="方正喵呜体" panose="02010600010101010101" pitchFamily="2" charset="-122"/>
                <a:ea typeface="方正喵呜体" panose="02010600010101010101" pitchFamily="2" charset="-122"/>
              </a:rPr>
              <a:t>struct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MatrixEle</a:t>
            </a:r>
            <a:r>
              <a:rPr kumimoji="1" lang="zh-CN" altLang="en-US"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next</a:t>
            </a:r>
            <a:r>
              <a:rPr kumimoji="1" lang="zh-CN" altLang="en-US" sz="2400" dirty="0" smtClean="0">
                <a:solidFill>
                  <a:schemeClr val="bg1"/>
                </a:solidFill>
                <a:latin typeface="方正喵呜体" panose="02010600010101010101" pitchFamily="2" charset="-122"/>
                <a:ea typeface="方正喵呜体" panose="02010600010101010101" pitchFamily="2" charset="-122"/>
              </a:rPr>
              <a:t>；</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Font typeface="Arial" panose="020B0604020202020204" pitchFamily="34" charset="0"/>
              <a:buNone/>
            </a:pP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0"/>
              </a:spcBef>
              <a:buFont typeface="Arial" panose="020B0604020202020204" pitchFamily="34" charset="0"/>
              <a:buNone/>
            </a:pP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marL="0" indent="0">
              <a:buNone/>
            </a:pP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4599991" y="2276669"/>
            <a:ext cx="4012164" cy="2806922"/>
          </a:xfrm>
          <a:prstGeom prst="rect">
            <a:avLst/>
          </a:prstGeom>
        </p:spPr>
        <p:txBody>
          <a:bodyPr wrap="square">
            <a:spAutoFit/>
          </a:bodyPr>
          <a:lstStyle/>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struct TSMatrix</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a:t>
            </a:r>
          </a:p>
          <a:p>
            <a:pPr>
              <a:lnSpc>
                <a:spcPct val="105000"/>
              </a:lnSpc>
              <a:spcBef>
                <a:spcPct val="0"/>
              </a:spcBef>
              <a:buNone/>
            </a:pP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struct</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err="1">
                <a:solidFill>
                  <a:schemeClr val="bg1"/>
                </a:solidFill>
                <a:latin typeface="方正喵呜体" panose="02010600010101010101" pitchFamily="2" charset="-122"/>
                <a:ea typeface="方正喵呜体" panose="02010600010101010101" pitchFamily="2" charset="-122"/>
              </a:rPr>
              <a:t>MatrixEle</a:t>
            </a:r>
            <a:r>
              <a:rPr kumimoji="1" lang="zh-CN" altLang="en-US"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    unsigned short </a:t>
            </a:r>
            <a:r>
              <a:rPr kumimoji="1" lang="en-US" altLang="zh-CN" sz="2400" dirty="0" err="1">
                <a:solidFill>
                  <a:schemeClr val="bg1"/>
                </a:solidFill>
                <a:latin typeface="方正喵呜体" panose="02010600010101010101" pitchFamily="2" charset="-122"/>
                <a:ea typeface="方正喵呜体" panose="02010600010101010101" pitchFamily="2" charset="-122"/>
              </a:rPr>
              <a:t>rowSize</a:t>
            </a:r>
            <a:r>
              <a:rPr kumimoji="1" lang="en-US" altLang="zh-CN" sz="2400" dirty="0">
                <a:solidFill>
                  <a:schemeClr val="bg1"/>
                </a:solidFill>
                <a:latin typeface="方正喵呜体" panose="02010600010101010101" pitchFamily="2" charset="-122"/>
                <a:ea typeface="方正喵呜体" panose="02010600010101010101" pitchFamily="2" charset="-122"/>
              </a:rPr>
              <a:t>;</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    unsigned short </a:t>
            </a:r>
            <a:r>
              <a:rPr kumimoji="1" lang="en-US" altLang="zh-CN" sz="2400" dirty="0" err="1">
                <a:solidFill>
                  <a:schemeClr val="bg1"/>
                </a:solidFill>
                <a:latin typeface="方正喵呜体" panose="02010600010101010101" pitchFamily="2" charset="-122"/>
                <a:ea typeface="方正喵呜体" panose="02010600010101010101" pitchFamily="2" charset="-122"/>
              </a:rPr>
              <a:t>colSize</a:t>
            </a:r>
            <a:r>
              <a:rPr kumimoji="1" lang="en-US" altLang="zh-CN" sz="2400" dirty="0">
                <a:solidFill>
                  <a:schemeClr val="bg1"/>
                </a:solidFill>
                <a:latin typeface="方正喵呜体" panose="02010600010101010101" pitchFamily="2" charset="-122"/>
                <a:ea typeface="方正喵呜体" panose="02010600010101010101" pitchFamily="2" charset="-122"/>
              </a:rPr>
              <a:t>;</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    unsigned short </a:t>
            </a:r>
            <a:r>
              <a:rPr kumimoji="1" lang="en-US" altLang="zh-CN" sz="2400" dirty="0" err="1">
                <a:solidFill>
                  <a:schemeClr val="bg1"/>
                </a:solidFill>
                <a:latin typeface="方正喵呜体" panose="02010600010101010101" pitchFamily="2" charset="-122"/>
                <a:ea typeface="方正喵呜体" panose="02010600010101010101" pitchFamily="2" charset="-122"/>
              </a:rPr>
              <a:t>eleCount</a:t>
            </a:r>
            <a:r>
              <a:rPr kumimoji="1" lang="en-US" altLang="zh-CN" sz="2400" dirty="0">
                <a:solidFill>
                  <a:schemeClr val="bg1"/>
                </a:solidFill>
                <a:latin typeface="方正喵呜体" panose="02010600010101010101" pitchFamily="2" charset="-122"/>
                <a:ea typeface="方正喵呜体" panose="02010600010101010101" pitchFamily="2" charset="-122"/>
              </a:rPr>
              <a:t>; 	   </a:t>
            </a:r>
          </a:p>
          <a:p>
            <a:pPr>
              <a:lnSpc>
                <a:spcPct val="105000"/>
              </a:lnSpc>
              <a:spcBef>
                <a:spcPct val="0"/>
              </a:spcBef>
              <a:buNone/>
            </a:pPr>
            <a:r>
              <a:rPr kumimoji="1" lang="en-US" altLang="zh-CN" sz="2400" dirty="0">
                <a:solidFill>
                  <a:schemeClr val="bg1"/>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251148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3322804140"/>
              </p:ext>
            </p:extLst>
          </p:nvPr>
        </p:nvGraphicFramePr>
        <p:xfrm>
          <a:off x="550507" y="3164639"/>
          <a:ext cx="3243926" cy="2208479"/>
        </p:xfrm>
        <a:graphic>
          <a:graphicData uri="http://schemas.openxmlformats.org/presentationml/2006/ole">
            <mc:AlternateContent xmlns:mc="http://schemas.openxmlformats.org/markup-compatibility/2006">
              <mc:Choice xmlns:v="urn:schemas-microsoft-com:vml" Requires="v">
                <p:oleObj spid="_x0000_s6701" name="公式" r:id="rId3" imgW="2057400" imgH="1320800" progId="Equation.3">
                  <p:embed/>
                </p:oleObj>
              </mc:Choice>
              <mc:Fallback>
                <p:oleObj name="公式" r:id="rId3" imgW="2057400" imgH="1320800" progId="Equation.3">
                  <p:embed/>
                  <p:pic>
                    <p:nvPicPr>
                      <p:cNvPr id="4" name="Object 3"/>
                      <p:cNvPicPr>
                        <a:picLocks noChangeAspect="1" noChangeArrowheads="1"/>
                      </p:cNvPicPr>
                      <p:nvPr/>
                    </p:nvPicPr>
                    <p:blipFill>
                      <a:blip r:embed="rId4"/>
                      <a:srcRect/>
                      <a:stretch>
                        <a:fillRect/>
                      </a:stretch>
                    </p:blipFill>
                    <p:spPr bwMode="auto">
                      <a:xfrm>
                        <a:off x="550507" y="3164639"/>
                        <a:ext cx="3243926" cy="2208479"/>
                      </a:xfrm>
                      <a:prstGeom prst="rect">
                        <a:avLst/>
                      </a:prstGeom>
                      <a:solidFill>
                        <a:srgbClr val="FFFFFF"/>
                      </a:solidFill>
                      <a:ln>
                        <a:noFill/>
                      </a:ln>
                      <a:extLst/>
                    </p:spPr>
                  </p:pic>
                </p:oleObj>
              </mc:Fallback>
            </mc:AlternateContent>
          </a:graphicData>
        </a:graphic>
      </p:graphicFrame>
      <p:sp>
        <p:nvSpPr>
          <p:cNvPr id="3" name="矩形 2"/>
          <p:cNvSpPr/>
          <p:nvPr/>
        </p:nvSpPr>
        <p:spPr>
          <a:xfrm>
            <a:off x="798970" y="680822"/>
            <a:ext cx="3482043" cy="471411"/>
          </a:xfrm>
          <a:prstGeom prst="rect">
            <a:avLst/>
          </a:prstGeom>
        </p:spPr>
        <p:txBody>
          <a:bodyPr wrap="none">
            <a:spAutoFit/>
          </a:bodyPr>
          <a:lstStyle/>
          <a:p>
            <a:pPr>
              <a:lnSpc>
                <a:spcPct val="105000"/>
              </a:lnSpc>
              <a:spcBef>
                <a:spcPct val="0"/>
              </a:spcBef>
              <a:buNone/>
            </a:pPr>
            <a:r>
              <a:rPr kumimoji="1" lang="en-US" altLang="zh-CN" sz="2400" b="1" dirty="0">
                <a:solidFill>
                  <a:srgbClr val="077CFD"/>
                </a:solidFill>
                <a:latin typeface="方正喵呜体" panose="02010600010101010101" pitchFamily="2" charset="-122"/>
                <a:ea typeface="方正喵呜体" panose="02010600010101010101" pitchFamily="2" charset="-122"/>
              </a:rPr>
              <a:t>struct</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TSMatrix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g_matrix</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933062" y="1152233"/>
            <a:ext cx="2705878" cy="1255728"/>
          </a:xfrm>
          <a:prstGeom prst="rect">
            <a:avLst/>
          </a:prstGeom>
        </p:spPr>
        <p:txBody>
          <a:bodyPr wrap="square">
            <a:spAutoFit/>
          </a:bodyPr>
          <a:lstStyle/>
          <a:p>
            <a:pPr>
              <a:lnSpc>
                <a:spcPct val="105000"/>
              </a:lnSpc>
              <a:spcBef>
                <a:spcPct val="0"/>
              </a:spcBef>
              <a:buNone/>
            </a:pPr>
            <a:r>
              <a:rPr kumimoji="1" lang="en-US" altLang="zh-CN" b="1" dirty="0">
                <a:solidFill>
                  <a:srgbClr val="077CFD"/>
                </a:solidFill>
                <a:latin typeface="方正喵呜体" panose="02010600010101010101" pitchFamily="2" charset="-122"/>
                <a:ea typeface="方正喵呜体" panose="02010600010101010101" pitchFamily="2" charset="-122"/>
              </a:rPr>
              <a:t>struct </a:t>
            </a:r>
            <a:r>
              <a:rPr kumimoji="1" lang="en-US" altLang="zh-CN" b="1" dirty="0" err="1">
                <a:solidFill>
                  <a:srgbClr val="077CFD"/>
                </a:solidFill>
                <a:latin typeface="方正喵呜体" panose="02010600010101010101" pitchFamily="2" charset="-122"/>
                <a:ea typeface="方正喵呜体" panose="02010600010101010101" pitchFamily="2" charset="-122"/>
              </a:rPr>
              <a:t>MatrixEle</a:t>
            </a:r>
            <a:r>
              <a:rPr kumimoji="1" lang="zh-CN" altLang="en-US" dirty="0">
                <a:solidFill>
                  <a:schemeClr val="bg1"/>
                </a:solidFill>
                <a:latin typeface="方正喵呜体" panose="02010600010101010101" pitchFamily="2" charset="-122"/>
                <a:ea typeface="方正喵呜体" panose="02010600010101010101" pitchFamily="2" charset="-122"/>
              </a:rPr>
              <a:t>* </a:t>
            </a:r>
            <a:r>
              <a:rPr kumimoji="1" lang="en-US" altLang="zh-CN"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rowSize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6;</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colSize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7;</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eleCount</a:t>
            </a:r>
            <a:r>
              <a:rPr kumimoji="1" lang="en-US" altLang="zh-CN" dirty="0" smtClean="0">
                <a:solidFill>
                  <a:schemeClr val="bg1"/>
                </a:solidFill>
                <a:latin typeface="方正喵呜体" panose="02010600010101010101" pitchFamily="2" charset="-122"/>
                <a:ea typeface="方正喵呜体" panose="02010600010101010101" pitchFamily="2" charset="-122"/>
              </a:rPr>
              <a:t> = 8; </a:t>
            </a:r>
            <a:endParaRPr lang="zh-CN" altLang="en-US" dirty="0"/>
          </a:p>
        </p:txBody>
      </p:sp>
      <p:sp>
        <p:nvSpPr>
          <p:cNvPr id="5" name="矩形 4"/>
          <p:cNvSpPr/>
          <p:nvPr/>
        </p:nvSpPr>
        <p:spPr>
          <a:xfrm>
            <a:off x="4926563"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6" name="矩形 5"/>
          <p:cNvSpPr/>
          <p:nvPr/>
        </p:nvSpPr>
        <p:spPr>
          <a:xfrm>
            <a:off x="5701004"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7" name="矩形 6"/>
          <p:cNvSpPr/>
          <p:nvPr/>
        </p:nvSpPr>
        <p:spPr>
          <a:xfrm>
            <a:off x="6475445"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8" name="矩形 7"/>
          <p:cNvSpPr/>
          <p:nvPr/>
        </p:nvSpPr>
        <p:spPr>
          <a:xfrm>
            <a:off x="7249886"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926563"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0" name="矩形 9"/>
          <p:cNvSpPr/>
          <p:nvPr/>
        </p:nvSpPr>
        <p:spPr>
          <a:xfrm>
            <a:off x="5701004"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1" name="矩形 10"/>
          <p:cNvSpPr/>
          <p:nvPr/>
        </p:nvSpPr>
        <p:spPr>
          <a:xfrm>
            <a:off x="6475445"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12" name="矩形 11"/>
          <p:cNvSpPr/>
          <p:nvPr/>
        </p:nvSpPr>
        <p:spPr>
          <a:xfrm>
            <a:off x="7249886"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4" name="肘形连接符 13"/>
          <p:cNvCxnSpPr>
            <a:stCxn id="8" idx="2"/>
            <a:endCxn id="9" idx="0"/>
          </p:cNvCxnSpPr>
          <p:nvPr/>
        </p:nvCxnSpPr>
        <p:spPr>
          <a:xfrm rot="5400000">
            <a:off x="6275664" y="521688"/>
            <a:ext cx="362241" cy="23233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926563"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6" name="矩形 15"/>
          <p:cNvSpPr/>
          <p:nvPr/>
        </p:nvSpPr>
        <p:spPr>
          <a:xfrm>
            <a:off x="5701004"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7" name="矩形 16"/>
          <p:cNvSpPr/>
          <p:nvPr/>
        </p:nvSpPr>
        <p:spPr>
          <a:xfrm>
            <a:off x="6475445"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7249886"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9" name="肘形连接符 18"/>
          <p:cNvCxnSpPr>
            <a:stCxn id="12" idx="2"/>
            <a:endCxn id="15" idx="0"/>
          </p:cNvCxnSpPr>
          <p:nvPr/>
        </p:nvCxnSpPr>
        <p:spPr>
          <a:xfrm rot="5400000">
            <a:off x="6275664" y="1233925"/>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926564"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3" name="矩形 22"/>
          <p:cNvSpPr/>
          <p:nvPr/>
        </p:nvSpPr>
        <p:spPr>
          <a:xfrm>
            <a:off x="5701005"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4" name="矩形 23"/>
          <p:cNvSpPr/>
          <p:nvPr/>
        </p:nvSpPr>
        <p:spPr>
          <a:xfrm>
            <a:off x="6475446"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25" name="矩形 24"/>
          <p:cNvSpPr/>
          <p:nvPr/>
        </p:nvSpPr>
        <p:spPr>
          <a:xfrm>
            <a:off x="7249887"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6" name="肘形连接符 25"/>
          <p:cNvCxnSpPr>
            <a:stCxn id="18" idx="2"/>
            <a:endCxn id="22" idx="0"/>
          </p:cNvCxnSpPr>
          <p:nvPr/>
        </p:nvCxnSpPr>
        <p:spPr>
          <a:xfrm rot="5400000">
            <a:off x="6275664" y="1946162"/>
            <a:ext cx="362241" cy="2323322"/>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926564"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30" name="矩形 29"/>
          <p:cNvSpPr/>
          <p:nvPr/>
        </p:nvSpPr>
        <p:spPr>
          <a:xfrm>
            <a:off x="5701005"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31" name="矩形 30"/>
          <p:cNvSpPr/>
          <p:nvPr/>
        </p:nvSpPr>
        <p:spPr>
          <a:xfrm>
            <a:off x="6475446"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32" name="矩形 31"/>
          <p:cNvSpPr/>
          <p:nvPr/>
        </p:nvSpPr>
        <p:spPr>
          <a:xfrm>
            <a:off x="7249887"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3" name="肘形连接符 32"/>
          <p:cNvCxnSpPr>
            <a:stCxn id="25" idx="2"/>
            <a:endCxn id="29" idx="0"/>
          </p:cNvCxnSpPr>
          <p:nvPr/>
        </p:nvCxnSpPr>
        <p:spPr>
          <a:xfrm rot="5400000">
            <a:off x="6275665" y="2658399"/>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26564"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7" name="矩形 36"/>
          <p:cNvSpPr/>
          <p:nvPr/>
        </p:nvSpPr>
        <p:spPr>
          <a:xfrm>
            <a:off x="5701005"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38" name="矩形 37"/>
          <p:cNvSpPr/>
          <p:nvPr/>
        </p:nvSpPr>
        <p:spPr>
          <a:xfrm>
            <a:off x="6475446"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39" name="矩形 38"/>
          <p:cNvSpPr/>
          <p:nvPr/>
        </p:nvSpPr>
        <p:spPr>
          <a:xfrm>
            <a:off x="7249887"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0" name="肘形连接符 39"/>
          <p:cNvCxnSpPr>
            <a:stCxn id="32" idx="2"/>
            <a:endCxn id="36" idx="0"/>
          </p:cNvCxnSpPr>
          <p:nvPr/>
        </p:nvCxnSpPr>
        <p:spPr>
          <a:xfrm rot="5400000">
            <a:off x="6275665" y="3370636"/>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926563"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44" name="矩形 43"/>
          <p:cNvSpPr/>
          <p:nvPr/>
        </p:nvSpPr>
        <p:spPr>
          <a:xfrm>
            <a:off x="5701004"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45" name="矩形 44"/>
          <p:cNvSpPr/>
          <p:nvPr/>
        </p:nvSpPr>
        <p:spPr>
          <a:xfrm>
            <a:off x="6475445"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46" name="矩形 45"/>
          <p:cNvSpPr/>
          <p:nvPr/>
        </p:nvSpPr>
        <p:spPr>
          <a:xfrm>
            <a:off x="7249886"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7" name="肘形连接符 46"/>
          <p:cNvCxnSpPr>
            <a:stCxn id="39" idx="2"/>
            <a:endCxn id="43" idx="0"/>
          </p:cNvCxnSpPr>
          <p:nvPr/>
        </p:nvCxnSpPr>
        <p:spPr>
          <a:xfrm rot="5400000">
            <a:off x="6275664" y="4082872"/>
            <a:ext cx="362241" cy="232332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926563"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51" name="矩形 50"/>
          <p:cNvSpPr/>
          <p:nvPr/>
        </p:nvSpPr>
        <p:spPr>
          <a:xfrm>
            <a:off x="5701004"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52" name="矩形 51"/>
          <p:cNvSpPr/>
          <p:nvPr/>
        </p:nvSpPr>
        <p:spPr>
          <a:xfrm>
            <a:off x="6475445"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53" name="矩形 52"/>
          <p:cNvSpPr/>
          <p:nvPr/>
        </p:nvSpPr>
        <p:spPr>
          <a:xfrm>
            <a:off x="7249886"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cxnSp>
        <p:nvCxnSpPr>
          <p:cNvPr id="54" name="肘形连接符 53"/>
          <p:cNvCxnSpPr>
            <a:stCxn id="46" idx="2"/>
            <a:endCxn id="50" idx="0"/>
          </p:cNvCxnSpPr>
          <p:nvPr/>
        </p:nvCxnSpPr>
        <p:spPr>
          <a:xfrm rot="5400000">
            <a:off x="6275664" y="4795110"/>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endCxn id="5" idx="0"/>
          </p:cNvCxnSpPr>
          <p:nvPr/>
        </p:nvCxnSpPr>
        <p:spPr>
          <a:xfrm flipV="1">
            <a:off x="3580622" y="1152233"/>
            <a:ext cx="1714500" cy="168876"/>
          </a:xfrm>
          <a:prstGeom prst="bentConnector4">
            <a:avLst>
              <a:gd name="adj1" fmla="val 39252"/>
              <a:gd name="adj2" fmla="val 235366"/>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2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1464970516"/>
              </p:ext>
            </p:extLst>
          </p:nvPr>
        </p:nvGraphicFramePr>
        <p:xfrm>
          <a:off x="5007137" y="1597251"/>
          <a:ext cx="3913187" cy="3554413"/>
        </p:xfrm>
        <a:graphic>
          <a:graphicData uri="http://schemas.openxmlformats.org/presentationml/2006/ole">
            <mc:AlternateContent xmlns:mc="http://schemas.openxmlformats.org/markup-compatibility/2006">
              <mc:Choice xmlns:v="urn:schemas-microsoft-com:vml" Requires="v">
                <p:oleObj spid="_x0000_s12352" name="公式" r:id="rId3" imgW="1854200" imgH="1587500" progId="Equation.3">
                  <p:embed/>
                </p:oleObj>
              </mc:Choice>
              <mc:Fallback>
                <p:oleObj name="公式" r:id="rId3" imgW="1854200" imgH="1587500" progId="Equation.3">
                  <p:embed/>
                  <p:pic>
                    <p:nvPicPr>
                      <p:cNvPr id="11266" name="Object 3"/>
                      <p:cNvPicPr>
                        <a:picLocks noChangeAspect="1" noChangeArrowheads="1"/>
                      </p:cNvPicPr>
                      <p:nvPr/>
                    </p:nvPicPr>
                    <p:blipFill>
                      <a:blip r:embed="rId4"/>
                      <a:srcRect/>
                      <a:stretch>
                        <a:fillRect/>
                      </a:stretch>
                    </p:blipFill>
                    <p:spPr bwMode="auto">
                      <a:xfrm>
                        <a:off x="5007137" y="1597251"/>
                        <a:ext cx="3913187" cy="3554413"/>
                      </a:xfrm>
                      <a:prstGeom prst="rect">
                        <a:avLst/>
                      </a:prstGeom>
                      <a:solidFill>
                        <a:srgbClr val="FFFFFF"/>
                      </a:solidFill>
                      <a:ln>
                        <a:noFill/>
                      </a:ln>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3670036271"/>
              </p:ext>
            </p:extLst>
          </p:nvPr>
        </p:nvGraphicFramePr>
        <p:xfrm>
          <a:off x="370116" y="1896496"/>
          <a:ext cx="4341813" cy="2955925"/>
        </p:xfrm>
        <a:graphic>
          <a:graphicData uri="http://schemas.openxmlformats.org/presentationml/2006/ole">
            <mc:AlternateContent xmlns:mc="http://schemas.openxmlformats.org/markup-compatibility/2006">
              <mc:Choice xmlns:v="urn:schemas-microsoft-com:vml" Requires="v">
                <p:oleObj spid="_x0000_s12353" name="公式" r:id="rId5" imgW="2057400" imgH="1320800" progId="Equation.3">
                  <p:embed/>
                </p:oleObj>
              </mc:Choice>
              <mc:Fallback>
                <p:oleObj name="公式" r:id="rId5" imgW="2057400" imgH="1320800" progId="Equation.3">
                  <p:embed/>
                  <p:pic>
                    <p:nvPicPr>
                      <p:cNvPr id="8" name="Object 3"/>
                      <p:cNvPicPr>
                        <a:picLocks noChangeAspect="1" noChangeArrowheads="1"/>
                      </p:cNvPicPr>
                      <p:nvPr/>
                    </p:nvPicPr>
                    <p:blipFill>
                      <a:blip r:embed="rId6"/>
                      <a:srcRect/>
                      <a:stretch>
                        <a:fillRect/>
                      </a:stretch>
                    </p:blipFill>
                    <p:spPr bwMode="auto">
                      <a:xfrm>
                        <a:off x="370116" y="1896496"/>
                        <a:ext cx="4341813" cy="2955925"/>
                      </a:xfrm>
                      <a:prstGeom prst="rect">
                        <a:avLst/>
                      </a:prstGeom>
                      <a:solidFill>
                        <a:srgbClr val="FFFFFF"/>
                      </a:solidFill>
                      <a:ln>
                        <a:noFill/>
                      </a:ln>
                      <a:extLst/>
                    </p:spPr>
                  </p:pic>
                </p:oleObj>
              </mc:Fallback>
            </mc:AlternateContent>
          </a:graphicData>
        </a:graphic>
      </p:graphicFrame>
      <p:sp>
        <p:nvSpPr>
          <p:cNvPr id="4" name="文本框 3"/>
          <p:cNvSpPr txBox="1"/>
          <p:nvPr/>
        </p:nvSpPr>
        <p:spPr>
          <a:xfrm>
            <a:off x="1763486" y="5290457"/>
            <a:ext cx="1240971" cy="646331"/>
          </a:xfrm>
          <a:prstGeom prst="rect">
            <a:avLst/>
          </a:prstGeom>
          <a:noFill/>
        </p:spPr>
        <p:txBody>
          <a:bodyPr wrap="square" rtlCol="0">
            <a:spAutoFit/>
          </a:bodyPr>
          <a:lstStyle/>
          <a:p>
            <a:pPr algn="ctr"/>
            <a:r>
              <a:rPr lang="en-US" altLang="zh-CN" sz="3600" dirty="0" smtClean="0">
                <a:solidFill>
                  <a:schemeClr val="bg1"/>
                </a:solidFill>
              </a:rPr>
              <a:t>A</a:t>
            </a:r>
            <a:endParaRPr lang="zh-CN" altLang="en-US" sz="3600" dirty="0">
              <a:solidFill>
                <a:schemeClr val="bg1"/>
              </a:solidFill>
            </a:endParaRPr>
          </a:p>
        </p:txBody>
      </p:sp>
      <p:sp>
        <p:nvSpPr>
          <p:cNvPr id="5" name="文本框 4"/>
          <p:cNvSpPr txBox="1"/>
          <p:nvPr/>
        </p:nvSpPr>
        <p:spPr>
          <a:xfrm>
            <a:off x="6343244" y="5290456"/>
            <a:ext cx="1240971" cy="646331"/>
          </a:xfrm>
          <a:prstGeom prst="rect">
            <a:avLst/>
          </a:prstGeom>
          <a:noFill/>
        </p:spPr>
        <p:txBody>
          <a:bodyPr wrap="square" rtlCol="0">
            <a:spAutoFit/>
          </a:bodyPr>
          <a:lstStyle/>
          <a:p>
            <a:pPr algn="ctr"/>
            <a:r>
              <a:rPr lang="en-US" altLang="zh-CN" sz="3600" dirty="0" smtClean="0">
                <a:solidFill>
                  <a:schemeClr val="bg1"/>
                </a:solidFill>
              </a:rPr>
              <a:t>A</a:t>
            </a:r>
            <a:r>
              <a:rPr lang="en-US" altLang="zh-CN" sz="3600" baseline="30000" dirty="0" smtClean="0">
                <a:solidFill>
                  <a:schemeClr val="bg1"/>
                </a:solidFill>
              </a:rPr>
              <a:t>T</a:t>
            </a:r>
            <a:endParaRPr lang="zh-CN" altLang="en-US" sz="3600" baseline="30000" dirty="0">
              <a:solidFill>
                <a:schemeClr val="bg1"/>
              </a:solidFill>
            </a:endParaRPr>
          </a:p>
        </p:txBody>
      </p:sp>
    </p:spTree>
    <p:extLst>
      <p:ext uri="{BB962C8B-B14F-4D97-AF65-F5344CB8AC3E}">
        <p14:creationId xmlns:p14="http://schemas.microsoft.com/office/powerpoint/2010/main" val="358529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3013957220"/>
              </p:ext>
            </p:extLst>
          </p:nvPr>
        </p:nvGraphicFramePr>
        <p:xfrm>
          <a:off x="550507" y="3164639"/>
          <a:ext cx="3243926" cy="2208479"/>
        </p:xfrm>
        <a:graphic>
          <a:graphicData uri="http://schemas.openxmlformats.org/presentationml/2006/ole">
            <mc:AlternateContent xmlns:mc="http://schemas.openxmlformats.org/markup-compatibility/2006">
              <mc:Choice xmlns:v="urn:schemas-microsoft-com:vml" Requires="v">
                <p:oleObj spid="_x0000_s11329" name="公式" r:id="rId3" imgW="2057400" imgH="1320800" progId="Equation.3">
                  <p:embed/>
                </p:oleObj>
              </mc:Choice>
              <mc:Fallback>
                <p:oleObj name="公式" r:id="rId3" imgW="2057400" imgH="1320800" progId="Equation.3">
                  <p:embed/>
                  <p:pic>
                    <p:nvPicPr>
                      <p:cNvPr id="2" name="Object 3"/>
                      <p:cNvPicPr>
                        <a:picLocks noChangeAspect="1" noChangeArrowheads="1"/>
                      </p:cNvPicPr>
                      <p:nvPr/>
                    </p:nvPicPr>
                    <p:blipFill>
                      <a:blip r:embed="rId4"/>
                      <a:srcRect/>
                      <a:stretch>
                        <a:fillRect/>
                      </a:stretch>
                    </p:blipFill>
                    <p:spPr bwMode="auto">
                      <a:xfrm>
                        <a:off x="550507" y="3164639"/>
                        <a:ext cx="3243926" cy="2208479"/>
                      </a:xfrm>
                      <a:prstGeom prst="rect">
                        <a:avLst/>
                      </a:prstGeom>
                      <a:solidFill>
                        <a:srgbClr val="FFFFFF"/>
                      </a:solidFill>
                      <a:ln>
                        <a:noFill/>
                      </a:ln>
                      <a:extLst/>
                    </p:spPr>
                  </p:pic>
                </p:oleObj>
              </mc:Fallback>
            </mc:AlternateContent>
          </a:graphicData>
        </a:graphic>
      </p:graphicFrame>
      <p:sp>
        <p:nvSpPr>
          <p:cNvPr id="3" name="矩形 2"/>
          <p:cNvSpPr/>
          <p:nvPr/>
        </p:nvSpPr>
        <p:spPr>
          <a:xfrm>
            <a:off x="798970" y="680822"/>
            <a:ext cx="3482043" cy="471411"/>
          </a:xfrm>
          <a:prstGeom prst="rect">
            <a:avLst/>
          </a:prstGeom>
        </p:spPr>
        <p:txBody>
          <a:bodyPr wrap="none">
            <a:spAutoFit/>
          </a:bodyPr>
          <a:lstStyle/>
          <a:p>
            <a:pPr>
              <a:lnSpc>
                <a:spcPct val="105000"/>
              </a:lnSpc>
              <a:spcBef>
                <a:spcPct val="0"/>
              </a:spcBef>
              <a:buNone/>
            </a:pPr>
            <a:r>
              <a:rPr kumimoji="1" lang="en-US" altLang="zh-CN" sz="2400" b="1" dirty="0">
                <a:solidFill>
                  <a:srgbClr val="077CFD"/>
                </a:solidFill>
                <a:latin typeface="方正喵呜体" panose="02010600010101010101" pitchFamily="2" charset="-122"/>
                <a:ea typeface="方正喵呜体" panose="02010600010101010101" pitchFamily="2" charset="-122"/>
              </a:rPr>
              <a:t>struct</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TSMatrix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g_matrix</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933062" y="1152233"/>
            <a:ext cx="2705878" cy="1255728"/>
          </a:xfrm>
          <a:prstGeom prst="rect">
            <a:avLst/>
          </a:prstGeom>
        </p:spPr>
        <p:txBody>
          <a:bodyPr wrap="square">
            <a:spAutoFit/>
          </a:bodyPr>
          <a:lstStyle/>
          <a:p>
            <a:pPr>
              <a:lnSpc>
                <a:spcPct val="105000"/>
              </a:lnSpc>
              <a:spcBef>
                <a:spcPct val="0"/>
              </a:spcBef>
              <a:buNone/>
            </a:pPr>
            <a:r>
              <a:rPr kumimoji="1" lang="en-US" altLang="zh-CN" b="1" dirty="0">
                <a:solidFill>
                  <a:srgbClr val="077CFD"/>
                </a:solidFill>
                <a:latin typeface="方正喵呜体" panose="02010600010101010101" pitchFamily="2" charset="-122"/>
                <a:ea typeface="方正喵呜体" panose="02010600010101010101" pitchFamily="2" charset="-122"/>
              </a:rPr>
              <a:t>struct </a:t>
            </a:r>
            <a:r>
              <a:rPr kumimoji="1" lang="en-US" altLang="zh-CN" b="1" dirty="0" err="1">
                <a:solidFill>
                  <a:srgbClr val="077CFD"/>
                </a:solidFill>
                <a:latin typeface="方正喵呜体" panose="02010600010101010101" pitchFamily="2" charset="-122"/>
                <a:ea typeface="方正喵呜体" panose="02010600010101010101" pitchFamily="2" charset="-122"/>
              </a:rPr>
              <a:t>MatrixEle</a:t>
            </a:r>
            <a:r>
              <a:rPr kumimoji="1" lang="zh-CN" altLang="en-US" dirty="0">
                <a:solidFill>
                  <a:schemeClr val="bg1"/>
                </a:solidFill>
                <a:latin typeface="方正喵呜体" panose="02010600010101010101" pitchFamily="2" charset="-122"/>
                <a:ea typeface="方正喵呜体" panose="02010600010101010101" pitchFamily="2" charset="-122"/>
              </a:rPr>
              <a:t>* </a:t>
            </a:r>
            <a:r>
              <a:rPr kumimoji="1" lang="en-US" altLang="zh-CN"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rowSize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6;</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colSize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7;</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eleCount</a:t>
            </a:r>
            <a:r>
              <a:rPr kumimoji="1" lang="en-US" altLang="zh-CN" dirty="0" smtClean="0">
                <a:solidFill>
                  <a:schemeClr val="bg1"/>
                </a:solidFill>
                <a:latin typeface="方正喵呜体" panose="02010600010101010101" pitchFamily="2" charset="-122"/>
                <a:ea typeface="方正喵呜体" panose="02010600010101010101" pitchFamily="2" charset="-122"/>
              </a:rPr>
              <a:t> = 8; </a:t>
            </a:r>
            <a:endParaRPr lang="zh-CN" altLang="en-US" dirty="0"/>
          </a:p>
        </p:txBody>
      </p:sp>
      <p:sp>
        <p:nvSpPr>
          <p:cNvPr id="5" name="矩形 4"/>
          <p:cNvSpPr/>
          <p:nvPr/>
        </p:nvSpPr>
        <p:spPr>
          <a:xfrm>
            <a:off x="4926563"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6" name="矩形 5"/>
          <p:cNvSpPr/>
          <p:nvPr/>
        </p:nvSpPr>
        <p:spPr>
          <a:xfrm>
            <a:off x="5701004"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7" name="矩形 6"/>
          <p:cNvSpPr/>
          <p:nvPr/>
        </p:nvSpPr>
        <p:spPr>
          <a:xfrm>
            <a:off x="6475445"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8" name="矩形 7"/>
          <p:cNvSpPr/>
          <p:nvPr/>
        </p:nvSpPr>
        <p:spPr>
          <a:xfrm>
            <a:off x="7249886"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926563"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0" name="矩形 9"/>
          <p:cNvSpPr/>
          <p:nvPr/>
        </p:nvSpPr>
        <p:spPr>
          <a:xfrm>
            <a:off x="5701004"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1" name="矩形 10"/>
          <p:cNvSpPr/>
          <p:nvPr/>
        </p:nvSpPr>
        <p:spPr>
          <a:xfrm>
            <a:off x="6475445"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12" name="矩形 11"/>
          <p:cNvSpPr/>
          <p:nvPr/>
        </p:nvSpPr>
        <p:spPr>
          <a:xfrm>
            <a:off x="7249886"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3" name="肘形连接符 12"/>
          <p:cNvCxnSpPr>
            <a:stCxn id="8" idx="2"/>
            <a:endCxn id="9" idx="0"/>
          </p:cNvCxnSpPr>
          <p:nvPr/>
        </p:nvCxnSpPr>
        <p:spPr>
          <a:xfrm rot="5400000">
            <a:off x="6275664" y="521688"/>
            <a:ext cx="362241" cy="23233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926563"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5" name="矩形 14"/>
          <p:cNvSpPr/>
          <p:nvPr/>
        </p:nvSpPr>
        <p:spPr>
          <a:xfrm>
            <a:off x="5701004"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6475445"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7" name="矩形 16"/>
          <p:cNvSpPr/>
          <p:nvPr/>
        </p:nvSpPr>
        <p:spPr>
          <a:xfrm>
            <a:off x="7249886"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8" name="肘形连接符 17"/>
          <p:cNvCxnSpPr>
            <a:stCxn id="12" idx="2"/>
            <a:endCxn id="14" idx="0"/>
          </p:cNvCxnSpPr>
          <p:nvPr/>
        </p:nvCxnSpPr>
        <p:spPr>
          <a:xfrm rot="5400000">
            <a:off x="6275664" y="1233925"/>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926564"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0" name="矩形 19"/>
          <p:cNvSpPr/>
          <p:nvPr/>
        </p:nvSpPr>
        <p:spPr>
          <a:xfrm>
            <a:off x="5701005"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1" name="矩形 20"/>
          <p:cNvSpPr/>
          <p:nvPr/>
        </p:nvSpPr>
        <p:spPr>
          <a:xfrm>
            <a:off x="6475446"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22" name="矩形 21"/>
          <p:cNvSpPr/>
          <p:nvPr/>
        </p:nvSpPr>
        <p:spPr>
          <a:xfrm>
            <a:off x="7249887"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3" name="肘形连接符 22"/>
          <p:cNvCxnSpPr>
            <a:stCxn id="17" idx="2"/>
            <a:endCxn id="19" idx="0"/>
          </p:cNvCxnSpPr>
          <p:nvPr/>
        </p:nvCxnSpPr>
        <p:spPr>
          <a:xfrm rot="5400000">
            <a:off x="6275664" y="1946162"/>
            <a:ext cx="362241" cy="2323322"/>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26564"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25" name="矩形 24"/>
          <p:cNvSpPr/>
          <p:nvPr/>
        </p:nvSpPr>
        <p:spPr>
          <a:xfrm>
            <a:off x="5701005"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6" name="矩形 25"/>
          <p:cNvSpPr/>
          <p:nvPr/>
        </p:nvSpPr>
        <p:spPr>
          <a:xfrm>
            <a:off x="6475446"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27" name="矩形 26"/>
          <p:cNvSpPr/>
          <p:nvPr/>
        </p:nvSpPr>
        <p:spPr>
          <a:xfrm>
            <a:off x="7249887"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肘形连接符 27"/>
          <p:cNvCxnSpPr>
            <a:stCxn id="22" idx="2"/>
            <a:endCxn id="24" idx="0"/>
          </p:cNvCxnSpPr>
          <p:nvPr/>
        </p:nvCxnSpPr>
        <p:spPr>
          <a:xfrm rot="5400000">
            <a:off x="6275665" y="2658399"/>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926564"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0" name="矩形 29"/>
          <p:cNvSpPr/>
          <p:nvPr/>
        </p:nvSpPr>
        <p:spPr>
          <a:xfrm>
            <a:off x="5701005"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31" name="矩形 30"/>
          <p:cNvSpPr/>
          <p:nvPr/>
        </p:nvSpPr>
        <p:spPr>
          <a:xfrm>
            <a:off x="6475446"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32" name="矩形 31"/>
          <p:cNvSpPr/>
          <p:nvPr/>
        </p:nvSpPr>
        <p:spPr>
          <a:xfrm>
            <a:off x="7249887"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3" name="肘形连接符 32"/>
          <p:cNvCxnSpPr>
            <a:stCxn id="27" idx="2"/>
            <a:endCxn id="29" idx="0"/>
          </p:cNvCxnSpPr>
          <p:nvPr/>
        </p:nvCxnSpPr>
        <p:spPr>
          <a:xfrm rot="5400000">
            <a:off x="6275665" y="3370636"/>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926563"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35" name="矩形 34"/>
          <p:cNvSpPr/>
          <p:nvPr/>
        </p:nvSpPr>
        <p:spPr>
          <a:xfrm>
            <a:off x="5701004"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36" name="矩形 35"/>
          <p:cNvSpPr/>
          <p:nvPr/>
        </p:nvSpPr>
        <p:spPr>
          <a:xfrm>
            <a:off x="6475445"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37" name="矩形 36"/>
          <p:cNvSpPr/>
          <p:nvPr/>
        </p:nvSpPr>
        <p:spPr>
          <a:xfrm>
            <a:off x="7249886"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8" name="肘形连接符 37"/>
          <p:cNvCxnSpPr>
            <a:stCxn id="32" idx="2"/>
            <a:endCxn id="34" idx="0"/>
          </p:cNvCxnSpPr>
          <p:nvPr/>
        </p:nvCxnSpPr>
        <p:spPr>
          <a:xfrm rot="5400000">
            <a:off x="6275664" y="4082872"/>
            <a:ext cx="362241" cy="232332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926563"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40" name="矩形 39"/>
          <p:cNvSpPr/>
          <p:nvPr/>
        </p:nvSpPr>
        <p:spPr>
          <a:xfrm>
            <a:off x="5701004"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41" name="矩形 40"/>
          <p:cNvSpPr/>
          <p:nvPr/>
        </p:nvSpPr>
        <p:spPr>
          <a:xfrm>
            <a:off x="6475445"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42" name="矩形 41"/>
          <p:cNvSpPr/>
          <p:nvPr/>
        </p:nvSpPr>
        <p:spPr>
          <a:xfrm>
            <a:off x="7249886"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cxnSp>
        <p:nvCxnSpPr>
          <p:cNvPr id="43" name="肘形连接符 42"/>
          <p:cNvCxnSpPr>
            <a:stCxn id="37" idx="2"/>
            <a:endCxn id="39" idx="0"/>
          </p:cNvCxnSpPr>
          <p:nvPr/>
        </p:nvCxnSpPr>
        <p:spPr>
          <a:xfrm rot="5400000">
            <a:off x="6275664" y="4795110"/>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endCxn id="5" idx="0"/>
          </p:cNvCxnSpPr>
          <p:nvPr/>
        </p:nvCxnSpPr>
        <p:spPr>
          <a:xfrm flipV="1">
            <a:off x="3580622" y="1152233"/>
            <a:ext cx="1714500" cy="168876"/>
          </a:xfrm>
          <a:prstGeom prst="bentConnector4">
            <a:avLst>
              <a:gd name="adj1" fmla="val 39252"/>
              <a:gd name="adj2" fmla="val 235366"/>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Object 3"/>
          <p:cNvGraphicFramePr>
            <a:graphicFrameLocks noChangeAspect="1"/>
          </p:cNvGraphicFramePr>
          <p:nvPr>
            <p:extLst>
              <p:ext uri="{D42A27DB-BD31-4B8C-83A1-F6EECF244321}">
                <p14:modId xmlns:p14="http://schemas.microsoft.com/office/powerpoint/2010/main" val="2338074427"/>
              </p:ext>
            </p:extLst>
          </p:nvPr>
        </p:nvGraphicFramePr>
        <p:xfrm>
          <a:off x="769822" y="3047557"/>
          <a:ext cx="2810800" cy="2553096"/>
        </p:xfrm>
        <a:graphic>
          <a:graphicData uri="http://schemas.openxmlformats.org/presentationml/2006/ole">
            <mc:AlternateContent xmlns:mc="http://schemas.openxmlformats.org/markup-compatibility/2006">
              <mc:Choice xmlns:v="urn:schemas-microsoft-com:vml" Requires="v">
                <p:oleObj spid="_x0000_s11330" name="公式" r:id="rId5" imgW="1854200" imgH="1587500" progId="Equation.3">
                  <p:embed/>
                </p:oleObj>
              </mc:Choice>
              <mc:Fallback>
                <p:oleObj name="公式" r:id="rId5" imgW="1854200" imgH="1587500" progId="Equation.3">
                  <p:embed/>
                  <p:pic>
                    <p:nvPicPr>
                      <p:cNvPr id="2" name="Object 3"/>
                      <p:cNvPicPr>
                        <a:picLocks noChangeAspect="1" noChangeArrowheads="1"/>
                      </p:cNvPicPr>
                      <p:nvPr/>
                    </p:nvPicPr>
                    <p:blipFill>
                      <a:blip r:embed="rId6"/>
                      <a:srcRect/>
                      <a:stretch>
                        <a:fillRect/>
                      </a:stretch>
                    </p:blipFill>
                    <p:spPr bwMode="auto">
                      <a:xfrm>
                        <a:off x="769822" y="3047557"/>
                        <a:ext cx="2810800" cy="2553096"/>
                      </a:xfrm>
                      <a:prstGeom prst="rect">
                        <a:avLst/>
                      </a:prstGeom>
                      <a:solidFill>
                        <a:srgbClr val="FFFFFF"/>
                      </a:solidFill>
                      <a:ln>
                        <a:noFill/>
                      </a:ln>
                      <a:extLst/>
                    </p:spPr>
                  </p:pic>
                </p:oleObj>
              </mc:Fallback>
            </mc:AlternateContent>
          </a:graphicData>
        </a:graphic>
      </p:graphicFrame>
      <p:grpSp>
        <p:nvGrpSpPr>
          <p:cNvPr id="50" name="组合 49"/>
          <p:cNvGrpSpPr/>
          <p:nvPr/>
        </p:nvGrpSpPr>
        <p:grpSpPr>
          <a:xfrm>
            <a:off x="4926563" y="1149796"/>
            <a:ext cx="3060441" cy="349996"/>
            <a:chOff x="5721996" y="614994"/>
            <a:chExt cx="3060441" cy="349996"/>
          </a:xfrm>
        </p:grpSpPr>
        <p:sp>
          <p:nvSpPr>
            <p:cNvPr id="46" name="矩形 45"/>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2</a:t>
              </a:r>
              <a:endParaRPr lang="zh-CN" altLang="en-US" b="1" dirty="0">
                <a:solidFill>
                  <a:srgbClr val="C00000"/>
                </a:solidFill>
              </a:endParaRPr>
            </a:p>
          </p:txBody>
        </p:sp>
        <p:sp>
          <p:nvSpPr>
            <p:cNvPr id="47" name="矩形 46"/>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sp>
          <p:nvSpPr>
            <p:cNvPr id="48" name="矩形 47"/>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49" name="矩形 48"/>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1" name="组合 50"/>
          <p:cNvGrpSpPr/>
          <p:nvPr/>
        </p:nvGrpSpPr>
        <p:grpSpPr>
          <a:xfrm>
            <a:off x="4917232" y="1863909"/>
            <a:ext cx="3060441" cy="349996"/>
            <a:chOff x="5721996" y="614994"/>
            <a:chExt cx="3060441" cy="349996"/>
          </a:xfrm>
        </p:grpSpPr>
        <p:sp>
          <p:nvSpPr>
            <p:cNvPr id="52" name="矩形 51"/>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3</a:t>
              </a:r>
              <a:endParaRPr lang="zh-CN" altLang="en-US" b="1" dirty="0">
                <a:solidFill>
                  <a:srgbClr val="C00000"/>
                </a:solidFill>
              </a:endParaRPr>
            </a:p>
          </p:txBody>
        </p:sp>
        <p:sp>
          <p:nvSpPr>
            <p:cNvPr id="53" name="矩形 52"/>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sp>
          <p:nvSpPr>
            <p:cNvPr id="54" name="矩形 53"/>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55" name="矩形 54"/>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6" name="组合 55"/>
          <p:cNvGrpSpPr/>
          <p:nvPr/>
        </p:nvGrpSpPr>
        <p:grpSpPr>
          <a:xfrm>
            <a:off x="4917232" y="2573511"/>
            <a:ext cx="3060441" cy="349996"/>
            <a:chOff x="5721996" y="614994"/>
            <a:chExt cx="3060441" cy="349996"/>
          </a:xfrm>
        </p:grpSpPr>
        <p:sp>
          <p:nvSpPr>
            <p:cNvPr id="57" name="矩形 56"/>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sp>
          <p:nvSpPr>
            <p:cNvPr id="58" name="矩形 57"/>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3</a:t>
              </a:r>
              <a:endParaRPr lang="zh-CN" altLang="en-US" b="1" dirty="0">
                <a:solidFill>
                  <a:srgbClr val="C00000"/>
                </a:solidFill>
              </a:endParaRPr>
            </a:p>
          </p:txBody>
        </p:sp>
        <p:sp>
          <p:nvSpPr>
            <p:cNvPr id="59" name="矩形 58"/>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60" name="矩形 59"/>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1" name="组合 60"/>
          <p:cNvGrpSpPr/>
          <p:nvPr/>
        </p:nvGrpSpPr>
        <p:grpSpPr>
          <a:xfrm>
            <a:off x="4926563" y="3290505"/>
            <a:ext cx="3060441" cy="349996"/>
            <a:chOff x="5721996" y="614994"/>
            <a:chExt cx="3060441" cy="349996"/>
          </a:xfrm>
        </p:grpSpPr>
        <p:sp>
          <p:nvSpPr>
            <p:cNvPr id="62" name="矩形 61"/>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6</a:t>
              </a:r>
              <a:endParaRPr lang="zh-CN" altLang="en-US" b="1" dirty="0">
                <a:solidFill>
                  <a:srgbClr val="C00000"/>
                </a:solidFill>
              </a:endParaRPr>
            </a:p>
          </p:txBody>
        </p:sp>
        <p:sp>
          <p:nvSpPr>
            <p:cNvPr id="63" name="矩形 62"/>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3</a:t>
              </a:r>
              <a:endParaRPr lang="zh-CN" altLang="en-US" b="1" dirty="0">
                <a:solidFill>
                  <a:srgbClr val="C00000"/>
                </a:solidFill>
              </a:endParaRPr>
            </a:p>
          </p:txBody>
        </p:sp>
        <p:sp>
          <p:nvSpPr>
            <p:cNvPr id="64" name="矩形 63"/>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65" name="矩形 64"/>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6" name="组合 65"/>
          <p:cNvGrpSpPr/>
          <p:nvPr/>
        </p:nvGrpSpPr>
        <p:grpSpPr>
          <a:xfrm>
            <a:off x="4935893" y="4010511"/>
            <a:ext cx="3060441" cy="349996"/>
            <a:chOff x="5721996" y="614994"/>
            <a:chExt cx="3060441" cy="349996"/>
          </a:xfrm>
        </p:grpSpPr>
        <p:sp>
          <p:nvSpPr>
            <p:cNvPr id="67" name="矩形 66"/>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3</a:t>
              </a:r>
              <a:endParaRPr lang="zh-CN" altLang="en-US" b="1" dirty="0">
                <a:solidFill>
                  <a:srgbClr val="C00000"/>
                </a:solidFill>
              </a:endParaRPr>
            </a:p>
          </p:txBody>
        </p:sp>
        <p:sp>
          <p:nvSpPr>
            <p:cNvPr id="68" name="矩形 67"/>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4</a:t>
              </a:r>
              <a:endParaRPr lang="zh-CN" altLang="en-US" b="1" dirty="0">
                <a:solidFill>
                  <a:srgbClr val="C00000"/>
                </a:solidFill>
              </a:endParaRPr>
            </a:p>
          </p:txBody>
        </p:sp>
        <p:sp>
          <p:nvSpPr>
            <p:cNvPr id="69" name="矩形 68"/>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70" name="矩形 69"/>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1" name="组合 70"/>
          <p:cNvGrpSpPr/>
          <p:nvPr/>
        </p:nvGrpSpPr>
        <p:grpSpPr>
          <a:xfrm>
            <a:off x="4917232" y="4710502"/>
            <a:ext cx="3060441" cy="349996"/>
            <a:chOff x="5721996" y="614994"/>
            <a:chExt cx="3060441" cy="349996"/>
          </a:xfrm>
        </p:grpSpPr>
        <p:sp>
          <p:nvSpPr>
            <p:cNvPr id="72" name="矩形 71"/>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2</a:t>
              </a:r>
              <a:endParaRPr lang="zh-CN" altLang="en-US" b="1" dirty="0">
                <a:solidFill>
                  <a:srgbClr val="C00000"/>
                </a:solidFill>
              </a:endParaRPr>
            </a:p>
          </p:txBody>
        </p:sp>
        <p:sp>
          <p:nvSpPr>
            <p:cNvPr id="73" name="矩形 72"/>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5</a:t>
              </a:r>
              <a:endParaRPr lang="zh-CN" altLang="en-US" b="1" dirty="0">
                <a:solidFill>
                  <a:srgbClr val="C00000"/>
                </a:solidFill>
              </a:endParaRPr>
            </a:p>
          </p:txBody>
        </p:sp>
        <p:sp>
          <p:nvSpPr>
            <p:cNvPr id="74" name="矩形 73"/>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75" name="矩形 74"/>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6" name="组合 75"/>
          <p:cNvGrpSpPr/>
          <p:nvPr/>
        </p:nvGrpSpPr>
        <p:grpSpPr>
          <a:xfrm>
            <a:off x="4931228" y="5434226"/>
            <a:ext cx="3060441" cy="349996"/>
            <a:chOff x="5721996" y="614994"/>
            <a:chExt cx="3060441" cy="349996"/>
          </a:xfrm>
        </p:grpSpPr>
        <p:sp>
          <p:nvSpPr>
            <p:cNvPr id="77" name="矩形 76"/>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sp>
          <p:nvSpPr>
            <p:cNvPr id="78" name="矩形 77"/>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6</a:t>
              </a:r>
              <a:endParaRPr lang="zh-CN" altLang="en-US" b="1" dirty="0">
                <a:solidFill>
                  <a:srgbClr val="C00000"/>
                </a:solidFill>
              </a:endParaRPr>
            </a:p>
          </p:txBody>
        </p:sp>
        <p:sp>
          <p:nvSpPr>
            <p:cNvPr id="79" name="矩形 78"/>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80" name="矩形 79"/>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81" name="组合 80"/>
          <p:cNvGrpSpPr/>
          <p:nvPr/>
        </p:nvGrpSpPr>
        <p:grpSpPr>
          <a:xfrm>
            <a:off x="4917231" y="6140808"/>
            <a:ext cx="3060441" cy="349996"/>
            <a:chOff x="5721996" y="614994"/>
            <a:chExt cx="3060441" cy="349996"/>
          </a:xfrm>
        </p:grpSpPr>
        <p:sp>
          <p:nvSpPr>
            <p:cNvPr id="82" name="矩形 81"/>
            <p:cNvSpPr/>
            <p:nvPr/>
          </p:nvSpPr>
          <p:spPr>
            <a:xfrm>
              <a:off x="5721996"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4</a:t>
              </a:r>
              <a:endParaRPr lang="zh-CN" altLang="en-US" b="1" dirty="0">
                <a:solidFill>
                  <a:srgbClr val="C00000"/>
                </a:solidFill>
              </a:endParaRPr>
            </a:p>
          </p:txBody>
        </p:sp>
        <p:sp>
          <p:nvSpPr>
            <p:cNvPr id="83" name="矩形 82"/>
            <p:cNvSpPr/>
            <p:nvPr/>
          </p:nvSpPr>
          <p:spPr>
            <a:xfrm>
              <a:off x="6496437"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6</a:t>
              </a:r>
              <a:endParaRPr lang="zh-CN" altLang="en-US" b="1" dirty="0">
                <a:solidFill>
                  <a:srgbClr val="C00000"/>
                </a:solidFill>
              </a:endParaRPr>
            </a:p>
          </p:txBody>
        </p:sp>
        <p:sp>
          <p:nvSpPr>
            <p:cNvPr id="84" name="矩形 83"/>
            <p:cNvSpPr/>
            <p:nvPr/>
          </p:nvSpPr>
          <p:spPr>
            <a:xfrm>
              <a:off x="7270878"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85" name="矩形 84"/>
            <p:cNvSpPr/>
            <p:nvPr/>
          </p:nvSpPr>
          <p:spPr>
            <a:xfrm>
              <a:off x="8045319" y="61499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grpSp>
    </p:spTree>
    <p:extLst>
      <p:ext uri="{BB962C8B-B14F-4D97-AF65-F5344CB8AC3E}">
        <p14:creationId xmlns:p14="http://schemas.microsoft.com/office/powerpoint/2010/main" val="35745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randombar(horizontal)">
                                      <p:cBhvr>
                                        <p:cTn id="16" dur="500"/>
                                        <p:tgtEl>
                                          <p:spTgt spid="50"/>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randombar(horizontal)">
                                      <p:cBhvr>
                                        <p:cTn id="20" dur="500"/>
                                        <p:tgtEl>
                                          <p:spTgt spid="51"/>
                                        </p:tgtEl>
                                      </p:cBhvr>
                                    </p:animEffect>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randombar(horizontal)">
                                      <p:cBhvr>
                                        <p:cTn id="24" dur="500"/>
                                        <p:tgtEl>
                                          <p:spTgt spid="56"/>
                                        </p:tgtEl>
                                      </p:cBhvr>
                                    </p:animEffect>
                                  </p:childTnLst>
                                </p:cTn>
                              </p:par>
                            </p:childTnLst>
                          </p:cTn>
                        </p:par>
                        <p:par>
                          <p:cTn id="25" fill="hold">
                            <p:stCondLst>
                              <p:cond delay="1500"/>
                            </p:stCondLst>
                            <p:childTnLst>
                              <p:par>
                                <p:cTn id="26" presetID="14" presetClass="entr" presetSubtype="1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childTnLst>
                          </p:cTn>
                        </p:par>
                        <p:par>
                          <p:cTn id="29" fill="hold">
                            <p:stCondLst>
                              <p:cond delay="2000"/>
                            </p:stCondLst>
                            <p:childTnLst>
                              <p:par>
                                <p:cTn id="30" presetID="14" presetClass="entr" presetSubtype="10"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500"/>
                                        <p:tgtEl>
                                          <p:spTgt spid="66"/>
                                        </p:tgtEl>
                                      </p:cBhvr>
                                    </p:animEffect>
                                  </p:childTnLst>
                                </p:cTn>
                              </p:par>
                            </p:childTnLst>
                          </p:cTn>
                        </p:par>
                        <p:par>
                          <p:cTn id="33" fill="hold">
                            <p:stCondLst>
                              <p:cond delay="2500"/>
                            </p:stCondLst>
                            <p:childTnLst>
                              <p:par>
                                <p:cTn id="34" presetID="14" presetClass="entr" presetSubtype="10" fill="hold"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randombar(horizontal)">
                                      <p:cBhvr>
                                        <p:cTn id="36" dur="500"/>
                                        <p:tgtEl>
                                          <p:spTgt spid="71"/>
                                        </p:tgtEl>
                                      </p:cBhvr>
                                    </p:animEffect>
                                  </p:childTnLst>
                                </p:cTn>
                              </p:par>
                            </p:childTnLst>
                          </p:cTn>
                        </p:par>
                        <p:par>
                          <p:cTn id="37" fill="hold">
                            <p:stCondLst>
                              <p:cond delay="3000"/>
                            </p:stCondLst>
                            <p:childTnLst>
                              <p:par>
                                <p:cTn id="38" presetID="14" presetClass="entr" presetSubtype="10" fill="hold"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randombar(horizontal)">
                                      <p:cBhvr>
                                        <p:cTn id="40" dur="500"/>
                                        <p:tgtEl>
                                          <p:spTgt spid="76"/>
                                        </p:tgtEl>
                                      </p:cBhvr>
                                    </p:animEffect>
                                  </p:childTnLst>
                                </p:cTn>
                              </p:par>
                            </p:childTnLst>
                          </p:cTn>
                        </p:par>
                        <p:par>
                          <p:cTn id="41" fill="hold">
                            <p:stCondLst>
                              <p:cond delay="3500"/>
                            </p:stCondLst>
                            <p:childTnLst>
                              <p:par>
                                <p:cTn id="42" presetID="14" presetClass="entr" presetSubtype="10"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randombar(horizontal)">
                                      <p:cBhvr>
                                        <p:cTn id="4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970" y="680822"/>
            <a:ext cx="3482043" cy="471411"/>
          </a:xfrm>
          <a:prstGeom prst="rect">
            <a:avLst/>
          </a:prstGeom>
        </p:spPr>
        <p:txBody>
          <a:bodyPr wrap="none">
            <a:spAutoFit/>
          </a:bodyPr>
          <a:lstStyle/>
          <a:p>
            <a:pPr>
              <a:lnSpc>
                <a:spcPct val="105000"/>
              </a:lnSpc>
              <a:spcBef>
                <a:spcPct val="0"/>
              </a:spcBef>
              <a:buNone/>
            </a:pPr>
            <a:r>
              <a:rPr kumimoji="1" lang="en-US" altLang="zh-CN" sz="2400" b="1" dirty="0">
                <a:solidFill>
                  <a:srgbClr val="077CFD"/>
                </a:solidFill>
                <a:latin typeface="方正喵呜体" panose="02010600010101010101" pitchFamily="2" charset="-122"/>
                <a:ea typeface="方正喵呜体" panose="02010600010101010101" pitchFamily="2" charset="-122"/>
              </a:rPr>
              <a:t>struct</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TSMatrix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g_matrix</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933062" y="1152233"/>
            <a:ext cx="2705878" cy="1255728"/>
          </a:xfrm>
          <a:prstGeom prst="rect">
            <a:avLst/>
          </a:prstGeom>
        </p:spPr>
        <p:txBody>
          <a:bodyPr wrap="square">
            <a:spAutoFit/>
          </a:bodyPr>
          <a:lstStyle/>
          <a:p>
            <a:pPr>
              <a:lnSpc>
                <a:spcPct val="105000"/>
              </a:lnSpc>
              <a:spcBef>
                <a:spcPct val="0"/>
              </a:spcBef>
              <a:buNone/>
            </a:pPr>
            <a:r>
              <a:rPr kumimoji="1" lang="en-US" altLang="zh-CN" b="1" dirty="0">
                <a:solidFill>
                  <a:srgbClr val="077CFD"/>
                </a:solidFill>
                <a:latin typeface="方正喵呜体" panose="02010600010101010101" pitchFamily="2" charset="-122"/>
                <a:ea typeface="方正喵呜体" panose="02010600010101010101" pitchFamily="2" charset="-122"/>
              </a:rPr>
              <a:t>struct </a:t>
            </a:r>
            <a:r>
              <a:rPr kumimoji="1" lang="en-US" altLang="zh-CN" b="1" dirty="0" err="1">
                <a:solidFill>
                  <a:srgbClr val="077CFD"/>
                </a:solidFill>
                <a:latin typeface="方正喵呜体" panose="02010600010101010101" pitchFamily="2" charset="-122"/>
                <a:ea typeface="方正喵呜体" panose="02010600010101010101" pitchFamily="2" charset="-122"/>
              </a:rPr>
              <a:t>MatrixEle</a:t>
            </a:r>
            <a:r>
              <a:rPr kumimoji="1" lang="zh-CN" altLang="en-US" dirty="0">
                <a:solidFill>
                  <a:schemeClr val="bg1"/>
                </a:solidFill>
                <a:latin typeface="方正喵呜体" panose="02010600010101010101" pitchFamily="2" charset="-122"/>
                <a:ea typeface="方正喵呜体" panose="02010600010101010101" pitchFamily="2" charset="-122"/>
              </a:rPr>
              <a:t>* </a:t>
            </a:r>
            <a:r>
              <a:rPr kumimoji="1" lang="en-US" altLang="zh-CN"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rowSize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6;</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colSize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7;</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eleCount</a:t>
            </a:r>
            <a:r>
              <a:rPr kumimoji="1" lang="en-US" altLang="zh-CN" dirty="0" smtClean="0">
                <a:solidFill>
                  <a:schemeClr val="bg1"/>
                </a:solidFill>
                <a:latin typeface="方正喵呜体" panose="02010600010101010101" pitchFamily="2" charset="-122"/>
                <a:ea typeface="方正喵呜体" panose="02010600010101010101" pitchFamily="2" charset="-122"/>
              </a:rPr>
              <a:t> = 8; </a:t>
            </a:r>
            <a:endParaRPr lang="zh-CN" altLang="en-US" dirty="0"/>
          </a:p>
        </p:txBody>
      </p:sp>
      <p:sp>
        <p:nvSpPr>
          <p:cNvPr id="6" name="矩形 5"/>
          <p:cNvSpPr/>
          <p:nvPr/>
        </p:nvSpPr>
        <p:spPr>
          <a:xfrm>
            <a:off x="4926563"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7" name="矩形 6"/>
          <p:cNvSpPr/>
          <p:nvPr/>
        </p:nvSpPr>
        <p:spPr>
          <a:xfrm>
            <a:off x="5701004"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8" name="矩形 7"/>
          <p:cNvSpPr/>
          <p:nvPr/>
        </p:nvSpPr>
        <p:spPr>
          <a:xfrm>
            <a:off x="6475445"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9" name="矩形 8"/>
          <p:cNvSpPr/>
          <p:nvPr/>
        </p:nvSpPr>
        <p:spPr>
          <a:xfrm>
            <a:off x="7249886"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4926563"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1" name="矩形 10"/>
          <p:cNvSpPr/>
          <p:nvPr/>
        </p:nvSpPr>
        <p:spPr>
          <a:xfrm>
            <a:off x="5701004"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12" name="矩形 11"/>
          <p:cNvSpPr/>
          <p:nvPr/>
        </p:nvSpPr>
        <p:spPr>
          <a:xfrm>
            <a:off x="6475445"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13" name="矩形 12"/>
          <p:cNvSpPr/>
          <p:nvPr/>
        </p:nvSpPr>
        <p:spPr>
          <a:xfrm>
            <a:off x="7249886"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4" name="肘形连接符 13"/>
          <p:cNvCxnSpPr>
            <a:stCxn id="9" idx="2"/>
            <a:endCxn id="10" idx="0"/>
          </p:cNvCxnSpPr>
          <p:nvPr/>
        </p:nvCxnSpPr>
        <p:spPr>
          <a:xfrm rot="5400000">
            <a:off x="6275664" y="521688"/>
            <a:ext cx="362241" cy="23233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926563"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6" name="矩形 15"/>
          <p:cNvSpPr/>
          <p:nvPr/>
        </p:nvSpPr>
        <p:spPr>
          <a:xfrm>
            <a:off x="5701004"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7" name="矩形 16"/>
          <p:cNvSpPr/>
          <p:nvPr/>
        </p:nvSpPr>
        <p:spPr>
          <a:xfrm>
            <a:off x="6475445"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18" name="矩形 17"/>
          <p:cNvSpPr/>
          <p:nvPr/>
        </p:nvSpPr>
        <p:spPr>
          <a:xfrm>
            <a:off x="7249886"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9" name="肘形连接符 18"/>
          <p:cNvCxnSpPr>
            <a:stCxn id="13" idx="2"/>
            <a:endCxn id="15" idx="0"/>
          </p:cNvCxnSpPr>
          <p:nvPr/>
        </p:nvCxnSpPr>
        <p:spPr>
          <a:xfrm rot="5400000">
            <a:off x="6275664" y="1233925"/>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926564"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21" name="矩形 20"/>
          <p:cNvSpPr/>
          <p:nvPr/>
        </p:nvSpPr>
        <p:spPr>
          <a:xfrm>
            <a:off x="5701005"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2" name="矩形 21"/>
          <p:cNvSpPr/>
          <p:nvPr/>
        </p:nvSpPr>
        <p:spPr>
          <a:xfrm>
            <a:off x="6475446"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23" name="矩形 22"/>
          <p:cNvSpPr/>
          <p:nvPr/>
        </p:nvSpPr>
        <p:spPr>
          <a:xfrm>
            <a:off x="7249887"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4" name="肘形连接符 23"/>
          <p:cNvCxnSpPr>
            <a:stCxn id="18" idx="2"/>
            <a:endCxn id="20" idx="0"/>
          </p:cNvCxnSpPr>
          <p:nvPr/>
        </p:nvCxnSpPr>
        <p:spPr>
          <a:xfrm rot="5400000">
            <a:off x="6275664" y="1946162"/>
            <a:ext cx="362241" cy="2323322"/>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926564"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6" name="矩形 25"/>
          <p:cNvSpPr/>
          <p:nvPr/>
        </p:nvSpPr>
        <p:spPr>
          <a:xfrm>
            <a:off x="5701005"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27" name="矩形 26"/>
          <p:cNvSpPr/>
          <p:nvPr/>
        </p:nvSpPr>
        <p:spPr>
          <a:xfrm>
            <a:off x="6475446"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8" name="矩形 27"/>
          <p:cNvSpPr/>
          <p:nvPr/>
        </p:nvSpPr>
        <p:spPr>
          <a:xfrm>
            <a:off x="7249887"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9" name="肘形连接符 28"/>
          <p:cNvCxnSpPr>
            <a:stCxn id="23" idx="2"/>
            <a:endCxn id="25" idx="0"/>
          </p:cNvCxnSpPr>
          <p:nvPr/>
        </p:nvCxnSpPr>
        <p:spPr>
          <a:xfrm rot="5400000">
            <a:off x="6275665" y="2658399"/>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926564"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31" name="矩形 30"/>
          <p:cNvSpPr/>
          <p:nvPr/>
        </p:nvSpPr>
        <p:spPr>
          <a:xfrm>
            <a:off x="5701005"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32" name="矩形 31"/>
          <p:cNvSpPr/>
          <p:nvPr/>
        </p:nvSpPr>
        <p:spPr>
          <a:xfrm>
            <a:off x="6475446"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33" name="矩形 32"/>
          <p:cNvSpPr/>
          <p:nvPr/>
        </p:nvSpPr>
        <p:spPr>
          <a:xfrm>
            <a:off x="7249887"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4" name="肘形连接符 33"/>
          <p:cNvCxnSpPr>
            <a:stCxn id="28" idx="2"/>
            <a:endCxn id="30" idx="0"/>
          </p:cNvCxnSpPr>
          <p:nvPr/>
        </p:nvCxnSpPr>
        <p:spPr>
          <a:xfrm rot="5400000">
            <a:off x="6275665" y="3370636"/>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926563"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36" name="矩形 35"/>
          <p:cNvSpPr/>
          <p:nvPr/>
        </p:nvSpPr>
        <p:spPr>
          <a:xfrm>
            <a:off x="5701004"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37" name="矩形 36"/>
          <p:cNvSpPr/>
          <p:nvPr/>
        </p:nvSpPr>
        <p:spPr>
          <a:xfrm>
            <a:off x="6475445"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38" name="矩形 37"/>
          <p:cNvSpPr/>
          <p:nvPr/>
        </p:nvSpPr>
        <p:spPr>
          <a:xfrm>
            <a:off x="7249886"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9" name="肘形连接符 38"/>
          <p:cNvCxnSpPr>
            <a:stCxn id="33" idx="2"/>
            <a:endCxn id="35" idx="0"/>
          </p:cNvCxnSpPr>
          <p:nvPr/>
        </p:nvCxnSpPr>
        <p:spPr>
          <a:xfrm rot="5400000">
            <a:off x="6275664" y="4082872"/>
            <a:ext cx="362241" cy="232332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926563"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41" name="矩形 40"/>
          <p:cNvSpPr/>
          <p:nvPr/>
        </p:nvSpPr>
        <p:spPr>
          <a:xfrm>
            <a:off x="5701004"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42" name="矩形 41"/>
          <p:cNvSpPr/>
          <p:nvPr/>
        </p:nvSpPr>
        <p:spPr>
          <a:xfrm>
            <a:off x="6475445"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43" name="矩形 42"/>
          <p:cNvSpPr/>
          <p:nvPr/>
        </p:nvSpPr>
        <p:spPr>
          <a:xfrm>
            <a:off x="7249886"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cxnSp>
        <p:nvCxnSpPr>
          <p:cNvPr id="44" name="肘形连接符 43"/>
          <p:cNvCxnSpPr>
            <a:stCxn id="38" idx="2"/>
            <a:endCxn id="40" idx="0"/>
          </p:cNvCxnSpPr>
          <p:nvPr/>
        </p:nvCxnSpPr>
        <p:spPr>
          <a:xfrm rot="5400000">
            <a:off x="6275664" y="4795110"/>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endCxn id="6" idx="0"/>
          </p:cNvCxnSpPr>
          <p:nvPr/>
        </p:nvCxnSpPr>
        <p:spPr>
          <a:xfrm flipV="1">
            <a:off x="3580622" y="1152233"/>
            <a:ext cx="1714500" cy="168876"/>
          </a:xfrm>
          <a:prstGeom prst="bentConnector4">
            <a:avLst>
              <a:gd name="adj1" fmla="val 39252"/>
              <a:gd name="adj2" fmla="val 235366"/>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Object 3"/>
          <p:cNvGraphicFramePr>
            <a:graphicFrameLocks noChangeAspect="1"/>
          </p:cNvGraphicFramePr>
          <p:nvPr>
            <p:extLst>
              <p:ext uri="{D42A27DB-BD31-4B8C-83A1-F6EECF244321}">
                <p14:modId xmlns:p14="http://schemas.microsoft.com/office/powerpoint/2010/main" val="3045815779"/>
              </p:ext>
            </p:extLst>
          </p:nvPr>
        </p:nvGraphicFramePr>
        <p:xfrm>
          <a:off x="769822" y="3047557"/>
          <a:ext cx="2810800" cy="2553096"/>
        </p:xfrm>
        <a:graphic>
          <a:graphicData uri="http://schemas.openxmlformats.org/presentationml/2006/ole">
            <mc:AlternateContent xmlns:mc="http://schemas.openxmlformats.org/markup-compatibility/2006">
              <mc:Choice xmlns:v="urn:schemas-microsoft-com:vml" Requires="v">
                <p:oleObj spid="_x0000_s9754" name="公式" r:id="rId3" imgW="1854200" imgH="1587500" progId="Equation.3">
                  <p:embed/>
                </p:oleObj>
              </mc:Choice>
              <mc:Fallback>
                <p:oleObj name="公式" r:id="rId3" imgW="1854200" imgH="1587500" progId="Equation.3">
                  <p:embed/>
                  <p:pic>
                    <p:nvPicPr>
                      <p:cNvPr id="45" name="Object 3"/>
                      <p:cNvPicPr>
                        <a:picLocks noChangeAspect="1" noChangeArrowheads="1"/>
                      </p:cNvPicPr>
                      <p:nvPr/>
                    </p:nvPicPr>
                    <p:blipFill>
                      <a:blip r:embed="rId4"/>
                      <a:srcRect/>
                      <a:stretch>
                        <a:fillRect/>
                      </a:stretch>
                    </p:blipFill>
                    <p:spPr bwMode="auto">
                      <a:xfrm>
                        <a:off x="769822" y="3047557"/>
                        <a:ext cx="2810800" cy="2553096"/>
                      </a:xfrm>
                      <a:prstGeom prst="rect">
                        <a:avLst/>
                      </a:prstGeom>
                      <a:solidFill>
                        <a:srgbClr val="FFFFFF"/>
                      </a:solidFill>
                      <a:ln>
                        <a:noFill/>
                      </a:ln>
                      <a:extLst/>
                    </p:spPr>
                  </p:pic>
                </p:oleObj>
              </mc:Fallback>
            </mc:AlternateContent>
          </a:graphicData>
        </a:graphic>
      </p:graphicFrame>
    </p:spTree>
    <p:extLst>
      <p:ext uri="{BB962C8B-B14F-4D97-AF65-F5344CB8AC3E}">
        <p14:creationId xmlns:p14="http://schemas.microsoft.com/office/powerpoint/2010/main" val="34614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86613" y="260902"/>
            <a:ext cx="8696130" cy="63638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TSMatrix</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TransposeSMatrix</a:t>
            </a:r>
            <a:r>
              <a:rPr kumimoji="1" lang="en-US" altLang="zh-CN" sz="1600" dirty="0" smtClean="0">
                <a:solidFill>
                  <a:schemeClr val="bg1"/>
                </a:solidFill>
                <a:ea typeface="隶书" pitchFamily="49" charset="-122"/>
              </a:rPr>
              <a:t>(TSMatrix A)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int</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tmpRow</a:t>
            </a:r>
            <a:r>
              <a:rPr kumimoji="1" lang="en-US" altLang="zh-CN" sz="1600" dirty="0" smtClean="0">
                <a:solidFill>
                  <a:schemeClr val="bg1"/>
                </a:solidFill>
                <a:ea typeface="隶书" pitchFamily="49" charset="-122"/>
              </a:rPr>
              <a:t> = 1 , </a:t>
            </a:r>
            <a:r>
              <a:rPr kumimoji="1" lang="en-US" altLang="zh-CN" sz="1600" dirty="0" err="1" smtClean="0">
                <a:solidFill>
                  <a:schemeClr val="bg1"/>
                </a:solidFill>
                <a:ea typeface="隶书" pitchFamily="49" charset="-122"/>
              </a:rPr>
              <a:t>tmpCol</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tmpCount</a:t>
            </a:r>
            <a:r>
              <a:rPr kumimoji="1" lang="en-US" altLang="zh-CN" sz="1600" dirty="0" smtClean="0">
                <a:solidFill>
                  <a:schemeClr val="bg1"/>
                </a:solidFill>
                <a:ea typeface="隶书" pitchFamily="49" charset="-122"/>
              </a:rPr>
              <a:t> = 0;</a:t>
            </a:r>
          </a:p>
          <a:p>
            <a:pPr>
              <a:lnSpc>
                <a:spcPct val="110000"/>
              </a:lnSpc>
              <a:spcBef>
                <a:spcPct val="0"/>
              </a:spcBef>
              <a:buNone/>
              <a:defRPr/>
            </a:pPr>
            <a:r>
              <a:rPr kumimoji="1" lang="en-US" altLang="zh-CN" sz="1600" b="1" dirty="0" smtClean="0">
                <a:solidFill>
                  <a:srgbClr val="077CFD"/>
                </a:solidFill>
                <a:ea typeface="方正喵呜体" panose="02010600010101010101" pitchFamily="2" charset="-122"/>
              </a:rPr>
              <a:t>   </a:t>
            </a:r>
            <a:r>
              <a:rPr kumimoji="1" lang="en-US" altLang="zh-CN" sz="1600" dirty="0" smtClean="0">
                <a:solidFill>
                  <a:schemeClr val="bg1"/>
                </a:solidFill>
                <a:ea typeface="方正喵呜体" panose="02010600010101010101" pitchFamily="2" charset="-122"/>
              </a:rPr>
              <a:t>struct </a:t>
            </a:r>
            <a:r>
              <a:rPr kumimoji="1" lang="en-US" altLang="zh-CN" sz="1600" dirty="0" err="1">
                <a:solidFill>
                  <a:schemeClr val="bg1"/>
                </a:solidFill>
                <a:ea typeface="方正喵呜体" panose="02010600010101010101" pitchFamily="2" charset="-122"/>
              </a:rPr>
              <a:t>MatrixEle</a:t>
            </a:r>
            <a:r>
              <a:rPr kumimoji="1" lang="zh-CN" altLang="en-US" sz="1600" dirty="0">
                <a:solidFill>
                  <a:schemeClr val="bg1"/>
                </a:solidFill>
                <a:ea typeface="方正喵呜体" panose="02010600010101010101" pitchFamily="2" charset="-122"/>
              </a:rPr>
              <a:t>* </a:t>
            </a:r>
            <a:r>
              <a:rPr kumimoji="1" lang="en-US" altLang="zh-CN" sz="1600" dirty="0" err="1" smtClean="0">
                <a:solidFill>
                  <a:schemeClr val="bg1"/>
                </a:solidFill>
                <a:ea typeface="方正喵呜体" panose="02010600010101010101" pitchFamily="2" charset="-122"/>
              </a:rPr>
              <a:t>tmp</a:t>
            </a:r>
            <a:r>
              <a:rPr kumimoji="1" lang="en-US" altLang="zh-CN" sz="1600" dirty="0" err="1" smtClean="0">
                <a:solidFill>
                  <a:schemeClr val="bg1"/>
                </a:solidFill>
                <a:ea typeface="隶书" pitchFamily="49" charset="-122"/>
              </a:rPr>
              <a:t>EleA</a:t>
            </a:r>
            <a:r>
              <a:rPr kumimoji="1" lang="en-US" altLang="zh-CN" sz="1600" dirty="0" smtClean="0">
                <a:solidFill>
                  <a:schemeClr val="bg1"/>
                </a:solidFill>
                <a:ea typeface="隶书" pitchFamily="49" charset="-122"/>
              </a:rPr>
              <a:t>; </a:t>
            </a:r>
            <a:r>
              <a:rPr kumimoji="1" lang="en-US" altLang="zh-CN" sz="1600" dirty="0">
                <a:solidFill>
                  <a:schemeClr val="bg1"/>
                </a:solidFill>
                <a:ea typeface="方正喵呜体" panose="02010600010101010101" pitchFamily="2" charset="-122"/>
              </a:rPr>
              <a:t>struct </a:t>
            </a:r>
            <a:r>
              <a:rPr kumimoji="1" lang="en-US" altLang="zh-CN" sz="1600" dirty="0" err="1">
                <a:solidFill>
                  <a:schemeClr val="bg1"/>
                </a:solidFill>
                <a:ea typeface="方正喵呜体" panose="02010600010101010101" pitchFamily="2" charset="-122"/>
              </a:rPr>
              <a:t>MatrixEle</a:t>
            </a:r>
            <a:r>
              <a:rPr kumimoji="1" lang="zh-CN" altLang="en-US" sz="1600" dirty="0">
                <a:solidFill>
                  <a:schemeClr val="bg1"/>
                </a:solidFill>
                <a:ea typeface="方正喵呜体" panose="02010600010101010101" pitchFamily="2" charset="-122"/>
              </a:rPr>
              <a:t>* </a:t>
            </a:r>
            <a:r>
              <a:rPr kumimoji="1" lang="en-US" altLang="zh-CN" sz="1600" dirty="0" err="1" smtClean="0">
                <a:solidFill>
                  <a:schemeClr val="bg1"/>
                </a:solidFill>
                <a:ea typeface="方正喵呜体" panose="02010600010101010101" pitchFamily="2" charset="-122"/>
              </a:rPr>
              <a:t>tmp</a:t>
            </a:r>
            <a:r>
              <a:rPr kumimoji="1" lang="en-US" altLang="zh-CN" sz="1600" dirty="0" err="1" smtClean="0">
                <a:solidFill>
                  <a:schemeClr val="bg1"/>
                </a:solidFill>
                <a:ea typeface="隶书" pitchFamily="49" charset="-122"/>
              </a:rPr>
              <a:t>EleB</a:t>
            </a:r>
            <a:r>
              <a:rPr kumimoji="1" lang="en-US" altLang="zh-CN" sz="1600" dirty="0" smtClean="0">
                <a:solidFill>
                  <a:schemeClr val="bg1"/>
                </a:solidFill>
                <a:ea typeface="隶书" pitchFamily="49" charset="-122"/>
              </a:rPr>
              <a:t>; </a:t>
            </a:r>
            <a:r>
              <a:rPr kumimoji="1" lang="en-US" altLang="zh-CN" sz="1600" dirty="0">
                <a:solidFill>
                  <a:schemeClr val="bg1"/>
                </a:solidFill>
                <a:ea typeface="方正喵呜体" panose="02010600010101010101" pitchFamily="2" charset="-122"/>
              </a:rPr>
              <a:t>struct </a:t>
            </a:r>
            <a:r>
              <a:rPr kumimoji="1" lang="en-US" altLang="zh-CN" sz="1600" dirty="0" err="1">
                <a:solidFill>
                  <a:schemeClr val="bg1"/>
                </a:solidFill>
                <a:ea typeface="方正喵呜体" panose="02010600010101010101" pitchFamily="2" charset="-122"/>
              </a:rPr>
              <a:t>MatrixEle</a:t>
            </a:r>
            <a:r>
              <a:rPr kumimoji="1" lang="zh-CN" altLang="en-US" sz="1600" dirty="0">
                <a:solidFill>
                  <a:schemeClr val="bg1"/>
                </a:solidFill>
                <a:ea typeface="方正喵呜体" panose="02010600010101010101" pitchFamily="2" charset="-122"/>
              </a:rPr>
              <a:t>* </a:t>
            </a:r>
            <a:r>
              <a:rPr kumimoji="1" lang="en-US" altLang="zh-CN" sz="1600" dirty="0" err="1" smtClean="0">
                <a:solidFill>
                  <a:schemeClr val="bg1"/>
                </a:solidFill>
                <a:ea typeface="方正喵呜体" panose="02010600010101010101" pitchFamily="2" charset="-122"/>
              </a:rPr>
              <a:t>tmp</a:t>
            </a:r>
            <a:r>
              <a:rPr kumimoji="1" lang="en-US" altLang="zh-CN" sz="1600" dirty="0" err="1" smtClean="0">
                <a:solidFill>
                  <a:schemeClr val="bg1"/>
                </a:solidFill>
                <a:ea typeface="隶书" pitchFamily="49" charset="-122"/>
              </a:rPr>
              <a:t>Tail</a:t>
            </a:r>
            <a:r>
              <a:rPr kumimoji="1" lang="en-US" altLang="zh-CN" sz="1600" dirty="0" smtClean="0">
                <a:solidFill>
                  <a:schemeClr val="bg1"/>
                </a:solidFill>
                <a:ea typeface="隶书" pitchFamily="49" charset="-122"/>
              </a:rPr>
              <a:t>;</a:t>
            </a:r>
          </a:p>
          <a:p>
            <a:pPr>
              <a:lnSpc>
                <a:spcPct val="110000"/>
              </a:lnSpc>
              <a:spcBef>
                <a:spcPct val="0"/>
              </a:spcBef>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a:solidFill>
                  <a:srgbClr val="2959F3"/>
                </a:solidFill>
                <a:ea typeface="隶书" pitchFamily="49" charset="-122"/>
              </a:rPr>
              <a:t>TSMatrix </a:t>
            </a:r>
            <a:r>
              <a:rPr kumimoji="1" lang="en-US" altLang="zh-CN" sz="1600" dirty="0" smtClean="0">
                <a:solidFill>
                  <a:srgbClr val="2959F3"/>
                </a:solidFill>
                <a:ea typeface="隶书" pitchFamily="49" charset="-122"/>
              </a:rPr>
              <a:t>B; </a:t>
            </a:r>
            <a:r>
              <a:rPr kumimoji="1" lang="en-US" altLang="zh-CN" sz="1600" dirty="0" err="1" smtClean="0">
                <a:solidFill>
                  <a:srgbClr val="2959F3"/>
                </a:solidFill>
                <a:ea typeface="隶书" pitchFamily="49" charset="-122"/>
              </a:rPr>
              <a:t>B.rowSize</a:t>
            </a:r>
            <a:r>
              <a:rPr kumimoji="1" lang="en-US" altLang="zh-CN" sz="1600" dirty="0" smtClean="0">
                <a:solidFill>
                  <a:srgbClr val="2959F3"/>
                </a:solidFill>
                <a:ea typeface="隶书" pitchFamily="49" charset="-122"/>
              </a:rPr>
              <a:t> = </a:t>
            </a:r>
            <a:r>
              <a:rPr kumimoji="1" lang="en-US" altLang="zh-CN" sz="1600" dirty="0" err="1" smtClean="0">
                <a:solidFill>
                  <a:srgbClr val="2959F3"/>
                </a:solidFill>
                <a:ea typeface="隶书" pitchFamily="49" charset="-122"/>
              </a:rPr>
              <a:t>A.colSize</a:t>
            </a:r>
            <a:r>
              <a:rPr kumimoji="1" lang="en-US" altLang="zh-CN" sz="1600" dirty="0" smtClean="0">
                <a:solidFill>
                  <a:srgbClr val="2959F3"/>
                </a:solidFill>
                <a:ea typeface="隶书" pitchFamily="49" charset="-122"/>
              </a:rPr>
              <a:t>;  </a:t>
            </a:r>
            <a:r>
              <a:rPr kumimoji="1" lang="en-US" altLang="zh-CN" sz="1600" dirty="0" err="1" smtClean="0">
                <a:solidFill>
                  <a:srgbClr val="2959F3"/>
                </a:solidFill>
                <a:ea typeface="隶书" pitchFamily="49" charset="-122"/>
              </a:rPr>
              <a:t>B.colSize</a:t>
            </a:r>
            <a:r>
              <a:rPr kumimoji="1" lang="en-US" altLang="zh-CN" sz="1600" dirty="0" smtClean="0">
                <a:solidFill>
                  <a:srgbClr val="2959F3"/>
                </a:solidFill>
                <a:ea typeface="隶书" pitchFamily="49" charset="-122"/>
              </a:rPr>
              <a:t> = </a:t>
            </a:r>
            <a:r>
              <a:rPr kumimoji="1" lang="en-US" altLang="zh-CN" sz="1600" dirty="0" err="1" smtClean="0">
                <a:solidFill>
                  <a:srgbClr val="2959F3"/>
                </a:solidFill>
                <a:ea typeface="隶书" pitchFamily="49" charset="-122"/>
              </a:rPr>
              <a:t>A.rowSize</a:t>
            </a:r>
            <a:r>
              <a:rPr kumimoji="1" lang="en-US" altLang="zh-CN" sz="1600" dirty="0" smtClean="0">
                <a:solidFill>
                  <a:srgbClr val="2959F3"/>
                </a:solidFill>
                <a:ea typeface="隶书" pitchFamily="49" charset="-122"/>
              </a:rPr>
              <a:t>;  </a:t>
            </a:r>
            <a:r>
              <a:rPr kumimoji="1" lang="en-US" altLang="zh-CN" sz="1600" dirty="0" err="1" smtClean="0">
                <a:solidFill>
                  <a:srgbClr val="2959F3"/>
                </a:solidFill>
                <a:ea typeface="隶书" pitchFamily="49" charset="-122"/>
              </a:rPr>
              <a:t>B.eleCount</a:t>
            </a:r>
            <a:r>
              <a:rPr kumimoji="1" lang="en-US" altLang="zh-CN" sz="1600" dirty="0" smtClean="0">
                <a:solidFill>
                  <a:srgbClr val="2959F3"/>
                </a:solidFill>
                <a:ea typeface="隶书" pitchFamily="49" charset="-122"/>
              </a:rPr>
              <a:t> = </a:t>
            </a:r>
            <a:r>
              <a:rPr kumimoji="1" lang="en-US" altLang="zh-CN" sz="1600" dirty="0" err="1" smtClean="0">
                <a:solidFill>
                  <a:srgbClr val="2959F3"/>
                </a:solidFill>
                <a:ea typeface="隶书" pitchFamily="49" charset="-122"/>
              </a:rPr>
              <a:t>A.eleCount</a:t>
            </a:r>
            <a:r>
              <a:rPr kumimoji="1" lang="en-US" altLang="zh-CN" sz="1600" dirty="0" smtClean="0">
                <a:solidFill>
                  <a:srgbClr val="2959F3"/>
                </a:solidFill>
                <a:ea typeface="隶书" pitchFamily="49" charset="-122"/>
              </a:rPr>
              <a:t>;</a:t>
            </a:r>
          </a:p>
          <a:p>
            <a:pPr>
              <a:lnSpc>
                <a:spcPct val="110000"/>
              </a:lnSpc>
              <a:spcBef>
                <a:spcPct val="0"/>
              </a:spcBef>
              <a:buFont typeface="Wingdings" pitchFamily="2" charset="2"/>
              <a:buNone/>
              <a:defRPr/>
            </a:pPr>
            <a:r>
              <a:rPr kumimoji="1" lang="en-US" altLang="zh-CN" sz="1600" dirty="0">
                <a:solidFill>
                  <a:srgbClr val="2959F3"/>
                </a:solidFill>
                <a:ea typeface="隶书" pitchFamily="49" charset="-122"/>
              </a:rPr>
              <a:t> </a:t>
            </a:r>
            <a:r>
              <a:rPr kumimoji="1" lang="en-US" altLang="zh-CN" sz="1600" dirty="0" smtClean="0">
                <a:solidFill>
                  <a:srgbClr val="2959F3"/>
                </a:solidFill>
                <a:ea typeface="隶书" pitchFamily="49" charset="-122"/>
              </a:rPr>
              <a:t>   </a:t>
            </a:r>
            <a:r>
              <a:rPr kumimoji="1" lang="en-US" altLang="zh-CN" sz="1600" dirty="0" err="1" smtClean="0">
                <a:solidFill>
                  <a:srgbClr val="2959F3"/>
                </a:solidFill>
                <a:ea typeface="隶书" pitchFamily="49" charset="-122"/>
              </a:rPr>
              <a:t>B.elements</a:t>
            </a:r>
            <a:r>
              <a:rPr kumimoji="1" lang="en-US" altLang="zh-CN" sz="1600" dirty="0" smtClean="0">
                <a:solidFill>
                  <a:srgbClr val="2959F3"/>
                </a:solidFill>
                <a:ea typeface="隶书" pitchFamily="49" charset="-122"/>
              </a:rPr>
              <a:t> = NULL;</a:t>
            </a:r>
          </a:p>
          <a:p>
            <a:pPr>
              <a:lnSpc>
                <a:spcPct val="110000"/>
              </a:lnSpc>
              <a:spcBef>
                <a:spcPct val="0"/>
              </a:spcBef>
              <a:buFont typeface="Wingdings" pitchFamily="2" charset="2"/>
              <a:buNone/>
              <a:defRPr/>
            </a:pPr>
            <a:r>
              <a:rPr kumimoji="1" lang="en-US" altLang="zh-CN" sz="1600" dirty="0" smtClean="0">
                <a:solidFill>
                  <a:schemeClr val="bg1"/>
                </a:solidFill>
                <a:ea typeface="隶书" pitchFamily="49" charset="-122"/>
              </a:rPr>
              <a:t>    for (</a:t>
            </a:r>
            <a:r>
              <a:rPr kumimoji="1" lang="en-US" altLang="zh-CN" sz="1600" b="1" dirty="0" err="1" smtClean="0">
                <a:solidFill>
                  <a:srgbClr val="C00000"/>
                </a:solidFill>
                <a:ea typeface="隶书" pitchFamily="49" charset="-122"/>
              </a:rPr>
              <a:t>tmpRow</a:t>
            </a:r>
            <a:r>
              <a:rPr kumimoji="1" lang="en-US" altLang="zh-CN" sz="1600" b="1" dirty="0" smtClean="0">
                <a:solidFill>
                  <a:srgbClr val="C00000"/>
                </a:solidFill>
                <a:ea typeface="隶书" pitchFamily="49" charset="-122"/>
              </a:rPr>
              <a:t> = 1; </a:t>
            </a:r>
            <a:r>
              <a:rPr kumimoji="1" lang="en-US" altLang="zh-CN" sz="1600" b="1" dirty="0" err="1" smtClean="0">
                <a:solidFill>
                  <a:srgbClr val="C00000"/>
                </a:solidFill>
                <a:ea typeface="隶书" pitchFamily="49" charset="-122"/>
              </a:rPr>
              <a:t>tmpRow</a:t>
            </a:r>
            <a:r>
              <a:rPr kumimoji="1" lang="en-US" altLang="zh-CN" sz="1600" b="1" dirty="0" smtClean="0">
                <a:solidFill>
                  <a:srgbClr val="C00000"/>
                </a:solidFill>
                <a:ea typeface="隶书" pitchFamily="49" charset="-122"/>
              </a:rPr>
              <a:t>&lt;</a:t>
            </a:r>
            <a:r>
              <a:rPr kumimoji="1" lang="en-US" altLang="zh-CN" sz="1600" b="1" dirty="0" err="1" smtClean="0">
                <a:solidFill>
                  <a:srgbClr val="C00000"/>
                </a:solidFill>
                <a:ea typeface="隶书" pitchFamily="49" charset="-122"/>
              </a:rPr>
              <a:t>A.colSize</a:t>
            </a:r>
            <a:r>
              <a:rPr kumimoji="1" lang="en-US" altLang="zh-CN" sz="1600" b="1" dirty="0" smtClean="0">
                <a:solidFill>
                  <a:srgbClr val="C00000"/>
                </a:solidFill>
                <a:ea typeface="隶书" pitchFamily="49" charset="-122"/>
              </a:rPr>
              <a:t>; </a:t>
            </a:r>
            <a:r>
              <a:rPr kumimoji="1" lang="en-US" altLang="zh-CN" sz="1600" b="1" dirty="0" err="1" smtClean="0">
                <a:solidFill>
                  <a:srgbClr val="C00000"/>
                </a:solidFill>
                <a:ea typeface="隶书" pitchFamily="49" charset="-122"/>
              </a:rPr>
              <a:t>tmpRow</a:t>
            </a:r>
            <a:r>
              <a:rPr kumimoji="1" lang="en-US" altLang="zh-CN" sz="1600" b="1" dirty="0" smtClean="0">
                <a:solidFill>
                  <a:srgbClr val="C00000"/>
                </a:solidFill>
                <a:ea typeface="隶书" pitchFamily="49" charset="-122"/>
              </a:rPr>
              <a:t>++</a:t>
            </a:r>
            <a:r>
              <a:rPr kumimoji="1" lang="en-US" altLang="zh-CN" sz="1600" dirty="0" smtClean="0">
                <a:solidFill>
                  <a:schemeClr val="bg1"/>
                </a:solidFill>
                <a:ea typeface="隶书" pitchFamily="49" charset="-122"/>
              </a:rPr>
              <a:t>)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tmpEleA</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A.elements</a:t>
            </a:r>
            <a:r>
              <a:rPr kumimoji="1" lang="en-US" altLang="zh-CN" sz="1600" dirty="0" smtClean="0">
                <a:solidFill>
                  <a:schemeClr val="bg1"/>
                </a:solidFill>
                <a:ea typeface="隶书" pitchFamily="49" charset="-122"/>
              </a:rPr>
              <a:t>;</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while(</a:t>
            </a:r>
            <a:r>
              <a:rPr kumimoji="1" lang="en-US" altLang="zh-CN" sz="1600" dirty="0" err="1" smtClean="0">
                <a:solidFill>
                  <a:schemeClr val="bg1"/>
                </a:solidFill>
                <a:ea typeface="隶书" pitchFamily="49" charset="-122"/>
              </a:rPr>
              <a:t>tmpEleA</a:t>
            </a:r>
            <a:r>
              <a:rPr kumimoji="1" lang="en-US" altLang="zh-CN" sz="1600" dirty="0" smtClean="0">
                <a:solidFill>
                  <a:schemeClr val="bg1"/>
                </a:solidFill>
                <a:ea typeface="隶书" pitchFamily="49" charset="-122"/>
              </a:rPr>
              <a:t>!=NULL) { </a:t>
            </a:r>
            <a:r>
              <a:rPr kumimoji="1" lang="en-US" altLang="zh-CN" sz="1600" dirty="0" smtClean="0">
                <a:solidFill>
                  <a:schemeClr val="accent2">
                    <a:lumMod val="50000"/>
                  </a:schemeClr>
                </a:solidFill>
                <a:ea typeface="隶书" pitchFamily="49" charset="-122"/>
              </a:rPr>
              <a:t>//</a:t>
            </a:r>
            <a:r>
              <a:rPr kumimoji="1" lang="zh-CN" altLang="en-US" sz="1600" dirty="0" smtClean="0">
                <a:solidFill>
                  <a:schemeClr val="accent2">
                    <a:lumMod val="50000"/>
                  </a:schemeClr>
                </a:solidFill>
                <a:ea typeface="隶书" pitchFamily="49" charset="-122"/>
              </a:rPr>
              <a:t>遍历</a:t>
            </a:r>
            <a:r>
              <a:rPr kumimoji="1" lang="en-US" altLang="zh-CN" sz="1600" dirty="0" smtClean="0">
                <a:solidFill>
                  <a:schemeClr val="accent2">
                    <a:lumMod val="50000"/>
                  </a:schemeClr>
                </a:solidFill>
                <a:ea typeface="隶书" pitchFamily="49" charset="-122"/>
              </a:rPr>
              <a:t>A</a:t>
            </a:r>
            <a:r>
              <a:rPr kumimoji="1" lang="zh-CN" altLang="en-US" sz="1600" dirty="0" smtClean="0">
                <a:solidFill>
                  <a:schemeClr val="accent2">
                    <a:lumMod val="50000"/>
                  </a:schemeClr>
                </a:solidFill>
                <a:ea typeface="隶书" pitchFamily="49" charset="-122"/>
              </a:rPr>
              <a:t>所有的元素，列号为</a:t>
            </a:r>
            <a:r>
              <a:rPr kumimoji="1" lang="en-US" altLang="zh-CN" sz="1600" dirty="0" err="1" smtClean="0">
                <a:solidFill>
                  <a:schemeClr val="accent2">
                    <a:lumMod val="50000"/>
                  </a:schemeClr>
                </a:solidFill>
                <a:ea typeface="隶书" pitchFamily="49" charset="-122"/>
              </a:rPr>
              <a:t>tmpRow</a:t>
            </a:r>
            <a:endParaRPr kumimoji="1" lang="en-US" altLang="zh-CN" sz="1600" dirty="0" smtClean="0">
              <a:solidFill>
                <a:schemeClr val="accent2">
                  <a:lumMod val="50000"/>
                </a:schemeClr>
              </a:solidFill>
              <a:ea typeface="隶书" pitchFamily="49" charset="-122"/>
            </a:endParaRP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if( </a:t>
            </a:r>
            <a:r>
              <a:rPr kumimoji="1" lang="en-US" altLang="zh-CN" sz="1600" dirty="0" err="1" smtClean="0">
                <a:solidFill>
                  <a:schemeClr val="bg1"/>
                </a:solidFill>
                <a:ea typeface="隶书" pitchFamily="49" charset="-122"/>
              </a:rPr>
              <a:t>tmpEleA.col</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tmpRow</a:t>
            </a:r>
            <a:r>
              <a:rPr kumimoji="1" lang="en-US" altLang="zh-CN" sz="1600" dirty="0" smtClean="0">
                <a:solidFill>
                  <a:schemeClr val="bg1"/>
                </a:solidFill>
                <a:ea typeface="隶书" pitchFamily="49" charset="-122"/>
              </a:rPr>
              <a:t> )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方正喵呜体" panose="02010600010101010101" pitchFamily="2" charset="-122"/>
              </a:rPr>
              <a:t>tmp</a:t>
            </a:r>
            <a:r>
              <a:rPr kumimoji="1" lang="en-US" altLang="zh-CN" sz="1600" dirty="0" err="1" smtClean="0">
                <a:solidFill>
                  <a:schemeClr val="bg1"/>
                </a:solidFill>
                <a:ea typeface="隶书" pitchFamily="49" charset="-122"/>
              </a:rPr>
              <a:t>EleB</a:t>
            </a:r>
            <a:r>
              <a:rPr kumimoji="1" lang="en-US" altLang="zh-CN" sz="1600" dirty="0" smtClean="0">
                <a:solidFill>
                  <a:schemeClr val="bg1"/>
                </a:solidFill>
                <a:ea typeface="隶书" pitchFamily="49" charset="-122"/>
              </a:rPr>
              <a:t> = (</a:t>
            </a:r>
            <a:r>
              <a:rPr kumimoji="1" lang="en-US" altLang="zh-CN" sz="1600" dirty="0" smtClean="0">
                <a:solidFill>
                  <a:schemeClr val="bg1"/>
                </a:solidFill>
                <a:ea typeface="方正喵呜体" panose="02010600010101010101" pitchFamily="2" charset="-122"/>
              </a:rPr>
              <a:t>struct </a:t>
            </a:r>
            <a:r>
              <a:rPr kumimoji="1" lang="en-US" altLang="zh-CN" sz="1600" dirty="0" err="1">
                <a:solidFill>
                  <a:schemeClr val="bg1"/>
                </a:solidFill>
                <a:ea typeface="方正喵呜体" panose="02010600010101010101" pitchFamily="2" charset="-122"/>
              </a:rPr>
              <a:t>MatrixEle</a:t>
            </a:r>
            <a:r>
              <a:rPr kumimoji="1" lang="zh-CN" altLang="en-US" sz="1600" dirty="0">
                <a:solidFill>
                  <a:schemeClr val="bg1"/>
                </a:solidFill>
                <a:ea typeface="方正喵呜体" panose="02010600010101010101" pitchFamily="2" charset="-122"/>
              </a:rPr>
              <a:t>* </a:t>
            </a:r>
            <a:r>
              <a:rPr kumimoji="1" lang="en-US" altLang="zh-CN" sz="1600" dirty="0" smtClean="0">
                <a:solidFill>
                  <a:schemeClr val="bg1"/>
                </a:solidFill>
                <a:ea typeface="方正喵呜体" panose="02010600010101010101" pitchFamily="2" charset="-122"/>
              </a:rPr>
              <a:t>)</a:t>
            </a:r>
            <a:r>
              <a:rPr kumimoji="1" lang="en-US" altLang="zh-CN" sz="1600" dirty="0" err="1" smtClean="0">
                <a:solidFill>
                  <a:schemeClr val="bg1"/>
                </a:solidFill>
                <a:ea typeface="方正喵呜体" panose="02010600010101010101" pitchFamily="2" charset="-122"/>
              </a:rPr>
              <a:t>malloc</a:t>
            </a:r>
            <a:r>
              <a:rPr kumimoji="1" lang="en-US" altLang="zh-CN" sz="1600" dirty="0" smtClean="0">
                <a:solidFill>
                  <a:schemeClr val="bg1"/>
                </a:solidFill>
                <a:ea typeface="方正喵呜体" panose="02010600010101010101" pitchFamily="2" charset="-122"/>
              </a:rPr>
              <a:t>(</a:t>
            </a:r>
            <a:r>
              <a:rPr kumimoji="1" lang="en-US" altLang="zh-CN" sz="1600" dirty="0" err="1" smtClean="0">
                <a:solidFill>
                  <a:schemeClr val="bg1"/>
                </a:solidFill>
                <a:ea typeface="方正喵呜体" panose="02010600010101010101" pitchFamily="2" charset="-122"/>
              </a:rPr>
              <a:t>sizeof</a:t>
            </a:r>
            <a:r>
              <a:rPr kumimoji="1" lang="en-US" altLang="zh-CN" sz="1600" dirty="0" smtClean="0">
                <a:solidFill>
                  <a:schemeClr val="bg1"/>
                </a:solidFill>
                <a:ea typeface="方正喵呜体" panose="02010600010101010101" pitchFamily="2" charset="-122"/>
              </a:rPr>
              <a:t>(</a:t>
            </a:r>
            <a:r>
              <a:rPr kumimoji="1" lang="en-US" altLang="zh-CN" sz="1600" dirty="0">
                <a:solidFill>
                  <a:schemeClr val="bg1"/>
                </a:solidFill>
                <a:ea typeface="方正喵呜体" panose="02010600010101010101" pitchFamily="2" charset="-122"/>
              </a:rPr>
              <a:t>struct </a:t>
            </a:r>
            <a:r>
              <a:rPr kumimoji="1" lang="en-US" altLang="zh-CN" sz="1600" dirty="0" err="1">
                <a:solidFill>
                  <a:schemeClr val="bg1"/>
                </a:solidFill>
                <a:ea typeface="方正喵呜体" panose="02010600010101010101" pitchFamily="2" charset="-122"/>
              </a:rPr>
              <a:t>MatrixEle</a:t>
            </a:r>
            <a:r>
              <a:rPr kumimoji="1" lang="en-US" altLang="zh-CN" sz="1600" dirty="0" smtClean="0">
                <a:solidFill>
                  <a:schemeClr val="bg1"/>
                </a:solidFill>
                <a:ea typeface="方正喵呜体" panose="02010600010101010101" pitchFamily="2" charset="-122"/>
              </a:rPr>
              <a:t>));</a:t>
            </a:r>
          </a:p>
          <a:p>
            <a:pPr>
              <a:lnSpc>
                <a:spcPct val="110000"/>
              </a:lnSpc>
              <a:spcBef>
                <a:spcPct val="0"/>
              </a:spcBef>
              <a:buFont typeface="Wingdings" pitchFamily="2" charset="2"/>
              <a:buNone/>
              <a:defRPr/>
            </a:pPr>
            <a:r>
              <a:rPr kumimoji="1" lang="en-US" altLang="zh-CN" sz="1600" dirty="0">
                <a:solidFill>
                  <a:schemeClr val="bg1"/>
                </a:solidFill>
                <a:ea typeface="方正喵呜体" panose="02010600010101010101" pitchFamily="2" charset="-122"/>
              </a:rPr>
              <a:t> </a:t>
            </a:r>
            <a:r>
              <a:rPr kumimoji="1" lang="en-US" altLang="zh-CN" sz="1600" dirty="0" smtClean="0">
                <a:solidFill>
                  <a:schemeClr val="bg1"/>
                </a:solidFill>
                <a:ea typeface="方正喵呜体" panose="02010600010101010101" pitchFamily="2" charset="-122"/>
              </a:rPr>
              <a:t>                 </a:t>
            </a:r>
            <a:r>
              <a:rPr kumimoji="1" lang="en-US" altLang="zh-CN" sz="1600" b="1" dirty="0" err="1" smtClean="0">
                <a:solidFill>
                  <a:srgbClr val="2959F3"/>
                </a:solidFill>
                <a:ea typeface="方正喵呜体" panose="02010600010101010101" pitchFamily="2" charset="-122"/>
              </a:rPr>
              <a:t>tmpEleB</a:t>
            </a:r>
            <a:r>
              <a:rPr kumimoji="1" lang="en-US" altLang="zh-CN" sz="1600" b="1" dirty="0" smtClean="0">
                <a:solidFill>
                  <a:srgbClr val="2959F3"/>
                </a:solidFill>
                <a:ea typeface="方正喵呜体" panose="02010600010101010101" pitchFamily="2" charset="-122"/>
              </a:rPr>
              <a:t>-&gt;row = </a:t>
            </a:r>
            <a:r>
              <a:rPr kumimoji="1" lang="en-US" altLang="zh-CN" sz="1600" b="1" dirty="0" err="1" smtClean="0">
                <a:solidFill>
                  <a:srgbClr val="2959F3"/>
                </a:solidFill>
                <a:ea typeface="隶书" pitchFamily="49" charset="-122"/>
              </a:rPr>
              <a:t>tmpRow</a:t>
            </a:r>
            <a:r>
              <a:rPr kumimoji="1" lang="en-US" altLang="zh-CN" sz="1600" b="1" dirty="0" smtClean="0">
                <a:solidFill>
                  <a:srgbClr val="2959F3"/>
                </a:solidFill>
                <a:ea typeface="隶书" pitchFamily="49" charset="-122"/>
              </a:rPr>
              <a:t>; </a:t>
            </a:r>
            <a:r>
              <a:rPr kumimoji="1" lang="en-US" altLang="zh-CN" sz="1600" b="1" dirty="0" err="1" smtClean="0">
                <a:solidFill>
                  <a:srgbClr val="2959F3"/>
                </a:solidFill>
                <a:ea typeface="隶书" pitchFamily="49" charset="-122"/>
              </a:rPr>
              <a:t>tmpEleB</a:t>
            </a:r>
            <a:r>
              <a:rPr kumimoji="1" lang="en-US" altLang="zh-CN" sz="1600" b="1" dirty="0" smtClean="0">
                <a:solidFill>
                  <a:srgbClr val="2959F3"/>
                </a:solidFill>
                <a:ea typeface="隶书" pitchFamily="49" charset="-122"/>
              </a:rPr>
              <a:t>-&gt;col = </a:t>
            </a:r>
            <a:r>
              <a:rPr kumimoji="1" lang="en-US" altLang="zh-CN" sz="1600" b="1" dirty="0" err="1" smtClean="0">
                <a:solidFill>
                  <a:srgbClr val="2959F3"/>
                </a:solidFill>
                <a:ea typeface="隶书" pitchFamily="49" charset="-122"/>
              </a:rPr>
              <a:t>tmpEle.row</a:t>
            </a:r>
            <a:r>
              <a:rPr kumimoji="1" lang="en-US" altLang="zh-CN" sz="1600" b="1" dirty="0" smtClean="0">
                <a:solidFill>
                  <a:srgbClr val="2959F3"/>
                </a:solidFill>
                <a:ea typeface="隶书" pitchFamily="49" charset="-122"/>
              </a:rPr>
              <a:t>; </a:t>
            </a:r>
            <a:r>
              <a:rPr kumimoji="1" lang="en-US" altLang="zh-CN" sz="1600" b="1" dirty="0" err="1" smtClean="0">
                <a:solidFill>
                  <a:srgbClr val="2959F3"/>
                </a:solidFill>
                <a:ea typeface="隶书" pitchFamily="49" charset="-122"/>
              </a:rPr>
              <a:t>tmpEleB</a:t>
            </a:r>
            <a:r>
              <a:rPr kumimoji="1" lang="en-US" altLang="zh-CN" sz="1600" b="1" dirty="0" smtClean="0">
                <a:solidFill>
                  <a:srgbClr val="2959F3"/>
                </a:solidFill>
                <a:ea typeface="隶书" pitchFamily="49" charset="-122"/>
              </a:rPr>
              <a:t>-&gt;e = </a:t>
            </a:r>
            <a:r>
              <a:rPr kumimoji="1" lang="en-US" altLang="zh-CN" sz="1600" b="1" dirty="0" err="1" smtClean="0">
                <a:solidFill>
                  <a:srgbClr val="2959F3"/>
                </a:solidFill>
                <a:ea typeface="隶书" pitchFamily="49" charset="-122"/>
              </a:rPr>
              <a:t>tmpEle.e</a:t>
            </a:r>
            <a:r>
              <a:rPr kumimoji="1" lang="en-US" altLang="zh-CN" sz="1600" b="1" dirty="0" smtClean="0">
                <a:solidFill>
                  <a:srgbClr val="2959F3"/>
                </a:solidFill>
                <a:ea typeface="隶书" pitchFamily="49" charset="-122"/>
              </a:rPr>
              <a:t>;</a:t>
            </a:r>
          </a:p>
          <a:p>
            <a:pPr>
              <a:lnSpc>
                <a:spcPct val="110000"/>
              </a:lnSpc>
              <a:spcBef>
                <a:spcPct val="0"/>
              </a:spcBef>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if(</a:t>
            </a:r>
            <a:r>
              <a:rPr kumimoji="1" lang="en-US" altLang="zh-CN" sz="1600" dirty="0" err="1" smtClean="0">
                <a:solidFill>
                  <a:schemeClr val="bg1"/>
                </a:solidFill>
                <a:ea typeface="隶书" pitchFamily="49" charset="-122"/>
              </a:rPr>
              <a:t>B.elements</a:t>
            </a:r>
            <a:r>
              <a:rPr kumimoji="1" lang="en-US" altLang="zh-CN" sz="1600" dirty="0" smtClean="0">
                <a:solidFill>
                  <a:schemeClr val="bg1"/>
                </a:solidFill>
                <a:ea typeface="隶书" pitchFamily="49" charset="-122"/>
              </a:rPr>
              <a:t> == NULL) { </a:t>
            </a:r>
            <a:r>
              <a:rPr kumimoji="1" lang="en-US" altLang="zh-CN" sz="1600" dirty="0" smtClean="0">
                <a:solidFill>
                  <a:schemeClr val="accent2">
                    <a:lumMod val="50000"/>
                  </a:schemeClr>
                </a:solidFill>
                <a:ea typeface="隶书" pitchFamily="49" charset="-122"/>
              </a:rPr>
              <a:t>//</a:t>
            </a:r>
            <a:r>
              <a:rPr kumimoji="1" lang="zh-CN" altLang="en-US" sz="1600" dirty="0" smtClean="0">
                <a:solidFill>
                  <a:schemeClr val="accent2">
                    <a:lumMod val="50000"/>
                  </a:schemeClr>
                </a:solidFill>
                <a:ea typeface="隶书" pitchFamily="49" charset="-122"/>
              </a:rPr>
              <a:t>将元素插入到</a:t>
            </a:r>
            <a:r>
              <a:rPr kumimoji="1" lang="en-US" altLang="zh-CN" sz="1600" dirty="0" smtClean="0">
                <a:solidFill>
                  <a:schemeClr val="accent2">
                    <a:lumMod val="50000"/>
                  </a:schemeClr>
                </a:solidFill>
                <a:ea typeface="隶书" pitchFamily="49" charset="-122"/>
              </a:rPr>
              <a:t>B</a:t>
            </a:r>
            <a:r>
              <a:rPr kumimoji="1" lang="zh-CN" altLang="en-US" sz="1600" dirty="0" smtClean="0">
                <a:solidFill>
                  <a:schemeClr val="accent2">
                    <a:lumMod val="50000"/>
                  </a:schemeClr>
                </a:solidFill>
                <a:ea typeface="隶书" pitchFamily="49" charset="-122"/>
              </a:rPr>
              <a:t>中</a:t>
            </a:r>
            <a:endParaRPr kumimoji="1" lang="en-US" altLang="zh-CN" sz="1600" dirty="0" smtClean="0">
              <a:solidFill>
                <a:schemeClr val="accent2">
                  <a:lumMod val="50000"/>
                </a:schemeClr>
              </a:solidFill>
              <a:ea typeface="隶书" pitchFamily="49" charset="-122"/>
            </a:endParaRPr>
          </a:p>
          <a:p>
            <a:pPr>
              <a:lnSpc>
                <a:spcPct val="110000"/>
              </a:lnSpc>
              <a:spcBef>
                <a:spcPct val="0"/>
              </a:spcBef>
              <a:buNone/>
              <a:defRPr/>
            </a:pP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B.elements</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tmpTail</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tmpEleB</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tmpTail</a:t>
            </a:r>
            <a:r>
              <a:rPr kumimoji="1" lang="en-US" altLang="zh-CN" sz="1600" dirty="0" smtClean="0">
                <a:solidFill>
                  <a:schemeClr val="bg1"/>
                </a:solidFill>
                <a:ea typeface="隶书" pitchFamily="49" charset="-122"/>
              </a:rPr>
              <a:t>-&gt;next = NULL;</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}else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tmpTail</a:t>
            </a:r>
            <a:r>
              <a:rPr kumimoji="1" lang="en-US" altLang="zh-CN" sz="1600" dirty="0" smtClean="0">
                <a:solidFill>
                  <a:schemeClr val="bg1"/>
                </a:solidFill>
                <a:ea typeface="隶书" pitchFamily="49" charset="-122"/>
              </a:rPr>
              <a:t>-&gt;next = </a:t>
            </a:r>
            <a:r>
              <a:rPr kumimoji="1" lang="en-US" altLang="zh-CN" sz="1600" dirty="0" err="1" smtClean="0">
                <a:solidFill>
                  <a:schemeClr val="bg1"/>
                </a:solidFill>
                <a:ea typeface="隶书" pitchFamily="49" charset="-122"/>
              </a:rPr>
              <a:t>tmpEleB</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tmpTail</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tmpEleB</a:t>
            </a:r>
            <a:r>
              <a:rPr kumimoji="1" lang="en-US" altLang="zh-CN" sz="1600" dirty="0" smtClean="0">
                <a:solidFill>
                  <a:schemeClr val="bg1"/>
                </a:solidFill>
                <a:ea typeface="隶书" pitchFamily="49" charset="-122"/>
              </a:rPr>
              <a:t>;</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}else {</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err="1" smtClean="0">
                <a:solidFill>
                  <a:schemeClr val="bg1"/>
                </a:solidFill>
                <a:ea typeface="隶书" pitchFamily="49" charset="-122"/>
              </a:rPr>
              <a:t>tmpEleA</a:t>
            </a: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tmpEleA</a:t>
            </a:r>
            <a:r>
              <a:rPr kumimoji="1" lang="en-US" altLang="zh-CN" sz="1600" dirty="0" smtClean="0">
                <a:solidFill>
                  <a:schemeClr val="bg1"/>
                </a:solidFill>
                <a:ea typeface="隶书" pitchFamily="49" charset="-122"/>
              </a:rPr>
              <a:t>-&gt;next; </a:t>
            </a:r>
            <a:r>
              <a:rPr kumimoji="1" lang="en-US" altLang="zh-CN" sz="1600" dirty="0" smtClean="0">
                <a:solidFill>
                  <a:schemeClr val="accent2">
                    <a:lumMod val="50000"/>
                  </a:schemeClr>
                </a:solidFill>
                <a:ea typeface="隶书" pitchFamily="49" charset="-122"/>
              </a:rPr>
              <a:t>// </a:t>
            </a:r>
            <a:r>
              <a:rPr kumimoji="1" lang="zh-CN" altLang="en-US" sz="1600" dirty="0" smtClean="0">
                <a:solidFill>
                  <a:schemeClr val="accent2">
                    <a:lumMod val="50000"/>
                  </a:schemeClr>
                </a:solidFill>
                <a:ea typeface="隶书" pitchFamily="49" charset="-122"/>
              </a:rPr>
              <a:t>考察下一个</a:t>
            </a:r>
            <a:r>
              <a:rPr kumimoji="1" lang="en-US" altLang="zh-CN" sz="1600" dirty="0" smtClean="0">
                <a:solidFill>
                  <a:schemeClr val="accent2">
                    <a:lumMod val="50000"/>
                  </a:schemeClr>
                </a:solidFill>
                <a:ea typeface="隶书" pitchFamily="49" charset="-122"/>
              </a:rPr>
              <a:t>A</a:t>
            </a:r>
            <a:r>
              <a:rPr kumimoji="1" lang="zh-CN" altLang="en-US" sz="1600" dirty="0" smtClean="0">
                <a:solidFill>
                  <a:schemeClr val="accent2">
                    <a:lumMod val="50000"/>
                  </a:schemeClr>
                </a:solidFill>
                <a:ea typeface="隶书" pitchFamily="49" charset="-122"/>
              </a:rPr>
              <a:t>中的元素</a:t>
            </a:r>
            <a:endParaRPr kumimoji="1" lang="en-US" altLang="zh-CN" sz="1600" dirty="0" smtClean="0">
              <a:solidFill>
                <a:schemeClr val="accent2">
                  <a:lumMod val="50000"/>
                </a:schemeClr>
              </a:solidFill>
              <a:ea typeface="隶书" pitchFamily="49" charset="-122"/>
            </a:endParaRP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a:t>
            </a:r>
            <a:r>
              <a:rPr kumimoji="1" lang="en-US" altLang="zh-CN" sz="1600" dirty="0">
                <a:solidFill>
                  <a:schemeClr val="accent4">
                    <a:lumMod val="60000"/>
                    <a:lumOff val="40000"/>
                  </a:schemeClr>
                </a:solidFill>
                <a:ea typeface="隶书" pitchFamily="49" charset="-122"/>
              </a:rPr>
              <a:t> // if( </a:t>
            </a:r>
            <a:r>
              <a:rPr kumimoji="1" lang="en-US" altLang="zh-CN" sz="1600" dirty="0" err="1">
                <a:solidFill>
                  <a:schemeClr val="accent4">
                    <a:lumMod val="60000"/>
                    <a:lumOff val="40000"/>
                  </a:schemeClr>
                </a:solidFill>
                <a:ea typeface="隶书" pitchFamily="49" charset="-122"/>
              </a:rPr>
              <a:t>tmpEleA.col</a:t>
            </a:r>
            <a:r>
              <a:rPr kumimoji="1" lang="en-US" altLang="zh-CN" sz="1600" dirty="0">
                <a:solidFill>
                  <a:schemeClr val="accent4">
                    <a:lumMod val="60000"/>
                    <a:lumOff val="40000"/>
                  </a:schemeClr>
                </a:solidFill>
                <a:ea typeface="隶书" pitchFamily="49" charset="-122"/>
              </a:rPr>
              <a:t> == </a:t>
            </a:r>
            <a:r>
              <a:rPr kumimoji="1" lang="en-US" altLang="zh-CN" sz="1600" dirty="0" err="1">
                <a:solidFill>
                  <a:schemeClr val="accent4">
                    <a:lumMod val="60000"/>
                    <a:lumOff val="40000"/>
                  </a:schemeClr>
                </a:solidFill>
                <a:ea typeface="隶书" pitchFamily="49" charset="-122"/>
              </a:rPr>
              <a:t>tmpRow</a:t>
            </a:r>
            <a:r>
              <a:rPr kumimoji="1" lang="en-US" altLang="zh-CN" sz="1600" dirty="0">
                <a:solidFill>
                  <a:schemeClr val="accent4">
                    <a:lumMod val="60000"/>
                    <a:lumOff val="40000"/>
                  </a:schemeClr>
                </a:solidFill>
                <a:ea typeface="隶书" pitchFamily="49" charset="-122"/>
              </a:rPr>
              <a:t> ) </a:t>
            </a:r>
            <a:endParaRPr kumimoji="1" lang="en-US" altLang="zh-CN" sz="1600" dirty="0" smtClean="0">
              <a:solidFill>
                <a:schemeClr val="accent4">
                  <a:lumMod val="60000"/>
                  <a:lumOff val="40000"/>
                </a:schemeClr>
              </a:solidFill>
              <a:ea typeface="隶书" pitchFamily="49" charset="-122"/>
            </a:endParaRPr>
          </a:p>
          <a:p>
            <a:pPr>
              <a:lnSpc>
                <a:spcPct val="110000"/>
              </a:lnSpc>
              <a:spcBef>
                <a:spcPct val="0"/>
              </a:spcBef>
              <a:buFont typeface="Wingdings" pitchFamily="2" charset="2"/>
              <a:buNone/>
              <a:defRPr/>
            </a:pPr>
            <a:r>
              <a:rPr kumimoji="1" lang="en-US" altLang="zh-CN" sz="1600" dirty="0" smtClean="0">
                <a:solidFill>
                  <a:schemeClr val="bg1"/>
                </a:solidFill>
                <a:ea typeface="隶书" pitchFamily="49" charset="-122"/>
              </a:rPr>
              <a:t>          } </a:t>
            </a:r>
            <a:r>
              <a:rPr kumimoji="1" lang="en-US" altLang="zh-CN" sz="1600" dirty="0" smtClean="0">
                <a:solidFill>
                  <a:schemeClr val="accent4">
                    <a:lumMod val="60000"/>
                    <a:lumOff val="40000"/>
                  </a:schemeClr>
                </a:solidFill>
                <a:ea typeface="隶书" pitchFamily="49" charset="-122"/>
              </a:rPr>
              <a:t>//</a:t>
            </a:r>
            <a:r>
              <a:rPr kumimoji="1" lang="en-US" altLang="zh-CN" sz="1600" dirty="0">
                <a:solidFill>
                  <a:schemeClr val="accent4">
                    <a:lumMod val="60000"/>
                    <a:lumOff val="40000"/>
                  </a:schemeClr>
                </a:solidFill>
                <a:ea typeface="隶书" pitchFamily="49" charset="-122"/>
              </a:rPr>
              <a:t> while(</a:t>
            </a:r>
            <a:r>
              <a:rPr kumimoji="1" lang="en-US" altLang="zh-CN" sz="1600" dirty="0" err="1">
                <a:solidFill>
                  <a:schemeClr val="accent4">
                    <a:lumMod val="60000"/>
                    <a:lumOff val="40000"/>
                  </a:schemeClr>
                </a:solidFill>
                <a:ea typeface="隶书" pitchFamily="49" charset="-122"/>
              </a:rPr>
              <a:t>tmpEleA</a:t>
            </a:r>
            <a:r>
              <a:rPr kumimoji="1" lang="en-US" altLang="zh-CN" sz="1600" dirty="0">
                <a:solidFill>
                  <a:schemeClr val="accent4">
                    <a:lumMod val="60000"/>
                    <a:lumOff val="40000"/>
                  </a:schemeClr>
                </a:solidFill>
                <a:ea typeface="隶书" pitchFamily="49" charset="-122"/>
              </a:rPr>
              <a:t>!=NULL) </a:t>
            </a:r>
            <a:endParaRPr kumimoji="1" lang="en-US" altLang="zh-CN" sz="1600" dirty="0" smtClean="0">
              <a:solidFill>
                <a:schemeClr val="accent4">
                  <a:lumMod val="60000"/>
                  <a:lumOff val="40000"/>
                </a:schemeClr>
              </a:solidFill>
              <a:ea typeface="隶书" pitchFamily="49" charset="-122"/>
            </a:endParaRP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 </a:t>
            </a:r>
            <a:r>
              <a:rPr kumimoji="1" lang="en-US" altLang="zh-CN" sz="1600" dirty="0" smtClean="0">
                <a:solidFill>
                  <a:schemeClr val="accent4">
                    <a:lumMod val="40000"/>
                    <a:lumOff val="60000"/>
                  </a:schemeClr>
                </a:solidFill>
                <a:ea typeface="隶书" pitchFamily="49" charset="-122"/>
              </a:rPr>
              <a:t>// for</a:t>
            </a:r>
          </a:p>
          <a:p>
            <a:pPr>
              <a:lnSpc>
                <a:spcPct val="110000"/>
              </a:lnSpc>
              <a:spcBef>
                <a:spcPct val="0"/>
              </a:spcBef>
              <a:buFont typeface="Wingdings" pitchFamily="2" charset="2"/>
              <a:buNone/>
              <a:defRPr/>
            </a:pPr>
            <a:r>
              <a:rPr kumimoji="1" lang="en-US" altLang="zh-CN" sz="1600" dirty="0">
                <a:solidFill>
                  <a:schemeClr val="bg1"/>
                </a:solidFill>
                <a:ea typeface="隶书" pitchFamily="49" charset="-122"/>
              </a:rPr>
              <a:t> </a:t>
            </a:r>
            <a:r>
              <a:rPr kumimoji="1" lang="en-US" altLang="zh-CN" sz="1600" dirty="0" smtClean="0">
                <a:solidFill>
                  <a:schemeClr val="bg1"/>
                </a:solidFill>
                <a:ea typeface="隶书" pitchFamily="49" charset="-122"/>
              </a:rPr>
              <a:t>     return B;</a:t>
            </a:r>
          </a:p>
          <a:p>
            <a:pPr>
              <a:lnSpc>
                <a:spcPct val="110000"/>
              </a:lnSpc>
              <a:spcBef>
                <a:spcPct val="0"/>
              </a:spcBef>
              <a:buFont typeface="Wingdings" pitchFamily="2" charset="2"/>
              <a:buNone/>
              <a:defRPr/>
            </a:pPr>
            <a:r>
              <a:rPr kumimoji="1" lang="en-US" altLang="zh-CN" sz="1600" dirty="0" smtClean="0">
                <a:solidFill>
                  <a:schemeClr val="bg1"/>
                </a:solidFill>
                <a:ea typeface="隶书" pitchFamily="49" charset="-122"/>
              </a:rPr>
              <a:t>} // </a:t>
            </a:r>
            <a:r>
              <a:rPr kumimoji="1" lang="en-US" altLang="zh-CN" sz="1600" dirty="0" err="1" smtClean="0">
                <a:solidFill>
                  <a:schemeClr val="bg1"/>
                </a:solidFill>
                <a:ea typeface="隶书" pitchFamily="49" charset="-122"/>
              </a:rPr>
              <a:t>TransposeSMatrix</a:t>
            </a:r>
            <a:endParaRPr kumimoji="1" lang="en-US" altLang="zh-CN" sz="1600" dirty="0" smtClean="0">
              <a:solidFill>
                <a:schemeClr val="bg1"/>
              </a:solidFill>
              <a:ea typeface="隶书" pitchFamily="49" charset="-122"/>
            </a:endParaRPr>
          </a:p>
        </p:txBody>
      </p:sp>
    </p:spTree>
    <p:extLst>
      <p:ext uri="{BB962C8B-B14F-4D97-AF65-F5344CB8AC3E}">
        <p14:creationId xmlns:p14="http://schemas.microsoft.com/office/powerpoint/2010/main" val="359832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616804280"/>
              </p:ext>
            </p:extLst>
          </p:nvPr>
        </p:nvGraphicFramePr>
        <p:xfrm>
          <a:off x="550507" y="3164639"/>
          <a:ext cx="3243926" cy="2208479"/>
        </p:xfrm>
        <a:graphic>
          <a:graphicData uri="http://schemas.openxmlformats.org/presentationml/2006/ole">
            <mc:AlternateContent xmlns:mc="http://schemas.openxmlformats.org/markup-compatibility/2006">
              <mc:Choice xmlns:v="urn:schemas-microsoft-com:vml" Requires="v">
                <p:oleObj spid="_x0000_s10733" name="公式" r:id="rId3" imgW="2057400" imgH="1320800" progId="Equation.3">
                  <p:embed/>
                </p:oleObj>
              </mc:Choice>
              <mc:Fallback>
                <p:oleObj name="公式" r:id="rId3" imgW="2057400" imgH="1320800" progId="Equation.3">
                  <p:embed/>
                  <p:pic>
                    <p:nvPicPr>
                      <p:cNvPr id="2" name="Object 3"/>
                      <p:cNvPicPr>
                        <a:picLocks noChangeAspect="1" noChangeArrowheads="1"/>
                      </p:cNvPicPr>
                      <p:nvPr/>
                    </p:nvPicPr>
                    <p:blipFill>
                      <a:blip r:embed="rId4"/>
                      <a:srcRect/>
                      <a:stretch>
                        <a:fillRect/>
                      </a:stretch>
                    </p:blipFill>
                    <p:spPr bwMode="auto">
                      <a:xfrm>
                        <a:off x="550507" y="3164639"/>
                        <a:ext cx="3243926" cy="2208479"/>
                      </a:xfrm>
                      <a:prstGeom prst="rect">
                        <a:avLst/>
                      </a:prstGeom>
                      <a:solidFill>
                        <a:srgbClr val="FFFFFF"/>
                      </a:solidFill>
                      <a:ln>
                        <a:noFill/>
                      </a:ln>
                      <a:extLst/>
                    </p:spPr>
                  </p:pic>
                </p:oleObj>
              </mc:Fallback>
            </mc:AlternateContent>
          </a:graphicData>
        </a:graphic>
      </p:graphicFrame>
      <p:sp>
        <p:nvSpPr>
          <p:cNvPr id="3" name="矩形 2"/>
          <p:cNvSpPr/>
          <p:nvPr/>
        </p:nvSpPr>
        <p:spPr>
          <a:xfrm>
            <a:off x="798970" y="680822"/>
            <a:ext cx="3482043" cy="471411"/>
          </a:xfrm>
          <a:prstGeom prst="rect">
            <a:avLst/>
          </a:prstGeom>
        </p:spPr>
        <p:txBody>
          <a:bodyPr wrap="none">
            <a:spAutoFit/>
          </a:bodyPr>
          <a:lstStyle/>
          <a:p>
            <a:pPr>
              <a:lnSpc>
                <a:spcPct val="105000"/>
              </a:lnSpc>
              <a:spcBef>
                <a:spcPct val="0"/>
              </a:spcBef>
              <a:buNone/>
            </a:pPr>
            <a:r>
              <a:rPr kumimoji="1" lang="en-US" altLang="zh-CN" sz="2400" b="1" dirty="0">
                <a:solidFill>
                  <a:srgbClr val="077CFD"/>
                </a:solidFill>
                <a:latin typeface="方正喵呜体" panose="02010600010101010101" pitchFamily="2" charset="-122"/>
                <a:ea typeface="方正喵呜体" panose="02010600010101010101" pitchFamily="2" charset="-122"/>
              </a:rPr>
              <a:t>struct</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TSMatrix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g_matrix</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933062" y="1152233"/>
            <a:ext cx="2705878" cy="1255728"/>
          </a:xfrm>
          <a:prstGeom prst="rect">
            <a:avLst/>
          </a:prstGeom>
        </p:spPr>
        <p:txBody>
          <a:bodyPr wrap="square">
            <a:spAutoFit/>
          </a:bodyPr>
          <a:lstStyle/>
          <a:p>
            <a:pPr>
              <a:lnSpc>
                <a:spcPct val="105000"/>
              </a:lnSpc>
              <a:spcBef>
                <a:spcPct val="0"/>
              </a:spcBef>
              <a:buNone/>
            </a:pPr>
            <a:r>
              <a:rPr kumimoji="1" lang="en-US" altLang="zh-CN" b="1" dirty="0">
                <a:solidFill>
                  <a:srgbClr val="077CFD"/>
                </a:solidFill>
                <a:latin typeface="方正喵呜体" panose="02010600010101010101" pitchFamily="2" charset="-122"/>
                <a:ea typeface="方正喵呜体" panose="02010600010101010101" pitchFamily="2" charset="-122"/>
              </a:rPr>
              <a:t>struct </a:t>
            </a:r>
            <a:r>
              <a:rPr kumimoji="1" lang="en-US" altLang="zh-CN" b="1" dirty="0" err="1">
                <a:solidFill>
                  <a:srgbClr val="077CFD"/>
                </a:solidFill>
                <a:latin typeface="方正喵呜体" panose="02010600010101010101" pitchFamily="2" charset="-122"/>
                <a:ea typeface="方正喵呜体" panose="02010600010101010101" pitchFamily="2" charset="-122"/>
              </a:rPr>
              <a:t>MatrixEle</a:t>
            </a:r>
            <a:r>
              <a:rPr kumimoji="1" lang="zh-CN" altLang="en-US" dirty="0">
                <a:solidFill>
                  <a:schemeClr val="bg1"/>
                </a:solidFill>
                <a:latin typeface="方正喵呜体" panose="02010600010101010101" pitchFamily="2" charset="-122"/>
                <a:ea typeface="方正喵呜体" panose="02010600010101010101" pitchFamily="2" charset="-122"/>
              </a:rPr>
              <a:t>* </a:t>
            </a:r>
            <a:r>
              <a:rPr kumimoji="1" lang="en-US" altLang="zh-CN"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rowSize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6;</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colSize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7;</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eleCount</a:t>
            </a:r>
            <a:r>
              <a:rPr kumimoji="1" lang="en-US" altLang="zh-CN" dirty="0" smtClean="0">
                <a:solidFill>
                  <a:schemeClr val="bg1"/>
                </a:solidFill>
                <a:latin typeface="方正喵呜体" panose="02010600010101010101" pitchFamily="2" charset="-122"/>
                <a:ea typeface="方正喵呜体" panose="02010600010101010101" pitchFamily="2" charset="-122"/>
              </a:rPr>
              <a:t> = 8; </a:t>
            </a:r>
            <a:endParaRPr lang="zh-CN" altLang="en-US" dirty="0"/>
          </a:p>
        </p:txBody>
      </p:sp>
      <p:sp>
        <p:nvSpPr>
          <p:cNvPr id="5" name="矩形 4"/>
          <p:cNvSpPr/>
          <p:nvPr/>
        </p:nvSpPr>
        <p:spPr>
          <a:xfrm>
            <a:off x="4926563"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6" name="矩形 5"/>
          <p:cNvSpPr/>
          <p:nvPr/>
        </p:nvSpPr>
        <p:spPr>
          <a:xfrm>
            <a:off x="5701004"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7" name="矩形 6"/>
          <p:cNvSpPr/>
          <p:nvPr/>
        </p:nvSpPr>
        <p:spPr>
          <a:xfrm>
            <a:off x="6475445"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8" name="矩形 7"/>
          <p:cNvSpPr/>
          <p:nvPr/>
        </p:nvSpPr>
        <p:spPr>
          <a:xfrm>
            <a:off x="7249886" y="1152233"/>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926563"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0" name="矩形 9"/>
          <p:cNvSpPr/>
          <p:nvPr/>
        </p:nvSpPr>
        <p:spPr>
          <a:xfrm>
            <a:off x="5701004"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1" name="矩形 10"/>
          <p:cNvSpPr/>
          <p:nvPr/>
        </p:nvSpPr>
        <p:spPr>
          <a:xfrm>
            <a:off x="6475445"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12" name="矩形 11"/>
          <p:cNvSpPr/>
          <p:nvPr/>
        </p:nvSpPr>
        <p:spPr>
          <a:xfrm>
            <a:off x="7249886" y="1864470"/>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3" name="肘形连接符 12"/>
          <p:cNvCxnSpPr>
            <a:stCxn id="8" idx="2"/>
            <a:endCxn id="9" idx="0"/>
          </p:cNvCxnSpPr>
          <p:nvPr/>
        </p:nvCxnSpPr>
        <p:spPr>
          <a:xfrm rot="5400000">
            <a:off x="6275664" y="521688"/>
            <a:ext cx="362241" cy="23233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926563"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5" name="矩形 14"/>
          <p:cNvSpPr/>
          <p:nvPr/>
        </p:nvSpPr>
        <p:spPr>
          <a:xfrm>
            <a:off x="5701004"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6475445"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7" name="矩形 16"/>
          <p:cNvSpPr/>
          <p:nvPr/>
        </p:nvSpPr>
        <p:spPr>
          <a:xfrm>
            <a:off x="7249886" y="25767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8" name="肘形连接符 17"/>
          <p:cNvCxnSpPr>
            <a:stCxn id="12" idx="2"/>
            <a:endCxn id="14" idx="0"/>
          </p:cNvCxnSpPr>
          <p:nvPr/>
        </p:nvCxnSpPr>
        <p:spPr>
          <a:xfrm rot="5400000">
            <a:off x="6275664" y="1233925"/>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926564"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0" name="矩形 19"/>
          <p:cNvSpPr/>
          <p:nvPr/>
        </p:nvSpPr>
        <p:spPr>
          <a:xfrm>
            <a:off x="5701005"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6475446"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22" name="矩形 21"/>
          <p:cNvSpPr/>
          <p:nvPr/>
        </p:nvSpPr>
        <p:spPr>
          <a:xfrm>
            <a:off x="7249887" y="32889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3" name="肘形连接符 22"/>
          <p:cNvCxnSpPr>
            <a:stCxn id="17" idx="2"/>
            <a:endCxn id="19" idx="0"/>
          </p:cNvCxnSpPr>
          <p:nvPr/>
        </p:nvCxnSpPr>
        <p:spPr>
          <a:xfrm rot="5400000">
            <a:off x="6275664" y="1946162"/>
            <a:ext cx="362241" cy="2323322"/>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26564"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25" name="矩形 24"/>
          <p:cNvSpPr/>
          <p:nvPr/>
        </p:nvSpPr>
        <p:spPr>
          <a:xfrm>
            <a:off x="5701005"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6" name="矩形 25"/>
          <p:cNvSpPr/>
          <p:nvPr/>
        </p:nvSpPr>
        <p:spPr>
          <a:xfrm>
            <a:off x="6475446"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27" name="矩形 26"/>
          <p:cNvSpPr/>
          <p:nvPr/>
        </p:nvSpPr>
        <p:spPr>
          <a:xfrm>
            <a:off x="7249887" y="40011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肘形连接符 27"/>
          <p:cNvCxnSpPr>
            <a:stCxn id="22" idx="2"/>
            <a:endCxn id="24" idx="0"/>
          </p:cNvCxnSpPr>
          <p:nvPr/>
        </p:nvCxnSpPr>
        <p:spPr>
          <a:xfrm rot="5400000">
            <a:off x="6275665" y="2658399"/>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926564"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0" name="矩形 29"/>
          <p:cNvSpPr/>
          <p:nvPr/>
        </p:nvSpPr>
        <p:spPr>
          <a:xfrm>
            <a:off x="5701005"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31" name="矩形 30"/>
          <p:cNvSpPr/>
          <p:nvPr/>
        </p:nvSpPr>
        <p:spPr>
          <a:xfrm>
            <a:off x="6475446"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32" name="矩形 31"/>
          <p:cNvSpPr/>
          <p:nvPr/>
        </p:nvSpPr>
        <p:spPr>
          <a:xfrm>
            <a:off x="7249887" y="47134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3" name="肘形连接符 32"/>
          <p:cNvCxnSpPr>
            <a:stCxn id="27" idx="2"/>
            <a:endCxn id="29" idx="0"/>
          </p:cNvCxnSpPr>
          <p:nvPr/>
        </p:nvCxnSpPr>
        <p:spPr>
          <a:xfrm rot="5400000">
            <a:off x="6275665" y="3370636"/>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926563"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35" name="矩形 34"/>
          <p:cNvSpPr/>
          <p:nvPr/>
        </p:nvSpPr>
        <p:spPr>
          <a:xfrm>
            <a:off x="5701004"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36" name="矩形 35"/>
          <p:cNvSpPr/>
          <p:nvPr/>
        </p:nvSpPr>
        <p:spPr>
          <a:xfrm>
            <a:off x="6475445"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37" name="矩形 36"/>
          <p:cNvSpPr/>
          <p:nvPr/>
        </p:nvSpPr>
        <p:spPr>
          <a:xfrm>
            <a:off x="7249886" y="54256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8" name="肘形连接符 37"/>
          <p:cNvCxnSpPr>
            <a:stCxn id="32" idx="2"/>
            <a:endCxn id="34" idx="0"/>
          </p:cNvCxnSpPr>
          <p:nvPr/>
        </p:nvCxnSpPr>
        <p:spPr>
          <a:xfrm rot="5400000">
            <a:off x="6275664" y="4082872"/>
            <a:ext cx="362241" cy="232332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926563"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40" name="矩形 39"/>
          <p:cNvSpPr/>
          <p:nvPr/>
        </p:nvSpPr>
        <p:spPr>
          <a:xfrm>
            <a:off x="5701004"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41" name="矩形 40"/>
          <p:cNvSpPr/>
          <p:nvPr/>
        </p:nvSpPr>
        <p:spPr>
          <a:xfrm>
            <a:off x="6475445"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42" name="矩形 41"/>
          <p:cNvSpPr/>
          <p:nvPr/>
        </p:nvSpPr>
        <p:spPr>
          <a:xfrm>
            <a:off x="7249886" y="61378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cxnSp>
        <p:nvCxnSpPr>
          <p:cNvPr id="43" name="肘形连接符 42"/>
          <p:cNvCxnSpPr>
            <a:stCxn id="37" idx="2"/>
            <a:endCxn id="39" idx="0"/>
          </p:cNvCxnSpPr>
          <p:nvPr/>
        </p:nvCxnSpPr>
        <p:spPr>
          <a:xfrm rot="5400000">
            <a:off x="6275664" y="4795110"/>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endCxn id="5" idx="0"/>
          </p:cNvCxnSpPr>
          <p:nvPr/>
        </p:nvCxnSpPr>
        <p:spPr>
          <a:xfrm flipV="1">
            <a:off x="3580622" y="1152233"/>
            <a:ext cx="1714500" cy="168876"/>
          </a:xfrm>
          <a:prstGeom prst="bentConnector4">
            <a:avLst>
              <a:gd name="adj1" fmla="val 39252"/>
              <a:gd name="adj2" fmla="val 235366"/>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9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0102" y="402934"/>
            <a:ext cx="8566150" cy="6305776"/>
          </a:xfrm>
          <a:prstGeom prst="rect">
            <a:avLst/>
          </a:prstGeom>
          <a:noFill/>
          <a:ln w="9525">
            <a:noFill/>
            <a:miter lim="800000"/>
            <a:headEnd/>
            <a:tailEnd/>
          </a:ln>
          <a:effectLst/>
        </p:spPr>
        <p:txBody>
          <a:bodyPr/>
          <a:lstStyle/>
          <a:p>
            <a:pPr marL="342900" indent="-342900">
              <a:lnSpc>
                <a:spcPct val="150000"/>
              </a:lnSpc>
              <a:spcBef>
                <a:spcPct val="15000"/>
              </a:spcBef>
              <a:buClr>
                <a:schemeClr val="tx1"/>
              </a:buClr>
              <a:buSzPct val="50000"/>
              <a:buFont typeface="Wingdings" pitchFamily="2" charset="2"/>
              <a:buChar char="n"/>
              <a:defRPr/>
            </a:pPr>
            <a:r>
              <a:rPr lang="zh-CN" altLang="en-US" sz="3000" dirty="0">
                <a:solidFill>
                  <a:schemeClr val="bg1"/>
                </a:solidFill>
                <a:latin typeface="方正喵呜体" panose="02010600010101010101" pitchFamily="2" charset="-122"/>
                <a:ea typeface="方正喵呜体" panose="02010600010101010101" pitchFamily="2" charset="-122"/>
              </a:rPr>
              <a:t>为加速转置速度，建立辅助数组 </a:t>
            </a:r>
            <a:r>
              <a:rPr lang="en-US" altLang="zh-CN" sz="3000" dirty="0">
                <a:solidFill>
                  <a:schemeClr val="bg1"/>
                </a:solidFill>
                <a:latin typeface="方正喵呜体" panose="02010600010101010101" pitchFamily="2" charset="-122"/>
                <a:ea typeface="方正喵呜体" panose="02010600010101010101" pitchFamily="2" charset="-122"/>
              </a:rPr>
              <a:t>num</a:t>
            </a:r>
            <a:r>
              <a:rPr lang="zh-CN" altLang="en-US" sz="3000" dirty="0">
                <a:solidFill>
                  <a:schemeClr val="bg1"/>
                </a:solidFill>
                <a:latin typeface="方正喵呜体" panose="02010600010101010101" pitchFamily="2" charset="-122"/>
                <a:ea typeface="方正喵呜体" panose="02010600010101010101" pitchFamily="2" charset="-122"/>
              </a:rPr>
              <a:t>和 </a:t>
            </a:r>
            <a:r>
              <a:rPr lang="en-US" altLang="zh-CN" sz="3000" dirty="0" err="1">
                <a:solidFill>
                  <a:schemeClr val="bg1"/>
                </a:solidFill>
                <a:latin typeface="方正喵呜体" panose="02010600010101010101" pitchFamily="2" charset="-122"/>
                <a:ea typeface="方正喵呜体" panose="02010600010101010101" pitchFamily="2" charset="-122"/>
              </a:rPr>
              <a:t>cpot</a:t>
            </a:r>
            <a:r>
              <a:rPr lang="zh-CN" altLang="en-US" sz="30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lvl="1">
              <a:lnSpc>
                <a:spcPct val="150000"/>
              </a:lnSpc>
              <a:spcBef>
                <a:spcPct val="15000"/>
              </a:spcBef>
              <a:buClr>
                <a:schemeClr val="tx1"/>
              </a:buClr>
              <a:buSzPct val="50000"/>
              <a:defRPr/>
            </a:pPr>
            <a:r>
              <a:rPr lang="en-US" altLang="zh-CN" sz="2400" b="1" dirty="0" err="1" smtClean="0">
                <a:solidFill>
                  <a:srgbClr val="C00000"/>
                </a:solidFill>
                <a:latin typeface="方正喵呜体" panose="02010600010101010101" pitchFamily="2" charset="-122"/>
                <a:ea typeface="方正喵呜体" panose="02010600010101010101" pitchFamily="2" charset="-122"/>
              </a:rPr>
              <a:t>num</a:t>
            </a:r>
            <a:r>
              <a:rPr lang="zh-CN" altLang="en-US" sz="2400" dirty="0">
                <a:solidFill>
                  <a:schemeClr val="bg1"/>
                </a:solidFill>
                <a:latin typeface="方正喵呜体" panose="02010600010101010101" pitchFamily="2" charset="-122"/>
                <a:ea typeface="方正喵呜体" panose="02010600010101010101" pitchFamily="2" charset="-122"/>
              </a:rPr>
              <a:t>记录矩阵转置前各列，即转置矩阵各行非零元素个数；</a:t>
            </a:r>
          </a:p>
          <a:p>
            <a:pPr lvl="1">
              <a:lnSpc>
                <a:spcPct val="150000"/>
              </a:lnSpc>
              <a:spcBef>
                <a:spcPct val="15000"/>
              </a:spcBef>
              <a:buClr>
                <a:schemeClr val="tx1"/>
              </a:buClr>
              <a:buSzPct val="50000"/>
              <a:defRPr/>
            </a:pPr>
            <a:r>
              <a:rPr lang="en-US" altLang="zh-CN" sz="2400" b="1" dirty="0" err="1">
                <a:solidFill>
                  <a:srgbClr val="C00000"/>
                </a:solidFill>
                <a:latin typeface="方正喵呜体" panose="02010600010101010101" pitchFamily="2" charset="-122"/>
                <a:ea typeface="方正喵呜体" panose="02010600010101010101" pitchFamily="2" charset="-122"/>
              </a:rPr>
              <a:t>cpot</a:t>
            </a:r>
            <a:r>
              <a:rPr lang="zh-CN" altLang="en-US" sz="2400" dirty="0">
                <a:solidFill>
                  <a:schemeClr val="bg1"/>
                </a:solidFill>
                <a:latin typeface="方正喵呜体" panose="02010600010101010101" pitchFamily="2" charset="-122"/>
                <a:ea typeface="方正喵呜体" panose="02010600010101010101" pitchFamily="2" charset="-122"/>
              </a:rPr>
              <a:t>记录各行非零元素在转置三元组表中开始存放位置</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en-US" altLang="zh-CN" sz="3000" dirty="0">
              <a:solidFill>
                <a:schemeClr val="bg1"/>
              </a:solidFill>
              <a:latin typeface="方正喵呜体" panose="02010600010101010101" pitchFamily="2" charset="-122"/>
              <a:ea typeface="方正喵呜体" panose="02010600010101010101" pitchFamily="2" charset="-122"/>
            </a:endParaRPr>
          </a:p>
          <a:p>
            <a:pPr marL="742950" lvl="1" indent="-285750">
              <a:lnSpc>
                <a:spcPct val="150000"/>
              </a:lnSpc>
              <a:spcBef>
                <a:spcPct val="15000"/>
              </a:spcBef>
              <a:buClr>
                <a:schemeClr val="tx1"/>
              </a:buClr>
              <a:buSzPct val="50000"/>
              <a:defRPr/>
            </a:pPr>
            <a:endParaRPr lang="en-US" altLang="zh-CN" sz="3000" dirty="0">
              <a:solidFill>
                <a:schemeClr val="bg1"/>
              </a:solidFill>
              <a:latin typeface="方正喵呜体" panose="02010600010101010101" pitchFamily="2" charset="-122"/>
              <a:ea typeface="方正喵呜体" panose="02010600010101010101" pitchFamily="2" charset="-122"/>
            </a:endParaRPr>
          </a:p>
          <a:p>
            <a:pPr marL="742950" lvl="1" indent="-285750">
              <a:lnSpc>
                <a:spcPct val="150000"/>
              </a:lnSpc>
              <a:spcBef>
                <a:spcPct val="15000"/>
              </a:spcBef>
              <a:buClr>
                <a:schemeClr val="tx1"/>
              </a:buClr>
              <a:buSzPct val="50000"/>
              <a:defRPr/>
            </a:pPr>
            <a:endParaRPr lang="zh-CN" altLang="en-US" sz="3000" dirty="0">
              <a:solidFill>
                <a:schemeClr val="bg1"/>
              </a:solidFill>
              <a:latin typeface="方正喵呜体" panose="02010600010101010101" pitchFamily="2" charset="-122"/>
              <a:ea typeface="方正喵呜体" panose="02010600010101010101" pitchFamily="2" charset="-122"/>
            </a:endParaRPr>
          </a:p>
          <a:p>
            <a:pPr marL="342900" indent="-342900">
              <a:lnSpc>
                <a:spcPct val="150000"/>
              </a:lnSpc>
              <a:spcBef>
                <a:spcPct val="15000"/>
              </a:spcBef>
              <a:buClr>
                <a:schemeClr val="tx1"/>
              </a:buClr>
              <a:buSzPct val="50000"/>
              <a:buFont typeface="Wingdings" pitchFamily="2" charset="2"/>
              <a:buChar char="n"/>
              <a:defRPr/>
            </a:pPr>
            <a:r>
              <a:rPr lang="zh-CN" altLang="en-US" sz="3000" dirty="0">
                <a:solidFill>
                  <a:schemeClr val="bg1"/>
                </a:solidFill>
                <a:latin typeface="方正喵呜体" panose="02010600010101010101" pitchFamily="2" charset="-122"/>
                <a:ea typeface="方正喵呜体" panose="02010600010101010101" pitchFamily="2" charset="-122"/>
              </a:rPr>
              <a:t>扫描</a:t>
            </a:r>
            <a:r>
              <a:rPr lang="zh-CN" altLang="en-US" sz="3000" dirty="0" smtClean="0">
                <a:solidFill>
                  <a:schemeClr val="bg1"/>
                </a:solidFill>
                <a:latin typeface="方正喵呜体" panose="02010600010101010101" pitchFamily="2" charset="-122"/>
                <a:ea typeface="方正喵呜体" panose="02010600010101010101" pitchFamily="2" charset="-122"/>
              </a:rPr>
              <a:t>矩阵原矩阵，</a:t>
            </a:r>
            <a:r>
              <a:rPr lang="zh-CN" altLang="en-US" sz="3000" dirty="0">
                <a:solidFill>
                  <a:schemeClr val="bg1"/>
                </a:solidFill>
                <a:latin typeface="方正喵呜体" panose="02010600010101010101" pitchFamily="2" charset="-122"/>
                <a:ea typeface="方正喵呜体" panose="02010600010101010101" pitchFamily="2" charset="-122"/>
              </a:rPr>
              <a:t>根据某项列号，确定它转置后的行号</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查 </a:t>
            </a:r>
            <a:r>
              <a:rPr lang="en-US" altLang="zh-CN" sz="3000" dirty="0" err="1">
                <a:solidFill>
                  <a:schemeClr val="bg1"/>
                </a:solidFill>
                <a:latin typeface="方正喵呜体" panose="02010600010101010101" pitchFamily="2" charset="-122"/>
                <a:ea typeface="方正喵呜体" panose="02010600010101010101" pitchFamily="2" charset="-122"/>
              </a:rPr>
              <a:t>cpot</a:t>
            </a:r>
            <a:r>
              <a:rPr lang="zh-CN" altLang="en-US" sz="3000" dirty="0">
                <a:solidFill>
                  <a:schemeClr val="bg1"/>
                </a:solidFill>
                <a:latin typeface="方正喵呜体" panose="02010600010101010101" pitchFamily="2" charset="-122"/>
                <a:ea typeface="方正喵呜体" panose="02010600010101010101" pitchFamily="2" charset="-122"/>
              </a:rPr>
              <a:t>表</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按查到的位置直接将该项存入</a:t>
            </a:r>
            <a:r>
              <a:rPr lang="zh-CN" altLang="en-US" sz="3000" dirty="0" smtClean="0">
                <a:solidFill>
                  <a:schemeClr val="bg1"/>
                </a:solidFill>
                <a:latin typeface="方正喵呜体" panose="02010600010101010101" pitchFamily="2" charset="-122"/>
                <a:ea typeface="方正喵呜体" panose="02010600010101010101" pitchFamily="2" charset="-122"/>
              </a:rPr>
              <a:t>转置矩阵数据表中</a:t>
            </a:r>
            <a:r>
              <a:rPr lang="zh-CN" altLang="en-US" sz="3000" dirty="0">
                <a:solidFill>
                  <a:schemeClr val="bg1"/>
                </a:solidFill>
                <a:latin typeface="方正喵呜体" panose="02010600010101010101" pitchFamily="2" charset="-122"/>
                <a:ea typeface="方正喵呜体" panose="02010600010101010101" pitchFamily="2" charset="-122"/>
              </a:rPr>
              <a:t>。</a:t>
            </a:r>
          </a:p>
        </p:txBody>
      </p:sp>
      <p:grpSp>
        <p:nvGrpSpPr>
          <p:cNvPr id="4" name="Group 4"/>
          <p:cNvGrpSpPr>
            <a:grpSpLocks/>
          </p:cNvGrpSpPr>
          <p:nvPr/>
        </p:nvGrpSpPr>
        <p:grpSpPr bwMode="auto">
          <a:xfrm>
            <a:off x="725877" y="2556587"/>
            <a:ext cx="7594600" cy="1082675"/>
            <a:chOff x="363" y="3427"/>
            <a:chExt cx="4784" cy="682"/>
          </a:xfrm>
        </p:grpSpPr>
        <p:sp>
          <p:nvSpPr>
            <p:cNvPr id="5" name="Rectangle 5"/>
            <p:cNvSpPr>
              <a:spLocks noChangeArrowheads="1"/>
            </p:cNvSpPr>
            <p:nvPr/>
          </p:nvSpPr>
          <p:spPr bwMode="auto">
            <a:xfrm>
              <a:off x="432" y="3427"/>
              <a:ext cx="1020" cy="317"/>
            </a:xfrm>
            <a:prstGeom prst="rect">
              <a:avLst/>
            </a:prstGeom>
            <a:noFill/>
            <a:ln w="9525">
              <a:noFill/>
              <a:miter lim="800000"/>
              <a:headEnd/>
              <a:tailEnd/>
            </a:ln>
          </p:spPr>
          <p:txBody>
            <a:bodyPr wrap="none" anchor="ctr"/>
            <a:lstStyle/>
            <a:p>
              <a:r>
                <a:rPr lang="en-US" altLang="zh-CN" sz="2800" dirty="0" err="1">
                  <a:solidFill>
                    <a:srgbClr val="002060"/>
                  </a:solidFill>
                  <a:latin typeface="Times New Roman" pitchFamily="18" charset="0"/>
                  <a:ea typeface="黑体" pitchFamily="49" charset="-122"/>
                  <a:cs typeface="Times New Roman" pitchFamily="18" charset="0"/>
                </a:rPr>
                <a:t>cpot</a:t>
              </a:r>
              <a:r>
                <a:rPr lang="en-US" altLang="zh-CN" sz="2800" dirty="0">
                  <a:solidFill>
                    <a:srgbClr val="002060"/>
                  </a:solidFill>
                  <a:latin typeface="Times New Roman" pitchFamily="18" charset="0"/>
                  <a:ea typeface="黑体" pitchFamily="49" charset="-122"/>
                  <a:cs typeface="Times New Roman" pitchFamily="18" charset="0"/>
                </a:rPr>
                <a:t>[1]=1</a:t>
              </a:r>
            </a:p>
          </p:txBody>
        </p:sp>
        <p:sp>
          <p:nvSpPr>
            <p:cNvPr id="6" name="Rectangle 6"/>
            <p:cNvSpPr>
              <a:spLocks noChangeArrowheads="1"/>
            </p:cNvSpPr>
            <p:nvPr/>
          </p:nvSpPr>
          <p:spPr bwMode="auto">
            <a:xfrm>
              <a:off x="432" y="3792"/>
              <a:ext cx="4715" cy="317"/>
            </a:xfrm>
            <a:prstGeom prst="rect">
              <a:avLst/>
            </a:prstGeom>
            <a:noFill/>
            <a:ln w="9525">
              <a:noFill/>
              <a:miter lim="800000"/>
              <a:headEnd/>
              <a:tailEnd/>
            </a:ln>
          </p:spPr>
          <p:txBody>
            <a:bodyPr wrap="none" anchor="ctr"/>
            <a:lstStyle/>
            <a:p>
              <a:pPr>
                <a:spcBef>
                  <a:spcPct val="20000"/>
                </a:spcBef>
                <a:buClr>
                  <a:schemeClr val="accent2"/>
                </a:buClr>
                <a:buSzPct val="80000"/>
                <a:buFont typeface="Wingdings" pitchFamily="2" charset="2"/>
                <a:buNone/>
              </a:pPr>
              <a:r>
                <a:rPr lang="en-US" altLang="zh-CN" sz="2800" dirty="0" err="1">
                  <a:solidFill>
                    <a:srgbClr val="002060"/>
                  </a:solidFill>
                  <a:latin typeface="Times New Roman" pitchFamily="18" charset="0"/>
                  <a:ea typeface="黑体" pitchFamily="49" charset="-122"/>
                  <a:cs typeface="Times New Roman" pitchFamily="18" charset="0"/>
                </a:rPr>
                <a:t>cpot</a:t>
              </a:r>
              <a:r>
                <a:rPr lang="en-US" altLang="zh-CN" sz="2800" dirty="0">
                  <a:solidFill>
                    <a:srgbClr val="002060"/>
                  </a:solidFill>
                  <a:latin typeface="Times New Roman" pitchFamily="18" charset="0"/>
                  <a:ea typeface="黑体" pitchFamily="49" charset="-122"/>
                  <a:cs typeface="Times New Roman" pitchFamily="18" charset="0"/>
                </a:rPr>
                <a:t>[col]=</a:t>
              </a:r>
              <a:r>
                <a:rPr lang="en-US" altLang="zh-CN" sz="2800" dirty="0" err="1">
                  <a:solidFill>
                    <a:srgbClr val="002060"/>
                  </a:solidFill>
                  <a:latin typeface="Times New Roman" pitchFamily="18" charset="0"/>
                  <a:ea typeface="黑体" pitchFamily="49" charset="-122"/>
                  <a:cs typeface="Times New Roman" pitchFamily="18" charset="0"/>
                </a:rPr>
                <a:t>cpot</a:t>
              </a:r>
              <a:r>
                <a:rPr lang="en-US" altLang="zh-CN" sz="2800" dirty="0">
                  <a:solidFill>
                    <a:srgbClr val="002060"/>
                  </a:solidFill>
                  <a:latin typeface="Times New Roman" pitchFamily="18" charset="0"/>
                  <a:ea typeface="黑体" pitchFamily="49" charset="-122"/>
                  <a:cs typeface="Times New Roman" pitchFamily="18" charset="0"/>
                </a:rPr>
                <a:t>[col-1]+</a:t>
              </a:r>
              <a:r>
                <a:rPr lang="en-US" altLang="zh-CN" sz="2800" dirty="0" err="1">
                  <a:solidFill>
                    <a:srgbClr val="002060"/>
                  </a:solidFill>
                  <a:latin typeface="Times New Roman" pitchFamily="18" charset="0"/>
                  <a:ea typeface="黑体" pitchFamily="49" charset="-122"/>
                  <a:cs typeface="Times New Roman" pitchFamily="18" charset="0"/>
                </a:rPr>
                <a:t>num</a:t>
              </a:r>
              <a:r>
                <a:rPr lang="en-US" altLang="zh-CN" sz="2800" dirty="0">
                  <a:solidFill>
                    <a:srgbClr val="002060"/>
                  </a:solidFill>
                  <a:latin typeface="Times New Roman" pitchFamily="18" charset="0"/>
                  <a:ea typeface="黑体" pitchFamily="49" charset="-122"/>
                  <a:cs typeface="Times New Roman" pitchFamily="18" charset="0"/>
                </a:rPr>
                <a:t>[col-1]   2≦col≦</a:t>
              </a:r>
              <a:r>
                <a:rPr lang="en-US" altLang="zh-CN" sz="2800" dirty="0" smtClean="0">
                  <a:solidFill>
                    <a:srgbClr val="002060"/>
                  </a:solidFill>
                  <a:latin typeface="Times New Roman" pitchFamily="18" charset="0"/>
                  <a:ea typeface="黑体" pitchFamily="49" charset="-122"/>
                  <a:cs typeface="Times New Roman" pitchFamily="18" charset="0"/>
                </a:rPr>
                <a:t>M.colSize</a:t>
              </a:r>
              <a:endParaRPr lang="en-US" altLang="zh-CN" sz="2800" dirty="0">
                <a:solidFill>
                  <a:srgbClr val="002060"/>
                </a:solidFill>
                <a:latin typeface="Times New Roman" pitchFamily="18" charset="0"/>
                <a:ea typeface="黑体" pitchFamily="49" charset="-122"/>
                <a:cs typeface="Times New Roman" pitchFamily="18" charset="0"/>
              </a:endParaRPr>
            </a:p>
          </p:txBody>
        </p:sp>
        <p:sp>
          <p:nvSpPr>
            <p:cNvPr id="7" name="AutoShape 7"/>
            <p:cNvSpPr>
              <a:spLocks/>
            </p:cNvSpPr>
            <p:nvPr/>
          </p:nvSpPr>
          <p:spPr bwMode="auto">
            <a:xfrm>
              <a:off x="363" y="3570"/>
              <a:ext cx="68" cy="499"/>
            </a:xfrm>
            <a:prstGeom prst="leftBrace">
              <a:avLst>
                <a:gd name="adj1" fmla="val 61152"/>
                <a:gd name="adj2" fmla="val 50000"/>
              </a:avLst>
            </a:prstGeom>
            <a:noFill/>
            <a:ln w="28575">
              <a:solidFill>
                <a:schemeClr val="tx1"/>
              </a:solidFill>
              <a:miter lim="800000"/>
              <a:headEnd/>
              <a:tailEnd/>
            </a:ln>
          </p:spPr>
          <p:txBody>
            <a:bodyPr wrap="none" anchor="ctr"/>
            <a:lstStyle/>
            <a:p>
              <a:endParaRPr lang="zh-CN" altLang="en-US">
                <a:solidFill>
                  <a:srgbClr val="002060"/>
                </a:solidFill>
                <a:ea typeface="黑体" pitchFamily="49" charset="-122"/>
              </a:endParaRPr>
            </a:p>
          </p:txBody>
        </p:sp>
      </p:grpSp>
    </p:spTree>
    <p:extLst>
      <p:ext uri="{BB962C8B-B14F-4D97-AF65-F5344CB8AC3E}">
        <p14:creationId xmlns:p14="http://schemas.microsoft.com/office/powerpoint/2010/main" val="9331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509" y="0"/>
            <a:ext cx="8711005" cy="6858000"/>
          </a:xfrm>
          <a:prstGeom prst="rect">
            <a:avLst/>
          </a:prstGeom>
        </p:spPr>
      </p:pic>
    </p:spTree>
    <p:extLst>
      <p:ext uri="{BB962C8B-B14F-4D97-AF65-F5344CB8AC3E}">
        <p14:creationId xmlns:p14="http://schemas.microsoft.com/office/powerpoint/2010/main" val="62836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179" y="428896"/>
            <a:ext cx="3482043" cy="471411"/>
          </a:xfrm>
          <a:prstGeom prst="rect">
            <a:avLst/>
          </a:prstGeom>
        </p:spPr>
        <p:txBody>
          <a:bodyPr wrap="none">
            <a:spAutoFit/>
          </a:bodyPr>
          <a:lstStyle/>
          <a:p>
            <a:pPr>
              <a:lnSpc>
                <a:spcPct val="105000"/>
              </a:lnSpc>
              <a:spcBef>
                <a:spcPct val="0"/>
              </a:spcBef>
              <a:buNone/>
            </a:pPr>
            <a:r>
              <a:rPr kumimoji="1" lang="en-US" altLang="zh-CN" sz="2400" b="1" dirty="0">
                <a:solidFill>
                  <a:srgbClr val="077CFD"/>
                </a:solidFill>
                <a:latin typeface="方正喵呜体" panose="02010600010101010101" pitchFamily="2" charset="-122"/>
                <a:ea typeface="方正喵呜体" panose="02010600010101010101" pitchFamily="2" charset="-122"/>
              </a:rPr>
              <a:t>struct</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TSMatrix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g_matrix</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362271" y="900307"/>
            <a:ext cx="2705878" cy="1255728"/>
          </a:xfrm>
          <a:prstGeom prst="rect">
            <a:avLst/>
          </a:prstGeom>
        </p:spPr>
        <p:txBody>
          <a:bodyPr wrap="square">
            <a:spAutoFit/>
          </a:bodyPr>
          <a:lstStyle/>
          <a:p>
            <a:pPr>
              <a:lnSpc>
                <a:spcPct val="105000"/>
              </a:lnSpc>
              <a:spcBef>
                <a:spcPct val="0"/>
              </a:spcBef>
              <a:buNone/>
            </a:pPr>
            <a:r>
              <a:rPr kumimoji="1" lang="en-US" altLang="zh-CN" b="1" dirty="0">
                <a:solidFill>
                  <a:srgbClr val="077CFD"/>
                </a:solidFill>
                <a:latin typeface="方正喵呜体" panose="02010600010101010101" pitchFamily="2" charset="-122"/>
                <a:ea typeface="方正喵呜体" panose="02010600010101010101" pitchFamily="2" charset="-122"/>
              </a:rPr>
              <a:t>struct </a:t>
            </a:r>
            <a:r>
              <a:rPr kumimoji="1" lang="en-US" altLang="zh-CN" b="1" dirty="0" err="1">
                <a:solidFill>
                  <a:srgbClr val="077CFD"/>
                </a:solidFill>
                <a:latin typeface="方正喵呜体" panose="02010600010101010101" pitchFamily="2" charset="-122"/>
                <a:ea typeface="方正喵呜体" panose="02010600010101010101" pitchFamily="2" charset="-122"/>
              </a:rPr>
              <a:t>MatrixEle</a:t>
            </a:r>
            <a:r>
              <a:rPr kumimoji="1" lang="zh-CN" altLang="en-US" dirty="0">
                <a:solidFill>
                  <a:schemeClr val="bg1"/>
                </a:solidFill>
                <a:latin typeface="方正喵呜体" panose="02010600010101010101" pitchFamily="2" charset="-122"/>
                <a:ea typeface="方正喵呜体" panose="02010600010101010101" pitchFamily="2" charset="-122"/>
              </a:rPr>
              <a:t>* </a:t>
            </a:r>
            <a:r>
              <a:rPr kumimoji="1" lang="en-US" altLang="zh-CN" dirty="0">
                <a:solidFill>
                  <a:schemeClr val="bg1"/>
                </a:solidFill>
                <a:latin typeface="方正喵呜体" panose="02010600010101010101" pitchFamily="2" charset="-122"/>
                <a:ea typeface="方正喵呜体" panose="02010600010101010101" pitchFamily="2" charset="-122"/>
              </a:rPr>
              <a:t>elements;</a:t>
            </a: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rowSize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6;</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colSize</a:t>
            </a:r>
            <a:r>
              <a:rPr kumimoji="1" lang="en-US" altLang="zh-CN" dirty="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 7;</a:t>
            </a:r>
            <a:endParaRPr kumimoji="1" lang="en-US" altLang="zh-CN" dirty="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None/>
            </a:pPr>
            <a:r>
              <a:rPr kumimoji="1" lang="en-US" altLang="zh-CN" b="1" dirty="0" smtClean="0">
                <a:solidFill>
                  <a:srgbClr val="077CFD"/>
                </a:solidFill>
                <a:latin typeface="方正喵呜体" panose="02010600010101010101" pitchFamily="2" charset="-122"/>
                <a:ea typeface="方正喵呜体" panose="02010600010101010101" pitchFamily="2" charset="-122"/>
              </a:rPr>
              <a:t>unsigned </a:t>
            </a:r>
            <a:r>
              <a:rPr kumimoji="1" lang="en-US" altLang="zh-CN" b="1" dirty="0">
                <a:solidFill>
                  <a:srgbClr val="077CFD"/>
                </a:solidFill>
                <a:latin typeface="方正喵呜体" panose="02010600010101010101" pitchFamily="2" charset="-122"/>
                <a:ea typeface="方正喵呜体" panose="02010600010101010101" pitchFamily="2" charset="-122"/>
              </a:rPr>
              <a:t>short </a:t>
            </a:r>
            <a:r>
              <a:rPr kumimoji="1" lang="en-US" altLang="zh-CN" dirty="0" err="1" smtClean="0">
                <a:solidFill>
                  <a:schemeClr val="bg1"/>
                </a:solidFill>
                <a:latin typeface="方正喵呜体" panose="02010600010101010101" pitchFamily="2" charset="-122"/>
                <a:ea typeface="方正喵呜体" panose="02010600010101010101" pitchFamily="2" charset="-122"/>
              </a:rPr>
              <a:t>eleCount</a:t>
            </a:r>
            <a:r>
              <a:rPr kumimoji="1" lang="en-US" altLang="zh-CN" dirty="0" smtClean="0">
                <a:solidFill>
                  <a:schemeClr val="bg1"/>
                </a:solidFill>
                <a:latin typeface="方正喵呜体" panose="02010600010101010101" pitchFamily="2" charset="-122"/>
                <a:ea typeface="方正喵呜体" panose="02010600010101010101" pitchFamily="2" charset="-122"/>
              </a:rPr>
              <a:t> = 8; </a:t>
            </a:r>
            <a:endParaRPr lang="zh-CN" altLang="en-US" dirty="0"/>
          </a:p>
        </p:txBody>
      </p:sp>
      <p:sp>
        <p:nvSpPr>
          <p:cNvPr id="5" name="矩形 4"/>
          <p:cNvSpPr/>
          <p:nvPr/>
        </p:nvSpPr>
        <p:spPr>
          <a:xfrm>
            <a:off x="5355772" y="9003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6" name="矩形 5"/>
          <p:cNvSpPr/>
          <p:nvPr/>
        </p:nvSpPr>
        <p:spPr>
          <a:xfrm>
            <a:off x="6130213" y="9003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7" name="矩形 6"/>
          <p:cNvSpPr/>
          <p:nvPr/>
        </p:nvSpPr>
        <p:spPr>
          <a:xfrm>
            <a:off x="6904654" y="9003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8" name="矩形 7"/>
          <p:cNvSpPr/>
          <p:nvPr/>
        </p:nvSpPr>
        <p:spPr>
          <a:xfrm>
            <a:off x="7679095" y="900307"/>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5355772" y="16125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0" name="矩形 9"/>
          <p:cNvSpPr/>
          <p:nvPr/>
        </p:nvSpPr>
        <p:spPr>
          <a:xfrm>
            <a:off x="6130213" y="16125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1" name="矩形 10"/>
          <p:cNvSpPr/>
          <p:nvPr/>
        </p:nvSpPr>
        <p:spPr>
          <a:xfrm>
            <a:off x="6904654" y="16125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12" name="矩形 11"/>
          <p:cNvSpPr/>
          <p:nvPr/>
        </p:nvSpPr>
        <p:spPr>
          <a:xfrm>
            <a:off x="7679095" y="1612544"/>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3" name="肘形连接符 12"/>
          <p:cNvCxnSpPr>
            <a:stCxn id="8" idx="2"/>
            <a:endCxn id="9" idx="0"/>
          </p:cNvCxnSpPr>
          <p:nvPr/>
        </p:nvCxnSpPr>
        <p:spPr>
          <a:xfrm rot="5400000">
            <a:off x="6704873" y="269762"/>
            <a:ext cx="362241" cy="23233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55772" y="23247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5" name="矩形 14"/>
          <p:cNvSpPr/>
          <p:nvPr/>
        </p:nvSpPr>
        <p:spPr>
          <a:xfrm>
            <a:off x="6130213" y="23247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6904654" y="23247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7" name="矩形 16"/>
          <p:cNvSpPr/>
          <p:nvPr/>
        </p:nvSpPr>
        <p:spPr>
          <a:xfrm>
            <a:off x="7679095" y="2324781"/>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8" name="肘形连接符 17"/>
          <p:cNvCxnSpPr>
            <a:stCxn id="12" idx="2"/>
            <a:endCxn id="14" idx="0"/>
          </p:cNvCxnSpPr>
          <p:nvPr/>
        </p:nvCxnSpPr>
        <p:spPr>
          <a:xfrm rot="5400000">
            <a:off x="6704873" y="981999"/>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355773" y="30370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0" name="矩形 19"/>
          <p:cNvSpPr/>
          <p:nvPr/>
        </p:nvSpPr>
        <p:spPr>
          <a:xfrm>
            <a:off x="6130214" y="30370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6904655" y="30370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22" name="矩形 21"/>
          <p:cNvSpPr/>
          <p:nvPr/>
        </p:nvSpPr>
        <p:spPr>
          <a:xfrm>
            <a:off x="7679096" y="3037018"/>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3" name="肘形连接符 22"/>
          <p:cNvCxnSpPr>
            <a:stCxn id="17" idx="2"/>
            <a:endCxn id="19" idx="0"/>
          </p:cNvCxnSpPr>
          <p:nvPr/>
        </p:nvCxnSpPr>
        <p:spPr>
          <a:xfrm rot="5400000">
            <a:off x="6704873" y="1694236"/>
            <a:ext cx="362241" cy="2323322"/>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55773" y="37492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25" name="矩形 24"/>
          <p:cNvSpPr/>
          <p:nvPr/>
        </p:nvSpPr>
        <p:spPr>
          <a:xfrm>
            <a:off x="6130214" y="37492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6" name="矩形 25"/>
          <p:cNvSpPr/>
          <p:nvPr/>
        </p:nvSpPr>
        <p:spPr>
          <a:xfrm>
            <a:off x="6904655" y="37492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24</a:t>
            </a:r>
            <a:endParaRPr lang="zh-CN" altLang="en-US" dirty="0">
              <a:solidFill>
                <a:schemeClr val="bg1"/>
              </a:solidFill>
            </a:endParaRPr>
          </a:p>
        </p:txBody>
      </p:sp>
      <p:sp>
        <p:nvSpPr>
          <p:cNvPr id="27" name="矩形 26"/>
          <p:cNvSpPr/>
          <p:nvPr/>
        </p:nvSpPr>
        <p:spPr>
          <a:xfrm>
            <a:off x="7679096" y="3749255"/>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肘形连接符 27"/>
          <p:cNvCxnSpPr>
            <a:stCxn id="22" idx="2"/>
            <a:endCxn id="24" idx="0"/>
          </p:cNvCxnSpPr>
          <p:nvPr/>
        </p:nvCxnSpPr>
        <p:spPr>
          <a:xfrm rot="5400000">
            <a:off x="6704874" y="2406473"/>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55773" y="44614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0" name="矩形 29"/>
          <p:cNvSpPr/>
          <p:nvPr/>
        </p:nvSpPr>
        <p:spPr>
          <a:xfrm>
            <a:off x="6130214" y="44614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31" name="矩形 30"/>
          <p:cNvSpPr/>
          <p:nvPr/>
        </p:nvSpPr>
        <p:spPr>
          <a:xfrm>
            <a:off x="6904655" y="44614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18</a:t>
            </a:r>
            <a:endParaRPr lang="zh-CN" altLang="en-US" dirty="0">
              <a:solidFill>
                <a:schemeClr val="bg1"/>
              </a:solidFill>
            </a:endParaRPr>
          </a:p>
        </p:txBody>
      </p:sp>
      <p:sp>
        <p:nvSpPr>
          <p:cNvPr id="32" name="矩形 31"/>
          <p:cNvSpPr/>
          <p:nvPr/>
        </p:nvSpPr>
        <p:spPr>
          <a:xfrm>
            <a:off x="7679096" y="4461492"/>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3" name="肘形连接符 32"/>
          <p:cNvCxnSpPr>
            <a:stCxn id="27" idx="2"/>
            <a:endCxn id="29" idx="0"/>
          </p:cNvCxnSpPr>
          <p:nvPr/>
        </p:nvCxnSpPr>
        <p:spPr>
          <a:xfrm rot="5400000">
            <a:off x="6704874" y="3118710"/>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55772" y="5173729"/>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35" name="矩形 34"/>
          <p:cNvSpPr/>
          <p:nvPr/>
        </p:nvSpPr>
        <p:spPr>
          <a:xfrm>
            <a:off x="6130213" y="5173729"/>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36" name="矩形 35"/>
          <p:cNvSpPr/>
          <p:nvPr/>
        </p:nvSpPr>
        <p:spPr>
          <a:xfrm>
            <a:off x="6904654" y="5173729"/>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37" name="矩形 36"/>
          <p:cNvSpPr/>
          <p:nvPr/>
        </p:nvSpPr>
        <p:spPr>
          <a:xfrm>
            <a:off x="7679095" y="5173729"/>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38" name="肘形连接符 37"/>
          <p:cNvCxnSpPr>
            <a:stCxn id="32" idx="2"/>
            <a:endCxn id="34" idx="0"/>
          </p:cNvCxnSpPr>
          <p:nvPr/>
        </p:nvCxnSpPr>
        <p:spPr>
          <a:xfrm rot="5400000">
            <a:off x="6704873" y="3830946"/>
            <a:ext cx="362241" cy="2323324"/>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55772" y="5885966"/>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40" name="矩形 39"/>
          <p:cNvSpPr/>
          <p:nvPr/>
        </p:nvSpPr>
        <p:spPr>
          <a:xfrm>
            <a:off x="6130213" y="5885966"/>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41" name="矩形 40"/>
          <p:cNvSpPr/>
          <p:nvPr/>
        </p:nvSpPr>
        <p:spPr>
          <a:xfrm>
            <a:off x="6904654" y="5885966"/>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42" name="矩形 41"/>
          <p:cNvSpPr/>
          <p:nvPr/>
        </p:nvSpPr>
        <p:spPr>
          <a:xfrm>
            <a:off x="7679095" y="5885966"/>
            <a:ext cx="737118" cy="34999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NULL</a:t>
            </a:r>
            <a:endParaRPr lang="zh-CN" altLang="en-US" dirty="0">
              <a:solidFill>
                <a:schemeClr val="bg1"/>
              </a:solidFill>
            </a:endParaRPr>
          </a:p>
        </p:txBody>
      </p:sp>
      <p:cxnSp>
        <p:nvCxnSpPr>
          <p:cNvPr id="43" name="肘形连接符 42"/>
          <p:cNvCxnSpPr>
            <a:stCxn id="37" idx="2"/>
            <a:endCxn id="39" idx="0"/>
          </p:cNvCxnSpPr>
          <p:nvPr/>
        </p:nvCxnSpPr>
        <p:spPr>
          <a:xfrm rot="5400000">
            <a:off x="6704873" y="4543184"/>
            <a:ext cx="362241" cy="2323323"/>
          </a:xfrm>
          <a:prstGeom prst="bent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endCxn id="5" idx="0"/>
          </p:cNvCxnSpPr>
          <p:nvPr/>
        </p:nvCxnSpPr>
        <p:spPr>
          <a:xfrm flipV="1">
            <a:off x="4009831" y="900307"/>
            <a:ext cx="1714500" cy="168876"/>
          </a:xfrm>
          <a:prstGeom prst="bentConnector4">
            <a:avLst>
              <a:gd name="adj1" fmla="val 39252"/>
              <a:gd name="adj2" fmla="val 235366"/>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86612" y="3749255"/>
            <a:ext cx="671804" cy="369332"/>
          </a:xfrm>
          <a:prstGeom prst="rect">
            <a:avLst/>
          </a:prstGeom>
          <a:noFill/>
        </p:spPr>
        <p:txBody>
          <a:bodyPr wrap="square" rtlCol="0">
            <a:spAutoFit/>
          </a:bodyPr>
          <a:lstStyle/>
          <a:p>
            <a:r>
              <a:rPr lang="en-US" altLang="zh-CN" b="1" dirty="0" err="1" smtClean="0">
                <a:solidFill>
                  <a:srgbClr val="C00000"/>
                </a:solidFill>
              </a:rPr>
              <a:t>num</a:t>
            </a:r>
            <a:endParaRPr lang="zh-CN" altLang="en-US" b="1" dirty="0">
              <a:solidFill>
                <a:srgbClr val="C00000"/>
              </a:solidFill>
            </a:endParaRPr>
          </a:p>
        </p:txBody>
      </p:sp>
      <p:sp>
        <p:nvSpPr>
          <p:cNvPr id="46" name="矩形 45"/>
          <p:cNvSpPr/>
          <p:nvPr/>
        </p:nvSpPr>
        <p:spPr>
          <a:xfrm>
            <a:off x="808604"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47" name="矩形 46"/>
          <p:cNvSpPr/>
          <p:nvPr/>
        </p:nvSpPr>
        <p:spPr>
          <a:xfrm>
            <a:off x="1314109"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48" name="矩形 47"/>
          <p:cNvSpPr/>
          <p:nvPr/>
        </p:nvSpPr>
        <p:spPr>
          <a:xfrm>
            <a:off x="1819614"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49" name="矩形 48"/>
          <p:cNvSpPr/>
          <p:nvPr/>
        </p:nvSpPr>
        <p:spPr>
          <a:xfrm>
            <a:off x="2325119"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50" name="矩形 49"/>
          <p:cNvSpPr/>
          <p:nvPr/>
        </p:nvSpPr>
        <p:spPr>
          <a:xfrm>
            <a:off x="2830624"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a:t>
            </a:r>
            <a:endParaRPr lang="zh-CN" altLang="en-US" dirty="0">
              <a:solidFill>
                <a:schemeClr val="bg1"/>
              </a:solidFill>
            </a:endParaRPr>
          </a:p>
        </p:txBody>
      </p:sp>
      <p:sp>
        <p:nvSpPr>
          <p:cNvPr id="51" name="矩形 50"/>
          <p:cNvSpPr/>
          <p:nvPr/>
        </p:nvSpPr>
        <p:spPr>
          <a:xfrm>
            <a:off x="3336129"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54" name="矩形 53"/>
          <p:cNvSpPr/>
          <p:nvPr/>
        </p:nvSpPr>
        <p:spPr>
          <a:xfrm>
            <a:off x="3839258" y="3699830"/>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a:t>
            </a:r>
            <a:endParaRPr lang="zh-CN" altLang="en-US" dirty="0">
              <a:solidFill>
                <a:schemeClr val="bg1"/>
              </a:solidFill>
            </a:endParaRPr>
          </a:p>
        </p:txBody>
      </p:sp>
      <p:sp>
        <p:nvSpPr>
          <p:cNvPr id="55" name="文本框 54"/>
          <p:cNvSpPr txBox="1"/>
          <p:nvPr/>
        </p:nvSpPr>
        <p:spPr>
          <a:xfrm>
            <a:off x="198814" y="4392730"/>
            <a:ext cx="671804" cy="369332"/>
          </a:xfrm>
          <a:prstGeom prst="rect">
            <a:avLst/>
          </a:prstGeom>
          <a:noFill/>
        </p:spPr>
        <p:txBody>
          <a:bodyPr wrap="square" rtlCol="0">
            <a:spAutoFit/>
          </a:bodyPr>
          <a:lstStyle/>
          <a:p>
            <a:r>
              <a:rPr lang="en-US" altLang="zh-CN" b="1" dirty="0" err="1" smtClean="0">
                <a:solidFill>
                  <a:srgbClr val="C00000"/>
                </a:solidFill>
              </a:rPr>
              <a:t>cpot</a:t>
            </a:r>
            <a:endParaRPr lang="zh-CN" altLang="en-US" b="1" dirty="0">
              <a:solidFill>
                <a:srgbClr val="C00000"/>
              </a:solidFill>
            </a:endParaRPr>
          </a:p>
        </p:txBody>
      </p:sp>
      <p:sp>
        <p:nvSpPr>
          <p:cNvPr id="56" name="矩形 55"/>
          <p:cNvSpPr/>
          <p:nvPr/>
        </p:nvSpPr>
        <p:spPr>
          <a:xfrm>
            <a:off x="820806"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57" name="矩形 56"/>
          <p:cNvSpPr/>
          <p:nvPr/>
        </p:nvSpPr>
        <p:spPr>
          <a:xfrm>
            <a:off x="1326311"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58" name="矩形 57"/>
          <p:cNvSpPr/>
          <p:nvPr/>
        </p:nvSpPr>
        <p:spPr>
          <a:xfrm>
            <a:off x="1831816"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59" name="矩形 58"/>
          <p:cNvSpPr/>
          <p:nvPr/>
        </p:nvSpPr>
        <p:spPr>
          <a:xfrm>
            <a:off x="2337321"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60" name="矩形 59"/>
          <p:cNvSpPr/>
          <p:nvPr/>
        </p:nvSpPr>
        <p:spPr>
          <a:xfrm>
            <a:off x="2842826"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61" name="矩形 60"/>
          <p:cNvSpPr/>
          <p:nvPr/>
        </p:nvSpPr>
        <p:spPr>
          <a:xfrm>
            <a:off x="3348331"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62" name="矩形 61"/>
          <p:cNvSpPr/>
          <p:nvPr/>
        </p:nvSpPr>
        <p:spPr>
          <a:xfrm>
            <a:off x="3851460" y="4343305"/>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Tree>
    <p:extLst>
      <p:ext uri="{BB962C8B-B14F-4D97-AF65-F5344CB8AC3E}">
        <p14:creationId xmlns:p14="http://schemas.microsoft.com/office/powerpoint/2010/main" val="3259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67"/>
          <p:cNvGraphicFramePr>
            <a:graphicFrameLocks noGrp="1"/>
          </p:cNvGraphicFramePr>
          <p:nvPr/>
        </p:nvGraphicFramePr>
        <p:xfrm>
          <a:off x="527050" y="2520950"/>
          <a:ext cx="7696200" cy="1924050"/>
        </p:xfrm>
        <a:graphic>
          <a:graphicData uri="http://schemas.openxmlformats.org/drawingml/2006/table">
            <a:tbl>
              <a:tblPr/>
              <a:tblGrid>
                <a:gridCol w="1600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A</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三元组</a:t>
                      </a: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仿宋_GB2312" pitchFamily="49" charset="-122"/>
                        </a:rPr>
                        <a:t>(8)</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12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99"/>
                          </a:solidFill>
                          <a:effectLst/>
                          <a:latin typeface="Times New Roman" pitchFamily="18" charset="0"/>
                          <a:ea typeface="仿宋_GB2312" pitchFamily="49" charset="-122"/>
                        </a:rPr>
                        <a:t>行</a:t>
                      </a: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row</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6</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99"/>
                          </a:solidFill>
                          <a:effectLst/>
                          <a:latin typeface="Times New Roman" pitchFamily="18" charset="0"/>
                          <a:ea typeface="仿宋_GB2312" pitchFamily="49" charset="-122"/>
                        </a:rPr>
                        <a:t>列</a:t>
                      </a: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col</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4</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2"/>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99"/>
                          </a:solidFill>
                          <a:effectLst/>
                          <a:latin typeface="Times New Roman" pitchFamily="18" charset="0"/>
                          <a:ea typeface="仿宋_GB2312" pitchFamily="49" charset="-122"/>
                        </a:rPr>
                        <a:t>值</a:t>
                      </a: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value</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黑体" pitchFamily="49" charset="-122"/>
                        </a:rPr>
                        <a:t>24</a:t>
                      </a:r>
                      <a:endPar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-7</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3"/>
                  </a:ext>
                </a:extLst>
              </a:tr>
            </a:tbl>
          </a:graphicData>
        </a:graphic>
      </p:graphicFrame>
      <p:graphicFrame>
        <p:nvGraphicFramePr>
          <p:cNvPr id="3" name="Group 67"/>
          <p:cNvGraphicFramePr>
            <a:graphicFrameLocks noGrp="1"/>
          </p:cNvGraphicFramePr>
          <p:nvPr/>
        </p:nvGraphicFramePr>
        <p:xfrm>
          <a:off x="501650" y="4687888"/>
          <a:ext cx="7696200" cy="1924050"/>
        </p:xfrm>
        <a:graphic>
          <a:graphicData uri="http://schemas.openxmlformats.org/drawingml/2006/table">
            <a:tbl>
              <a:tblPr/>
              <a:tblGrid>
                <a:gridCol w="1600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B</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三元组</a:t>
                      </a: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(8)</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12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smtClean="0">
                          <a:ln>
                            <a:noFill/>
                          </a:ln>
                          <a:solidFill>
                            <a:srgbClr val="000099"/>
                          </a:solidFill>
                          <a:effectLst/>
                          <a:latin typeface="Times New Roman" pitchFamily="18" charset="0"/>
                          <a:ea typeface="仿宋_GB2312" pitchFamily="49" charset="-122"/>
                        </a:rPr>
                        <a:t>行</a:t>
                      </a:r>
                      <a:r>
                        <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rPr>
                        <a:t>row</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99"/>
                          </a:solidFill>
                          <a:effectLst/>
                          <a:latin typeface="Times New Roman" pitchFamily="18" charset="0"/>
                          <a:ea typeface="仿宋_GB2312" pitchFamily="49" charset="-122"/>
                        </a:rPr>
                        <a:t>列</a:t>
                      </a: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col</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extLst>
                  <a:ext uri="{0D108BD9-81ED-4DB2-BD59-A6C34878D82A}">
                    <a16:rowId xmlns:a16="http://schemas.microsoft.com/office/drawing/2014/main" val="10002"/>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99"/>
                          </a:solidFill>
                          <a:effectLst/>
                          <a:latin typeface="Times New Roman" pitchFamily="18" charset="0"/>
                          <a:ea typeface="仿宋_GB2312" pitchFamily="49" charset="-122"/>
                        </a:rPr>
                        <a:t>值</a:t>
                      </a:r>
                      <a:r>
                        <a:rPr kumimoji="0" lang="en-US" altLang="zh-CN" sz="2400" b="1" i="0" u="none" strike="noStrike" cap="none" normalizeH="0" baseline="0" smtClean="0">
                          <a:ln>
                            <a:noFill/>
                          </a:ln>
                          <a:solidFill>
                            <a:srgbClr val="000099"/>
                          </a:solidFill>
                          <a:effectLst/>
                          <a:latin typeface="Times New Roman" pitchFamily="18" charset="0"/>
                          <a:ea typeface="仿宋_GB2312" pitchFamily="49" charset="-122"/>
                        </a:rPr>
                        <a:t>value</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smtClean="0">
                        <a:ln>
                          <a:noFill/>
                        </a:ln>
                        <a:solidFill>
                          <a:srgbClr val="000099"/>
                        </a:solidFill>
                        <a:effectLst/>
                        <a:latin typeface="Times New Roman" pitchFamily="18" charset="0"/>
                        <a:ea typeface="仿宋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extLst>
                  <a:ext uri="{0D108BD9-81ED-4DB2-BD59-A6C34878D82A}">
                    <a16:rowId xmlns:a16="http://schemas.microsoft.com/office/drawing/2014/main" val="10003"/>
                  </a:ext>
                </a:extLst>
              </a:tr>
            </a:tbl>
          </a:graphicData>
        </a:graphic>
      </p:graphicFrame>
      <p:sp>
        <p:nvSpPr>
          <p:cNvPr id="4" name="TextBox 11"/>
          <p:cNvSpPr txBox="1"/>
          <p:nvPr/>
        </p:nvSpPr>
        <p:spPr>
          <a:xfrm>
            <a:off x="3716338" y="5173663"/>
            <a:ext cx="584200" cy="1381125"/>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2</a:t>
            </a:r>
          </a:p>
          <a:p>
            <a:pPr algn="ctr">
              <a:lnSpc>
                <a:spcPct val="120000"/>
              </a:lnSpc>
              <a:defRPr/>
            </a:pPr>
            <a:r>
              <a:rPr lang="en-US" altLang="zh-CN" sz="2400" dirty="0">
                <a:solidFill>
                  <a:srgbClr val="FF0000"/>
                </a:solidFill>
                <a:latin typeface="+mn-lt"/>
                <a:ea typeface="宋体" pitchFamily="2" charset="-122"/>
              </a:rPr>
              <a:t>1</a:t>
            </a:r>
          </a:p>
          <a:p>
            <a:pPr algn="ctr">
              <a:lnSpc>
                <a:spcPct val="120000"/>
              </a:lnSpc>
              <a:defRPr/>
            </a:pPr>
            <a:r>
              <a:rPr lang="en-US" altLang="zh-CN" sz="2400" dirty="0">
                <a:solidFill>
                  <a:srgbClr val="FF0000"/>
                </a:solidFill>
                <a:latin typeface="+mn-lt"/>
                <a:ea typeface="宋体" pitchFamily="2" charset="-122"/>
              </a:rPr>
              <a:t>12</a:t>
            </a:r>
            <a:endParaRPr lang="zh-CN" altLang="en-US" sz="2400" dirty="0">
              <a:solidFill>
                <a:srgbClr val="FF0000"/>
              </a:solidFill>
              <a:latin typeface="+mn-lt"/>
              <a:ea typeface="宋体" pitchFamily="2" charset="-122"/>
            </a:endParaRPr>
          </a:p>
        </p:txBody>
      </p:sp>
      <p:sp>
        <p:nvSpPr>
          <p:cNvPr id="5" name="TextBox 12"/>
          <p:cNvSpPr txBox="1"/>
          <p:nvPr/>
        </p:nvSpPr>
        <p:spPr>
          <a:xfrm>
            <a:off x="5249863" y="5181600"/>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3</a:t>
            </a:r>
          </a:p>
          <a:p>
            <a:pPr algn="ctr">
              <a:lnSpc>
                <a:spcPct val="120000"/>
              </a:lnSpc>
              <a:defRPr/>
            </a:pPr>
            <a:r>
              <a:rPr lang="en-US" altLang="zh-CN" sz="2400" dirty="0">
                <a:solidFill>
                  <a:srgbClr val="FF0000"/>
                </a:solidFill>
                <a:latin typeface="+mn-lt"/>
                <a:ea typeface="宋体" pitchFamily="2" charset="-122"/>
              </a:rPr>
              <a:t>1</a:t>
            </a:r>
          </a:p>
          <a:p>
            <a:pPr algn="ctr">
              <a:lnSpc>
                <a:spcPct val="120000"/>
              </a:lnSpc>
              <a:defRPr/>
            </a:pPr>
            <a:r>
              <a:rPr lang="en-US" altLang="zh-CN" sz="2400" dirty="0">
                <a:solidFill>
                  <a:srgbClr val="FF0000"/>
                </a:solidFill>
                <a:latin typeface="+mn-lt"/>
                <a:ea typeface="宋体" pitchFamily="2" charset="-122"/>
              </a:rPr>
              <a:t>9</a:t>
            </a:r>
            <a:endParaRPr lang="zh-CN" altLang="en-US" sz="2400" dirty="0">
              <a:solidFill>
                <a:srgbClr val="FF0000"/>
              </a:solidFill>
              <a:latin typeface="+mn-lt"/>
              <a:ea typeface="宋体" pitchFamily="2" charset="-122"/>
            </a:endParaRPr>
          </a:p>
        </p:txBody>
      </p:sp>
      <p:sp>
        <p:nvSpPr>
          <p:cNvPr id="6" name="TextBox 13"/>
          <p:cNvSpPr txBox="1"/>
          <p:nvPr/>
        </p:nvSpPr>
        <p:spPr>
          <a:xfrm>
            <a:off x="2176463" y="5164138"/>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1</a:t>
            </a:r>
          </a:p>
          <a:p>
            <a:pPr algn="ctr">
              <a:lnSpc>
                <a:spcPct val="120000"/>
              </a:lnSpc>
              <a:defRPr/>
            </a:pPr>
            <a:r>
              <a:rPr lang="en-US" altLang="zh-CN" sz="2400" dirty="0">
                <a:solidFill>
                  <a:srgbClr val="FF0000"/>
                </a:solidFill>
                <a:latin typeface="+mn-lt"/>
                <a:ea typeface="宋体" pitchFamily="2" charset="-122"/>
              </a:rPr>
              <a:t>3</a:t>
            </a:r>
          </a:p>
          <a:p>
            <a:pPr algn="ctr">
              <a:lnSpc>
                <a:spcPct val="120000"/>
              </a:lnSpc>
              <a:defRPr/>
            </a:pPr>
            <a:r>
              <a:rPr lang="en-US" altLang="zh-CN" sz="2400" dirty="0">
                <a:solidFill>
                  <a:srgbClr val="FF0000"/>
                </a:solidFill>
                <a:latin typeface="+mn-lt"/>
                <a:ea typeface="宋体" pitchFamily="2" charset="-122"/>
              </a:rPr>
              <a:t>-3</a:t>
            </a:r>
            <a:endParaRPr lang="zh-CN" altLang="en-US" sz="2400" dirty="0">
              <a:solidFill>
                <a:srgbClr val="FF0000"/>
              </a:solidFill>
              <a:latin typeface="+mn-lt"/>
              <a:ea typeface="宋体" pitchFamily="2" charset="-122"/>
            </a:endParaRPr>
          </a:p>
        </p:txBody>
      </p:sp>
      <p:sp>
        <p:nvSpPr>
          <p:cNvPr id="7" name="TextBox 14"/>
          <p:cNvSpPr txBox="1"/>
          <p:nvPr/>
        </p:nvSpPr>
        <p:spPr>
          <a:xfrm>
            <a:off x="7526338" y="5156200"/>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6</a:t>
            </a:r>
          </a:p>
          <a:p>
            <a:pPr algn="ctr">
              <a:lnSpc>
                <a:spcPct val="120000"/>
              </a:lnSpc>
              <a:defRPr/>
            </a:pPr>
            <a:r>
              <a:rPr lang="en-US" altLang="zh-CN" sz="2400" dirty="0">
                <a:solidFill>
                  <a:srgbClr val="FF0000"/>
                </a:solidFill>
                <a:latin typeface="+mn-lt"/>
                <a:ea typeface="宋体" pitchFamily="2" charset="-122"/>
              </a:rPr>
              <a:t>3</a:t>
            </a:r>
          </a:p>
          <a:p>
            <a:pPr algn="ctr">
              <a:lnSpc>
                <a:spcPct val="120000"/>
              </a:lnSpc>
              <a:defRPr/>
            </a:pPr>
            <a:r>
              <a:rPr lang="en-US" altLang="zh-CN" sz="2400" dirty="0">
                <a:solidFill>
                  <a:srgbClr val="FF0000"/>
                </a:solidFill>
                <a:latin typeface="+mn-lt"/>
                <a:ea typeface="宋体" pitchFamily="2" charset="-122"/>
              </a:rPr>
              <a:t>14</a:t>
            </a:r>
            <a:endParaRPr lang="zh-CN" altLang="en-US" sz="2400" dirty="0">
              <a:solidFill>
                <a:srgbClr val="FF0000"/>
              </a:solidFill>
              <a:latin typeface="+mn-lt"/>
              <a:ea typeface="宋体" pitchFamily="2" charset="-122"/>
            </a:endParaRPr>
          </a:p>
        </p:txBody>
      </p:sp>
      <p:sp>
        <p:nvSpPr>
          <p:cNvPr id="8" name="TextBox 15"/>
          <p:cNvSpPr txBox="1"/>
          <p:nvPr/>
        </p:nvSpPr>
        <p:spPr>
          <a:xfrm>
            <a:off x="6019800" y="5156200"/>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3</a:t>
            </a:r>
          </a:p>
          <a:p>
            <a:pPr algn="ctr">
              <a:lnSpc>
                <a:spcPct val="120000"/>
              </a:lnSpc>
              <a:defRPr/>
            </a:pPr>
            <a:r>
              <a:rPr lang="en-US" altLang="zh-CN" sz="2400" dirty="0">
                <a:solidFill>
                  <a:srgbClr val="FF0000"/>
                </a:solidFill>
                <a:latin typeface="+mn-lt"/>
                <a:ea typeface="宋体" pitchFamily="2" charset="-122"/>
              </a:rPr>
              <a:t>4</a:t>
            </a:r>
          </a:p>
          <a:p>
            <a:pPr algn="ctr">
              <a:lnSpc>
                <a:spcPct val="120000"/>
              </a:lnSpc>
              <a:defRPr/>
            </a:pPr>
            <a:r>
              <a:rPr lang="en-US" altLang="zh-CN" sz="2400" dirty="0">
                <a:solidFill>
                  <a:srgbClr val="FF0000"/>
                </a:solidFill>
                <a:latin typeface="+mn-lt"/>
                <a:ea typeface="宋体" pitchFamily="2" charset="-122"/>
              </a:rPr>
              <a:t>24</a:t>
            </a:r>
            <a:endParaRPr lang="zh-CN" altLang="en-US" sz="2400" dirty="0">
              <a:solidFill>
                <a:srgbClr val="FF0000"/>
              </a:solidFill>
              <a:latin typeface="+mn-lt"/>
              <a:ea typeface="宋体" pitchFamily="2" charset="-122"/>
            </a:endParaRPr>
          </a:p>
        </p:txBody>
      </p:sp>
      <p:sp>
        <p:nvSpPr>
          <p:cNvPr id="9" name="TextBox 16"/>
          <p:cNvSpPr txBox="1"/>
          <p:nvPr/>
        </p:nvSpPr>
        <p:spPr>
          <a:xfrm>
            <a:off x="4478338" y="5173663"/>
            <a:ext cx="584200" cy="1420812"/>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2</a:t>
            </a:r>
          </a:p>
          <a:p>
            <a:pPr algn="ctr">
              <a:lnSpc>
                <a:spcPct val="120000"/>
              </a:lnSpc>
              <a:defRPr/>
            </a:pPr>
            <a:r>
              <a:rPr lang="en-US" altLang="zh-CN" sz="2400" dirty="0">
                <a:solidFill>
                  <a:srgbClr val="FF0000"/>
                </a:solidFill>
                <a:latin typeface="+mn-lt"/>
                <a:ea typeface="宋体" pitchFamily="2" charset="-122"/>
              </a:rPr>
              <a:t>5</a:t>
            </a:r>
          </a:p>
          <a:p>
            <a:pPr algn="ctr">
              <a:lnSpc>
                <a:spcPct val="120000"/>
              </a:lnSpc>
              <a:defRPr/>
            </a:pPr>
            <a:r>
              <a:rPr lang="en-US" altLang="zh-CN" sz="2400" dirty="0">
                <a:solidFill>
                  <a:srgbClr val="FF0000"/>
                </a:solidFill>
                <a:latin typeface="+mn-lt"/>
                <a:ea typeface="宋体" pitchFamily="2" charset="-122"/>
              </a:rPr>
              <a:t>18</a:t>
            </a:r>
            <a:endParaRPr lang="zh-CN" altLang="en-US" sz="2400" dirty="0">
              <a:solidFill>
                <a:srgbClr val="FF0000"/>
              </a:solidFill>
              <a:latin typeface="+mn-lt"/>
              <a:ea typeface="宋体" pitchFamily="2" charset="-122"/>
            </a:endParaRPr>
          </a:p>
        </p:txBody>
      </p:sp>
      <p:sp>
        <p:nvSpPr>
          <p:cNvPr id="10" name="TextBox 17"/>
          <p:cNvSpPr txBox="1"/>
          <p:nvPr/>
        </p:nvSpPr>
        <p:spPr>
          <a:xfrm>
            <a:off x="2946400" y="5181600"/>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1</a:t>
            </a:r>
          </a:p>
          <a:p>
            <a:pPr algn="ctr">
              <a:lnSpc>
                <a:spcPct val="120000"/>
              </a:lnSpc>
              <a:defRPr/>
            </a:pPr>
            <a:r>
              <a:rPr lang="en-US" altLang="zh-CN" sz="2400" dirty="0">
                <a:solidFill>
                  <a:srgbClr val="FF0000"/>
                </a:solidFill>
                <a:latin typeface="+mn-lt"/>
                <a:ea typeface="宋体" pitchFamily="2" charset="-122"/>
              </a:rPr>
              <a:t>6</a:t>
            </a:r>
          </a:p>
          <a:p>
            <a:pPr algn="ctr">
              <a:lnSpc>
                <a:spcPct val="120000"/>
              </a:lnSpc>
              <a:defRPr/>
            </a:pPr>
            <a:r>
              <a:rPr lang="en-US" altLang="zh-CN" sz="2400" dirty="0">
                <a:solidFill>
                  <a:srgbClr val="FF0000"/>
                </a:solidFill>
                <a:latin typeface="+mn-lt"/>
                <a:ea typeface="宋体" pitchFamily="2" charset="-122"/>
              </a:rPr>
              <a:t>15</a:t>
            </a:r>
            <a:endParaRPr lang="zh-CN" altLang="en-US" sz="2400" dirty="0">
              <a:solidFill>
                <a:srgbClr val="FF0000"/>
              </a:solidFill>
              <a:latin typeface="+mn-lt"/>
              <a:ea typeface="宋体" pitchFamily="2" charset="-122"/>
            </a:endParaRPr>
          </a:p>
        </p:txBody>
      </p:sp>
      <p:sp>
        <p:nvSpPr>
          <p:cNvPr id="11" name="TextBox 18"/>
          <p:cNvSpPr txBox="1"/>
          <p:nvPr/>
        </p:nvSpPr>
        <p:spPr>
          <a:xfrm>
            <a:off x="6773863" y="5164138"/>
            <a:ext cx="584200" cy="1422400"/>
          </a:xfrm>
          <a:prstGeom prst="rect">
            <a:avLst/>
          </a:prstGeom>
          <a:noFill/>
        </p:spPr>
        <p:txBody>
          <a:bodyPr>
            <a:spAutoFit/>
          </a:bodyPr>
          <a:lstStyle/>
          <a:p>
            <a:pPr algn="ctr">
              <a:lnSpc>
                <a:spcPct val="120000"/>
              </a:lnSpc>
              <a:defRPr/>
            </a:pPr>
            <a:r>
              <a:rPr lang="en-US" altLang="zh-CN" sz="2400" dirty="0">
                <a:solidFill>
                  <a:srgbClr val="FF0000"/>
                </a:solidFill>
                <a:latin typeface="+mn-lt"/>
                <a:ea typeface="宋体" pitchFamily="2" charset="-122"/>
              </a:rPr>
              <a:t>4</a:t>
            </a:r>
          </a:p>
          <a:p>
            <a:pPr algn="ctr">
              <a:lnSpc>
                <a:spcPct val="120000"/>
              </a:lnSpc>
              <a:defRPr/>
            </a:pPr>
            <a:r>
              <a:rPr lang="en-US" altLang="zh-CN" sz="2400" dirty="0">
                <a:solidFill>
                  <a:srgbClr val="FF0000"/>
                </a:solidFill>
                <a:latin typeface="+mn-lt"/>
                <a:ea typeface="宋体" pitchFamily="2" charset="-122"/>
              </a:rPr>
              <a:t>6</a:t>
            </a:r>
          </a:p>
          <a:p>
            <a:pPr algn="ctr">
              <a:lnSpc>
                <a:spcPct val="120000"/>
              </a:lnSpc>
              <a:defRPr/>
            </a:pPr>
            <a:r>
              <a:rPr lang="en-US" altLang="zh-CN" sz="2400" dirty="0">
                <a:solidFill>
                  <a:srgbClr val="FF0000"/>
                </a:solidFill>
                <a:latin typeface="+mn-lt"/>
                <a:ea typeface="宋体" pitchFamily="2" charset="-122"/>
              </a:rPr>
              <a:t>-7</a:t>
            </a:r>
            <a:endParaRPr lang="zh-CN" altLang="en-US" sz="2400" dirty="0">
              <a:solidFill>
                <a:srgbClr val="FF0000"/>
              </a:solidFill>
              <a:latin typeface="+mn-lt"/>
              <a:ea typeface="宋体" pitchFamily="2" charset="-122"/>
            </a:endParaRPr>
          </a:p>
        </p:txBody>
      </p:sp>
      <p:sp>
        <p:nvSpPr>
          <p:cNvPr id="12" name="文本框 11"/>
          <p:cNvSpPr txBox="1"/>
          <p:nvPr/>
        </p:nvSpPr>
        <p:spPr>
          <a:xfrm>
            <a:off x="501650" y="987394"/>
            <a:ext cx="671804" cy="369332"/>
          </a:xfrm>
          <a:prstGeom prst="rect">
            <a:avLst/>
          </a:prstGeom>
          <a:noFill/>
        </p:spPr>
        <p:txBody>
          <a:bodyPr wrap="square" rtlCol="0">
            <a:spAutoFit/>
          </a:bodyPr>
          <a:lstStyle/>
          <a:p>
            <a:r>
              <a:rPr lang="en-US" altLang="zh-CN" b="1" dirty="0" err="1" smtClean="0">
                <a:solidFill>
                  <a:srgbClr val="C00000"/>
                </a:solidFill>
              </a:rPr>
              <a:t>num</a:t>
            </a:r>
            <a:endParaRPr lang="zh-CN" altLang="en-US" b="1" dirty="0">
              <a:solidFill>
                <a:srgbClr val="C00000"/>
              </a:solidFill>
            </a:endParaRPr>
          </a:p>
        </p:txBody>
      </p:sp>
      <p:sp>
        <p:nvSpPr>
          <p:cNvPr id="13" name="矩形 12"/>
          <p:cNvSpPr/>
          <p:nvPr/>
        </p:nvSpPr>
        <p:spPr>
          <a:xfrm>
            <a:off x="1123642"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4" name="矩形 13"/>
          <p:cNvSpPr/>
          <p:nvPr/>
        </p:nvSpPr>
        <p:spPr>
          <a:xfrm>
            <a:off x="1629147"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5" name="矩形 14"/>
          <p:cNvSpPr/>
          <p:nvPr/>
        </p:nvSpPr>
        <p:spPr>
          <a:xfrm>
            <a:off x="2134652"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6" name="矩形 15"/>
          <p:cNvSpPr/>
          <p:nvPr/>
        </p:nvSpPr>
        <p:spPr>
          <a:xfrm>
            <a:off x="2640157"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7" name="矩形 16"/>
          <p:cNvSpPr/>
          <p:nvPr/>
        </p:nvSpPr>
        <p:spPr>
          <a:xfrm>
            <a:off x="3145662"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a:t>
            </a:r>
            <a:endParaRPr lang="zh-CN" altLang="en-US" dirty="0">
              <a:solidFill>
                <a:schemeClr val="bg1"/>
              </a:solidFill>
            </a:endParaRPr>
          </a:p>
        </p:txBody>
      </p:sp>
      <p:sp>
        <p:nvSpPr>
          <p:cNvPr id="18" name="矩形 17"/>
          <p:cNvSpPr/>
          <p:nvPr/>
        </p:nvSpPr>
        <p:spPr>
          <a:xfrm>
            <a:off x="3651167"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9" name="矩形 18"/>
          <p:cNvSpPr/>
          <p:nvPr/>
        </p:nvSpPr>
        <p:spPr>
          <a:xfrm>
            <a:off x="4154296" y="937969"/>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a:t>
            </a:r>
            <a:endParaRPr lang="zh-CN" altLang="en-US" dirty="0">
              <a:solidFill>
                <a:schemeClr val="bg1"/>
              </a:solidFill>
            </a:endParaRPr>
          </a:p>
        </p:txBody>
      </p:sp>
      <p:sp>
        <p:nvSpPr>
          <p:cNvPr id="20" name="文本框 19"/>
          <p:cNvSpPr txBox="1"/>
          <p:nvPr/>
        </p:nvSpPr>
        <p:spPr>
          <a:xfrm>
            <a:off x="513852" y="1630869"/>
            <a:ext cx="671804" cy="369332"/>
          </a:xfrm>
          <a:prstGeom prst="rect">
            <a:avLst/>
          </a:prstGeom>
          <a:noFill/>
        </p:spPr>
        <p:txBody>
          <a:bodyPr wrap="square" rtlCol="0">
            <a:spAutoFit/>
          </a:bodyPr>
          <a:lstStyle/>
          <a:p>
            <a:r>
              <a:rPr lang="en-US" altLang="zh-CN" b="1" dirty="0" err="1" smtClean="0">
                <a:solidFill>
                  <a:srgbClr val="C00000"/>
                </a:solidFill>
              </a:rPr>
              <a:t>cpot</a:t>
            </a:r>
            <a:endParaRPr lang="zh-CN" altLang="en-US" b="1" dirty="0">
              <a:solidFill>
                <a:srgbClr val="C00000"/>
              </a:solidFill>
            </a:endParaRPr>
          </a:p>
        </p:txBody>
      </p:sp>
      <p:sp>
        <p:nvSpPr>
          <p:cNvPr id="21" name="矩形 20"/>
          <p:cNvSpPr/>
          <p:nvPr/>
        </p:nvSpPr>
        <p:spPr>
          <a:xfrm>
            <a:off x="1135844"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22" name="矩形 21"/>
          <p:cNvSpPr/>
          <p:nvPr/>
        </p:nvSpPr>
        <p:spPr>
          <a:xfrm>
            <a:off x="1641349"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23" name="矩形 22"/>
          <p:cNvSpPr/>
          <p:nvPr/>
        </p:nvSpPr>
        <p:spPr>
          <a:xfrm>
            <a:off x="2146854"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4" name="矩形 23"/>
          <p:cNvSpPr/>
          <p:nvPr/>
        </p:nvSpPr>
        <p:spPr>
          <a:xfrm>
            <a:off x="2652359"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5" name="矩形 24"/>
          <p:cNvSpPr/>
          <p:nvPr/>
        </p:nvSpPr>
        <p:spPr>
          <a:xfrm>
            <a:off x="3157864"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6" name="矩形 25"/>
          <p:cNvSpPr/>
          <p:nvPr/>
        </p:nvSpPr>
        <p:spPr>
          <a:xfrm>
            <a:off x="3663369"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7" name="矩形 26"/>
          <p:cNvSpPr/>
          <p:nvPr/>
        </p:nvSpPr>
        <p:spPr>
          <a:xfrm>
            <a:off x="4166498" y="1581444"/>
            <a:ext cx="468182" cy="468182"/>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Tree>
    <p:extLst>
      <p:ext uri="{BB962C8B-B14F-4D97-AF65-F5344CB8AC3E}">
        <p14:creationId xmlns:p14="http://schemas.microsoft.com/office/powerpoint/2010/main" val="20129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3266" y="361578"/>
            <a:ext cx="8126964" cy="5940088"/>
          </a:xfrm>
          <a:prstGeom prst="rect">
            <a:avLst/>
          </a:prstGeom>
        </p:spPr>
        <p:txBody>
          <a:bodyPr wrap="square">
            <a:spAutoFit/>
          </a:bodyPr>
          <a:lstStyle/>
          <a:p>
            <a:pPr>
              <a:buFont typeface="Wingdings 2" pitchFamily="18" charset="2"/>
              <a:buNone/>
              <a:defRPr/>
            </a:pPr>
            <a:r>
              <a:rPr lang="fr-FR" altLang="zh-CN" dirty="0" smtClean="0">
                <a:solidFill>
                  <a:schemeClr val="bg1"/>
                </a:solidFill>
                <a:latin typeface="Arial" panose="020B0604020202020204" pitchFamily="34" charset="0"/>
                <a:cs typeface="Arial" panose="020B0604020202020204" pitchFamily="34" charset="0"/>
              </a:rPr>
              <a:t>TSMatrix  FastTransposeSMatrix(TSMatrix A) </a:t>
            </a:r>
          </a:p>
          <a:p>
            <a:pPr>
              <a:buFont typeface="Wingdings 2" pitchFamily="18" charset="2"/>
              <a:buNone/>
              <a:defRPr/>
            </a:pPr>
            <a:r>
              <a:rPr lang="fr-FR" altLang="zh-CN" dirty="0" smtClean="0">
                <a:solidFill>
                  <a:schemeClr val="bg1"/>
                </a:solidFill>
                <a:latin typeface="Arial" panose="020B0604020202020204" pitchFamily="34" charset="0"/>
                <a:cs typeface="Arial" panose="020B0604020202020204" pitchFamily="34" charset="0"/>
              </a:rPr>
              <a:t>{</a:t>
            </a:r>
          </a:p>
          <a:p>
            <a:pPr>
              <a:buFont typeface="Wingdings 2" pitchFamily="18" charset="2"/>
              <a:buNone/>
              <a:defRPr/>
            </a:pPr>
            <a:r>
              <a:rPr lang="fr-FR" altLang="zh-CN" dirty="0">
                <a:solidFill>
                  <a:schemeClr val="bg1"/>
                </a:solidFill>
                <a:latin typeface="Arial" panose="020B0604020202020204" pitchFamily="34" charset="0"/>
                <a:cs typeface="Arial" panose="020B0604020202020204" pitchFamily="34" charset="0"/>
              </a:rPr>
              <a:t> </a:t>
            </a:r>
            <a:r>
              <a:rPr lang="fr-FR" altLang="zh-CN" dirty="0" smtClean="0">
                <a:solidFill>
                  <a:schemeClr val="bg1"/>
                </a:solidFill>
                <a:latin typeface="Arial" panose="020B0604020202020204" pitchFamily="34" charset="0"/>
                <a:cs typeface="Arial" panose="020B0604020202020204" pitchFamily="34" charset="0"/>
              </a:rPr>
              <a:t>   </a:t>
            </a:r>
            <a:r>
              <a:rPr lang="fr-FR" altLang="zh-CN" dirty="0">
                <a:solidFill>
                  <a:schemeClr val="bg1"/>
                </a:solidFill>
                <a:latin typeface="Arial" panose="020B0604020202020204" pitchFamily="34" charset="0"/>
                <a:cs typeface="Arial" panose="020B0604020202020204" pitchFamily="34" charset="0"/>
              </a:rPr>
              <a:t>TSMatrix </a:t>
            </a:r>
            <a:r>
              <a:rPr lang="en-US" altLang="zh-CN" dirty="0" smtClean="0">
                <a:solidFill>
                  <a:schemeClr val="bg1"/>
                </a:solidFill>
                <a:latin typeface="Arial" panose="020B0604020202020204" pitchFamily="34" charset="0"/>
                <a:cs typeface="Arial" panose="020B0604020202020204" pitchFamily="34" charset="0"/>
              </a:rPr>
              <a:t>B</a:t>
            </a:r>
            <a:r>
              <a:rPr lang="en-US" altLang="zh-CN" dirty="0">
                <a:solidFill>
                  <a:schemeClr val="bg1"/>
                </a:solidFill>
                <a:latin typeface="Arial" panose="020B0604020202020204" pitchFamily="34" charset="0"/>
                <a:cs typeface="Arial" panose="020B0604020202020204" pitchFamily="34" charset="0"/>
              </a:rPr>
              <a:t>;</a:t>
            </a:r>
            <a:endParaRPr lang="fr-FR" altLang="zh-CN" dirty="0" smtClean="0">
              <a:solidFill>
                <a:schemeClr val="bg1"/>
              </a:solidFill>
              <a:latin typeface="Arial" panose="020B0604020202020204" pitchFamily="34" charset="0"/>
              <a:cs typeface="Arial" panose="020B0604020202020204" pitchFamily="34" charset="0"/>
            </a:endParaRPr>
          </a:p>
          <a:p>
            <a:pPr>
              <a:buFont typeface="Wingdings 2" pitchFamily="18" charset="2"/>
              <a:buNone/>
              <a:defRPr/>
            </a:pPr>
            <a:r>
              <a:rPr lang="fr-FR" altLang="zh-CN" dirty="0" smtClean="0">
                <a:solidFill>
                  <a:schemeClr val="bg1"/>
                </a:solidFill>
                <a:latin typeface="Arial" panose="020B0604020202020204" pitchFamily="34" charset="0"/>
                <a:cs typeface="Arial" panose="020B0604020202020204" pitchFamily="34" charset="0"/>
              </a:rPr>
              <a:t>    int </a:t>
            </a:r>
            <a:r>
              <a:rPr lang="fr-FR" altLang="zh-CN" dirty="0">
                <a:solidFill>
                  <a:schemeClr val="bg1"/>
                </a:solidFill>
                <a:latin typeface="Arial" panose="020B0604020202020204" pitchFamily="34" charset="0"/>
                <a:cs typeface="Arial" panose="020B0604020202020204" pitchFamily="34" charset="0"/>
              </a:rPr>
              <a:t>col, t, p, q;</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int</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num</a:t>
            </a:r>
            <a:r>
              <a:rPr lang="en-US" altLang="zh-CN" dirty="0" smtClean="0">
                <a:solidFill>
                  <a:schemeClr val="bg1"/>
                </a:solidFill>
                <a:latin typeface="Arial" panose="020B0604020202020204" pitchFamily="34" charset="0"/>
                <a:cs typeface="Arial" panose="020B0604020202020204" pitchFamily="34" charset="0"/>
              </a:rPr>
              <a:t>[64], </a:t>
            </a:r>
            <a:r>
              <a:rPr lang="en-US" altLang="zh-CN" dirty="0" err="1" smtClean="0">
                <a:solidFill>
                  <a:schemeClr val="bg1"/>
                </a:solidFill>
                <a:latin typeface="Arial" panose="020B0604020202020204" pitchFamily="34" charset="0"/>
                <a:cs typeface="Arial" panose="020B0604020202020204" pitchFamily="34" charset="0"/>
              </a:rPr>
              <a:t>cpot</a:t>
            </a:r>
            <a:r>
              <a:rPr lang="en-US" altLang="zh-CN" dirty="0" smtClean="0">
                <a:solidFill>
                  <a:schemeClr val="bg1"/>
                </a:solidFill>
                <a:latin typeface="Arial" panose="020B0604020202020204" pitchFamily="34" charset="0"/>
                <a:cs typeface="Arial" panose="020B0604020202020204" pitchFamily="34" charset="0"/>
              </a:rPr>
              <a:t>[64]; </a:t>
            </a:r>
            <a:r>
              <a:rPr lang="en-US" altLang="zh-CN" sz="2000" dirty="0" smtClean="0">
                <a:solidFill>
                  <a:srgbClr val="C00000"/>
                </a:solidFill>
                <a:latin typeface="方正喵呜体" panose="02010600010101010101" pitchFamily="2" charset="-122"/>
                <a:ea typeface="方正喵呜体" panose="02010600010101010101" pitchFamily="2" charset="-122"/>
                <a:cs typeface="Arial" panose="020B0604020202020204" pitchFamily="34" charset="0"/>
              </a:rPr>
              <a:t>//</a:t>
            </a:r>
            <a:r>
              <a:rPr lang="zh-CN" altLang="en-US" sz="2000" dirty="0" smtClean="0">
                <a:solidFill>
                  <a:srgbClr val="C00000"/>
                </a:solidFill>
                <a:latin typeface="方正喵呜体" panose="02010600010101010101" pitchFamily="2" charset="-122"/>
                <a:ea typeface="方正喵呜体" panose="02010600010101010101" pitchFamily="2" charset="-122"/>
                <a:cs typeface="Arial" panose="020B0604020202020204" pitchFamily="34" charset="0"/>
              </a:rPr>
              <a:t>很不好的编程习惯，暂且放过</a:t>
            </a:r>
            <a:endParaRPr lang="en-US" altLang="zh-CN" sz="2000" dirty="0">
              <a:solidFill>
                <a:srgbClr val="C00000"/>
              </a:solidFill>
              <a:latin typeface="方正喵呜体" panose="02010600010101010101" pitchFamily="2" charset="-122"/>
              <a:ea typeface="方正喵呜体" panose="02010600010101010101" pitchFamily="2" charset="-122"/>
              <a:cs typeface="Arial" panose="020B0604020202020204" pitchFamily="34" charset="0"/>
            </a:endParaRP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B.rowSize</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A.colSize</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B.colSize</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A.rowSize</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B.eleCount</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A.eleCount</a:t>
            </a:r>
            <a:r>
              <a:rPr lang="en-US" altLang="zh-CN" dirty="0" smtClean="0">
                <a:solidFill>
                  <a:schemeClr val="bg1"/>
                </a:solidFill>
                <a:latin typeface="Arial" panose="020B0604020202020204" pitchFamily="34" charset="0"/>
                <a:cs typeface="Arial" panose="020B0604020202020204" pitchFamily="34" charset="0"/>
              </a:rPr>
              <a:t>;</a:t>
            </a:r>
            <a:endParaRPr lang="en-US" altLang="zh-CN" dirty="0">
              <a:solidFill>
                <a:schemeClr val="bg1"/>
              </a:solidFill>
              <a:latin typeface="Arial" panose="020B0604020202020204" pitchFamily="34" charset="0"/>
              <a:cs typeface="Arial" panose="020B0604020202020204" pitchFamily="34" charset="0"/>
            </a:endParaRP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if </a:t>
            </a:r>
            <a:r>
              <a:rPr lang="en-US" altLang="zh-CN" dirty="0">
                <a:solidFill>
                  <a:schemeClr val="bg1"/>
                </a:solidFill>
                <a:latin typeface="Arial" panose="020B0604020202020204" pitchFamily="34" charset="0"/>
                <a:cs typeface="Arial" panose="020B0604020202020204" pitchFamily="34" charset="0"/>
              </a:rPr>
              <a:t>(</a:t>
            </a:r>
            <a:r>
              <a:rPr lang="en-US" altLang="zh-CN" dirty="0" err="1" smtClean="0">
                <a:solidFill>
                  <a:schemeClr val="bg1"/>
                </a:solidFill>
                <a:latin typeface="Arial" panose="020B0604020202020204" pitchFamily="34" charset="0"/>
                <a:cs typeface="Arial" panose="020B0604020202020204" pitchFamily="34" charset="0"/>
              </a:rPr>
              <a:t>B.eleCount</a:t>
            </a:r>
            <a:r>
              <a:rPr lang="en-US" altLang="zh-CN" dirty="0" smtClean="0">
                <a:solidFill>
                  <a:schemeClr val="bg1"/>
                </a:solidFill>
                <a:latin typeface="Arial" panose="020B0604020202020204" pitchFamily="34" charset="0"/>
                <a:cs typeface="Arial" panose="020B0604020202020204" pitchFamily="34" charset="0"/>
              </a:rPr>
              <a:t>&gt;0) </a:t>
            </a:r>
            <a:r>
              <a:rPr lang="en-US" altLang="zh-CN" dirty="0">
                <a:solidFill>
                  <a:schemeClr val="bg1"/>
                </a:solidFill>
                <a:latin typeface="Arial" panose="020B0604020202020204" pitchFamily="34" charset="0"/>
                <a:cs typeface="Arial" panose="020B0604020202020204" pitchFamily="34" charset="0"/>
              </a:rPr>
              <a:t>{</a:t>
            </a:r>
          </a:p>
          <a:p>
            <a:pPr>
              <a:buFont typeface="Wingdings 2" pitchFamily="18" charset="2"/>
              <a:buNone/>
              <a:defRPr/>
            </a:pPr>
            <a:r>
              <a:rPr lang="it-IT" altLang="zh-CN" dirty="0">
                <a:solidFill>
                  <a:schemeClr val="bg1"/>
                </a:solidFill>
                <a:latin typeface="Arial" panose="020B0604020202020204" pitchFamily="34" charset="0"/>
                <a:cs typeface="Arial" panose="020B0604020202020204" pitchFamily="34" charset="0"/>
              </a:rPr>
              <a:t>    </a:t>
            </a:r>
            <a:r>
              <a:rPr lang="it-IT" altLang="zh-CN" dirty="0" smtClean="0">
                <a:solidFill>
                  <a:schemeClr val="bg1"/>
                </a:solidFill>
                <a:latin typeface="Arial" panose="020B0604020202020204" pitchFamily="34" charset="0"/>
                <a:cs typeface="Arial" panose="020B0604020202020204" pitchFamily="34" charset="0"/>
              </a:rPr>
              <a:t>    for </a:t>
            </a:r>
            <a:r>
              <a:rPr lang="it-IT" altLang="zh-CN" dirty="0">
                <a:solidFill>
                  <a:schemeClr val="bg1"/>
                </a:solidFill>
                <a:latin typeface="Arial" panose="020B0604020202020204" pitchFamily="34" charset="0"/>
                <a:cs typeface="Arial" panose="020B0604020202020204" pitchFamily="34" charset="0"/>
              </a:rPr>
              <a:t>(col=1; col&lt;=</a:t>
            </a:r>
            <a:r>
              <a:rPr lang="it-IT" altLang="zh-CN" dirty="0" smtClean="0">
                <a:solidFill>
                  <a:schemeClr val="bg1"/>
                </a:solidFill>
                <a:latin typeface="Arial" panose="020B0604020202020204" pitchFamily="34" charset="0"/>
                <a:cs typeface="Arial" panose="020B0604020202020204" pitchFamily="34" charset="0"/>
              </a:rPr>
              <a:t>A.colSize; </a:t>
            </a:r>
            <a:r>
              <a:rPr lang="it-IT" altLang="zh-CN" dirty="0">
                <a:solidFill>
                  <a:schemeClr val="bg1"/>
                </a:solidFill>
                <a:latin typeface="Arial" panose="020B0604020202020204" pitchFamily="34" charset="0"/>
                <a:cs typeface="Arial" panose="020B0604020202020204" pitchFamily="34" charset="0"/>
              </a:rPr>
              <a:t>++col) </a:t>
            </a:r>
            <a:r>
              <a:rPr lang="it-IT" altLang="zh-CN" dirty="0" smtClean="0">
                <a:solidFill>
                  <a:schemeClr val="bg1"/>
                </a:solidFill>
                <a:latin typeface="Arial" panose="020B0604020202020204" pitchFamily="34" charset="0"/>
                <a:cs typeface="Arial" panose="020B0604020202020204" pitchFamily="34" charset="0"/>
              </a:rPr>
              <a:t>{ num[col</a:t>
            </a:r>
            <a:r>
              <a:rPr lang="it-IT" altLang="zh-CN" dirty="0">
                <a:solidFill>
                  <a:schemeClr val="bg1"/>
                </a:solidFill>
                <a:latin typeface="Arial" panose="020B0604020202020204" pitchFamily="34" charset="0"/>
                <a:cs typeface="Arial" panose="020B0604020202020204" pitchFamily="34" charset="0"/>
              </a:rPr>
              <a:t>] = 0</a:t>
            </a:r>
            <a:r>
              <a:rPr lang="it-IT" altLang="zh-CN" dirty="0" smtClean="0">
                <a:solidFill>
                  <a:schemeClr val="bg1"/>
                </a:solidFill>
                <a:latin typeface="Arial" panose="020B0604020202020204" pitchFamily="34" charset="0"/>
                <a:cs typeface="Arial" panose="020B0604020202020204" pitchFamily="34" charset="0"/>
              </a:rPr>
              <a:t>; }</a:t>
            </a:r>
          </a:p>
          <a:p>
            <a:pPr>
              <a:buFont typeface="Wingdings 2" pitchFamily="18" charset="2"/>
              <a:buNone/>
              <a:defRPr/>
            </a:pPr>
            <a:r>
              <a:rPr lang="it-IT" altLang="zh-CN" dirty="0" smtClean="0">
                <a:solidFill>
                  <a:schemeClr val="bg1"/>
                </a:solidFill>
                <a:latin typeface="Arial" panose="020B0604020202020204" pitchFamily="34" charset="0"/>
                <a:cs typeface="Arial" panose="020B0604020202020204" pitchFamily="34" charset="0"/>
              </a:rPr>
              <a:t>        </a:t>
            </a:r>
            <a:r>
              <a:rPr lang="fr-FR" altLang="zh-CN"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a:t>
            </a:r>
            <a:r>
              <a:rPr lang="zh-CN" altLang="en-US" dirty="0">
                <a:solidFill>
                  <a:srgbClr val="5CB305"/>
                </a:solidFill>
                <a:latin typeface="方正喵呜体" panose="02010600010101010101" pitchFamily="2" charset="-122"/>
                <a:ea typeface="方正喵呜体" panose="02010600010101010101" pitchFamily="2" charset="-122"/>
                <a:cs typeface="Arial" panose="020B0604020202020204" pitchFamily="34" charset="0"/>
              </a:rPr>
              <a:t>求</a:t>
            </a:r>
            <a:r>
              <a:rPr lang="en-US" altLang="zh-CN" dirty="0">
                <a:solidFill>
                  <a:srgbClr val="5CB305"/>
                </a:solidFill>
                <a:latin typeface="方正喵呜体" panose="02010600010101010101" pitchFamily="2" charset="-122"/>
                <a:ea typeface="方正喵呜体" panose="02010600010101010101" pitchFamily="2" charset="-122"/>
                <a:cs typeface="Arial" panose="020B0604020202020204" pitchFamily="34" charset="0"/>
              </a:rPr>
              <a:t>A</a:t>
            </a:r>
            <a:r>
              <a:rPr lang="zh-CN" altLang="en-US" dirty="0">
                <a:solidFill>
                  <a:srgbClr val="5CB305"/>
                </a:solidFill>
                <a:latin typeface="方正喵呜体" panose="02010600010101010101" pitchFamily="2" charset="-122"/>
                <a:ea typeface="方正喵呜体" panose="02010600010101010101" pitchFamily="2" charset="-122"/>
                <a:cs typeface="Arial" panose="020B0604020202020204" pitchFamily="34" charset="0"/>
              </a:rPr>
              <a:t>中每一列所含非零元的个数</a:t>
            </a:r>
            <a:endParaRPr lang="it-IT" altLang="zh-CN" dirty="0">
              <a:solidFill>
                <a:schemeClr val="bg1"/>
              </a:solidFill>
              <a:latin typeface="Arial" panose="020B0604020202020204" pitchFamily="34" charset="0"/>
              <a:cs typeface="Arial" panose="020B0604020202020204" pitchFamily="34" charset="0"/>
            </a:endParaRPr>
          </a:p>
          <a:p>
            <a:pPr>
              <a:defRPr/>
            </a:pPr>
            <a:r>
              <a:rPr lang="fr-FR" altLang="zh-CN" dirty="0">
                <a:solidFill>
                  <a:schemeClr val="bg1"/>
                </a:solidFill>
                <a:latin typeface="Arial" panose="020B0604020202020204" pitchFamily="34" charset="0"/>
                <a:cs typeface="Arial" panose="020B0604020202020204" pitchFamily="34" charset="0"/>
              </a:rPr>
              <a:t>    </a:t>
            </a:r>
            <a:r>
              <a:rPr lang="fr-FR" altLang="zh-CN" dirty="0" smtClean="0">
                <a:solidFill>
                  <a:schemeClr val="bg1"/>
                </a:solidFill>
                <a:latin typeface="Arial" panose="020B0604020202020204" pitchFamily="34" charset="0"/>
                <a:cs typeface="Arial" panose="020B0604020202020204" pitchFamily="34" charset="0"/>
              </a:rPr>
              <a:t>    for </a:t>
            </a:r>
            <a:r>
              <a:rPr lang="fr-FR" altLang="zh-CN" dirty="0">
                <a:solidFill>
                  <a:schemeClr val="bg1"/>
                </a:solidFill>
                <a:latin typeface="Arial" panose="020B0604020202020204" pitchFamily="34" charset="0"/>
                <a:cs typeface="Arial" panose="020B0604020202020204" pitchFamily="34" charset="0"/>
              </a:rPr>
              <a:t>(t=1; t&lt;=</a:t>
            </a:r>
            <a:r>
              <a:rPr lang="fr-FR" altLang="zh-CN" dirty="0" smtClean="0">
                <a:solidFill>
                  <a:schemeClr val="bg1"/>
                </a:solidFill>
                <a:latin typeface="Arial" panose="020B0604020202020204" pitchFamily="34" charset="0"/>
                <a:cs typeface="Arial" panose="020B0604020202020204" pitchFamily="34" charset="0"/>
              </a:rPr>
              <a:t>A.</a:t>
            </a:r>
            <a:r>
              <a:rPr lang="en-US" altLang="zh-CN" dirty="0" err="1" smtClean="0">
                <a:solidFill>
                  <a:schemeClr val="bg1"/>
                </a:solidFill>
                <a:latin typeface="Arial" panose="020B0604020202020204" pitchFamily="34" charset="0"/>
                <a:cs typeface="Arial" panose="020B0604020202020204" pitchFamily="34" charset="0"/>
              </a:rPr>
              <a:t>eleCount</a:t>
            </a:r>
            <a:r>
              <a:rPr lang="fr-FR" altLang="zh-CN" dirty="0" smtClean="0">
                <a:solidFill>
                  <a:schemeClr val="bg1"/>
                </a:solidFill>
                <a:latin typeface="Arial" panose="020B0604020202020204" pitchFamily="34" charset="0"/>
                <a:cs typeface="Arial" panose="020B0604020202020204" pitchFamily="34" charset="0"/>
              </a:rPr>
              <a:t>; </a:t>
            </a:r>
            <a:r>
              <a:rPr lang="fr-FR" altLang="zh-CN" dirty="0">
                <a:solidFill>
                  <a:schemeClr val="bg1"/>
                </a:solidFill>
                <a:latin typeface="Arial" panose="020B0604020202020204" pitchFamily="34" charset="0"/>
                <a:cs typeface="Arial" panose="020B0604020202020204" pitchFamily="34" charset="0"/>
              </a:rPr>
              <a:t>++t) </a:t>
            </a:r>
            <a:r>
              <a:rPr lang="fr-FR" altLang="zh-CN" dirty="0" smtClean="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a:t>
            </a:r>
            <a:r>
              <a:rPr lang="en-US" altLang="zh-CN" dirty="0">
                <a:solidFill>
                  <a:schemeClr val="bg1"/>
                </a:solidFill>
                <a:latin typeface="Arial" panose="020B0604020202020204" pitchFamily="34" charset="0"/>
                <a:cs typeface="Arial" panose="020B0604020202020204" pitchFamily="34" charset="0"/>
              </a:rPr>
              <a:t>++</a:t>
            </a:r>
            <a:r>
              <a:rPr lang="en-US" altLang="zh-CN" dirty="0" err="1">
                <a:solidFill>
                  <a:schemeClr val="bg1"/>
                </a:solidFill>
                <a:latin typeface="Arial" panose="020B0604020202020204" pitchFamily="34" charset="0"/>
                <a:cs typeface="Arial" panose="020B0604020202020204" pitchFamily="34" charset="0"/>
              </a:rPr>
              <a:t>num</a:t>
            </a:r>
            <a:r>
              <a:rPr lang="en-US" altLang="zh-CN" dirty="0">
                <a:solidFill>
                  <a:schemeClr val="bg1"/>
                </a:solidFill>
                <a:latin typeface="Arial" panose="020B0604020202020204" pitchFamily="34" charset="0"/>
                <a:cs typeface="Arial" panose="020B0604020202020204" pitchFamily="34" charset="0"/>
              </a:rPr>
              <a:t>[</a:t>
            </a:r>
            <a:r>
              <a:rPr lang="en-US" altLang="zh-CN" dirty="0" err="1">
                <a:solidFill>
                  <a:schemeClr val="bg1"/>
                </a:solidFill>
                <a:latin typeface="Arial" panose="020B0604020202020204" pitchFamily="34" charset="0"/>
                <a:cs typeface="Arial" panose="020B0604020202020204" pitchFamily="34" charset="0"/>
              </a:rPr>
              <a:t>A.data</a:t>
            </a:r>
            <a:r>
              <a:rPr lang="en-US" altLang="zh-CN" dirty="0">
                <a:solidFill>
                  <a:schemeClr val="bg1"/>
                </a:solidFill>
                <a:latin typeface="Arial" panose="020B0604020202020204" pitchFamily="34" charset="0"/>
                <a:cs typeface="Arial" panose="020B0604020202020204" pitchFamily="34" charset="0"/>
              </a:rPr>
              <a:t>[t</a:t>
            </a:r>
            <a:r>
              <a:rPr lang="en-US" altLang="zh-CN" dirty="0" smtClean="0">
                <a:solidFill>
                  <a:schemeClr val="bg1"/>
                </a:solidFill>
                <a:latin typeface="Arial" panose="020B0604020202020204" pitchFamily="34" charset="0"/>
                <a:cs typeface="Arial" panose="020B0604020202020204" pitchFamily="34" charset="0"/>
              </a:rPr>
              <a:t>].</a:t>
            </a:r>
            <a:r>
              <a:rPr lang="en-US" altLang="zh-CN" dirty="0" smtClean="0">
                <a:solidFill>
                  <a:srgbClr val="C00000"/>
                </a:solidFill>
                <a:latin typeface="Arial" panose="020B0604020202020204" pitchFamily="34" charset="0"/>
                <a:cs typeface="Arial" panose="020B0604020202020204" pitchFamily="34" charset="0"/>
              </a:rPr>
              <a:t>col</a:t>
            </a:r>
            <a:r>
              <a:rPr lang="en-US" altLang="zh-CN" dirty="0" smtClean="0">
                <a:solidFill>
                  <a:schemeClr val="bg1"/>
                </a:solidFill>
                <a:latin typeface="Arial" panose="020B0604020202020204" pitchFamily="34" charset="0"/>
                <a:cs typeface="Arial" panose="020B0604020202020204" pitchFamily="34" charset="0"/>
              </a:rPr>
              <a:t>];}</a:t>
            </a:r>
            <a:endParaRPr lang="zh-CN" altLang="en-US" sz="2000" dirty="0">
              <a:solidFill>
                <a:srgbClr val="5CB305"/>
              </a:solidFill>
              <a:latin typeface="方正喵呜体" panose="02010600010101010101" pitchFamily="2" charset="-122"/>
              <a:ea typeface="方正喵呜体" panose="02010600010101010101" pitchFamily="2" charset="-122"/>
              <a:cs typeface="Arial" panose="020B0604020202020204" pitchFamily="34" charset="0"/>
            </a:endParaRPr>
          </a:p>
          <a:p>
            <a:pPr>
              <a:buFont typeface="Wingdings 2" pitchFamily="18" charset="2"/>
              <a:buNone/>
              <a:defRPr/>
            </a:pP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cpot</a:t>
            </a:r>
            <a:r>
              <a:rPr lang="en-US" altLang="zh-CN" dirty="0" smtClean="0">
                <a:solidFill>
                  <a:schemeClr val="bg1"/>
                </a:solidFill>
                <a:latin typeface="Arial" panose="020B0604020202020204" pitchFamily="34" charset="0"/>
                <a:cs typeface="Arial" panose="020B0604020202020204" pitchFamily="34" charset="0"/>
              </a:rPr>
              <a:t>[1</a:t>
            </a:r>
            <a:r>
              <a:rPr lang="en-US" altLang="zh-CN" dirty="0">
                <a:solidFill>
                  <a:schemeClr val="bg1"/>
                </a:solidFill>
                <a:latin typeface="Arial" panose="020B0604020202020204" pitchFamily="34" charset="0"/>
                <a:cs typeface="Arial" panose="020B0604020202020204" pitchFamily="34" charset="0"/>
              </a:rPr>
              <a:t>] = 1;         </a:t>
            </a:r>
          </a:p>
          <a:p>
            <a:pPr>
              <a:buFont typeface="Wingdings 2" pitchFamily="18" charset="2"/>
              <a:buNone/>
              <a:defRPr/>
            </a:pPr>
            <a:r>
              <a:rPr lang="zh-CN" altLang="en-US" dirty="0">
                <a:solidFill>
                  <a:schemeClr val="bg1"/>
                </a:solidFill>
                <a:latin typeface="Arial" panose="020B0604020202020204" pitchFamily="34" charset="0"/>
                <a:cs typeface="Arial" panose="020B0604020202020204" pitchFamily="34" charset="0"/>
              </a:rPr>
              <a:t>    </a:t>
            </a:r>
            <a:r>
              <a:rPr lang="zh-CN" altLang="en-US" dirty="0" smtClean="0">
                <a:solidFill>
                  <a:schemeClr val="bg1"/>
                </a:solidFill>
                <a:latin typeface="Arial" panose="020B0604020202020204" pitchFamily="34" charset="0"/>
                <a:cs typeface="Arial" panose="020B0604020202020204" pitchFamily="34" charset="0"/>
              </a:rPr>
              <a:t>    </a:t>
            </a:r>
            <a:r>
              <a:rPr lang="en-US" altLang="zh-CN"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 </a:t>
            </a:r>
            <a:r>
              <a:rPr lang="zh-CN" altLang="en-US"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求</a:t>
            </a:r>
            <a:r>
              <a:rPr lang="en-US" altLang="zh-CN"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A</a:t>
            </a:r>
            <a:r>
              <a:rPr lang="zh-CN" altLang="en-US"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中</a:t>
            </a:r>
            <a:r>
              <a:rPr lang="zh-CN" altLang="en-US" dirty="0">
                <a:solidFill>
                  <a:srgbClr val="5CB305"/>
                </a:solidFill>
                <a:latin typeface="方正喵呜体" panose="02010600010101010101" pitchFamily="2" charset="-122"/>
                <a:ea typeface="方正喵呜体" panose="02010600010101010101" pitchFamily="2" charset="-122"/>
                <a:cs typeface="Arial" panose="020B0604020202020204" pitchFamily="34" charset="0"/>
              </a:rPr>
              <a:t>每一列的第一个非零元</a:t>
            </a:r>
            <a:r>
              <a:rPr lang="zh-CN" altLang="en-US"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在</a:t>
            </a:r>
            <a:r>
              <a:rPr lang="en-US" altLang="zh-CN" dirty="0" err="1"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B.data</a:t>
            </a:r>
            <a:r>
              <a:rPr lang="en-US" altLang="zh-CN" dirty="0" smtClean="0">
                <a:solidFill>
                  <a:srgbClr val="5CB305"/>
                </a:solidFill>
                <a:latin typeface="方正喵呜体" panose="02010600010101010101" pitchFamily="2" charset="-122"/>
                <a:ea typeface="方正喵呜体" panose="02010600010101010101" pitchFamily="2" charset="-122"/>
                <a:cs typeface="Arial" panose="020B0604020202020204" pitchFamily="34" charset="0"/>
              </a:rPr>
              <a:t> </a:t>
            </a:r>
            <a:r>
              <a:rPr lang="zh-CN" altLang="en-US" dirty="0">
                <a:solidFill>
                  <a:srgbClr val="5CB305"/>
                </a:solidFill>
                <a:latin typeface="方正喵呜体" panose="02010600010101010101" pitchFamily="2" charset="-122"/>
                <a:ea typeface="方正喵呜体" panose="02010600010101010101" pitchFamily="2" charset="-122"/>
                <a:cs typeface="Arial" panose="020B0604020202020204" pitchFamily="34" charset="0"/>
              </a:rPr>
              <a:t>中的序号</a:t>
            </a:r>
          </a:p>
          <a:p>
            <a:pPr>
              <a:buFont typeface="Wingdings 2" pitchFamily="18" charset="2"/>
              <a:buNone/>
              <a:defRPr/>
            </a:pPr>
            <a:r>
              <a:rPr lang="it-IT" altLang="zh-CN" dirty="0">
                <a:solidFill>
                  <a:schemeClr val="bg1"/>
                </a:solidFill>
                <a:latin typeface="Arial" panose="020B0604020202020204" pitchFamily="34" charset="0"/>
                <a:cs typeface="Arial" panose="020B0604020202020204" pitchFamily="34" charset="0"/>
              </a:rPr>
              <a:t>    </a:t>
            </a:r>
            <a:r>
              <a:rPr lang="it-IT" altLang="zh-CN" dirty="0" smtClean="0">
                <a:solidFill>
                  <a:schemeClr val="bg1"/>
                </a:solidFill>
                <a:latin typeface="Arial" panose="020B0604020202020204" pitchFamily="34" charset="0"/>
                <a:cs typeface="Arial" panose="020B0604020202020204" pitchFamily="34" charset="0"/>
              </a:rPr>
              <a:t>    for </a:t>
            </a:r>
            <a:r>
              <a:rPr lang="it-IT" altLang="zh-CN" dirty="0">
                <a:solidFill>
                  <a:schemeClr val="bg1"/>
                </a:solidFill>
                <a:latin typeface="Arial" panose="020B0604020202020204" pitchFamily="34" charset="0"/>
                <a:cs typeface="Arial" panose="020B0604020202020204" pitchFamily="34" charset="0"/>
              </a:rPr>
              <a:t>(col=2; col&lt;=</a:t>
            </a:r>
            <a:r>
              <a:rPr lang="it-IT" altLang="zh-CN" dirty="0" smtClean="0">
                <a:solidFill>
                  <a:schemeClr val="bg1"/>
                </a:solidFill>
                <a:latin typeface="Arial" panose="020B0604020202020204" pitchFamily="34" charset="0"/>
                <a:cs typeface="Arial" panose="020B0604020202020204" pitchFamily="34" charset="0"/>
              </a:rPr>
              <a:t>A.colSize; </a:t>
            </a:r>
            <a:r>
              <a:rPr lang="it-IT" altLang="zh-CN" dirty="0">
                <a:solidFill>
                  <a:schemeClr val="bg1"/>
                </a:solidFill>
                <a:latin typeface="Arial" panose="020B0604020202020204" pitchFamily="34" charset="0"/>
                <a:cs typeface="Arial" panose="020B0604020202020204" pitchFamily="34" charset="0"/>
              </a:rPr>
              <a:t>++col) cpot[col] = cpot[col-1]+num[col-1];</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for </a:t>
            </a:r>
            <a:r>
              <a:rPr lang="en-US" altLang="zh-CN" dirty="0">
                <a:solidFill>
                  <a:schemeClr val="bg1"/>
                </a:solidFill>
                <a:latin typeface="Arial" panose="020B0604020202020204" pitchFamily="34" charset="0"/>
                <a:cs typeface="Arial" panose="020B0604020202020204" pitchFamily="34" charset="0"/>
              </a:rPr>
              <a:t>(p=1; p&lt;=</a:t>
            </a:r>
            <a:r>
              <a:rPr lang="en-US" altLang="zh-CN" dirty="0" err="1" smtClean="0">
                <a:solidFill>
                  <a:schemeClr val="bg1"/>
                </a:solidFill>
                <a:latin typeface="Arial" panose="020B0604020202020204" pitchFamily="34" charset="0"/>
                <a:cs typeface="Arial" panose="020B0604020202020204" pitchFamily="34" charset="0"/>
              </a:rPr>
              <a:t>A.eleCount</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++p) {    </a:t>
            </a:r>
          </a:p>
          <a:p>
            <a:pPr>
              <a:buFont typeface="Wingdings 2" pitchFamily="18" charset="2"/>
              <a:buNone/>
              <a:defRPr/>
            </a:pPr>
            <a:r>
              <a:rPr lang="it-IT" altLang="zh-CN" dirty="0">
                <a:solidFill>
                  <a:schemeClr val="bg1"/>
                </a:solidFill>
                <a:latin typeface="Arial" panose="020B0604020202020204" pitchFamily="34" charset="0"/>
                <a:cs typeface="Arial" panose="020B0604020202020204" pitchFamily="34" charset="0"/>
              </a:rPr>
              <a:t>      </a:t>
            </a:r>
            <a:r>
              <a:rPr lang="it-IT" altLang="zh-CN" dirty="0" smtClean="0">
                <a:solidFill>
                  <a:schemeClr val="bg1"/>
                </a:solidFill>
                <a:latin typeface="Arial" panose="020B0604020202020204" pitchFamily="34" charset="0"/>
                <a:cs typeface="Arial" panose="020B0604020202020204" pitchFamily="34" charset="0"/>
              </a:rPr>
              <a:t>      col </a:t>
            </a:r>
            <a:r>
              <a:rPr lang="it-IT" altLang="zh-CN" dirty="0">
                <a:solidFill>
                  <a:schemeClr val="bg1"/>
                </a:solidFill>
                <a:latin typeface="Arial" panose="020B0604020202020204" pitchFamily="34" charset="0"/>
                <a:cs typeface="Arial" panose="020B0604020202020204" pitchFamily="34" charset="0"/>
              </a:rPr>
              <a:t>= A.data[p</a:t>
            </a:r>
            <a:r>
              <a:rPr lang="it-IT" altLang="zh-CN" dirty="0" smtClean="0">
                <a:solidFill>
                  <a:schemeClr val="bg1"/>
                </a:solidFill>
                <a:latin typeface="Arial" panose="020B0604020202020204" pitchFamily="34" charset="0"/>
                <a:cs typeface="Arial" panose="020B0604020202020204" pitchFamily="34" charset="0"/>
              </a:rPr>
              <a:t>].col;   </a:t>
            </a:r>
            <a:r>
              <a:rPr lang="it-IT" altLang="zh-CN" dirty="0">
                <a:solidFill>
                  <a:schemeClr val="bg1"/>
                </a:solidFill>
                <a:latin typeface="Arial" panose="020B0604020202020204" pitchFamily="34" charset="0"/>
                <a:cs typeface="Arial" panose="020B0604020202020204" pitchFamily="34" charset="0"/>
              </a:rPr>
              <a:t>q = cpot[col];</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a:t>
            </a:r>
            <a:r>
              <a:rPr lang="en-US" altLang="zh-CN" dirty="0" err="1" smtClean="0">
                <a:solidFill>
                  <a:schemeClr val="bg1"/>
                </a:solidFill>
                <a:latin typeface="Arial" panose="020B0604020202020204" pitchFamily="34" charset="0"/>
                <a:cs typeface="Arial" panose="020B0604020202020204" pitchFamily="34" charset="0"/>
              </a:rPr>
              <a:t>B.data</a:t>
            </a:r>
            <a:r>
              <a:rPr lang="en-US" altLang="zh-CN" dirty="0" smtClean="0">
                <a:solidFill>
                  <a:schemeClr val="bg1"/>
                </a:solidFill>
                <a:latin typeface="Arial" panose="020B0604020202020204" pitchFamily="34" charset="0"/>
                <a:cs typeface="Arial" panose="020B0604020202020204" pitchFamily="34" charset="0"/>
              </a:rPr>
              <a:t>[q].row </a:t>
            </a:r>
            <a:r>
              <a:rPr lang="en-US" altLang="zh-CN" dirty="0">
                <a:solidFill>
                  <a:schemeClr val="bg1"/>
                </a:solidFill>
                <a:latin typeface="Arial" panose="020B0604020202020204" pitchFamily="34" charset="0"/>
                <a:cs typeface="Arial" panose="020B0604020202020204" pitchFamily="34" charset="0"/>
              </a:rPr>
              <a:t>=</a:t>
            </a:r>
            <a:r>
              <a:rPr lang="en-US" altLang="zh-CN" dirty="0" err="1">
                <a:solidFill>
                  <a:schemeClr val="bg1"/>
                </a:solidFill>
                <a:latin typeface="Arial" panose="020B0604020202020204" pitchFamily="34" charset="0"/>
                <a:cs typeface="Arial" panose="020B0604020202020204" pitchFamily="34" charset="0"/>
              </a:rPr>
              <a:t>A.data</a:t>
            </a:r>
            <a:r>
              <a:rPr lang="en-US" altLang="zh-CN" dirty="0">
                <a:solidFill>
                  <a:schemeClr val="bg1"/>
                </a:solidFill>
                <a:latin typeface="Arial" panose="020B0604020202020204" pitchFamily="34" charset="0"/>
                <a:cs typeface="Arial" panose="020B0604020202020204" pitchFamily="34" charset="0"/>
              </a:rPr>
              <a:t>[p</a:t>
            </a:r>
            <a:r>
              <a:rPr lang="en-US" altLang="zh-CN" dirty="0" smtClean="0">
                <a:solidFill>
                  <a:schemeClr val="bg1"/>
                </a:solidFill>
                <a:latin typeface="Arial" panose="020B0604020202020204" pitchFamily="34" charset="0"/>
                <a:cs typeface="Arial" panose="020B0604020202020204" pitchFamily="34" charset="0"/>
              </a:rPr>
              <a:t>].col;  </a:t>
            </a:r>
            <a:r>
              <a:rPr lang="en-US" altLang="zh-CN" dirty="0" err="1">
                <a:solidFill>
                  <a:schemeClr val="bg1"/>
                </a:solidFill>
                <a:latin typeface="Arial" panose="020B0604020202020204" pitchFamily="34" charset="0"/>
                <a:cs typeface="Arial" panose="020B0604020202020204" pitchFamily="34" charset="0"/>
              </a:rPr>
              <a:t>B.data</a:t>
            </a:r>
            <a:r>
              <a:rPr lang="en-US" altLang="zh-CN" dirty="0">
                <a:solidFill>
                  <a:schemeClr val="bg1"/>
                </a:solidFill>
                <a:latin typeface="Arial" panose="020B0604020202020204" pitchFamily="34" charset="0"/>
                <a:cs typeface="Arial" panose="020B0604020202020204" pitchFamily="34" charset="0"/>
              </a:rPr>
              <a:t>[q</a:t>
            </a:r>
            <a:r>
              <a:rPr lang="en-US" altLang="zh-CN" dirty="0" smtClean="0">
                <a:solidFill>
                  <a:schemeClr val="bg1"/>
                </a:solidFill>
                <a:latin typeface="Arial" panose="020B0604020202020204" pitchFamily="34" charset="0"/>
                <a:cs typeface="Arial" panose="020B0604020202020204" pitchFamily="34" charset="0"/>
              </a:rPr>
              <a:t>].col </a:t>
            </a:r>
            <a:r>
              <a:rPr lang="en-US" altLang="zh-CN" dirty="0">
                <a:solidFill>
                  <a:schemeClr val="bg1"/>
                </a:solidFill>
                <a:latin typeface="Arial" panose="020B0604020202020204" pitchFamily="34" charset="0"/>
                <a:cs typeface="Arial" panose="020B0604020202020204" pitchFamily="34" charset="0"/>
              </a:rPr>
              <a:t>=</a:t>
            </a:r>
            <a:r>
              <a:rPr lang="en-US" altLang="zh-CN" dirty="0" err="1">
                <a:solidFill>
                  <a:schemeClr val="bg1"/>
                </a:solidFill>
                <a:latin typeface="Arial" panose="020B0604020202020204" pitchFamily="34" charset="0"/>
                <a:cs typeface="Arial" panose="020B0604020202020204" pitchFamily="34" charset="0"/>
              </a:rPr>
              <a:t>A.data</a:t>
            </a:r>
            <a:r>
              <a:rPr lang="en-US" altLang="zh-CN" dirty="0">
                <a:solidFill>
                  <a:schemeClr val="bg1"/>
                </a:solidFill>
                <a:latin typeface="Arial" panose="020B0604020202020204" pitchFamily="34" charset="0"/>
                <a:cs typeface="Arial" panose="020B0604020202020204" pitchFamily="34" charset="0"/>
              </a:rPr>
              <a:t>[p</a:t>
            </a:r>
            <a:r>
              <a:rPr lang="en-US" altLang="zh-CN" dirty="0" smtClean="0">
                <a:solidFill>
                  <a:schemeClr val="bg1"/>
                </a:solidFill>
                <a:latin typeface="Arial" panose="020B0604020202020204" pitchFamily="34" charset="0"/>
                <a:cs typeface="Arial" panose="020B0604020202020204" pitchFamily="34" charset="0"/>
              </a:rPr>
              <a:t>].row;</a:t>
            </a:r>
            <a:endParaRPr lang="en-US" altLang="zh-CN" dirty="0">
              <a:solidFill>
                <a:schemeClr val="bg1"/>
              </a:solidFill>
              <a:latin typeface="Arial" panose="020B0604020202020204" pitchFamily="34" charset="0"/>
              <a:cs typeface="Arial" panose="020B0604020202020204" pitchFamily="34" charset="0"/>
            </a:endParaRPr>
          </a:p>
          <a:p>
            <a:pPr>
              <a:buFont typeface="Wingdings 2" pitchFamily="18" charset="2"/>
              <a:buNone/>
              <a:defRPr/>
            </a:pPr>
            <a:r>
              <a:rPr lang="it-IT" altLang="zh-CN" dirty="0">
                <a:solidFill>
                  <a:schemeClr val="bg1"/>
                </a:solidFill>
                <a:latin typeface="Arial" panose="020B0604020202020204" pitchFamily="34" charset="0"/>
                <a:cs typeface="Arial" panose="020B0604020202020204" pitchFamily="34" charset="0"/>
              </a:rPr>
              <a:t>      </a:t>
            </a:r>
            <a:r>
              <a:rPr lang="it-IT" altLang="zh-CN" dirty="0" smtClean="0">
                <a:solidFill>
                  <a:schemeClr val="bg1"/>
                </a:solidFill>
                <a:latin typeface="Arial" panose="020B0604020202020204" pitchFamily="34" charset="0"/>
                <a:cs typeface="Arial" panose="020B0604020202020204" pitchFamily="34" charset="0"/>
              </a:rPr>
              <a:t>      B.data[q</a:t>
            </a:r>
            <a:r>
              <a:rPr lang="it-IT" altLang="zh-CN" dirty="0">
                <a:solidFill>
                  <a:schemeClr val="bg1"/>
                </a:solidFill>
                <a:latin typeface="Arial" panose="020B0604020202020204" pitchFamily="34" charset="0"/>
                <a:cs typeface="Arial" panose="020B0604020202020204" pitchFamily="34" charset="0"/>
              </a:rPr>
              <a:t>].e =A.data[p].e;  ++cpot[col]; </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 </a:t>
            </a:r>
            <a:r>
              <a:rPr lang="en-US" altLang="zh-CN" dirty="0">
                <a:solidFill>
                  <a:schemeClr val="bg1"/>
                </a:solidFill>
                <a:latin typeface="Arial" panose="020B0604020202020204" pitchFamily="34" charset="0"/>
                <a:cs typeface="Arial" panose="020B0604020202020204" pitchFamily="34" charset="0"/>
              </a:rPr>
              <a:t>// for</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a:t>
            </a:r>
            <a:r>
              <a:rPr lang="en-US" altLang="zh-CN" dirty="0" smtClean="0">
                <a:solidFill>
                  <a:schemeClr val="bg1"/>
                </a:solidFill>
                <a:latin typeface="Arial" panose="020B0604020202020204" pitchFamily="34" charset="0"/>
                <a:cs typeface="Arial" panose="020B0604020202020204" pitchFamily="34" charset="0"/>
              </a:rPr>
              <a:t>    } </a:t>
            </a:r>
            <a:r>
              <a:rPr lang="en-US" altLang="zh-CN" dirty="0">
                <a:solidFill>
                  <a:schemeClr val="bg1"/>
                </a:solidFill>
                <a:latin typeface="Arial" panose="020B0604020202020204" pitchFamily="34" charset="0"/>
                <a:cs typeface="Arial" panose="020B0604020202020204" pitchFamily="34" charset="0"/>
              </a:rPr>
              <a:t>// if</a:t>
            </a: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return B</a:t>
            </a:r>
            <a:r>
              <a:rPr lang="en-US" altLang="zh-CN" dirty="0" smtClean="0">
                <a:solidFill>
                  <a:schemeClr val="bg1"/>
                </a:solidFill>
                <a:latin typeface="Arial" panose="020B0604020202020204" pitchFamily="34" charset="0"/>
                <a:cs typeface="Arial" panose="020B0604020202020204" pitchFamily="34" charset="0"/>
              </a:rPr>
              <a:t>;</a:t>
            </a:r>
            <a:endParaRPr lang="en-US" altLang="zh-CN" dirty="0">
              <a:solidFill>
                <a:schemeClr val="bg1"/>
              </a:solidFill>
              <a:latin typeface="Arial" panose="020B0604020202020204" pitchFamily="34" charset="0"/>
              <a:cs typeface="Arial" panose="020B0604020202020204" pitchFamily="34" charset="0"/>
            </a:endParaRPr>
          </a:p>
          <a:p>
            <a:pPr>
              <a:buFont typeface="Wingdings 2" pitchFamily="18" charset="2"/>
              <a:buNone/>
              <a:defRPr/>
            </a:pPr>
            <a:r>
              <a:rPr lang="en-US" altLang="zh-CN" dirty="0">
                <a:solidFill>
                  <a:schemeClr val="bg1"/>
                </a:solidFill>
                <a:latin typeface="Arial" panose="020B0604020202020204" pitchFamily="34" charset="0"/>
                <a:cs typeface="Arial" panose="020B0604020202020204" pitchFamily="34" charset="0"/>
              </a:rPr>
              <a:t>} // </a:t>
            </a:r>
            <a:r>
              <a:rPr lang="en-US" altLang="zh-CN" dirty="0" err="1">
                <a:solidFill>
                  <a:schemeClr val="bg1"/>
                </a:solidFill>
                <a:latin typeface="Arial" panose="020B0604020202020204" pitchFamily="34" charset="0"/>
                <a:cs typeface="Arial" panose="020B0604020202020204" pitchFamily="34" charset="0"/>
              </a:rPr>
              <a:t>FastTransposeSMatrix</a:t>
            </a:r>
            <a:endParaRPr kumimoji="1" lang="en-US" altLang="zh-CN" b="1" dirty="0">
              <a:solidFill>
                <a:schemeClr val="bg1"/>
              </a:solidFill>
              <a:latin typeface="Arial" panose="020B0604020202020204" pitchFamily="34" charset="0"/>
              <a:ea typeface="隶书" pitchFamily="49" charset="-122"/>
              <a:cs typeface="Arial" panose="020B0604020202020204" pitchFamily="34" charset="0"/>
            </a:endParaRPr>
          </a:p>
        </p:txBody>
      </p:sp>
    </p:spTree>
    <p:extLst>
      <p:ext uri="{BB962C8B-B14F-4D97-AF65-F5344CB8AC3E}">
        <p14:creationId xmlns:p14="http://schemas.microsoft.com/office/powerpoint/2010/main" val="8870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42" y="389067"/>
            <a:ext cx="5757917" cy="4985366"/>
          </a:xfrm>
          <a:prstGeom prst="rect">
            <a:avLst/>
          </a:prstGeom>
        </p:spPr>
      </p:pic>
      <p:sp>
        <p:nvSpPr>
          <p:cNvPr id="4" name="文本框 3"/>
          <p:cNvSpPr txBox="1"/>
          <p:nvPr/>
        </p:nvSpPr>
        <p:spPr>
          <a:xfrm>
            <a:off x="6447454" y="4314349"/>
            <a:ext cx="2080726" cy="1569660"/>
          </a:xfrm>
          <a:prstGeom prst="rect">
            <a:avLst/>
          </a:prstGeom>
          <a:noFill/>
        </p:spPr>
        <p:txBody>
          <a:bodyPr wrap="square" rtlCol="0">
            <a:spAutoFit/>
          </a:bodyPr>
          <a:lstStyle/>
          <a:p>
            <a:pPr algn="ctr"/>
            <a:r>
              <a:rPr lang="zh-CN" altLang="en-US" sz="9600" dirty="0">
                <a:solidFill>
                  <a:schemeClr val="bg1">
                    <a:lumMod val="75000"/>
                    <a:lumOff val="25000"/>
                  </a:schemeClr>
                </a:solidFill>
                <a:latin typeface="方正喵呜体" panose="02010600010101010101" pitchFamily="2" charset="-122"/>
                <a:ea typeface="方正喵呜体" panose="02010600010101010101" pitchFamily="2" charset="-122"/>
              </a:rPr>
              <a:t>树</a:t>
            </a:r>
          </a:p>
        </p:txBody>
      </p:sp>
      <p:sp>
        <p:nvSpPr>
          <p:cNvPr id="5" name="文本框 4"/>
          <p:cNvSpPr txBox="1"/>
          <p:nvPr/>
        </p:nvSpPr>
        <p:spPr>
          <a:xfrm>
            <a:off x="6764694" y="5701004"/>
            <a:ext cx="1502229" cy="707886"/>
          </a:xfrm>
          <a:prstGeom prst="rect">
            <a:avLst/>
          </a:prstGeom>
          <a:noFill/>
        </p:spPr>
        <p:txBody>
          <a:bodyPr wrap="square" rtlCol="0">
            <a:spAutoFit/>
          </a:bodyPr>
          <a:lstStyle/>
          <a:p>
            <a:pPr algn="ctr"/>
            <a:r>
              <a:rPr lang="en-US" altLang="zh-CN" sz="4000" b="1" dirty="0" smtClean="0">
                <a:solidFill>
                  <a:schemeClr val="bg1">
                    <a:lumMod val="75000"/>
                    <a:lumOff val="25000"/>
                  </a:schemeClr>
                </a:solidFill>
                <a:latin typeface="方正喵呜体" panose="02010600010101010101" pitchFamily="2" charset="-122"/>
                <a:ea typeface="方正喵呜体" panose="02010600010101010101" pitchFamily="2" charset="-122"/>
              </a:rPr>
              <a:t>TREE</a:t>
            </a:r>
            <a:endParaRPr lang="zh-CN" altLang="en-US" sz="4000" b="1"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0261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0404" y="3895445"/>
            <a:ext cx="7156579" cy="1938992"/>
          </a:xfrm>
          <a:prstGeom prst="rect">
            <a:avLst/>
          </a:prstGeom>
        </p:spPr>
        <p:txBody>
          <a:bodyPr wrap="square">
            <a:spAutoFit/>
          </a:bodyPr>
          <a:lstStyle/>
          <a:p>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A </a:t>
            </a:r>
            <a:r>
              <a:rPr lang="en-US" altLang="zh-CN" sz="2400" b="1" dirty="0">
                <a:solidFill>
                  <a:schemeClr val="bg1">
                    <a:lumMod val="75000"/>
                    <a:lumOff val="25000"/>
                  </a:schemeClr>
                </a:solidFill>
                <a:latin typeface="方正喵呜体" panose="02010600010101010101" pitchFamily="2" charset="-122"/>
                <a:ea typeface="方正喵呜体" panose="02010600010101010101" pitchFamily="2" charset="-122"/>
              </a:rPr>
              <a:t>tree</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 is a </a:t>
            </a:r>
            <a:r>
              <a:rPr lang="en-US" altLang="zh-CN" sz="2400" b="1" dirty="0">
                <a:solidFill>
                  <a:schemeClr val="bg1">
                    <a:lumMod val="75000"/>
                    <a:lumOff val="25000"/>
                  </a:schemeClr>
                </a:solidFill>
                <a:latin typeface="方正喵呜体" panose="02010600010101010101" pitchFamily="2" charset="-122"/>
                <a:ea typeface="方正喵呜体" panose="02010600010101010101" pitchFamily="2" charset="-122"/>
              </a:rPr>
              <a:t>data</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 structure made up of nodes or vertices and edges without having any cycle. The </a:t>
            </a:r>
            <a:r>
              <a:rPr lang="en-US" altLang="zh-CN" sz="2400" b="1" dirty="0">
                <a:solidFill>
                  <a:schemeClr val="bg1">
                    <a:lumMod val="75000"/>
                    <a:lumOff val="25000"/>
                  </a:schemeClr>
                </a:solidFill>
                <a:latin typeface="方正喵呜体" panose="02010600010101010101" pitchFamily="2" charset="-122"/>
                <a:ea typeface="方正喵呜体" panose="02010600010101010101" pitchFamily="2" charset="-122"/>
              </a:rPr>
              <a:t>tree</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 with no nodes is called the null or empty </a:t>
            </a:r>
            <a:r>
              <a:rPr lang="en-US" altLang="zh-CN" sz="2400" b="1" dirty="0">
                <a:solidFill>
                  <a:schemeClr val="bg1">
                    <a:lumMod val="75000"/>
                    <a:lumOff val="25000"/>
                  </a:schemeClr>
                </a:solidFill>
                <a:latin typeface="方正喵呜体" panose="02010600010101010101" pitchFamily="2" charset="-122"/>
                <a:ea typeface="方正喵呜体" panose="02010600010101010101" pitchFamily="2" charset="-122"/>
              </a:rPr>
              <a:t>tree</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 A </a:t>
            </a:r>
            <a:r>
              <a:rPr lang="en-US" altLang="zh-CN" sz="2400" b="1" dirty="0">
                <a:solidFill>
                  <a:schemeClr val="bg1">
                    <a:lumMod val="75000"/>
                    <a:lumOff val="25000"/>
                  </a:schemeClr>
                </a:solidFill>
                <a:latin typeface="方正喵呜体" panose="02010600010101010101" pitchFamily="2" charset="-122"/>
                <a:ea typeface="方正喵呜体" panose="02010600010101010101" pitchFamily="2" charset="-122"/>
              </a:rPr>
              <a:t>tree</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 that is not empty consists of a root node and potentially many levels of additional nodes that form a hierarchy.</a:t>
            </a:r>
            <a:endPar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3" name="矩形 2"/>
          <p:cNvSpPr/>
          <p:nvPr/>
        </p:nvSpPr>
        <p:spPr>
          <a:xfrm>
            <a:off x="802433" y="867376"/>
            <a:ext cx="7352522" cy="2677656"/>
          </a:xfrm>
          <a:prstGeom prst="rect">
            <a:avLst/>
          </a:prstGeom>
        </p:spPr>
        <p:txBody>
          <a:bodyPr wrap="square">
            <a:spAutoFit/>
          </a:bodyPr>
          <a:lstStyle/>
          <a:p>
            <a:r>
              <a:rPr lang="zh-CN" altLang="en-US" sz="2400" b="1" dirty="0">
                <a:solidFill>
                  <a:schemeClr val="bg1">
                    <a:lumMod val="75000"/>
                    <a:lumOff val="25000"/>
                  </a:schemeClr>
                </a:solidFill>
                <a:latin typeface="方正喵呜体" panose="02010600010101010101" pitchFamily="2" charset="-122"/>
                <a:ea typeface="方正喵呜体" panose="02010600010101010101" pitchFamily="2" charset="-122"/>
              </a:rPr>
              <a:t>树状图</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是一种</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hlinkClick r:id="rId2"/>
              </a:rPr>
              <a:t>数据结构</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，它是由</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n</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a:t>
            </a:r>
            <a:r>
              <a:rPr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rPr>
              <a:t>n&gt;=1</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）个有限结点组成一个具有层次关系的</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hlinkClick r:id="rId3"/>
              </a:rPr>
              <a:t>集合</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。把它叫做“树”是因为它看起来像一棵倒挂的树，也就是说它是根朝上，而叶朝下的</a:t>
            </a:r>
            <a:r>
              <a:rPr lang="zh-CN" altLang="en-US" sz="2400" dirty="0" smtClean="0">
                <a:solidFill>
                  <a:schemeClr val="bg1">
                    <a:lumMod val="75000"/>
                    <a:lumOff val="25000"/>
                  </a:schemeClr>
                </a:solidFill>
                <a:latin typeface="方正喵呜体" panose="02010600010101010101" pitchFamily="2" charset="-122"/>
                <a:ea typeface="方正喵呜体" panose="02010600010101010101" pitchFamily="2" charset="-122"/>
              </a:rPr>
              <a:t>。每个</a:t>
            </a:r>
            <a:r>
              <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rPr>
              <a:t>结点有零个或多个子结点；没有父结点的结点称为根结点；每一个非根结点有且只有一个父结点；除了根结点外，每个子结点可以分为多个不相交的子</a:t>
            </a:r>
            <a:r>
              <a:rPr lang="zh-CN" altLang="en-US" sz="2400" dirty="0" smtClean="0">
                <a:solidFill>
                  <a:schemeClr val="bg1">
                    <a:lumMod val="75000"/>
                    <a:lumOff val="25000"/>
                  </a:schemeClr>
                </a:solidFill>
                <a:latin typeface="方正喵呜体" panose="02010600010101010101" pitchFamily="2" charset="-122"/>
                <a:ea typeface="方正喵呜体" panose="02010600010101010101" pitchFamily="2" charset="-122"/>
              </a:rPr>
              <a:t>树</a:t>
            </a:r>
            <a:r>
              <a:rPr lang="en-US" altLang="zh-CN" sz="2400" dirty="0" smtClean="0">
                <a:solidFill>
                  <a:schemeClr val="bg1">
                    <a:lumMod val="75000"/>
                    <a:lumOff val="25000"/>
                  </a:schemeClr>
                </a:solidFill>
                <a:latin typeface="方正喵呜体" panose="02010600010101010101" pitchFamily="2" charset="-122"/>
                <a:ea typeface="方正喵呜体" panose="02010600010101010101" pitchFamily="2" charset="-122"/>
              </a:rPr>
              <a:t>.</a:t>
            </a:r>
            <a:endPar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pic>
        <p:nvPicPr>
          <p:cNvPr id="5" name="图片 4"/>
          <p:cNvPicPr>
            <a:picLocks noChangeAspect="1"/>
          </p:cNvPicPr>
          <p:nvPr/>
        </p:nvPicPr>
        <p:blipFill>
          <a:blip r:embed="rId4"/>
          <a:stretch>
            <a:fillRect/>
          </a:stretch>
        </p:blipFill>
        <p:spPr>
          <a:xfrm>
            <a:off x="7259217" y="5515387"/>
            <a:ext cx="1669500" cy="1327595"/>
          </a:xfrm>
          <a:prstGeom prst="rect">
            <a:avLst/>
          </a:prstGeom>
        </p:spPr>
      </p:pic>
    </p:spTree>
    <p:extLst>
      <p:ext uri="{BB962C8B-B14F-4D97-AF65-F5344CB8AC3E}">
        <p14:creationId xmlns:p14="http://schemas.microsoft.com/office/powerpoint/2010/main" val="41268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55650" y="692150"/>
            <a:ext cx="7848600" cy="3739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兄弟：同一结点的子女互称为兄弟。</a:t>
            </a:r>
          </a:p>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度：结点的子女个数即为该结点的度；树中各个结点的度的最大值称为树的度。</a:t>
            </a:r>
          </a:p>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分支结点：度不为</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0</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的结点即为分支结点，亦称为非终端结点。</a:t>
            </a:r>
          </a:p>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叶结点：度为</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0</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的结点即为叶结点，亦称为终端结点。</a:t>
            </a:r>
          </a:p>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祖先：某结点到根结点的路径上的各个结点都是该结点的祖先。</a:t>
            </a:r>
          </a:p>
          <a:p>
            <a:pPr>
              <a:lnSpc>
                <a:spcPct val="105000"/>
              </a:lnSpc>
              <a:spcBef>
                <a:spcPct val="5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子孙：某结点的所有下属结点，都是该结点的子孙。</a:t>
            </a:r>
            <a:endPar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509" y="4917232"/>
            <a:ext cx="2862948" cy="1809102"/>
          </a:xfrm>
          <a:prstGeom prst="rect">
            <a:avLst/>
          </a:prstGeom>
        </p:spPr>
      </p:pic>
    </p:spTree>
    <p:extLst>
      <p:ext uri="{BB962C8B-B14F-4D97-AF65-F5344CB8AC3E}">
        <p14:creationId xmlns:p14="http://schemas.microsoft.com/office/powerpoint/2010/main" val="4842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55650" y="692150"/>
            <a:ext cx="7848600" cy="23415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结点的层次：规定根结点在第一层，其子女结点的层次等于它的层次加</a:t>
            </a:r>
            <a:r>
              <a:rPr lang="en-US" altLang="zh-CN" sz="3000" dirty="0" smtClean="0">
                <a:solidFill>
                  <a:schemeClr val="bg1">
                    <a:lumMod val="75000"/>
                    <a:lumOff val="25000"/>
                  </a:schemeClr>
                </a:solidFill>
                <a:latin typeface="方正喵呜体" panose="02010600010101010101" pitchFamily="2" charset="-122"/>
                <a:ea typeface="方正喵呜体" panose="02010600010101010101" pitchFamily="2" charset="-122"/>
              </a:rPr>
              <a:t>1</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。以下类推。</a:t>
            </a:r>
          </a:p>
          <a:p>
            <a:pPr>
              <a:lnSpc>
                <a:spcPct val="105000"/>
              </a:lnSpc>
              <a:spcBef>
                <a:spcPct val="10000"/>
              </a:spcBef>
              <a:buClr>
                <a:schemeClr val="tx1"/>
              </a:buClr>
              <a:buSzPct val="50000"/>
            </a:pP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深度（高度）：结点的深度即为结点的层次；离根最远结点的层次即为树的深度。</a:t>
            </a:r>
            <a:endParaRPr lang="zh-CN" altLang="en-US" sz="30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nvGrpSpPr>
          <p:cNvPr id="3" name="Group 3"/>
          <p:cNvGrpSpPr>
            <a:grpSpLocks/>
          </p:cNvGrpSpPr>
          <p:nvPr/>
        </p:nvGrpSpPr>
        <p:grpSpPr bwMode="auto">
          <a:xfrm>
            <a:off x="788988" y="3030538"/>
            <a:ext cx="7923212" cy="3081337"/>
            <a:chOff x="816" y="1592"/>
            <a:chExt cx="4991" cy="1941"/>
          </a:xfrm>
        </p:grpSpPr>
        <p:sp>
          <p:nvSpPr>
            <p:cNvPr id="4" name="Line 4"/>
            <p:cNvSpPr>
              <a:spLocks noChangeShapeType="1"/>
            </p:cNvSpPr>
            <p:nvPr/>
          </p:nvSpPr>
          <p:spPr bwMode="auto">
            <a:xfrm>
              <a:off x="3129" y="2432"/>
              <a:ext cx="288" cy="336"/>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 name="Line 5"/>
            <p:cNvSpPr>
              <a:spLocks noChangeShapeType="1"/>
            </p:cNvSpPr>
            <p:nvPr/>
          </p:nvSpPr>
          <p:spPr bwMode="auto">
            <a:xfrm flipH="1">
              <a:off x="2653" y="2448"/>
              <a:ext cx="275" cy="302"/>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 name="Line 6"/>
            <p:cNvSpPr>
              <a:spLocks noChangeShapeType="1"/>
            </p:cNvSpPr>
            <p:nvPr/>
          </p:nvSpPr>
          <p:spPr bwMode="auto">
            <a:xfrm>
              <a:off x="3039" y="2496"/>
              <a:ext cx="0" cy="240"/>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 name="Line 7"/>
            <p:cNvSpPr>
              <a:spLocks noChangeShapeType="1"/>
            </p:cNvSpPr>
            <p:nvPr/>
          </p:nvSpPr>
          <p:spPr bwMode="auto">
            <a:xfrm>
              <a:off x="2608" y="2976"/>
              <a:ext cx="0" cy="288"/>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 name="Line 8"/>
            <p:cNvSpPr>
              <a:spLocks noChangeShapeType="1"/>
            </p:cNvSpPr>
            <p:nvPr/>
          </p:nvSpPr>
          <p:spPr bwMode="auto">
            <a:xfrm>
              <a:off x="2304" y="1872"/>
              <a:ext cx="672" cy="384"/>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9" name="Line 9"/>
            <p:cNvSpPr>
              <a:spLocks noChangeShapeType="1"/>
            </p:cNvSpPr>
            <p:nvPr/>
          </p:nvSpPr>
          <p:spPr bwMode="auto">
            <a:xfrm flipH="1">
              <a:off x="1488" y="1872"/>
              <a:ext cx="576" cy="384"/>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0" name="Line 10"/>
            <p:cNvSpPr>
              <a:spLocks noChangeShapeType="1"/>
            </p:cNvSpPr>
            <p:nvPr/>
          </p:nvSpPr>
          <p:spPr bwMode="auto">
            <a:xfrm>
              <a:off x="2177" y="1920"/>
              <a:ext cx="0" cy="1056"/>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 name="Line 11"/>
            <p:cNvSpPr>
              <a:spLocks noChangeShapeType="1"/>
            </p:cNvSpPr>
            <p:nvPr/>
          </p:nvSpPr>
          <p:spPr bwMode="auto">
            <a:xfrm>
              <a:off x="1519" y="2432"/>
              <a:ext cx="161" cy="352"/>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 name="Line 12"/>
            <p:cNvSpPr>
              <a:spLocks noChangeShapeType="1"/>
            </p:cNvSpPr>
            <p:nvPr/>
          </p:nvSpPr>
          <p:spPr bwMode="auto">
            <a:xfrm>
              <a:off x="1296" y="2976"/>
              <a:ext cx="144" cy="288"/>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3" name="Line 13"/>
            <p:cNvSpPr>
              <a:spLocks noChangeShapeType="1"/>
            </p:cNvSpPr>
            <p:nvPr/>
          </p:nvSpPr>
          <p:spPr bwMode="auto">
            <a:xfrm flipH="1">
              <a:off x="930" y="2409"/>
              <a:ext cx="499" cy="976"/>
            </a:xfrm>
            <a:prstGeom prst="line">
              <a:avLst/>
            </a:prstGeom>
            <a:no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4"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5"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6"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7"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8" name="Text Box 18"/>
            <p:cNvSpPr txBox="1">
              <a:spLocks noChangeArrowheads="1"/>
            </p:cNvSpPr>
            <p:nvPr/>
          </p:nvSpPr>
          <p:spPr bwMode="auto">
            <a:xfrm>
              <a:off x="4104" y="1592"/>
              <a:ext cx="453" cy="368"/>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1</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19" name="Text Box 19"/>
            <p:cNvSpPr txBox="1">
              <a:spLocks noChangeArrowheads="1"/>
            </p:cNvSpPr>
            <p:nvPr/>
          </p:nvSpPr>
          <p:spPr bwMode="auto">
            <a:xfrm>
              <a:off x="4080" y="2112"/>
              <a:ext cx="500" cy="365"/>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2</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20" name="Text Box 20"/>
            <p:cNvSpPr txBox="1">
              <a:spLocks noChangeArrowheads="1"/>
            </p:cNvSpPr>
            <p:nvPr/>
          </p:nvSpPr>
          <p:spPr bwMode="auto">
            <a:xfrm>
              <a:off x="4060" y="3168"/>
              <a:ext cx="500" cy="365"/>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4</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21" name="Text Box 21"/>
            <p:cNvSpPr txBox="1">
              <a:spLocks noChangeArrowheads="1"/>
            </p:cNvSpPr>
            <p:nvPr/>
          </p:nvSpPr>
          <p:spPr bwMode="auto">
            <a:xfrm>
              <a:off x="4093" y="2638"/>
              <a:ext cx="474" cy="368"/>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3</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22" name="Text Box 22"/>
            <p:cNvSpPr txBox="1">
              <a:spLocks noChangeArrowheads="1"/>
            </p:cNvSpPr>
            <p:nvPr/>
          </p:nvSpPr>
          <p:spPr bwMode="auto">
            <a:xfrm>
              <a:off x="4609" y="2384"/>
              <a:ext cx="564" cy="492"/>
            </a:xfrm>
            <a:prstGeom prst="rect">
              <a:avLst/>
            </a:prstGeom>
            <a:noFill/>
            <a:ln w="38100">
              <a:noFill/>
              <a:miter lim="800000"/>
              <a:headEnd/>
              <a:tailEnd/>
            </a:ln>
            <a:effectLst/>
          </p:spPr>
          <p:txBody>
            <a:bodyPr wrap="none" anchor="ctr">
              <a:spAutoFit/>
            </a:bodyPr>
            <a:lstStyle/>
            <a:p>
              <a:pPr algn="ctr">
                <a:lnSpc>
                  <a:spcPct val="80000"/>
                </a:lnSpc>
              </a:pPr>
              <a:r>
                <a:rPr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depth</a:t>
              </a:r>
            </a:p>
            <a:p>
              <a:pPr algn="ctr">
                <a:lnSpc>
                  <a:spcPct val="80000"/>
                </a:lnSpc>
              </a:pP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 4</a:t>
              </a:r>
              <a:endPar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23" name="Line 23"/>
            <p:cNvSpPr>
              <a:spLocks noChangeShapeType="1"/>
            </p:cNvSpPr>
            <p:nvPr/>
          </p:nvSpPr>
          <p:spPr bwMode="auto">
            <a:xfrm>
              <a:off x="4762" y="1680"/>
              <a:ext cx="192"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24"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25" name="Line 25"/>
            <p:cNvSpPr>
              <a:spLocks noChangeShapeType="1"/>
            </p:cNvSpPr>
            <p:nvPr/>
          </p:nvSpPr>
          <p:spPr bwMode="auto">
            <a:xfrm>
              <a:off x="4770" y="3504"/>
              <a:ext cx="184"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26"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nvGrpSpPr>
            <p:cNvPr id="27" name="Group 27"/>
            <p:cNvGrpSpPr>
              <a:grpSpLocks/>
            </p:cNvGrpSpPr>
            <p:nvPr/>
          </p:nvGrpSpPr>
          <p:grpSpPr bwMode="auto">
            <a:xfrm>
              <a:off x="2880" y="2168"/>
              <a:ext cx="313" cy="330"/>
              <a:chOff x="2903" y="2168"/>
              <a:chExt cx="313" cy="330"/>
            </a:xfrm>
          </p:grpSpPr>
          <p:sp>
            <p:nvSpPr>
              <p:cNvPr id="69"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0" name="Text Box 29"/>
              <p:cNvSpPr txBox="1">
                <a:spLocks noChangeArrowheads="1"/>
              </p:cNvSpPr>
              <p:nvPr/>
            </p:nvSpPr>
            <p:spPr bwMode="auto">
              <a:xfrm>
                <a:off x="2948" y="2168"/>
                <a:ext cx="237" cy="330"/>
              </a:xfrm>
              <a:prstGeom prst="rect">
                <a:avLst/>
              </a:prstGeom>
              <a:noFill/>
              <a:ln w="19050">
                <a:noFill/>
                <a:miter lim="800000"/>
                <a:headEnd/>
                <a:tailEnd/>
              </a:ln>
              <a:effectLst/>
            </p:spPr>
            <p:txBody>
              <a:bodyPr wrap="none" anchor="ctr">
                <a:spAutoFit/>
              </a:bodyPr>
              <a:lstStyle/>
              <a:p>
                <a:pPr algn="ctr"/>
                <a:r>
                  <a:rPr kumimoji="1" lang="en-US" altLang="zh-CN" sz="2800" b="1" dirty="0">
                    <a:solidFill>
                      <a:schemeClr val="bg1">
                        <a:lumMod val="75000"/>
                        <a:lumOff val="25000"/>
                      </a:schemeClr>
                    </a:solidFill>
                    <a:latin typeface="方正喵呜体" panose="02010600010101010101" pitchFamily="2" charset="-122"/>
                    <a:ea typeface="方正喵呜体" panose="02010600010101010101" pitchFamily="2" charset="-122"/>
                  </a:rPr>
                  <a:t>D</a:t>
                </a:r>
                <a:endParaRPr kumimoji="1" lang="en-US" altLang="zh-CN" sz="24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28" name="Group 30"/>
            <p:cNvGrpSpPr>
              <a:grpSpLocks/>
            </p:cNvGrpSpPr>
            <p:nvPr/>
          </p:nvGrpSpPr>
          <p:grpSpPr bwMode="auto">
            <a:xfrm>
              <a:off x="2041" y="1615"/>
              <a:ext cx="313" cy="350"/>
              <a:chOff x="2041" y="1615"/>
              <a:chExt cx="313" cy="350"/>
            </a:xfrm>
          </p:grpSpPr>
          <p:sp>
            <p:nvSpPr>
              <p:cNvPr id="67"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8" name="Text Box 32"/>
              <p:cNvSpPr txBox="1">
                <a:spLocks noChangeArrowheads="1"/>
              </p:cNvSpPr>
              <p:nvPr/>
            </p:nvSpPr>
            <p:spPr bwMode="auto">
              <a:xfrm>
                <a:off x="2096" y="1615"/>
                <a:ext cx="218"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A</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29" name="Group 33"/>
            <p:cNvGrpSpPr>
              <a:grpSpLocks/>
            </p:cNvGrpSpPr>
            <p:nvPr/>
          </p:nvGrpSpPr>
          <p:grpSpPr bwMode="auto">
            <a:xfrm>
              <a:off x="2023" y="2172"/>
              <a:ext cx="313" cy="330"/>
              <a:chOff x="2903" y="2168"/>
              <a:chExt cx="313" cy="330"/>
            </a:xfrm>
          </p:grpSpPr>
          <p:sp>
            <p:nvSpPr>
              <p:cNvPr id="65"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6" name="Text Box 35"/>
              <p:cNvSpPr txBox="1">
                <a:spLocks noChangeArrowheads="1"/>
              </p:cNvSpPr>
              <p:nvPr/>
            </p:nvSpPr>
            <p:spPr bwMode="auto">
              <a:xfrm>
                <a:off x="2944" y="2168"/>
                <a:ext cx="246"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C</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0" name="Group 36"/>
            <p:cNvGrpSpPr>
              <a:grpSpLocks/>
            </p:cNvGrpSpPr>
            <p:nvPr/>
          </p:nvGrpSpPr>
          <p:grpSpPr bwMode="auto">
            <a:xfrm>
              <a:off x="1315" y="2172"/>
              <a:ext cx="313" cy="330"/>
              <a:chOff x="1315" y="2172"/>
              <a:chExt cx="313" cy="330"/>
            </a:xfrm>
          </p:grpSpPr>
          <p:sp>
            <p:nvSpPr>
              <p:cNvPr id="63"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4" name="Text Box 38"/>
              <p:cNvSpPr txBox="1">
                <a:spLocks noChangeArrowheads="1"/>
              </p:cNvSpPr>
              <p:nvPr/>
            </p:nvSpPr>
            <p:spPr bwMode="auto">
              <a:xfrm>
                <a:off x="1353" y="2172"/>
                <a:ext cx="235"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B</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1" name="Group 39"/>
            <p:cNvGrpSpPr>
              <a:grpSpLocks/>
            </p:cNvGrpSpPr>
            <p:nvPr/>
          </p:nvGrpSpPr>
          <p:grpSpPr bwMode="auto">
            <a:xfrm>
              <a:off x="2885" y="2681"/>
              <a:ext cx="313" cy="330"/>
              <a:chOff x="1315" y="2172"/>
              <a:chExt cx="313" cy="330"/>
            </a:xfrm>
          </p:grpSpPr>
          <p:sp>
            <p:nvSpPr>
              <p:cNvPr id="61"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2" name="Text Box 41"/>
              <p:cNvSpPr txBox="1">
                <a:spLocks noChangeArrowheads="1"/>
              </p:cNvSpPr>
              <p:nvPr/>
            </p:nvSpPr>
            <p:spPr bwMode="auto">
              <a:xfrm>
                <a:off x="1373" y="2172"/>
                <a:ext cx="195"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I</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2" name="Group 42"/>
            <p:cNvGrpSpPr>
              <a:grpSpLocks/>
            </p:cNvGrpSpPr>
            <p:nvPr/>
          </p:nvGrpSpPr>
          <p:grpSpPr bwMode="auto">
            <a:xfrm>
              <a:off x="3315" y="2681"/>
              <a:ext cx="313" cy="330"/>
              <a:chOff x="1315" y="2172"/>
              <a:chExt cx="313" cy="330"/>
            </a:xfrm>
          </p:grpSpPr>
          <p:sp>
            <p:nvSpPr>
              <p:cNvPr id="59"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60" name="Text Box 44"/>
              <p:cNvSpPr txBox="1">
                <a:spLocks noChangeArrowheads="1"/>
              </p:cNvSpPr>
              <p:nvPr/>
            </p:nvSpPr>
            <p:spPr bwMode="auto">
              <a:xfrm>
                <a:off x="1367" y="2172"/>
                <a:ext cx="208"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J</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3" name="Group 45"/>
            <p:cNvGrpSpPr>
              <a:grpSpLocks/>
            </p:cNvGrpSpPr>
            <p:nvPr/>
          </p:nvGrpSpPr>
          <p:grpSpPr bwMode="auto">
            <a:xfrm>
              <a:off x="2454" y="2681"/>
              <a:ext cx="313" cy="330"/>
              <a:chOff x="1315" y="2172"/>
              <a:chExt cx="313" cy="330"/>
            </a:xfrm>
          </p:grpSpPr>
          <p:sp>
            <p:nvSpPr>
              <p:cNvPr id="57"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8" name="Text Box 47"/>
              <p:cNvSpPr txBox="1">
                <a:spLocks noChangeArrowheads="1"/>
              </p:cNvSpPr>
              <p:nvPr/>
            </p:nvSpPr>
            <p:spPr bwMode="auto">
              <a:xfrm>
                <a:off x="1352" y="2172"/>
                <a:ext cx="237"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H</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4" name="Group 48"/>
            <p:cNvGrpSpPr>
              <a:grpSpLocks/>
            </p:cNvGrpSpPr>
            <p:nvPr/>
          </p:nvGrpSpPr>
          <p:grpSpPr bwMode="auto">
            <a:xfrm>
              <a:off x="2023" y="2671"/>
              <a:ext cx="313" cy="338"/>
              <a:chOff x="2023" y="2671"/>
              <a:chExt cx="313" cy="338"/>
            </a:xfrm>
          </p:grpSpPr>
          <p:sp>
            <p:nvSpPr>
              <p:cNvPr id="55"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6" name="Text Box 50"/>
              <p:cNvSpPr txBox="1">
                <a:spLocks noChangeArrowheads="1"/>
              </p:cNvSpPr>
              <p:nvPr/>
            </p:nvSpPr>
            <p:spPr bwMode="auto">
              <a:xfrm>
                <a:off x="2048" y="2671"/>
                <a:ext cx="263"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G</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5" name="Group 51"/>
            <p:cNvGrpSpPr>
              <a:grpSpLocks/>
            </p:cNvGrpSpPr>
            <p:nvPr/>
          </p:nvGrpSpPr>
          <p:grpSpPr bwMode="auto">
            <a:xfrm>
              <a:off x="1546" y="2661"/>
              <a:ext cx="313" cy="338"/>
              <a:chOff x="2023" y="2671"/>
              <a:chExt cx="313" cy="338"/>
            </a:xfrm>
          </p:grpSpPr>
          <p:sp>
            <p:nvSpPr>
              <p:cNvPr id="53"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4" name="Text Box 53"/>
              <p:cNvSpPr txBox="1">
                <a:spLocks noChangeArrowheads="1"/>
              </p:cNvSpPr>
              <p:nvPr/>
            </p:nvSpPr>
            <p:spPr bwMode="auto">
              <a:xfrm>
                <a:off x="2073" y="2671"/>
                <a:ext cx="210"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F</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6" name="Group 54"/>
            <p:cNvGrpSpPr>
              <a:grpSpLocks/>
            </p:cNvGrpSpPr>
            <p:nvPr/>
          </p:nvGrpSpPr>
          <p:grpSpPr bwMode="auto">
            <a:xfrm>
              <a:off x="1066" y="2658"/>
              <a:ext cx="313" cy="338"/>
              <a:chOff x="1066" y="2658"/>
              <a:chExt cx="313" cy="338"/>
            </a:xfrm>
          </p:grpSpPr>
          <p:sp>
            <p:nvSpPr>
              <p:cNvPr id="51"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2" name="Text Box 56"/>
              <p:cNvSpPr txBox="1">
                <a:spLocks noChangeArrowheads="1"/>
              </p:cNvSpPr>
              <p:nvPr/>
            </p:nvSpPr>
            <p:spPr bwMode="auto">
              <a:xfrm>
                <a:off x="1118" y="2658"/>
                <a:ext cx="219"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E</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7" name="Group 57"/>
            <p:cNvGrpSpPr>
              <a:grpSpLocks/>
            </p:cNvGrpSpPr>
            <p:nvPr/>
          </p:nvGrpSpPr>
          <p:grpSpPr bwMode="auto">
            <a:xfrm>
              <a:off x="2454" y="3202"/>
              <a:ext cx="313" cy="330"/>
              <a:chOff x="1315" y="2172"/>
              <a:chExt cx="313" cy="330"/>
            </a:xfrm>
          </p:grpSpPr>
          <p:sp>
            <p:nvSpPr>
              <p:cNvPr id="49"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50" name="Text Box 59"/>
              <p:cNvSpPr txBox="1">
                <a:spLocks noChangeArrowheads="1"/>
              </p:cNvSpPr>
              <p:nvPr/>
            </p:nvSpPr>
            <p:spPr bwMode="auto">
              <a:xfrm>
                <a:off x="1340" y="2172"/>
                <a:ext cx="263"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M</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8" name="Group 60"/>
            <p:cNvGrpSpPr>
              <a:grpSpLocks/>
            </p:cNvGrpSpPr>
            <p:nvPr/>
          </p:nvGrpSpPr>
          <p:grpSpPr bwMode="auto">
            <a:xfrm>
              <a:off x="1315" y="3202"/>
              <a:ext cx="313" cy="330"/>
              <a:chOff x="1315" y="2172"/>
              <a:chExt cx="313" cy="330"/>
            </a:xfrm>
          </p:grpSpPr>
          <p:sp>
            <p:nvSpPr>
              <p:cNvPr id="47"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8" name="Text Box 62"/>
              <p:cNvSpPr txBox="1">
                <a:spLocks noChangeArrowheads="1"/>
              </p:cNvSpPr>
              <p:nvPr/>
            </p:nvSpPr>
            <p:spPr bwMode="auto">
              <a:xfrm>
                <a:off x="1362" y="2172"/>
                <a:ext cx="216"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L</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39" name="Group 63"/>
            <p:cNvGrpSpPr>
              <a:grpSpLocks/>
            </p:cNvGrpSpPr>
            <p:nvPr/>
          </p:nvGrpSpPr>
          <p:grpSpPr bwMode="auto">
            <a:xfrm>
              <a:off x="816" y="3193"/>
              <a:ext cx="313" cy="330"/>
              <a:chOff x="1315" y="2172"/>
              <a:chExt cx="313" cy="330"/>
            </a:xfrm>
          </p:grpSpPr>
          <p:sp>
            <p:nvSpPr>
              <p:cNvPr id="45"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6" name="Text Box 65"/>
              <p:cNvSpPr txBox="1">
                <a:spLocks noChangeArrowheads="1"/>
              </p:cNvSpPr>
              <p:nvPr/>
            </p:nvSpPr>
            <p:spPr bwMode="auto">
              <a:xfrm>
                <a:off x="1360" y="2172"/>
                <a:ext cx="222"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K</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sp>
          <p:nvSpPr>
            <p:cNvPr id="40" name="Line 66"/>
            <p:cNvSpPr>
              <a:spLocks noChangeShapeType="1"/>
            </p:cNvSpPr>
            <p:nvPr/>
          </p:nvSpPr>
          <p:spPr bwMode="auto">
            <a:xfrm>
              <a:off x="5455" y="1674"/>
              <a:ext cx="192"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1"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2" name="Line 68"/>
            <p:cNvSpPr>
              <a:spLocks noChangeShapeType="1"/>
            </p:cNvSpPr>
            <p:nvPr/>
          </p:nvSpPr>
          <p:spPr bwMode="auto">
            <a:xfrm>
              <a:off x="5463" y="3498"/>
              <a:ext cx="184"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3"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4" name="Text Box 70"/>
            <p:cNvSpPr txBox="1">
              <a:spLocks noChangeArrowheads="1"/>
            </p:cNvSpPr>
            <p:nvPr/>
          </p:nvSpPr>
          <p:spPr bwMode="auto">
            <a:xfrm>
              <a:off x="5185" y="2373"/>
              <a:ext cx="622" cy="492"/>
            </a:xfrm>
            <a:prstGeom prst="rect">
              <a:avLst/>
            </a:prstGeom>
            <a:noFill/>
            <a:ln w="38100">
              <a:noFill/>
              <a:miter lim="800000"/>
              <a:headEnd/>
              <a:tailEnd/>
            </a:ln>
            <a:effectLst/>
          </p:spPr>
          <p:txBody>
            <a:bodyPr wrap="none" anchor="ctr">
              <a:spAutoFit/>
            </a:bodyPr>
            <a:lstStyle/>
            <a:p>
              <a:pPr algn="ctr">
                <a:lnSpc>
                  <a:spcPct val="80000"/>
                </a:lnSpc>
              </a:pPr>
              <a:r>
                <a:rPr lang="en-US" altLang="zh-CN" sz="2800" b="1" dirty="0">
                  <a:solidFill>
                    <a:schemeClr val="bg1">
                      <a:lumMod val="75000"/>
                      <a:lumOff val="25000"/>
                    </a:schemeClr>
                  </a:solidFill>
                  <a:latin typeface="方正喵呜体" panose="02010600010101010101" pitchFamily="2" charset="-122"/>
                  <a:ea typeface="方正喵呜体" panose="02010600010101010101" pitchFamily="2" charset="-122"/>
                </a:rPr>
                <a:t>height</a:t>
              </a:r>
            </a:p>
            <a:p>
              <a:pPr algn="ctr">
                <a:lnSpc>
                  <a:spcPct val="80000"/>
                </a:lnSpc>
              </a:pPr>
              <a:r>
                <a:rPr kumimoji="1" lang="en-US" altLang="zh-CN" sz="2800" b="1" dirty="0">
                  <a:solidFill>
                    <a:schemeClr val="bg1">
                      <a:lumMod val="75000"/>
                      <a:lumOff val="25000"/>
                    </a:schemeClr>
                  </a:solidFill>
                  <a:latin typeface="方正喵呜体" panose="02010600010101010101" pitchFamily="2" charset="-122"/>
                  <a:ea typeface="方正喵呜体" panose="02010600010101010101" pitchFamily="2" charset="-122"/>
                </a:rPr>
                <a:t>= 4</a:t>
              </a:r>
              <a:endParaRPr kumimoji="1" lang="en-US" altLang="zh-CN" sz="32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71" name="组合 70"/>
          <p:cNvGrpSpPr/>
          <p:nvPr/>
        </p:nvGrpSpPr>
        <p:grpSpPr>
          <a:xfrm>
            <a:off x="788988" y="3031044"/>
            <a:ext cx="6915666" cy="3080831"/>
            <a:chOff x="788988" y="3031044"/>
            <a:chExt cx="6915666" cy="3080831"/>
          </a:xfrm>
        </p:grpSpPr>
        <p:sp>
          <p:nvSpPr>
            <p:cNvPr id="72" name="Line 2"/>
            <p:cNvSpPr>
              <a:spLocks noChangeShapeType="1"/>
            </p:cNvSpPr>
            <p:nvPr/>
          </p:nvSpPr>
          <p:spPr bwMode="auto">
            <a:xfrm>
              <a:off x="4460875" y="4364038"/>
              <a:ext cx="457200" cy="5334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3" name="Line 3"/>
            <p:cNvSpPr>
              <a:spLocks noChangeShapeType="1"/>
            </p:cNvSpPr>
            <p:nvPr/>
          </p:nvSpPr>
          <p:spPr bwMode="auto">
            <a:xfrm flipH="1">
              <a:off x="3705225" y="4389438"/>
              <a:ext cx="436562" cy="479425"/>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4" name="Line 4"/>
            <p:cNvSpPr>
              <a:spLocks noChangeShapeType="1"/>
            </p:cNvSpPr>
            <p:nvPr/>
          </p:nvSpPr>
          <p:spPr bwMode="auto">
            <a:xfrm>
              <a:off x="4318000" y="4465638"/>
              <a:ext cx="0" cy="3810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5" name="Line 5"/>
            <p:cNvSpPr>
              <a:spLocks noChangeShapeType="1"/>
            </p:cNvSpPr>
            <p:nvPr/>
          </p:nvSpPr>
          <p:spPr bwMode="auto">
            <a:xfrm>
              <a:off x="3633788" y="5227638"/>
              <a:ext cx="0" cy="4572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6" name="Line 6"/>
            <p:cNvSpPr>
              <a:spLocks noChangeShapeType="1"/>
            </p:cNvSpPr>
            <p:nvPr/>
          </p:nvSpPr>
          <p:spPr bwMode="auto">
            <a:xfrm>
              <a:off x="3151188" y="3475038"/>
              <a:ext cx="1066800" cy="6096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7" name="Line 7"/>
            <p:cNvSpPr>
              <a:spLocks noChangeShapeType="1"/>
            </p:cNvSpPr>
            <p:nvPr/>
          </p:nvSpPr>
          <p:spPr bwMode="auto">
            <a:xfrm flipH="1">
              <a:off x="1855788" y="3475038"/>
              <a:ext cx="914400" cy="6096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8" name="Line 8"/>
            <p:cNvSpPr>
              <a:spLocks noChangeShapeType="1"/>
            </p:cNvSpPr>
            <p:nvPr/>
          </p:nvSpPr>
          <p:spPr bwMode="auto">
            <a:xfrm>
              <a:off x="2949575" y="3551238"/>
              <a:ext cx="0" cy="16764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79" name="Line 9"/>
            <p:cNvSpPr>
              <a:spLocks noChangeShapeType="1"/>
            </p:cNvSpPr>
            <p:nvPr/>
          </p:nvSpPr>
          <p:spPr bwMode="auto">
            <a:xfrm>
              <a:off x="1905000" y="4364038"/>
              <a:ext cx="255587" cy="5588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0" name="Line 10"/>
            <p:cNvSpPr>
              <a:spLocks noChangeShapeType="1"/>
            </p:cNvSpPr>
            <p:nvPr/>
          </p:nvSpPr>
          <p:spPr bwMode="auto">
            <a:xfrm>
              <a:off x="1550988" y="5227638"/>
              <a:ext cx="228600" cy="4572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1" name="Line 11"/>
            <p:cNvSpPr>
              <a:spLocks noChangeShapeType="1"/>
            </p:cNvSpPr>
            <p:nvPr/>
          </p:nvSpPr>
          <p:spPr bwMode="auto">
            <a:xfrm flipH="1">
              <a:off x="969963" y="4327525"/>
              <a:ext cx="792162" cy="1549400"/>
            </a:xfrm>
            <a:prstGeom prst="line">
              <a:avLst/>
            </a:prstGeom>
            <a:noFill/>
            <a:ln w="38100">
              <a:solidFill>
                <a:srgbClr val="FFFF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2" name="Line 15"/>
            <p:cNvSpPr>
              <a:spLocks noChangeShapeType="1"/>
            </p:cNvSpPr>
            <p:nvPr/>
          </p:nvSpPr>
          <p:spPr bwMode="auto">
            <a:xfrm>
              <a:off x="3836988" y="3322638"/>
              <a:ext cx="2133600"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3" name="Line 28"/>
            <p:cNvSpPr>
              <a:spLocks noChangeShapeType="1"/>
            </p:cNvSpPr>
            <p:nvPr/>
          </p:nvSpPr>
          <p:spPr bwMode="auto">
            <a:xfrm>
              <a:off x="4827588" y="4160838"/>
              <a:ext cx="1143000"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4" name="Line 29"/>
            <p:cNvSpPr>
              <a:spLocks noChangeShapeType="1"/>
            </p:cNvSpPr>
            <p:nvPr/>
          </p:nvSpPr>
          <p:spPr bwMode="auto">
            <a:xfrm>
              <a:off x="5360988" y="4999038"/>
              <a:ext cx="685800"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5" name="Line 30"/>
            <p:cNvSpPr>
              <a:spLocks noChangeShapeType="1"/>
            </p:cNvSpPr>
            <p:nvPr/>
          </p:nvSpPr>
          <p:spPr bwMode="auto">
            <a:xfrm>
              <a:off x="4141788" y="5837238"/>
              <a:ext cx="1828800" cy="0"/>
            </a:xfrm>
            <a:prstGeom prst="line">
              <a:avLst/>
            </a:prstGeom>
            <a:noFill/>
            <a:ln w="28575">
              <a:solidFill>
                <a:schemeClr val="accent2"/>
              </a:solidFill>
              <a:prstDash val="dash"/>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86" name="Text Box 31"/>
            <p:cNvSpPr txBox="1">
              <a:spLocks noChangeArrowheads="1"/>
            </p:cNvSpPr>
            <p:nvPr/>
          </p:nvSpPr>
          <p:spPr bwMode="auto">
            <a:xfrm>
              <a:off x="6008230" y="3031044"/>
              <a:ext cx="718465" cy="584775"/>
            </a:xfrm>
            <a:prstGeom prst="rect">
              <a:avLst/>
            </a:prstGeom>
            <a:noFill/>
            <a:ln w="38100">
              <a:noFill/>
              <a:miter lim="800000"/>
              <a:headEnd/>
              <a:tailEnd/>
            </a:ln>
            <a:effectLst/>
          </p:spPr>
          <p:txBody>
            <a:bodyPr wrap="none" anchor="ctr">
              <a:spAutoFit/>
            </a:bodyPr>
            <a:lstStyle/>
            <a:p>
              <a:pPr algn="ctr"/>
              <a:r>
                <a:rPr kumimoji="1" lang="en-US" altLang="zh-CN" sz="3200" dirty="0">
                  <a:solidFill>
                    <a:schemeClr val="bg1">
                      <a:lumMod val="75000"/>
                      <a:lumOff val="25000"/>
                    </a:schemeClr>
                  </a:solidFill>
                  <a:latin typeface="方正喵呜体" panose="02010600010101010101" pitchFamily="2" charset="-122"/>
                  <a:ea typeface="方正喵呜体" panose="02010600010101010101" pitchFamily="2" charset="-122"/>
                </a:rPr>
                <a:t>1</a:t>
              </a:r>
              <a:r>
                <a:rPr kumimoji="1" lang="zh-CN" altLang="en-US" sz="3200" dirty="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87" name="Text Box 32"/>
            <p:cNvSpPr txBox="1">
              <a:spLocks noChangeArrowheads="1"/>
            </p:cNvSpPr>
            <p:nvPr/>
          </p:nvSpPr>
          <p:spPr bwMode="auto">
            <a:xfrm>
              <a:off x="5970588" y="3856038"/>
              <a:ext cx="793750" cy="579437"/>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2</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88" name="Text Box 33"/>
            <p:cNvSpPr txBox="1">
              <a:spLocks noChangeArrowheads="1"/>
            </p:cNvSpPr>
            <p:nvPr/>
          </p:nvSpPr>
          <p:spPr bwMode="auto">
            <a:xfrm>
              <a:off x="5938838" y="5532438"/>
              <a:ext cx="793750" cy="579437"/>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4</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89" name="Text Box 34"/>
            <p:cNvSpPr txBox="1">
              <a:spLocks noChangeArrowheads="1"/>
            </p:cNvSpPr>
            <p:nvPr/>
          </p:nvSpPr>
          <p:spPr bwMode="auto">
            <a:xfrm>
              <a:off x="5991398" y="4691569"/>
              <a:ext cx="752129" cy="584775"/>
            </a:xfrm>
            <a:prstGeom prst="rect">
              <a:avLst/>
            </a:prstGeom>
            <a:noFill/>
            <a:ln w="38100">
              <a:noFill/>
              <a:miter lim="800000"/>
              <a:headEnd/>
              <a:tailEnd/>
            </a:ln>
            <a:effectLst/>
          </p:spPr>
          <p:txBody>
            <a:bodyPr wrap="none" anchor="ctr">
              <a:spAutoFit/>
            </a:bodyPr>
            <a:lstStyle/>
            <a:p>
              <a:pPr algn="ctr"/>
              <a:r>
                <a:rPr kumimoji="1" lang="en-US" altLang="zh-CN" sz="3200">
                  <a:solidFill>
                    <a:schemeClr val="bg1">
                      <a:lumMod val="75000"/>
                      <a:lumOff val="25000"/>
                    </a:schemeClr>
                  </a:solidFill>
                  <a:latin typeface="方正喵呜体" panose="02010600010101010101" pitchFamily="2" charset="-122"/>
                  <a:ea typeface="方正喵呜体" panose="02010600010101010101" pitchFamily="2" charset="-122"/>
                </a:rPr>
                <a:t>3</a:t>
              </a:r>
              <a:r>
                <a:rPr kumimoji="1" lang="zh-CN" altLang="en-US" sz="3200">
                  <a:solidFill>
                    <a:schemeClr val="bg1">
                      <a:lumMod val="75000"/>
                      <a:lumOff val="25000"/>
                    </a:schemeClr>
                  </a:solidFill>
                  <a:latin typeface="方正喵呜体" panose="02010600010101010101" pitchFamily="2" charset="-122"/>
                  <a:ea typeface="方正喵呜体" panose="02010600010101010101" pitchFamily="2" charset="-122"/>
                </a:rPr>
                <a:t>层</a:t>
              </a:r>
            </a:p>
          </p:txBody>
        </p:sp>
        <p:sp>
          <p:nvSpPr>
            <p:cNvPr id="90" name="Text Box 35"/>
            <p:cNvSpPr txBox="1">
              <a:spLocks noChangeArrowheads="1"/>
            </p:cNvSpPr>
            <p:nvPr/>
          </p:nvSpPr>
          <p:spPr bwMode="auto">
            <a:xfrm>
              <a:off x="6809858" y="4287487"/>
              <a:ext cx="894796" cy="781752"/>
            </a:xfrm>
            <a:prstGeom prst="rect">
              <a:avLst/>
            </a:prstGeom>
            <a:noFill/>
            <a:ln w="38100">
              <a:noFill/>
              <a:miter lim="800000"/>
              <a:headEnd/>
              <a:tailEnd/>
            </a:ln>
            <a:effectLst/>
          </p:spPr>
          <p:txBody>
            <a:bodyPr wrap="none" anchor="ctr">
              <a:spAutoFit/>
            </a:bodyPr>
            <a:lstStyle/>
            <a:p>
              <a:pPr algn="ctr">
                <a:lnSpc>
                  <a:spcPct val="80000"/>
                </a:lnSpc>
              </a:pPr>
              <a:r>
                <a:rPr lang="en-US" altLang="zh-CN" sz="2800" b="1" dirty="0">
                  <a:solidFill>
                    <a:schemeClr val="bg1">
                      <a:lumMod val="75000"/>
                      <a:lumOff val="25000"/>
                    </a:schemeClr>
                  </a:solidFill>
                  <a:latin typeface="方正喵呜体" panose="02010600010101010101" pitchFamily="2" charset="-122"/>
                  <a:ea typeface="方正喵呜体" panose="02010600010101010101" pitchFamily="2" charset="-122"/>
                </a:rPr>
                <a:t>depth</a:t>
              </a:r>
            </a:p>
            <a:p>
              <a:pPr algn="ctr">
                <a:lnSpc>
                  <a:spcPct val="80000"/>
                </a:lnSpc>
              </a:pPr>
              <a:r>
                <a:rPr kumimoji="1" lang="en-US" altLang="zh-CN" sz="2800" b="1" dirty="0">
                  <a:solidFill>
                    <a:schemeClr val="bg1">
                      <a:lumMod val="75000"/>
                      <a:lumOff val="25000"/>
                    </a:schemeClr>
                  </a:solidFill>
                  <a:latin typeface="方正喵呜体" panose="02010600010101010101" pitchFamily="2" charset="-122"/>
                  <a:ea typeface="方正喵呜体" panose="02010600010101010101" pitchFamily="2" charset="-122"/>
                </a:rPr>
                <a:t>= 4</a:t>
              </a:r>
              <a:endParaRPr kumimoji="1" lang="en-US" altLang="zh-CN" sz="32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91" name="Line 36"/>
            <p:cNvSpPr>
              <a:spLocks noChangeShapeType="1"/>
            </p:cNvSpPr>
            <p:nvPr/>
          </p:nvSpPr>
          <p:spPr bwMode="auto">
            <a:xfrm>
              <a:off x="7053263" y="3170238"/>
              <a:ext cx="304800"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92" name="Line 37"/>
            <p:cNvSpPr>
              <a:spLocks noChangeShapeType="1"/>
            </p:cNvSpPr>
            <p:nvPr/>
          </p:nvSpPr>
          <p:spPr bwMode="auto">
            <a:xfrm flipV="1">
              <a:off x="7205663" y="3170238"/>
              <a:ext cx="0" cy="1066800"/>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93" name="Line 38"/>
            <p:cNvSpPr>
              <a:spLocks noChangeShapeType="1"/>
            </p:cNvSpPr>
            <p:nvPr/>
          </p:nvSpPr>
          <p:spPr bwMode="auto">
            <a:xfrm>
              <a:off x="7065963" y="6065838"/>
              <a:ext cx="292100" cy="0"/>
            </a:xfrm>
            <a:prstGeom prst="line">
              <a:avLst/>
            </a:prstGeom>
            <a:noFill/>
            <a:ln w="38100">
              <a:solidFill>
                <a:srgbClr val="0099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94" name="Line 39"/>
            <p:cNvSpPr>
              <a:spLocks noChangeShapeType="1"/>
            </p:cNvSpPr>
            <p:nvPr/>
          </p:nvSpPr>
          <p:spPr bwMode="auto">
            <a:xfrm flipV="1">
              <a:off x="7205663" y="4999038"/>
              <a:ext cx="0" cy="1066800"/>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nvGrpSpPr>
            <p:cNvPr id="95" name="Group 53"/>
            <p:cNvGrpSpPr>
              <a:grpSpLocks/>
            </p:cNvGrpSpPr>
            <p:nvPr/>
          </p:nvGrpSpPr>
          <p:grpSpPr bwMode="auto">
            <a:xfrm>
              <a:off x="4065588" y="3944934"/>
              <a:ext cx="496887" cy="523874"/>
              <a:chOff x="2903" y="2168"/>
              <a:chExt cx="313" cy="330"/>
            </a:xfrm>
          </p:grpSpPr>
          <p:sp>
            <p:nvSpPr>
              <p:cNvPr id="132"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33" name="Text Box 44"/>
              <p:cNvSpPr txBox="1">
                <a:spLocks noChangeArrowheads="1"/>
              </p:cNvSpPr>
              <p:nvPr/>
            </p:nvSpPr>
            <p:spPr bwMode="auto">
              <a:xfrm>
                <a:off x="2948" y="2168"/>
                <a:ext cx="237"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D</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96" name="Group 57"/>
            <p:cNvGrpSpPr>
              <a:grpSpLocks/>
            </p:cNvGrpSpPr>
            <p:nvPr/>
          </p:nvGrpSpPr>
          <p:grpSpPr bwMode="auto">
            <a:xfrm>
              <a:off x="2733675" y="3067048"/>
              <a:ext cx="496887" cy="555624"/>
              <a:chOff x="2041" y="1615"/>
              <a:chExt cx="313" cy="350"/>
            </a:xfrm>
          </p:grpSpPr>
          <p:sp>
            <p:nvSpPr>
              <p:cNvPr id="130"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31" name="Text Box 56"/>
              <p:cNvSpPr txBox="1">
                <a:spLocks noChangeArrowheads="1"/>
              </p:cNvSpPr>
              <p:nvPr/>
            </p:nvSpPr>
            <p:spPr bwMode="auto">
              <a:xfrm>
                <a:off x="2096" y="1615"/>
                <a:ext cx="218"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A</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97" name="Group 59"/>
            <p:cNvGrpSpPr>
              <a:grpSpLocks/>
            </p:cNvGrpSpPr>
            <p:nvPr/>
          </p:nvGrpSpPr>
          <p:grpSpPr bwMode="auto">
            <a:xfrm>
              <a:off x="2705100" y="3951284"/>
              <a:ext cx="496887" cy="523874"/>
              <a:chOff x="2903" y="2168"/>
              <a:chExt cx="313" cy="330"/>
            </a:xfrm>
          </p:grpSpPr>
          <p:sp>
            <p:nvSpPr>
              <p:cNvPr id="128"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9" name="Text Box 61"/>
              <p:cNvSpPr txBox="1">
                <a:spLocks noChangeArrowheads="1"/>
              </p:cNvSpPr>
              <p:nvPr/>
            </p:nvSpPr>
            <p:spPr bwMode="auto">
              <a:xfrm>
                <a:off x="2944" y="2168"/>
                <a:ext cx="246"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C</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98" name="Group 65"/>
            <p:cNvGrpSpPr>
              <a:grpSpLocks/>
            </p:cNvGrpSpPr>
            <p:nvPr/>
          </p:nvGrpSpPr>
          <p:grpSpPr bwMode="auto">
            <a:xfrm>
              <a:off x="1581150" y="3951284"/>
              <a:ext cx="496887" cy="523874"/>
              <a:chOff x="1315" y="2172"/>
              <a:chExt cx="313" cy="330"/>
            </a:xfrm>
          </p:grpSpPr>
          <p:sp>
            <p:nvSpPr>
              <p:cNvPr id="126"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7" name="Text Box 64"/>
              <p:cNvSpPr txBox="1">
                <a:spLocks noChangeArrowheads="1"/>
              </p:cNvSpPr>
              <p:nvPr/>
            </p:nvSpPr>
            <p:spPr bwMode="auto">
              <a:xfrm>
                <a:off x="1353" y="2172"/>
                <a:ext cx="235"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B</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99" name="Group 66"/>
            <p:cNvGrpSpPr>
              <a:grpSpLocks/>
            </p:cNvGrpSpPr>
            <p:nvPr/>
          </p:nvGrpSpPr>
          <p:grpSpPr bwMode="auto">
            <a:xfrm>
              <a:off x="4073525" y="4759322"/>
              <a:ext cx="496887" cy="523874"/>
              <a:chOff x="1315" y="2172"/>
              <a:chExt cx="313" cy="330"/>
            </a:xfrm>
          </p:grpSpPr>
          <p:sp>
            <p:nvSpPr>
              <p:cNvPr id="124"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5" name="Text Box 68"/>
              <p:cNvSpPr txBox="1">
                <a:spLocks noChangeArrowheads="1"/>
              </p:cNvSpPr>
              <p:nvPr/>
            </p:nvSpPr>
            <p:spPr bwMode="auto">
              <a:xfrm>
                <a:off x="1373" y="2172"/>
                <a:ext cx="195"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I</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0" name="Group 69"/>
            <p:cNvGrpSpPr>
              <a:grpSpLocks/>
            </p:cNvGrpSpPr>
            <p:nvPr/>
          </p:nvGrpSpPr>
          <p:grpSpPr bwMode="auto">
            <a:xfrm>
              <a:off x="4756150" y="4759322"/>
              <a:ext cx="496887" cy="523874"/>
              <a:chOff x="1315" y="2172"/>
              <a:chExt cx="313" cy="330"/>
            </a:xfrm>
          </p:grpSpPr>
          <p:sp>
            <p:nvSpPr>
              <p:cNvPr id="122"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3" name="Text Box 71"/>
              <p:cNvSpPr txBox="1">
                <a:spLocks noChangeArrowheads="1"/>
              </p:cNvSpPr>
              <p:nvPr/>
            </p:nvSpPr>
            <p:spPr bwMode="auto">
              <a:xfrm>
                <a:off x="1367" y="2172"/>
                <a:ext cx="208"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J</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1" name="Group 72"/>
            <p:cNvGrpSpPr>
              <a:grpSpLocks/>
            </p:cNvGrpSpPr>
            <p:nvPr/>
          </p:nvGrpSpPr>
          <p:grpSpPr bwMode="auto">
            <a:xfrm>
              <a:off x="3389313" y="4759322"/>
              <a:ext cx="496887" cy="523874"/>
              <a:chOff x="1315" y="2172"/>
              <a:chExt cx="313" cy="330"/>
            </a:xfrm>
          </p:grpSpPr>
          <p:sp>
            <p:nvSpPr>
              <p:cNvPr id="120"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21" name="Text Box 74"/>
              <p:cNvSpPr txBox="1">
                <a:spLocks noChangeArrowheads="1"/>
              </p:cNvSpPr>
              <p:nvPr/>
            </p:nvSpPr>
            <p:spPr bwMode="auto">
              <a:xfrm>
                <a:off x="1352" y="2172"/>
                <a:ext cx="237"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H</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2" name="Group 78"/>
            <p:cNvGrpSpPr>
              <a:grpSpLocks/>
            </p:cNvGrpSpPr>
            <p:nvPr/>
          </p:nvGrpSpPr>
          <p:grpSpPr bwMode="auto">
            <a:xfrm>
              <a:off x="2705100" y="4743447"/>
              <a:ext cx="496887" cy="536574"/>
              <a:chOff x="2023" y="2671"/>
              <a:chExt cx="313" cy="338"/>
            </a:xfrm>
          </p:grpSpPr>
          <p:sp>
            <p:nvSpPr>
              <p:cNvPr id="118"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9" name="Text Box 77"/>
              <p:cNvSpPr txBox="1">
                <a:spLocks noChangeArrowheads="1"/>
              </p:cNvSpPr>
              <p:nvPr/>
            </p:nvSpPr>
            <p:spPr bwMode="auto">
              <a:xfrm>
                <a:off x="2048" y="2671"/>
                <a:ext cx="263"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G</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3" name="Group 79"/>
            <p:cNvGrpSpPr>
              <a:grpSpLocks/>
            </p:cNvGrpSpPr>
            <p:nvPr/>
          </p:nvGrpSpPr>
          <p:grpSpPr bwMode="auto">
            <a:xfrm>
              <a:off x="1947863" y="4727572"/>
              <a:ext cx="496887" cy="536574"/>
              <a:chOff x="2023" y="2671"/>
              <a:chExt cx="313" cy="338"/>
            </a:xfrm>
          </p:grpSpPr>
          <p:sp>
            <p:nvSpPr>
              <p:cNvPr id="116"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7" name="Text Box 81"/>
              <p:cNvSpPr txBox="1">
                <a:spLocks noChangeArrowheads="1"/>
              </p:cNvSpPr>
              <p:nvPr/>
            </p:nvSpPr>
            <p:spPr bwMode="auto">
              <a:xfrm>
                <a:off x="2073" y="2671"/>
                <a:ext cx="210"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F</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4" name="Group 85"/>
            <p:cNvGrpSpPr>
              <a:grpSpLocks/>
            </p:cNvGrpSpPr>
            <p:nvPr/>
          </p:nvGrpSpPr>
          <p:grpSpPr bwMode="auto">
            <a:xfrm>
              <a:off x="1185863" y="4722809"/>
              <a:ext cx="496887" cy="536574"/>
              <a:chOff x="1066" y="2658"/>
              <a:chExt cx="313" cy="338"/>
            </a:xfrm>
          </p:grpSpPr>
          <p:sp>
            <p:nvSpPr>
              <p:cNvPr id="114"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5" name="Text Box 84"/>
              <p:cNvSpPr txBox="1">
                <a:spLocks noChangeArrowheads="1"/>
              </p:cNvSpPr>
              <p:nvPr/>
            </p:nvSpPr>
            <p:spPr bwMode="auto">
              <a:xfrm>
                <a:off x="1118" y="2658"/>
                <a:ext cx="219"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E</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5" name="Group 86"/>
            <p:cNvGrpSpPr>
              <a:grpSpLocks/>
            </p:cNvGrpSpPr>
            <p:nvPr/>
          </p:nvGrpSpPr>
          <p:grpSpPr bwMode="auto">
            <a:xfrm>
              <a:off x="3389312" y="5586409"/>
              <a:ext cx="496887" cy="523874"/>
              <a:chOff x="1315" y="2172"/>
              <a:chExt cx="313" cy="330"/>
            </a:xfrm>
          </p:grpSpPr>
          <p:sp>
            <p:nvSpPr>
              <p:cNvPr id="112"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3" name="Text Box 88"/>
              <p:cNvSpPr txBox="1">
                <a:spLocks noChangeArrowheads="1"/>
              </p:cNvSpPr>
              <p:nvPr/>
            </p:nvSpPr>
            <p:spPr bwMode="auto">
              <a:xfrm>
                <a:off x="1340" y="2172"/>
                <a:ext cx="263"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M</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6" name="Group 89"/>
            <p:cNvGrpSpPr>
              <a:grpSpLocks/>
            </p:cNvGrpSpPr>
            <p:nvPr/>
          </p:nvGrpSpPr>
          <p:grpSpPr bwMode="auto">
            <a:xfrm>
              <a:off x="1581150" y="5586409"/>
              <a:ext cx="496887" cy="523874"/>
              <a:chOff x="1315" y="2172"/>
              <a:chExt cx="313" cy="330"/>
            </a:xfrm>
          </p:grpSpPr>
          <p:sp>
            <p:nvSpPr>
              <p:cNvPr id="110"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11" name="Text Box 91"/>
              <p:cNvSpPr txBox="1">
                <a:spLocks noChangeArrowheads="1"/>
              </p:cNvSpPr>
              <p:nvPr/>
            </p:nvSpPr>
            <p:spPr bwMode="auto">
              <a:xfrm>
                <a:off x="1362" y="2172"/>
                <a:ext cx="216"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L</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107" name="Group 92"/>
            <p:cNvGrpSpPr>
              <a:grpSpLocks/>
            </p:cNvGrpSpPr>
            <p:nvPr/>
          </p:nvGrpSpPr>
          <p:grpSpPr bwMode="auto">
            <a:xfrm>
              <a:off x="788988" y="5572122"/>
              <a:ext cx="496887" cy="523874"/>
              <a:chOff x="1315" y="2172"/>
              <a:chExt cx="313" cy="330"/>
            </a:xfrm>
          </p:grpSpPr>
          <p:sp>
            <p:nvSpPr>
              <p:cNvPr id="108"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p:spPr>
            <p:txBody>
              <a:bodyPr wrap="none" anchor="ctr"/>
              <a:lstStyle/>
              <a:p>
                <a:endParaRPr lang="zh-CN" altLang="en-US">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109" name="Text Box 94"/>
              <p:cNvSpPr txBox="1">
                <a:spLocks noChangeArrowheads="1"/>
              </p:cNvSpPr>
              <p:nvPr/>
            </p:nvSpPr>
            <p:spPr bwMode="auto">
              <a:xfrm>
                <a:off x="1360" y="2172"/>
                <a:ext cx="222" cy="330"/>
              </a:xfrm>
              <a:prstGeom prst="rect">
                <a:avLst/>
              </a:prstGeom>
              <a:noFill/>
              <a:ln w="19050">
                <a:noFill/>
                <a:miter lim="800000"/>
                <a:headEnd/>
                <a:tailEnd/>
              </a:ln>
              <a:effectLst/>
            </p:spPr>
            <p:txBody>
              <a:bodyPr wrap="none" anchor="ctr">
                <a:spAutoFit/>
              </a:bodyPr>
              <a:lstStyle/>
              <a:p>
                <a:pPr algn="ctr"/>
                <a:r>
                  <a:rPr kumimoji="1" lang="en-US" altLang="zh-CN" sz="2800" b="1">
                    <a:solidFill>
                      <a:schemeClr val="bg1">
                        <a:lumMod val="75000"/>
                        <a:lumOff val="25000"/>
                      </a:schemeClr>
                    </a:solidFill>
                    <a:latin typeface="方正喵呜体" panose="02010600010101010101" pitchFamily="2" charset="-122"/>
                    <a:ea typeface="方正喵呜体" panose="02010600010101010101" pitchFamily="2" charset="-122"/>
                  </a:rPr>
                  <a:t>K</a:t>
                </a:r>
                <a:endParaRPr kumimoji="1" lang="en-US" altLang="zh-CN" sz="2400">
                  <a:solidFill>
                    <a:schemeClr val="bg1">
                      <a:lumMod val="75000"/>
                      <a:lumOff val="25000"/>
                    </a:schemeClr>
                  </a:solidFill>
                  <a:latin typeface="方正喵呜体" panose="02010600010101010101" pitchFamily="2" charset="-122"/>
                  <a:ea typeface="方正喵呜体" panose="02010600010101010101" pitchFamily="2" charset="-122"/>
                </a:endParaRPr>
              </a:p>
            </p:txBody>
          </p:sp>
        </p:grpSp>
      </p:grpSp>
    </p:spTree>
    <p:extLst>
      <p:ext uri="{BB962C8B-B14F-4D97-AF65-F5344CB8AC3E}">
        <p14:creationId xmlns:p14="http://schemas.microsoft.com/office/powerpoint/2010/main" val="216351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34352" y="832109"/>
            <a:ext cx="7848600" cy="33200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树的高度：等于根结点的高度，即根结点所有子女高度的最大值加</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1</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a:t>
            </a:r>
          </a:p>
          <a:p>
            <a:pPr>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有序树：树中结点的各棵子树 </a:t>
            </a:r>
            <a:r>
              <a:rPr lang="en-US" altLang="zh-CN" sz="2400" i="1" smtClean="0">
                <a:solidFill>
                  <a:schemeClr val="bg1">
                    <a:lumMod val="75000"/>
                    <a:lumOff val="25000"/>
                  </a:schemeClr>
                </a:solidFill>
                <a:latin typeface="方正喵呜体" panose="02010600010101010101" pitchFamily="2" charset="-122"/>
                <a:ea typeface="方正喵呜体" panose="02010600010101010101" pitchFamily="2" charset="-122"/>
              </a:rPr>
              <a:t>T</a:t>
            </a:r>
            <a:r>
              <a:rPr lang="en-US" altLang="zh-CN" sz="2400" baseline="-25000" smtClean="0">
                <a:solidFill>
                  <a:schemeClr val="bg1">
                    <a:lumMod val="75000"/>
                    <a:lumOff val="25000"/>
                  </a:schemeClr>
                </a:solidFill>
                <a:latin typeface="方正喵呜体" panose="02010600010101010101" pitchFamily="2" charset="-122"/>
                <a:ea typeface="方正喵呜体" panose="02010600010101010101" pitchFamily="2" charset="-122"/>
              </a:rPr>
              <a:t>0</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 </a:t>
            </a:r>
            <a:r>
              <a:rPr lang="en-US" altLang="zh-CN" sz="2400" i="1" smtClean="0">
                <a:solidFill>
                  <a:schemeClr val="bg1">
                    <a:lumMod val="75000"/>
                    <a:lumOff val="25000"/>
                  </a:schemeClr>
                </a:solidFill>
                <a:latin typeface="方正喵呜体" panose="02010600010101010101" pitchFamily="2" charset="-122"/>
                <a:ea typeface="方正喵呜体" panose="02010600010101010101" pitchFamily="2" charset="-122"/>
              </a:rPr>
              <a:t>T</a:t>
            </a:r>
            <a:r>
              <a:rPr lang="en-US" altLang="zh-CN" sz="2400" baseline="-25000" smtClean="0">
                <a:solidFill>
                  <a:schemeClr val="bg1">
                    <a:lumMod val="75000"/>
                    <a:lumOff val="25000"/>
                  </a:schemeClr>
                </a:solidFill>
                <a:latin typeface="方正喵呜体" panose="02010600010101010101" pitchFamily="2" charset="-122"/>
                <a:ea typeface="方正喵呜体" panose="02010600010101010101" pitchFamily="2" charset="-122"/>
              </a:rPr>
              <a:t>1</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 …</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是从左至右有次序的，即为有序树。</a:t>
            </a:r>
          </a:p>
          <a:p>
            <a:pPr>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无序树：树中结点的各棵子树之间的次序是不重要的，可以互相交换位置。</a:t>
            </a:r>
          </a:p>
          <a:p>
            <a:pPr>
              <a:buClr>
                <a:schemeClr val="tx1"/>
              </a:buClr>
              <a:buSzPct val="50000"/>
            </a:pP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森林：森林是</a:t>
            </a:r>
            <a:r>
              <a:rPr lang="en-US" altLang="zh-CN" sz="2400" i="1" smtClean="0">
                <a:solidFill>
                  <a:schemeClr val="bg1">
                    <a:lumMod val="75000"/>
                    <a:lumOff val="25000"/>
                  </a:schemeClr>
                </a:solidFill>
                <a:latin typeface="方正喵呜体" panose="02010600010101010101" pitchFamily="2" charset="-122"/>
                <a:ea typeface="方正喵呜体" panose="02010600010101010101" pitchFamily="2" charset="-122"/>
              </a:rPr>
              <a:t>m</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a:t>
            </a:r>
            <a:r>
              <a:rPr lang="en-US" altLang="zh-CN" sz="2400" i="1" smtClean="0">
                <a:solidFill>
                  <a:schemeClr val="bg1">
                    <a:lumMod val="75000"/>
                    <a:lumOff val="25000"/>
                  </a:schemeClr>
                </a:solidFill>
                <a:latin typeface="方正喵呜体" panose="02010600010101010101" pitchFamily="2" charset="-122"/>
                <a:ea typeface="方正喵呜体" panose="02010600010101010101" pitchFamily="2" charset="-122"/>
              </a:rPr>
              <a:t>m</a:t>
            </a:r>
            <a:r>
              <a:rPr lang="en-US" altLang="zh-CN" sz="2400" smtClean="0">
                <a:solidFill>
                  <a:schemeClr val="bg1">
                    <a:lumMod val="75000"/>
                    <a:lumOff val="25000"/>
                  </a:schemeClr>
                </a:solidFill>
                <a:latin typeface="方正喵呜体" panose="02010600010101010101" pitchFamily="2" charset="-122"/>
                <a:ea typeface="方正喵呜体" panose="02010600010101010101" pitchFamily="2" charset="-122"/>
              </a:rPr>
              <a:t>≥0</a:t>
            </a:r>
            <a:r>
              <a:rPr lang="zh-CN" altLang="en-US" sz="2400" smtClean="0">
                <a:solidFill>
                  <a:schemeClr val="bg1">
                    <a:lumMod val="75000"/>
                    <a:lumOff val="25000"/>
                  </a:schemeClr>
                </a:solidFill>
                <a:latin typeface="方正喵呜体" panose="02010600010101010101" pitchFamily="2" charset="-122"/>
                <a:ea typeface="方正喵呜体" panose="02010600010101010101" pitchFamily="2" charset="-122"/>
              </a:rPr>
              <a:t>）棵互不相交的树的集合。 </a:t>
            </a:r>
            <a:endParaRPr lang="zh-CN" altLang="en-US" sz="24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7005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p:cNvSpPr txBox="1">
            <a:spLocks noChangeArrowheads="1"/>
          </p:cNvSpPr>
          <p:nvPr/>
        </p:nvSpPr>
        <p:spPr>
          <a:xfrm>
            <a:off x="630221" y="2434985"/>
            <a:ext cx="7956550" cy="17824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kumimoji="1"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	一棵二叉树是结点的一个有限集合，该集合或者为空，或者是由一个根结点加上两棵分别称为</a:t>
            </a:r>
            <a:r>
              <a:rPr kumimoji="1" lang="zh-CN" altLang="en-US" sz="3000" dirty="0" smtClean="0">
                <a:solidFill>
                  <a:srgbClr val="077CFD"/>
                </a:solidFill>
                <a:latin typeface="方正喵呜体" panose="02010600010101010101" pitchFamily="2" charset="-122"/>
                <a:ea typeface="方正喵呜体" panose="02010600010101010101" pitchFamily="2" charset="-122"/>
              </a:rPr>
              <a:t>左子树</a:t>
            </a:r>
            <a:r>
              <a:rPr kumimoji="1"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和</a:t>
            </a:r>
            <a:r>
              <a:rPr kumimoji="1" lang="zh-CN" altLang="en-US" sz="3000" dirty="0" smtClean="0">
                <a:solidFill>
                  <a:srgbClr val="077CFD"/>
                </a:solidFill>
                <a:latin typeface="方正喵呜体" panose="02010600010101010101" pitchFamily="2" charset="-122"/>
                <a:ea typeface="方正喵呜体" panose="02010600010101010101" pitchFamily="2" charset="-122"/>
              </a:rPr>
              <a:t>右子树</a:t>
            </a:r>
            <a:r>
              <a:rPr kumimoji="1"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的、互不相交的二叉树组成。</a:t>
            </a:r>
            <a:endParaRPr kumimoji="1" lang="zh-CN" altLang="en-US" sz="30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065904" y="1250302"/>
            <a:ext cx="5085184" cy="646331"/>
          </a:xfrm>
          <a:prstGeom prst="rect">
            <a:avLst/>
          </a:prstGeom>
          <a:noFill/>
        </p:spPr>
        <p:txBody>
          <a:bodyPr wrap="square" rtlCol="0">
            <a:spAutoFit/>
          </a:bodyPr>
          <a:lstStyle/>
          <a:p>
            <a:pPr algn="ctr"/>
            <a:r>
              <a:rPr lang="zh-CN" altLang="en-US" sz="3600" dirty="0" smtClean="0">
                <a:solidFill>
                  <a:schemeClr val="bg1">
                    <a:lumMod val="75000"/>
                    <a:lumOff val="25000"/>
                  </a:schemeClr>
                </a:solidFill>
                <a:latin typeface="方正喵呜体" panose="02010600010101010101" pitchFamily="2" charset="-122"/>
                <a:ea typeface="方正喵呜体" panose="02010600010101010101" pitchFamily="2" charset="-122"/>
              </a:rPr>
              <a:t>二叉树 </a:t>
            </a:r>
            <a:r>
              <a:rPr lang="en-US" altLang="zh-CN" sz="3600" dirty="0" smtClean="0">
                <a:solidFill>
                  <a:schemeClr val="bg1">
                    <a:lumMod val="75000"/>
                    <a:lumOff val="25000"/>
                  </a:schemeClr>
                </a:solidFill>
                <a:latin typeface="方正喵呜体" panose="02010600010101010101" pitchFamily="2" charset="-122"/>
                <a:ea typeface="方正喵呜体" panose="02010600010101010101" pitchFamily="2" charset="-122"/>
              </a:rPr>
              <a:t>Binary Tree</a:t>
            </a:r>
            <a:endParaRPr lang="zh-CN" altLang="en-US" sz="36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pic>
        <p:nvPicPr>
          <p:cNvPr id="5" name="图片 4"/>
          <p:cNvPicPr>
            <a:picLocks noChangeAspect="1"/>
          </p:cNvPicPr>
          <p:nvPr/>
        </p:nvPicPr>
        <p:blipFill>
          <a:blip r:embed="rId2"/>
          <a:stretch>
            <a:fillRect/>
          </a:stretch>
        </p:blipFill>
        <p:spPr>
          <a:xfrm>
            <a:off x="7010885" y="5105400"/>
            <a:ext cx="1933575" cy="1752600"/>
          </a:xfrm>
          <a:prstGeom prst="rect">
            <a:avLst/>
          </a:prstGeom>
        </p:spPr>
      </p:pic>
    </p:spTree>
    <p:extLst>
      <p:ext uri="{BB962C8B-B14F-4D97-AF65-F5344CB8AC3E}">
        <p14:creationId xmlns:p14="http://schemas.microsoft.com/office/powerpoint/2010/main" val="61885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661988" y="944724"/>
            <a:ext cx="8050212" cy="4860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kumimoji="1" lang="zh-CN" altLang="en-US" sz="3000" u="sng" dirty="0" smtClean="0">
                <a:solidFill>
                  <a:schemeClr val="bg1"/>
                </a:solidFill>
                <a:latin typeface="方正喵呜体" panose="02010600010101010101" pitchFamily="2" charset="-122"/>
                <a:ea typeface="方正喵呜体" panose="02010600010101010101" pitchFamily="2" charset="-122"/>
              </a:rPr>
              <a:t>性质</a:t>
            </a:r>
            <a:r>
              <a:rPr kumimoji="1" lang="en-US" altLang="zh-CN" sz="3000" u="sng"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若二叉树结点的层次从 </a:t>
            </a:r>
            <a:r>
              <a:rPr kumimoji="1" lang="en-US" altLang="zh-CN" sz="3000" dirty="0" smtClean="0">
                <a:solidFill>
                  <a:schemeClr val="bg1"/>
                </a:solidFill>
                <a:latin typeface="方正喵呜体" panose="02010600010101010101" pitchFamily="2" charset="-122"/>
                <a:ea typeface="方正喵呜体" panose="02010600010101010101" pitchFamily="2" charset="-122"/>
              </a:rPr>
              <a:t>1 </a:t>
            </a:r>
            <a:r>
              <a:rPr kumimoji="1" lang="zh-CN" altLang="en-US" sz="3000" dirty="0" smtClean="0">
                <a:solidFill>
                  <a:schemeClr val="bg1"/>
                </a:solidFill>
                <a:latin typeface="方正喵呜体" panose="02010600010101010101" pitchFamily="2" charset="-122"/>
                <a:ea typeface="方正喵呜体" panose="02010600010101010101" pitchFamily="2" charset="-122"/>
              </a:rPr>
              <a:t>开始</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则在二叉树的第 </a:t>
            </a:r>
            <a:r>
              <a:rPr kumimoji="1" lang="en-US" altLang="zh-CN" sz="3000" i="1" dirty="0" err="1" smtClean="0">
                <a:solidFill>
                  <a:schemeClr val="bg1"/>
                </a:solidFill>
                <a:latin typeface="方正喵呜体" panose="02010600010101010101" pitchFamily="2" charset="-122"/>
                <a:ea typeface="方正喵呜体" panose="02010600010101010101" pitchFamily="2" charset="-122"/>
              </a:rPr>
              <a:t>i</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层最多有 </a:t>
            </a:r>
            <a:r>
              <a:rPr kumimoji="1" lang="en-US" altLang="zh-CN" sz="3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i="1" baseline="30000" dirty="0" smtClean="0">
                <a:solidFill>
                  <a:schemeClr val="bg1"/>
                </a:solidFill>
                <a:latin typeface="方正喵呜体" panose="02010600010101010101" pitchFamily="2" charset="-122"/>
                <a:ea typeface="方正喵呜体" panose="02010600010101010101" pitchFamily="2" charset="-122"/>
              </a:rPr>
              <a:t>i</a:t>
            </a:r>
            <a:r>
              <a:rPr kumimoji="1" lang="en-US" altLang="zh-CN" sz="3000" baseline="30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i="1" baseline="30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个结点。</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i</a:t>
            </a:r>
            <a:r>
              <a:rPr kumimoji="1" lang="en-US" altLang="zh-CN" sz="3000" dirty="0" smtClean="0">
                <a:solidFill>
                  <a:schemeClr val="bg1"/>
                </a:solidFill>
                <a:latin typeface="方正喵呜体" panose="02010600010101010101" pitchFamily="2" charset="-122"/>
                <a:ea typeface="方正喵呜体" panose="02010600010101010101" pitchFamily="2" charset="-122"/>
              </a:rPr>
              <a:t>≥1)</a:t>
            </a:r>
          </a:p>
          <a:p>
            <a:pPr>
              <a:lnSpc>
                <a:spcPct val="105000"/>
              </a:lnSpc>
              <a:spcBef>
                <a:spcPct val="10000"/>
              </a:spcBef>
              <a:buClr>
                <a:schemeClr val="tx1"/>
              </a:buClr>
              <a:buSzPct val="50000"/>
            </a:pPr>
            <a:endParaRPr kumimoji="1" lang="en-US" altLang="zh-CN"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0000"/>
              </a:spcBef>
              <a:buClr>
                <a:schemeClr val="tx1"/>
              </a:buClr>
              <a:buSzPct val="50000"/>
              <a:buFont typeface="Wingdings" pitchFamily="2" charset="2"/>
              <a:buNone/>
            </a:pPr>
            <a:endParaRPr kumimoji="1" lang="en-US" altLang="zh-CN" sz="9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0000"/>
              </a:spcBef>
              <a:buClr>
                <a:schemeClr val="tx1"/>
              </a:buClr>
              <a:buSzPct val="50000"/>
            </a:pPr>
            <a:r>
              <a:rPr kumimoji="1" lang="zh-CN" altLang="en-US" sz="3000" u="sng" dirty="0" smtClean="0">
                <a:solidFill>
                  <a:schemeClr val="bg1"/>
                </a:solidFill>
                <a:latin typeface="方正喵呜体" panose="02010600010101010101" pitchFamily="2" charset="-122"/>
                <a:ea typeface="方正喵呜体" panose="02010600010101010101" pitchFamily="2" charset="-122"/>
              </a:rPr>
              <a:t>性质</a:t>
            </a:r>
            <a:r>
              <a:rPr kumimoji="1" lang="en-US" altLang="zh-CN" sz="3000" u="sng"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深度为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的二叉树最少有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个结点，最多有 </a:t>
            </a:r>
            <a:r>
              <a:rPr kumimoji="1" lang="en-US" altLang="zh-CN" sz="3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i="1" baseline="30000" dirty="0" smtClean="0">
                <a:solidFill>
                  <a:schemeClr val="bg1"/>
                </a:solidFill>
                <a:latin typeface="方正喵呜体" panose="02010600010101010101" pitchFamily="2" charset="-122"/>
                <a:ea typeface="方正喵呜体" panose="02010600010101010101" pitchFamily="2" charset="-122"/>
              </a:rPr>
              <a:t>k</a:t>
            </a:r>
            <a:r>
              <a:rPr kumimoji="1" lang="en-US" altLang="zh-CN" sz="3000" dirty="0" smtClean="0">
                <a:solidFill>
                  <a:schemeClr val="bg1"/>
                </a:solidFill>
                <a:latin typeface="方正喵呜体" panose="02010600010101010101" pitchFamily="2" charset="-122"/>
                <a:ea typeface="方正喵呜体" panose="02010600010101010101" pitchFamily="2" charset="-122"/>
              </a:rPr>
              <a:t>-1</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个结点。</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a:t>
            </a:r>
            <a:r>
              <a:rPr kumimoji="1" lang="en-US" altLang="zh-CN" sz="3000" dirty="0" smtClean="0">
                <a:solidFill>
                  <a:schemeClr val="bg1"/>
                </a:solidFill>
                <a:latin typeface="方正喵呜体" panose="02010600010101010101" pitchFamily="2" charset="-122"/>
                <a:ea typeface="方正喵呜体" panose="02010600010101010101" pitchFamily="2" charset="-122"/>
              </a:rPr>
              <a:t>≥1 )</a:t>
            </a:r>
          </a:p>
          <a:p>
            <a:pPr lvl="1">
              <a:lnSpc>
                <a:spcPct val="105000"/>
              </a:lnSpc>
              <a:spcBef>
                <a:spcPct val="10000"/>
              </a:spcBef>
              <a:buClr>
                <a:srgbClr val="800080"/>
              </a:buClr>
              <a:buSzPct val="50000"/>
              <a:buFont typeface="Wingdings" pitchFamily="2" charset="2"/>
              <a:buNone/>
            </a:pPr>
            <a:r>
              <a:rPr kumimoji="1" lang="en-US" altLang="zh-CN" sz="26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rgbClr val="077CFD"/>
                </a:solidFill>
                <a:latin typeface="方正喵呜体" panose="02010600010101010101" pitchFamily="2" charset="-122"/>
                <a:ea typeface="方正喵呜体" panose="02010600010101010101" pitchFamily="2" charset="-122"/>
              </a:rPr>
              <a:t>因为每一层最少要有</a:t>
            </a:r>
            <a:r>
              <a:rPr kumimoji="1" lang="en-US" altLang="zh-CN" sz="3000" dirty="0" smtClean="0">
                <a:solidFill>
                  <a:srgbClr val="077CFD"/>
                </a:solidFill>
                <a:latin typeface="方正喵呜体" panose="02010600010101010101" pitchFamily="2" charset="-122"/>
                <a:ea typeface="方正喵呜体" panose="02010600010101010101" pitchFamily="2" charset="-122"/>
              </a:rPr>
              <a:t>1</a:t>
            </a:r>
            <a:r>
              <a:rPr kumimoji="1" lang="zh-CN" altLang="en-US" sz="3000" dirty="0" smtClean="0">
                <a:solidFill>
                  <a:srgbClr val="077CFD"/>
                </a:solidFill>
                <a:latin typeface="方正喵呜体" panose="02010600010101010101" pitchFamily="2" charset="-122"/>
                <a:ea typeface="方正喵呜体" panose="02010600010101010101" pitchFamily="2" charset="-122"/>
              </a:rPr>
              <a:t>个结点，因此，最少结点数为 </a:t>
            </a:r>
            <a:r>
              <a:rPr kumimoji="1" lang="en-US" altLang="zh-CN" sz="3000" i="1" dirty="0" smtClean="0">
                <a:solidFill>
                  <a:srgbClr val="077CFD"/>
                </a:solidFill>
                <a:latin typeface="方正喵呜体" panose="02010600010101010101" pitchFamily="2" charset="-122"/>
                <a:ea typeface="方正喵呜体" panose="02010600010101010101" pitchFamily="2" charset="-122"/>
              </a:rPr>
              <a:t>k</a:t>
            </a:r>
            <a:r>
              <a:rPr kumimoji="1" lang="zh-CN" altLang="en-US" sz="3000" dirty="0" smtClean="0">
                <a:solidFill>
                  <a:srgbClr val="077CFD"/>
                </a:solidFill>
                <a:latin typeface="方正喵呜体" panose="02010600010101010101" pitchFamily="2" charset="-122"/>
                <a:ea typeface="方正喵呜体" panose="02010600010101010101" pitchFamily="2" charset="-122"/>
              </a:rPr>
              <a:t>。最多结点个数借助性质</a:t>
            </a:r>
            <a:r>
              <a:rPr kumimoji="1" lang="en-US" altLang="zh-CN" sz="3000" dirty="0" smtClean="0">
                <a:solidFill>
                  <a:srgbClr val="077CFD"/>
                </a:solidFill>
                <a:latin typeface="方正喵呜体" panose="02010600010101010101" pitchFamily="2" charset="-122"/>
                <a:ea typeface="方正喵呜体" panose="02010600010101010101" pitchFamily="2" charset="-122"/>
              </a:rPr>
              <a:t>1</a:t>
            </a:r>
            <a:r>
              <a:rPr kumimoji="1" lang="zh-CN" altLang="en-US" sz="3000" dirty="0" smtClean="0">
                <a:solidFill>
                  <a:srgbClr val="077CFD"/>
                </a:solidFill>
                <a:latin typeface="方正喵呜体" panose="02010600010101010101" pitchFamily="2" charset="-122"/>
                <a:ea typeface="方正喵呜体" panose="02010600010101010101" pitchFamily="2" charset="-122"/>
              </a:rPr>
              <a:t>：用求等比级数前</a:t>
            </a:r>
            <a:r>
              <a:rPr kumimoji="1" lang="en-US" altLang="zh-CN" sz="3000" i="1" dirty="0" smtClean="0">
                <a:solidFill>
                  <a:srgbClr val="077CFD"/>
                </a:solidFill>
                <a:latin typeface="方正喵呜体" panose="02010600010101010101" pitchFamily="2" charset="-122"/>
                <a:ea typeface="方正喵呜体" panose="02010600010101010101" pitchFamily="2" charset="-122"/>
              </a:rPr>
              <a:t>k</a:t>
            </a:r>
            <a:r>
              <a:rPr kumimoji="1" lang="zh-CN" altLang="en-US" sz="3000" dirty="0" smtClean="0">
                <a:solidFill>
                  <a:srgbClr val="077CFD"/>
                </a:solidFill>
                <a:latin typeface="方正喵呜体" panose="02010600010101010101" pitchFamily="2" charset="-122"/>
                <a:ea typeface="方正喵呜体" panose="02010600010101010101" pitchFamily="2" charset="-122"/>
              </a:rPr>
              <a:t>项和的公式</a:t>
            </a:r>
          </a:p>
          <a:p>
            <a:pPr>
              <a:lnSpc>
                <a:spcPct val="105000"/>
              </a:lnSpc>
              <a:spcBef>
                <a:spcPct val="10000"/>
              </a:spcBef>
              <a:buClr>
                <a:srgbClr val="800080"/>
              </a:buClr>
              <a:buSzPct val="50000"/>
              <a:buFont typeface="Wingdings" pitchFamily="2" charset="2"/>
              <a:buNone/>
            </a:pPr>
            <a:r>
              <a:rPr kumimoji="1" lang="zh-CN" altLang="en-US" sz="3000" dirty="0" smtClean="0">
                <a:solidFill>
                  <a:srgbClr val="077CFD"/>
                </a:solidFill>
                <a:latin typeface="方正喵呜体" panose="02010600010101010101" pitchFamily="2" charset="-122"/>
                <a:ea typeface="方正喵呜体" panose="02010600010101010101" pitchFamily="2" charset="-122"/>
              </a:rPr>
              <a:t>            </a:t>
            </a:r>
            <a:r>
              <a:rPr kumimoji="1" lang="en-US" altLang="zh-CN" sz="3000" dirty="0" smtClean="0">
                <a:solidFill>
                  <a:srgbClr val="077CFD"/>
                </a:solidFill>
                <a:latin typeface="方正喵呜体" panose="02010600010101010101" pitchFamily="2" charset="-122"/>
                <a:ea typeface="方正喵呜体" panose="02010600010101010101" pitchFamily="2" charset="-122"/>
              </a:rPr>
              <a:t>2</a:t>
            </a:r>
            <a:r>
              <a:rPr kumimoji="1" lang="en-US" altLang="zh-CN" sz="3000" baseline="30000" dirty="0" smtClean="0">
                <a:solidFill>
                  <a:srgbClr val="077CFD"/>
                </a:solidFill>
                <a:latin typeface="方正喵呜体" panose="02010600010101010101" pitchFamily="2" charset="-122"/>
                <a:ea typeface="方正喵呜体" panose="02010600010101010101" pitchFamily="2" charset="-122"/>
              </a:rPr>
              <a:t>0 </a:t>
            </a:r>
            <a:r>
              <a:rPr kumimoji="1" lang="en-US" altLang="zh-CN" sz="3000" dirty="0" smtClean="0">
                <a:solidFill>
                  <a:srgbClr val="077CFD"/>
                </a:solidFill>
                <a:latin typeface="方正喵呜体" panose="02010600010101010101" pitchFamily="2" charset="-122"/>
                <a:ea typeface="方正喵呜体" panose="02010600010101010101" pitchFamily="2" charset="-122"/>
              </a:rPr>
              <a:t>+2</a:t>
            </a:r>
            <a:r>
              <a:rPr kumimoji="1" lang="en-US" altLang="zh-CN" sz="3000" baseline="30000" dirty="0" smtClean="0">
                <a:solidFill>
                  <a:srgbClr val="077CFD"/>
                </a:solidFill>
                <a:latin typeface="方正喵呜体" panose="02010600010101010101" pitchFamily="2" charset="-122"/>
                <a:ea typeface="方正喵呜体" panose="02010600010101010101" pitchFamily="2" charset="-122"/>
              </a:rPr>
              <a:t>1 </a:t>
            </a:r>
            <a:r>
              <a:rPr kumimoji="1" lang="en-US" altLang="zh-CN" sz="3000" dirty="0" smtClean="0">
                <a:solidFill>
                  <a:srgbClr val="077CFD"/>
                </a:solidFill>
                <a:latin typeface="方正喵呜体" panose="02010600010101010101" pitchFamily="2" charset="-122"/>
                <a:ea typeface="方正喵呜体" panose="02010600010101010101" pitchFamily="2" charset="-122"/>
              </a:rPr>
              <a:t>+2</a:t>
            </a:r>
            <a:r>
              <a:rPr kumimoji="1" lang="en-US" altLang="zh-CN" sz="3000" baseline="30000" dirty="0" smtClean="0">
                <a:solidFill>
                  <a:srgbClr val="077CFD"/>
                </a:solidFill>
                <a:latin typeface="方正喵呜体" panose="02010600010101010101" pitchFamily="2" charset="-122"/>
                <a:ea typeface="方正喵呜体" panose="02010600010101010101" pitchFamily="2" charset="-122"/>
              </a:rPr>
              <a:t>2 </a:t>
            </a:r>
            <a:r>
              <a:rPr kumimoji="1" lang="en-US" altLang="zh-CN" sz="3000" dirty="0" smtClean="0">
                <a:solidFill>
                  <a:srgbClr val="077CFD"/>
                </a:solidFill>
                <a:latin typeface="方正喵呜体" panose="02010600010101010101" pitchFamily="2" charset="-122"/>
                <a:ea typeface="方正喵呜体" panose="02010600010101010101" pitchFamily="2" charset="-122"/>
              </a:rPr>
              <a:t>+ …+2</a:t>
            </a:r>
            <a:r>
              <a:rPr kumimoji="1" lang="en-US" altLang="zh-CN" sz="3000" i="1" baseline="30000" dirty="0" smtClean="0">
                <a:solidFill>
                  <a:srgbClr val="077CFD"/>
                </a:solidFill>
                <a:latin typeface="方正喵呜体" panose="02010600010101010101" pitchFamily="2" charset="-122"/>
                <a:ea typeface="方正喵呜体" panose="02010600010101010101" pitchFamily="2" charset="-122"/>
              </a:rPr>
              <a:t>k</a:t>
            </a:r>
            <a:r>
              <a:rPr kumimoji="1" lang="en-US" altLang="zh-CN" sz="3000" baseline="30000" dirty="0" smtClean="0">
                <a:solidFill>
                  <a:srgbClr val="077CFD"/>
                </a:solidFill>
                <a:latin typeface="方正喵呜体" panose="02010600010101010101" pitchFamily="2" charset="-122"/>
                <a:ea typeface="方正喵呜体" panose="02010600010101010101" pitchFamily="2" charset="-122"/>
              </a:rPr>
              <a:t>-1</a:t>
            </a:r>
            <a:r>
              <a:rPr kumimoji="1" lang="en-US" altLang="zh-CN" sz="3000" dirty="0" smtClean="0">
                <a:solidFill>
                  <a:srgbClr val="077CFD"/>
                </a:solidFill>
                <a:latin typeface="方正喵呜体" panose="02010600010101010101" pitchFamily="2" charset="-122"/>
                <a:ea typeface="方正喵呜体" panose="02010600010101010101" pitchFamily="2" charset="-122"/>
              </a:rPr>
              <a:t> = 2</a:t>
            </a:r>
            <a:r>
              <a:rPr kumimoji="1" lang="en-US" altLang="zh-CN" sz="3000" i="1" baseline="30000" dirty="0" smtClean="0">
                <a:solidFill>
                  <a:srgbClr val="077CFD"/>
                </a:solidFill>
                <a:latin typeface="方正喵呜体" panose="02010600010101010101" pitchFamily="2" charset="-122"/>
                <a:ea typeface="方正喵呜体" panose="02010600010101010101" pitchFamily="2" charset="-122"/>
              </a:rPr>
              <a:t>k</a:t>
            </a:r>
            <a:r>
              <a:rPr kumimoji="1" lang="en-US" altLang="zh-CN" sz="3000" dirty="0" smtClean="0">
                <a:solidFill>
                  <a:srgbClr val="077CFD"/>
                </a:solidFill>
                <a:latin typeface="方正喵呜体" panose="02010600010101010101" pitchFamily="2" charset="-122"/>
                <a:ea typeface="方正喵呜体" panose="02010600010101010101" pitchFamily="2" charset="-122"/>
              </a:rPr>
              <a:t>-1</a:t>
            </a:r>
            <a:endParaRPr kumimoji="1" lang="en-US" altLang="zh-CN" sz="3000" dirty="0">
              <a:solidFill>
                <a:srgbClr val="077CFD"/>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809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29691" y="905691"/>
            <a:ext cx="3875314" cy="707886"/>
          </a:xfrm>
          <a:prstGeom prst="rect">
            <a:avLst/>
          </a:prstGeom>
          <a:noFill/>
        </p:spPr>
        <p:txBody>
          <a:bodyPr wrap="square" rtlCol="0">
            <a:spAutoFit/>
          </a:bodyPr>
          <a:lstStyle/>
          <a:p>
            <a:pPr algn="ctr"/>
            <a:r>
              <a:rPr lang="zh-CN" altLang="en-US" sz="4000" dirty="0" smtClean="0">
                <a:solidFill>
                  <a:schemeClr val="tx2">
                    <a:lumMod val="10000"/>
                  </a:schemeClr>
                </a:solidFill>
                <a:latin typeface="方正喵呜体" panose="02010600010101010101" pitchFamily="2" charset="-122"/>
                <a:ea typeface="方正喵呜体" panose="02010600010101010101" pitchFamily="2" charset="-122"/>
              </a:rPr>
              <a:t>思考</a:t>
            </a:r>
            <a:endParaRPr lang="zh-CN" altLang="en-US" sz="4000" dirty="0">
              <a:solidFill>
                <a:schemeClr val="tx2">
                  <a:lumMod val="10000"/>
                </a:schemeClr>
              </a:solidFill>
              <a:latin typeface="方正喵呜体" panose="02010600010101010101" pitchFamily="2" charset="-122"/>
              <a:ea typeface="方正喵呜体" panose="02010600010101010101" pitchFamily="2" charset="-122"/>
            </a:endParaRPr>
          </a:p>
        </p:txBody>
      </p:sp>
      <p:grpSp>
        <p:nvGrpSpPr>
          <p:cNvPr id="10" name="组合 9"/>
          <p:cNvGrpSpPr/>
          <p:nvPr/>
        </p:nvGrpSpPr>
        <p:grpSpPr>
          <a:xfrm>
            <a:off x="3618139" y="494704"/>
            <a:ext cx="944880" cy="646331"/>
            <a:chOff x="2817223" y="3322320"/>
            <a:chExt cx="944880" cy="646331"/>
          </a:xfrm>
        </p:grpSpPr>
        <p:sp>
          <p:nvSpPr>
            <p:cNvPr id="4" name="文本框 3"/>
            <p:cNvSpPr txBox="1"/>
            <p:nvPr/>
          </p:nvSpPr>
          <p:spPr>
            <a:xfrm>
              <a:off x="2817223" y="3322320"/>
              <a:ext cx="944880" cy="646331"/>
            </a:xfrm>
            <a:prstGeom prst="rect">
              <a:avLst/>
            </a:prstGeom>
            <a:noFill/>
          </p:spPr>
          <p:txBody>
            <a:bodyPr wrap="square" rtlCol="0">
              <a:spAutoFit/>
            </a:bodyPr>
            <a:lstStyle/>
            <a:p>
              <a:pPr algn="ctr"/>
              <a:r>
                <a:rPr lang="en-US" altLang="zh-CN" sz="3600" dirty="0" smtClean="0">
                  <a:solidFill>
                    <a:schemeClr val="tx2">
                      <a:lumMod val="10000"/>
                    </a:schemeClr>
                  </a:solidFill>
                  <a:latin typeface="方正喵呜体" panose="02010600010101010101" pitchFamily="2" charset="-122"/>
                  <a:ea typeface="方正喵呜体" panose="02010600010101010101" pitchFamily="2" charset="-122"/>
                </a:rPr>
                <a:t>si</a:t>
              </a:r>
              <a:endParaRPr lang="zh-CN" altLang="en-US" sz="36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5" name="圆角矩形 4"/>
            <p:cNvSpPr/>
            <p:nvPr/>
          </p:nvSpPr>
          <p:spPr>
            <a:xfrm>
              <a:off x="3295650" y="3486785"/>
              <a:ext cx="171450" cy="4571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600"/>
            </a:p>
          </p:txBody>
        </p:sp>
      </p:grpSp>
      <p:grpSp>
        <p:nvGrpSpPr>
          <p:cNvPr id="11" name="组合 10"/>
          <p:cNvGrpSpPr/>
          <p:nvPr/>
        </p:nvGrpSpPr>
        <p:grpSpPr>
          <a:xfrm>
            <a:off x="4177937" y="548640"/>
            <a:ext cx="944880" cy="584775"/>
            <a:chOff x="3503023" y="2777014"/>
            <a:chExt cx="944880" cy="584775"/>
          </a:xfrm>
        </p:grpSpPr>
        <p:sp>
          <p:nvSpPr>
            <p:cNvPr id="6" name="文本框 5"/>
            <p:cNvSpPr txBox="1"/>
            <p:nvPr/>
          </p:nvSpPr>
          <p:spPr>
            <a:xfrm>
              <a:off x="3503023" y="2777014"/>
              <a:ext cx="944880" cy="584775"/>
            </a:xfrm>
            <a:prstGeom prst="rect">
              <a:avLst/>
            </a:prstGeom>
            <a:noFill/>
          </p:spPr>
          <p:txBody>
            <a:bodyPr wrap="square" rtlCol="0">
              <a:spAutoFit/>
            </a:bodyPr>
            <a:lstStyle/>
            <a:p>
              <a:pPr algn="ctr"/>
              <a:r>
                <a:rPr lang="en-US" altLang="zh-CN" sz="3200" dirty="0" smtClean="0">
                  <a:solidFill>
                    <a:schemeClr val="tx2">
                      <a:lumMod val="10000"/>
                    </a:schemeClr>
                  </a:solidFill>
                  <a:latin typeface="方正喵呜体" panose="02010600010101010101" pitchFamily="2" charset="-122"/>
                  <a:ea typeface="方正喵呜体" panose="02010600010101010101" pitchFamily="2" charset="-122"/>
                </a:rPr>
                <a:t>kao</a:t>
              </a:r>
              <a:endParaRPr lang="zh-CN" altLang="en-US" sz="32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8" name="任意多边形 7"/>
            <p:cNvSpPr/>
            <p:nvPr/>
          </p:nvSpPr>
          <p:spPr>
            <a:xfrm>
              <a:off x="3895725" y="2839879"/>
              <a:ext cx="157163" cy="109557"/>
            </a:xfrm>
            <a:custGeom>
              <a:avLst/>
              <a:gdLst>
                <a:gd name="connsiteX0" fmla="*/ 0 w 157163"/>
                <a:gd name="connsiteY0" fmla="*/ 7143 h 109557"/>
                <a:gd name="connsiteX1" fmla="*/ 78581 w 157163"/>
                <a:gd name="connsiteY1" fmla="*/ 109537 h 109557"/>
                <a:gd name="connsiteX2" fmla="*/ 157163 w 157163"/>
                <a:gd name="connsiteY2" fmla="*/ 0 h 109557"/>
              </a:gdLst>
              <a:ahLst/>
              <a:cxnLst>
                <a:cxn ang="0">
                  <a:pos x="connsiteX0" y="connsiteY0"/>
                </a:cxn>
                <a:cxn ang="0">
                  <a:pos x="connsiteX1" y="connsiteY1"/>
                </a:cxn>
                <a:cxn ang="0">
                  <a:pos x="connsiteX2" y="connsiteY2"/>
                </a:cxn>
              </a:cxnLst>
              <a:rect l="l" t="t" r="r" b="b"/>
              <a:pathLst>
                <a:path w="157163" h="109557">
                  <a:moveTo>
                    <a:pt x="0" y="7143"/>
                  </a:moveTo>
                  <a:cubicBezTo>
                    <a:pt x="26193" y="58935"/>
                    <a:pt x="52387" y="110727"/>
                    <a:pt x="78581" y="109537"/>
                  </a:cubicBezTo>
                  <a:cubicBezTo>
                    <a:pt x="104775" y="108347"/>
                    <a:pt x="130969" y="54173"/>
                    <a:pt x="157163"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41" y="3360496"/>
            <a:ext cx="4883995" cy="2781164"/>
          </a:xfrm>
          <a:prstGeom prst="rect">
            <a:avLst/>
          </a:prstGeom>
        </p:spPr>
      </p:pic>
      <p:pic>
        <p:nvPicPr>
          <p:cNvPr id="14" name="图片 13"/>
          <p:cNvPicPr>
            <a:picLocks noChangeAspect="1"/>
          </p:cNvPicPr>
          <p:nvPr/>
        </p:nvPicPr>
        <p:blipFill>
          <a:blip r:embed="rId3"/>
          <a:stretch>
            <a:fillRect/>
          </a:stretch>
        </p:blipFill>
        <p:spPr>
          <a:xfrm>
            <a:off x="5064034" y="841027"/>
            <a:ext cx="520745" cy="635485"/>
          </a:xfrm>
          <a:prstGeom prst="rect">
            <a:avLst/>
          </a:prstGeom>
        </p:spPr>
      </p:pic>
      <p:grpSp>
        <p:nvGrpSpPr>
          <p:cNvPr id="18" name="组合 17"/>
          <p:cNvGrpSpPr/>
          <p:nvPr/>
        </p:nvGrpSpPr>
        <p:grpSpPr>
          <a:xfrm>
            <a:off x="765266" y="4751078"/>
            <a:ext cx="1166949" cy="1271450"/>
            <a:chOff x="557348" y="3614059"/>
            <a:chExt cx="1166949" cy="1271450"/>
          </a:xfrm>
        </p:grpSpPr>
        <p:sp>
          <p:nvSpPr>
            <p:cNvPr id="15" name="线形标注 2 14"/>
            <p:cNvSpPr/>
            <p:nvPr/>
          </p:nvSpPr>
          <p:spPr>
            <a:xfrm>
              <a:off x="557348" y="3614059"/>
              <a:ext cx="1166949" cy="1271450"/>
            </a:xfrm>
            <a:prstGeom prst="borderCallout2">
              <a:avLst>
                <a:gd name="adj1" fmla="val 8714"/>
                <a:gd name="adj2" fmla="val 99793"/>
                <a:gd name="adj3" fmla="val -7056"/>
                <a:gd name="adj4" fmla="val 129259"/>
                <a:gd name="adj5" fmla="val 3898"/>
                <a:gd name="adj6" fmla="val 160000"/>
              </a:avLst>
            </a:prstGeom>
            <a:solidFill>
              <a:schemeClr val="tx1"/>
            </a:solidFill>
            <a:ln>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88169" y="3643313"/>
              <a:ext cx="1104900" cy="461665"/>
            </a:xfrm>
            <a:prstGeom prst="rect">
              <a:avLst/>
            </a:prstGeom>
            <a:noFill/>
          </p:spPr>
          <p:txBody>
            <a:bodyPr wrap="square" rtlCol="0">
              <a:spAutoFit/>
            </a:bodyPr>
            <a:lstStyle/>
            <a:p>
              <a:pPr algn="ctr"/>
              <a:r>
                <a:rPr lang="zh-CN" altLang="en-US" sz="2400" dirty="0" smtClean="0">
                  <a:solidFill>
                    <a:schemeClr val="tx2">
                      <a:lumMod val="10000"/>
                    </a:schemeClr>
                  </a:solidFill>
                  <a:latin typeface="方正喵呜体" panose="02010600010101010101" pitchFamily="2" charset="-122"/>
                  <a:ea typeface="方正喵呜体" panose="02010600010101010101" pitchFamily="2" charset="-122"/>
                </a:rPr>
                <a:t>小欧</a:t>
              </a:r>
              <a:endParaRPr lang="zh-CN" altLang="en-US" sz="24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17" name="文本框 16"/>
            <p:cNvSpPr txBox="1"/>
            <p:nvPr/>
          </p:nvSpPr>
          <p:spPr>
            <a:xfrm>
              <a:off x="588169" y="4069556"/>
              <a:ext cx="1123950" cy="738664"/>
            </a:xfrm>
            <a:prstGeom prst="rect">
              <a:avLst/>
            </a:prstGeom>
            <a:noFill/>
          </p:spPr>
          <p:txBody>
            <a:bodyPr wrap="square" rtlCol="0">
              <a:spAutoFit/>
            </a:bodyPr>
            <a:lstStyle/>
            <a:p>
              <a:pPr algn="ct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09018101</a:t>
              </a:r>
            </a:p>
            <a:p>
              <a:pPr algn="ctr"/>
              <a:r>
                <a:rPr lang="en-US" altLang="zh-CN" sz="2400" b="1" dirty="0" smtClean="0">
                  <a:solidFill>
                    <a:srgbClr val="077CFD"/>
                  </a:solidFill>
                  <a:latin typeface="方正喵呜体" panose="02010600010101010101" pitchFamily="2" charset="-122"/>
                  <a:ea typeface="方正喵呜体" panose="02010600010101010101" pitchFamily="2" charset="-122"/>
                </a:rPr>
                <a:t>62</a:t>
              </a:r>
              <a:endParaRPr lang="zh-CN" altLang="en-US" sz="2400" b="1" dirty="0">
                <a:solidFill>
                  <a:srgbClr val="077CFD"/>
                </a:solidFill>
                <a:latin typeface="方正喵呜体" panose="02010600010101010101" pitchFamily="2" charset="-122"/>
                <a:ea typeface="方正喵呜体" panose="02010600010101010101" pitchFamily="2" charset="-122"/>
              </a:endParaRPr>
            </a:p>
          </p:txBody>
        </p:sp>
      </p:grpSp>
      <p:grpSp>
        <p:nvGrpSpPr>
          <p:cNvPr id="19" name="组合 18"/>
          <p:cNvGrpSpPr/>
          <p:nvPr/>
        </p:nvGrpSpPr>
        <p:grpSpPr>
          <a:xfrm>
            <a:off x="765266" y="2610236"/>
            <a:ext cx="1166949" cy="1271450"/>
            <a:chOff x="557348" y="3614059"/>
            <a:chExt cx="1166949" cy="1271450"/>
          </a:xfrm>
        </p:grpSpPr>
        <p:sp>
          <p:nvSpPr>
            <p:cNvPr id="20" name="线形标注 2 19"/>
            <p:cNvSpPr/>
            <p:nvPr/>
          </p:nvSpPr>
          <p:spPr>
            <a:xfrm>
              <a:off x="557348" y="3614059"/>
              <a:ext cx="1166949" cy="1271450"/>
            </a:xfrm>
            <a:prstGeom prst="borderCallout2">
              <a:avLst>
                <a:gd name="adj1" fmla="val 53235"/>
                <a:gd name="adj2" fmla="val 99047"/>
                <a:gd name="adj3" fmla="val 47054"/>
                <a:gd name="adj4" fmla="val 231497"/>
                <a:gd name="adj5" fmla="val 63487"/>
                <a:gd name="adj6" fmla="val 262985"/>
              </a:avLst>
            </a:prstGeom>
            <a:solidFill>
              <a:schemeClr val="tx1"/>
            </a:solidFill>
            <a:ln>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8169" y="3643313"/>
              <a:ext cx="1104900" cy="461665"/>
            </a:xfrm>
            <a:prstGeom prst="rect">
              <a:avLst/>
            </a:prstGeom>
            <a:noFill/>
          </p:spPr>
          <p:txBody>
            <a:bodyPr wrap="square" rtlCol="0">
              <a:spAutoFit/>
            </a:bodyPr>
            <a:lstStyle/>
            <a:p>
              <a:pPr algn="ctr"/>
              <a:r>
                <a:rPr lang="zh-CN" altLang="en-US" sz="2400" dirty="0" smtClean="0">
                  <a:solidFill>
                    <a:schemeClr val="tx2">
                      <a:lumMod val="10000"/>
                    </a:schemeClr>
                  </a:solidFill>
                  <a:latin typeface="方正喵呜体" panose="02010600010101010101" pitchFamily="2" charset="-122"/>
                  <a:ea typeface="方正喵呜体" panose="02010600010101010101" pitchFamily="2" charset="-122"/>
                </a:rPr>
                <a:t>小华</a:t>
              </a:r>
              <a:endParaRPr lang="zh-CN" altLang="en-US" sz="24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22" name="文本框 21"/>
            <p:cNvSpPr txBox="1"/>
            <p:nvPr/>
          </p:nvSpPr>
          <p:spPr>
            <a:xfrm>
              <a:off x="588169" y="4069556"/>
              <a:ext cx="1123950" cy="738664"/>
            </a:xfrm>
            <a:prstGeom prst="rect">
              <a:avLst/>
            </a:prstGeom>
            <a:noFill/>
          </p:spPr>
          <p:txBody>
            <a:bodyPr wrap="square" rtlCol="0">
              <a:spAutoFit/>
            </a:bodyPr>
            <a:lstStyle/>
            <a:p>
              <a:pPr algn="ct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09018102</a:t>
              </a:r>
            </a:p>
            <a:p>
              <a:pPr algn="ctr"/>
              <a:r>
                <a:rPr lang="en-US" altLang="zh-CN" sz="2400" b="1" dirty="0" smtClean="0">
                  <a:solidFill>
                    <a:srgbClr val="077CFD"/>
                  </a:solidFill>
                  <a:latin typeface="方正喵呜体" panose="02010600010101010101" pitchFamily="2" charset="-122"/>
                  <a:ea typeface="方正喵呜体" panose="02010600010101010101" pitchFamily="2" charset="-122"/>
                </a:rPr>
                <a:t>99</a:t>
              </a:r>
              <a:endParaRPr lang="zh-CN" altLang="en-US" sz="2400" b="1" dirty="0">
                <a:solidFill>
                  <a:srgbClr val="077CFD"/>
                </a:solidFill>
                <a:latin typeface="方正喵呜体" panose="02010600010101010101" pitchFamily="2" charset="-122"/>
                <a:ea typeface="方正喵呜体" panose="02010600010101010101" pitchFamily="2" charset="-122"/>
              </a:endParaRPr>
            </a:p>
          </p:txBody>
        </p:sp>
      </p:grpSp>
      <p:grpSp>
        <p:nvGrpSpPr>
          <p:cNvPr id="23" name="组合 22"/>
          <p:cNvGrpSpPr/>
          <p:nvPr/>
        </p:nvGrpSpPr>
        <p:grpSpPr>
          <a:xfrm>
            <a:off x="7209062" y="4870210"/>
            <a:ext cx="1166949" cy="1271450"/>
            <a:chOff x="557348" y="3614059"/>
            <a:chExt cx="1166949" cy="1271450"/>
          </a:xfrm>
        </p:grpSpPr>
        <p:sp>
          <p:nvSpPr>
            <p:cNvPr id="24" name="线形标注 2 23"/>
            <p:cNvSpPr/>
            <p:nvPr/>
          </p:nvSpPr>
          <p:spPr>
            <a:xfrm>
              <a:off x="557348" y="3614059"/>
              <a:ext cx="1166949" cy="1271450"/>
            </a:xfrm>
            <a:prstGeom prst="borderCallout2">
              <a:avLst>
                <a:gd name="adj1" fmla="val 15563"/>
                <a:gd name="adj2" fmla="val 1286"/>
                <a:gd name="adj3" fmla="val -10481"/>
                <a:gd name="adj4" fmla="val -26711"/>
                <a:gd name="adj5" fmla="val -15965"/>
                <a:gd name="adj6" fmla="val -66866"/>
              </a:avLst>
            </a:prstGeom>
            <a:solidFill>
              <a:schemeClr val="tx1"/>
            </a:solidFill>
            <a:ln>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88169" y="3643313"/>
              <a:ext cx="1104900" cy="461665"/>
            </a:xfrm>
            <a:prstGeom prst="rect">
              <a:avLst/>
            </a:prstGeom>
            <a:noFill/>
          </p:spPr>
          <p:txBody>
            <a:bodyPr wrap="square" rtlCol="0">
              <a:spAutoFit/>
            </a:bodyPr>
            <a:lstStyle/>
            <a:p>
              <a:pPr algn="ctr"/>
              <a:r>
                <a:rPr lang="zh-CN" altLang="en-US" sz="2400" dirty="0" smtClean="0">
                  <a:solidFill>
                    <a:schemeClr val="tx2">
                      <a:lumMod val="10000"/>
                    </a:schemeClr>
                  </a:solidFill>
                  <a:latin typeface="方正喵呜体" panose="02010600010101010101" pitchFamily="2" charset="-122"/>
                  <a:ea typeface="方正喵呜体" panose="02010600010101010101" pitchFamily="2" charset="-122"/>
                </a:rPr>
                <a:t>小飞</a:t>
              </a:r>
              <a:endParaRPr lang="zh-CN" altLang="en-US" sz="24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26" name="文本框 25"/>
            <p:cNvSpPr txBox="1"/>
            <p:nvPr/>
          </p:nvSpPr>
          <p:spPr>
            <a:xfrm>
              <a:off x="588169" y="4069556"/>
              <a:ext cx="1123950" cy="738664"/>
            </a:xfrm>
            <a:prstGeom prst="rect">
              <a:avLst/>
            </a:prstGeom>
            <a:noFill/>
          </p:spPr>
          <p:txBody>
            <a:bodyPr wrap="square" rtlCol="0">
              <a:spAutoFit/>
            </a:bodyPr>
            <a:lstStyle/>
            <a:p>
              <a:pPr algn="ct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09018104</a:t>
              </a:r>
            </a:p>
            <a:p>
              <a:pPr algn="ctr"/>
              <a:r>
                <a:rPr lang="en-US" altLang="zh-CN" sz="2400" b="1" dirty="0" smtClean="0">
                  <a:solidFill>
                    <a:srgbClr val="077CFD"/>
                  </a:solidFill>
                  <a:latin typeface="方正喵呜体" panose="02010600010101010101" pitchFamily="2" charset="-122"/>
                  <a:ea typeface="方正喵呜体" panose="02010600010101010101" pitchFamily="2" charset="-122"/>
                </a:rPr>
                <a:t>69</a:t>
              </a:r>
              <a:endParaRPr lang="zh-CN" altLang="en-US" sz="2400" b="1" dirty="0">
                <a:solidFill>
                  <a:srgbClr val="077CFD"/>
                </a:solidFill>
                <a:latin typeface="方正喵呜体" panose="02010600010101010101" pitchFamily="2" charset="-122"/>
                <a:ea typeface="方正喵呜体" panose="02010600010101010101" pitchFamily="2" charset="-122"/>
              </a:endParaRPr>
            </a:p>
          </p:txBody>
        </p:sp>
      </p:grpSp>
      <p:grpSp>
        <p:nvGrpSpPr>
          <p:cNvPr id="27" name="组合 26"/>
          <p:cNvGrpSpPr/>
          <p:nvPr/>
        </p:nvGrpSpPr>
        <p:grpSpPr>
          <a:xfrm>
            <a:off x="7239883" y="3360496"/>
            <a:ext cx="1166949" cy="1271450"/>
            <a:chOff x="557348" y="3614059"/>
            <a:chExt cx="1166949" cy="1271450"/>
          </a:xfrm>
        </p:grpSpPr>
        <p:sp>
          <p:nvSpPr>
            <p:cNvPr id="28" name="线形标注 2 27"/>
            <p:cNvSpPr/>
            <p:nvPr/>
          </p:nvSpPr>
          <p:spPr>
            <a:xfrm>
              <a:off x="557348" y="3614059"/>
              <a:ext cx="1166949" cy="1271450"/>
            </a:xfrm>
            <a:prstGeom prst="borderCallout2">
              <a:avLst>
                <a:gd name="adj1" fmla="val 35426"/>
                <a:gd name="adj2" fmla="val -207"/>
                <a:gd name="adj3" fmla="val -25549"/>
                <a:gd name="adj4" fmla="val -108054"/>
                <a:gd name="adj5" fmla="val 9377"/>
                <a:gd name="adj6" fmla="val -159403"/>
              </a:avLst>
            </a:prstGeom>
            <a:solidFill>
              <a:schemeClr val="tx1"/>
            </a:solidFill>
            <a:ln>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8169" y="3643313"/>
              <a:ext cx="1104900" cy="461665"/>
            </a:xfrm>
            <a:prstGeom prst="rect">
              <a:avLst/>
            </a:prstGeom>
            <a:noFill/>
          </p:spPr>
          <p:txBody>
            <a:bodyPr wrap="square" rtlCol="0">
              <a:spAutoFit/>
            </a:bodyPr>
            <a:lstStyle/>
            <a:p>
              <a:pPr algn="ctr"/>
              <a:r>
                <a:rPr lang="zh-CN" altLang="en-US" sz="2400" dirty="0" smtClean="0">
                  <a:solidFill>
                    <a:schemeClr val="tx2">
                      <a:lumMod val="10000"/>
                    </a:schemeClr>
                  </a:solidFill>
                  <a:latin typeface="方正喵呜体" panose="02010600010101010101" pitchFamily="2" charset="-122"/>
                  <a:ea typeface="方正喵呜体" panose="02010600010101010101" pitchFamily="2" charset="-122"/>
                </a:rPr>
                <a:t>小美</a:t>
              </a:r>
              <a:endParaRPr lang="zh-CN" altLang="en-US" sz="2400" dirty="0">
                <a:solidFill>
                  <a:schemeClr val="tx2">
                    <a:lumMod val="10000"/>
                  </a:schemeClr>
                </a:solidFill>
                <a:latin typeface="方正喵呜体" panose="02010600010101010101" pitchFamily="2" charset="-122"/>
                <a:ea typeface="方正喵呜体" panose="02010600010101010101" pitchFamily="2" charset="-122"/>
              </a:endParaRPr>
            </a:p>
          </p:txBody>
        </p:sp>
        <p:sp>
          <p:nvSpPr>
            <p:cNvPr id="30" name="文本框 29"/>
            <p:cNvSpPr txBox="1"/>
            <p:nvPr/>
          </p:nvSpPr>
          <p:spPr>
            <a:xfrm>
              <a:off x="588169" y="4069556"/>
              <a:ext cx="1123950" cy="738664"/>
            </a:xfrm>
            <a:prstGeom prst="rect">
              <a:avLst/>
            </a:prstGeom>
            <a:noFill/>
          </p:spPr>
          <p:txBody>
            <a:bodyPr wrap="square" rtlCol="0">
              <a:spAutoFit/>
            </a:bodyPr>
            <a:lstStyle/>
            <a:p>
              <a:pPr algn="ct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09018101</a:t>
              </a:r>
            </a:p>
            <a:p>
              <a:pPr algn="ctr"/>
              <a:r>
                <a:rPr lang="en-US" altLang="zh-CN" sz="2400" b="1" dirty="0" smtClean="0">
                  <a:solidFill>
                    <a:srgbClr val="077CFD"/>
                  </a:solidFill>
                  <a:latin typeface="方正喵呜体" panose="02010600010101010101" pitchFamily="2" charset="-122"/>
                  <a:ea typeface="方正喵呜体" panose="02010600010101010101" pitchFamily="2" charset="-122"/>
                </a:rPr>
                <a:t>77</a:t>
              </a:r>
              <a:endParaRPr lang="zh-CN" altLang="en-US" sz="2400" b="1" dirty="0">
                <a:solidFill>
                  <a:srgbClr val="077CFD"/>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226338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611188" y="873125"/>
            <a:ext cx="8229600" cy="5508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Clr>
                <a:schemeClr val="tx1"/>
              </a:buClr>
              <a:buSzPct val="50000"/>
            </a:pPr>
            <a:r>
              <a:rPr kumimoji="1" lang="zh-CN" altLang="en-US" sz="3000" u="sng" dirty="0" smtClean="0">
                <a:solidFill>
                  <a:schemeClr val="bg1"/>
                </a:solidFill>
                <a:latin typeface="方正喵呜体" panose="02010600010101010101" pitchFamily="2" charset="-122"/>
                <a:ea typeface="方正喵呜体" panose="02010600010101010101" pitchFamily="2" charset="-122"/>
              </a:rPr>
              <a:t>性质</a:t>
            </a:r>
            <a:r>
              <a:rPr kumimoji="1" lang="en-US" altLang="zh-CN" sz="3000" u="sng" dirty="0" smtClean="0">
                <a:solidFill>
                  <a:schemeClr val="bg1"/>
                </a:solidFill>
                <a:latin typeface="方正喵呜体" panose="02010600010101010101" pitchFamily="2" charset="-122"/>
                <a:ea typeface="方正喵呜体" panose="02010600010101010101" pitchFamily="2" charset="-122"/>
              </a:rPr>
              <a:t>3</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对任何一棵二叉树，如果其叶结点有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度为 </a:t>
            </a:r>
            <a:r>
              <a:rPr kumimoji="1" lang="en-US" altLang="zh-CN" sz="3000" dirty="0" smtClean="0">
                <a:solidFill>
                  <a:schemeClr val="bg1"/>
                </a:solidFill>
                <a:latin typeface="方正喵呜体" panose="02010600010101010101" pitchFamily="2" charset="-122"/>
                <a:ea typeface="方正喵呜体" panose="02010600010101010101" pitchFamily="2" charset="-122"/>
              </a:rPr>
              <a:t>2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的非叶结点有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则有</a:t>
            </a:r>
          </a:p>
          <a:p>
            <a:pPr>
              <a:lnSpc>
                <a:spcPct val="105000"/>
              </a:lnSpc>
              <a:spcBef>
                <a:spcPct val="15000"/>
              </a:spcBef>
              <a:buClr>
                <a:schemeClr val="tx1"/>
              </a:buClr>
              <a:buFont typeface="Wingdings" pitchFamily="2" charset="2"/>
              <a:buNone/>
            </a:pPr>
            <a:r>
              <a:rPr kumimoji="1" lang="zh-CN" altLang="en-US"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a:t>
            </a:r>
            <a:r>
              <a:rPr kumimoji="1" lang="zh-CN" altLang="en-US"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zh-CN" altLang="en-US"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dirty="0" smtClean="0">
                <a:solidFill>
                  <a:schemeClr val="bg1"/>
                </a:solidFill>
                <a:latin typeface="方正喵呜体" panose="02010600010101010101" pitchFamily="2" charset="-122"/>
                <a:ea typeface="方正喵呜体" panose="02010600010101010101" pitchFamily="2" charset="-122"/>
              </a:rPr>
              <a:t>1</a:t>
            </a:r>
          </a:p>
          <a:p>
            <a:pPr>
              <a:lnSpc>
                <a:spcPct val="105000"/>
              </a:lnSpc>
              <a:spcBef>
                <a:spcPct val="15000"/>
              </a:spcBef>
              <a:buFont typeface="Wingdings" pitchFamily="2" charset="2"/>
              <a:buNone/>
            </a:pPr>
            <a:endParaRPr kumimoji="1" lang="en-US" altLang="zh-CN" sz="8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Font typeface="Wingdings" pitchFamily="2" charset="2"/>
              <a:buNone/>
            </a:pP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若设度为 </a:t>
            </a:r>
            <a:r>
              <a:rPr kumimoji="1" lang="en-US" altLang="zh-CN" sz="3000" dirty="0" smtClean="0">
                <a:solidFill>
                  <a:schemeClr val="bg1"/>
                </a:solidFill>
                <a:latin typeface="方正喵呜体" panose="02010600010101010101" pitchFamily="2" charset="-122"/>
                <a:ea typeface="方正喵呜体" panose="02010600010101010101" pitchFamily="2" charset="-122"/>
              </a:rPr>
              <a:t>1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的结点有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个，总结点数为</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zh-CN" altLang="en-US" sz="30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15000"/>
              </a:spcBef>
              <a:buFont typeface="Wingdings" pitchFamily="2" charset="2"/>
              <a:buNone/>
            </a:pPr>
            <a:r>
              <a:rPr kumimoji="1" lang="zh-CN" altLang="en-US" sz="3000" dirty="0" smtClean="0">
                <a:solidFill>
                  <a:schemeClr val="bg1"/>
                </a:solidFill>
                <a:latin typeface="方正喵呜体" panose="02010600010101010101" pitchFamily="2" charset="-122"/>
                <a:ea typeface="方正喵呜体" panose="02010600010101010101" pitchFamily="2" charset="-122"/>
              </a:rPr>
              <a:t>  	  总边数为</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e</a:t>
            </a:r>
            <a:r>
              <a:rPr kumimoji="1" lang="zh-CN" altLang="en-US" sz="3000" dirty="0" smtClean="0">
                <a:solidFill>
                  <a:schemeClr val="bg1"/>
                </a:solidFill>
                <a:latin typeface="方正喵呜体" panose="02010600010101010101" pitchFamily="2" charset="-122"/>
                <a:ea typeface="方正喵呜体" panose="02010600010101010101" pitchFamily="2" charset="-122"/>
              </a:rPr>
              <a:t>，则根据二叉树的定义，</a:t>
            </a:r>
          </a:p>
          <a:p>
            <a:pPr>
              <a:lnSpc>
                <a:spcPct val="105000"/>
              </a:lnSpc>
              <a:spcBef>
                <a:spcPct val="15000"/>
              </a:spcBef>
              <a:buFont typeface="Wingdings" pitchFamily="2" charset="2"/>
              <a:buNone/>
            </a:pPr>
            <a:r>
              <a:rPr kumimoji="1" lang="zh-CN" altLang="en-US"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dirty="0" smtClean="0">
                <a:solidFill>
                  <a:schemeClr val="bg1"/>
                </a:solidFill>
                <a:latin typeface="方正喵呜体" panose="02010600010101010101" pitchFamily="2" charset="-122"/>
                <a:ea typeface="方正喵呜体" panose="02010600010101010101" pitchFamily="2" charset="-122"/>
              </a:rPr>
              <a:t> =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e</a:t>
            </a:r>
            <a:r>
              <a:rPr kumimoji="1" lang="en-US" altLang="zh-CN" sz="3000" dirty="0" smtClean="0">
                <a:solidFill>
                  <a:schemeClr val="bg1"/>
                </a:solidFill>
                <a:latin typeface="方正喵呜体" panose="02010600010101010101" pitchFamily="2" charset="-122"/>
                <a:ea typeface="方正喵呜体" panose="02010600010101010101" pitchFamily="2" charset="-122"/>
              </a:rPr>
              <a:t> = 2</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b="1" i="1" dirty="0" smtClean="0">
                <a:solidFill>
                  <a:srgbClr val="C00000"/>
                </a:solidFill>
                <a:latin typeface="方正喵呜体" panose="02010600010101010101" pitchFamily="2" charset="-122"/>
                <a:ea typeface="方正喵呜体" panose="02010600010101010101" pitchFamily="2" charset="-122"/>
              </a:rPr>
              <a:t>n</a:t>
            </a:r>
            <a:r>
              <a:rPr kumimoji="1" lang="en-US" altLang="zh-CN" sz="3000" b="1" dirty="0" smtClean="0">
                <a:solidFill>
                  <a:srgbClr val="C00000"/>
                </a:solidFill>
                <a:latin typeface="方正喵呜体" panose="02010600010101010101" pitchFamily="2" charset="-122"/>
                <a:ea typeface="方正喵呜体" panose="02010600010101010101" pitchFamily="2" charset="-122"/>
              </a:rPr>
              <a:t>-1</a:t>
            </a:r>
          </a:p>
          <a:p>
            <a:pPr>
              <a:lnSpc>
                <a:spcPct val="105000"/>
              </a:lnSpc>
              <a:spcBef>
                <a:spcPct val="15000"/>
              </a:spcBef>
              <a:buFont typeface="Wingdings" pitchFamily="2" charset="2"/>
              <a:buNone/>
            </a:pP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因此，有  </a:t>
            </a:r>
            <a:r>
              <a:rPr kumimoji="1" lang="en-US" altLang="en-US" sz="3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-1</a:t>
            </a:r>
          </a:p>
          <a:p>
            <a:pPr>
              <a:lnSpc>
                <a:spcPct val="105000"/>
              </a:lnSpc>
              <a:spcBef>
                <a:spcPct val="15000"/>
              </a:spcBef>
              <a:buFont typeface="Wingdings" pitchFamily="2" charset="2"/>
              <a:buNone/>
            </a:pP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 =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a:t>
            </a:r>
            <a:r>
              <a:rPr kumimoji="1" lang="en-US" altLang="zh-CN" sz="3000" dirty="0" smtClean="0">
                <a:solidFill>
                  <a:schemeClr val="bg1"/>
                </a:solidFill>
                <a:latin typeface="方正喵呜体" panose="02010600010101010101" pitchFamily="2" charset="-122"/>
                <a:ea typeface="方正喵呜体" panose="02010600010101010101" pitchFamily="2" charset="-122"/>
              </a:rPr>
              <a:t>-1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0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n</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+1 </a:t>
            </a:r>
          </a:p>
          <a:p>
            <a:pPr>
              <a:lnSpc>
                <a:spcPct val="80000"/>
              </a:lnSpc>
            </a:pPr>
            <a:endParaRPr lang="en-US" altLang="zh-CN"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13024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2"/>
          <p:cNvSpPr txBox="1">
            <a:spLocks noChangeArrowheads="1"/>
          </p:cNvSpPr>
          <p:nvPr/>
        </p:nvSpPr>
        <p:spPr>
          <a:xfrm>
            <a:off x="468369" y="309573"/>
            <a:ext cx="8229600" cy="27622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0000"/>
            </a:pPr>
            <a:r>
              <a:rPr kumimoji="1" lang="zh-CN" altLang="en-US" sz="3000" u="sng" dirty="0" smtClean="0">
                <a:solidFill>
                  <a:schemeClr val="bg1"/>
                </a:solidFill>
                <a:latin typeface="方正喵呜体" panose="02010600010101010101" pitchFamily="2" charset="-122"/>
                <a:ea typeface="方正喵呜体" panose="02010600010101010101" pitchFamily="2" charset="-122"/>
              </a:rPr>
              <a:t>定义</a:t>
            </a:r>
            <a:r>
              <a:rPr kumimoji="1" lang="en-US" altLang="zh-CN" sz="3000" u="sng"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满二叉树 </a:t>
            </a:r>
            <a:r>
              <a:rPr kumimoji="1" lang="en-US" altLang="zh-CN" sz="3000" dirty="0" smtClean="0">
                <a:solidFill>
                  <a:schemeClr val="bg1"/>
                </a:solidFill>
                <a:latin typeface="方正喵呜体" panose="02010600010101010101" pitchFamily="2" charset="-122"/>
                <a:ea typeface="方正喵呜体" panose="02010600010101010101" pitchFamily="2" charset="-122"/>
              </a:rPr>
              <a:t>(Full Binary Tree) </a:t>
            </a:r>
          </a:p>
          <a:p>
            <a:pPr>
              <a:buClr>
                <a:schemeClr val="tx1"/>
              </a:buClr>
              <a:buSzPct val="50000"/>
            </a:pPr>
            <a:r>
              <a:rPr kumimoji="1" lang="zh-CN" altLang="en-US" sz="3000" u="sng" dirty="0" smtClean="0">
                <a:solidFill>
                  <a:schemeClr val="bg1"/>
                </a:solidFill>
                <a:latin typeface="方正喵呜体" panose="02010600010101010101" pitchFamily="2" charset="-122"/>
                <a:ea typeface="方正喵呜体" panose="02010600010101010101" pitchFamily="2" charset="-122"/>
              </a:rPr>
              <a:t>定义</a:t>
            </a:r>
            <a:r>
              <a:rPr kumimoji="1" lang="en-US" altLang="zh-CN" sz="3000" u="sng"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完全二叉树 </a:t>
            </a:r>
            <a:r>
              <a:rPr kumimoji="1" lang="en-US" altLang="zh-CN" sz="3000" dirty="0" smtClean="0">
                <a:solidFill>
                  <a:schemeClr val="bg1"/>
                </a:solidFill>
                <a:latin typeface="方正喵呜体" panose="02010600010101010101" pitchFamily="2" charset="-122"/>
                <a:ea typeface="方正喵呜体" panose="02010600010101010101" pitchFamily="2" charset="-122"/>
              </a:rPr>
              <a:t>(Complete Binary Tree)</a:t>
            </a:r>
          </a:p>
          <a:p>
            <a:pPr lvl="1">
              <a:buClr>
                <a:srgbClr val="800080"/>
              </a:buClr>
              <a:buSzPct val="50000"/>
              <a:buFont typeface="Wingdings" pitchFamily="2" charset="2"/>
              <a:buNone/>
            </a:pPr>
            <a:r>
              <a:rPr kumimoji="1"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若设二叉树的深度为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a:t>
            </a:r>
            <a:r>
              <a:rPr kumimoji="1" lang="zh-CN" altLang="en-US" sz="3000" dirty="0" smtClean="0">
                <a:solidFill>
                  <a:schemeClr val="bg1"/>
                </a:solidFill>
                <a:latin typeface="方正喵呜体" panose="02010600010101010101" pitchFamily="2" charset="-122"/>
                <a:ea typeface="方正喵呜体" panose="02010600010101010101" pitchFamily="2" charset="-122"/>
              </a:rPr>
              <a:t>，则共有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 </a:t>
            </a:r>
            <a:r>
              <a:rPr kumimoji="1" lang="zh-CN" altLang="en-US" sz="3000" dirty="0" smtClean="0">
                <a:solidFill>
                  <a:schemeClr val="bg1"/>
                </a:solidFill>
                <a:latin typeface="方正喵呜体" panose="02010600010101010101" pitchFamily="2" charset="-122"/>
                <a:ea typeface="方正喵呜体" panose="02010600010101010101" pitchFamily="2" charset="-122"/>
              </a:rPr>
              <a:t>层。除第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 </a:t>
            </a:r>
            <a:r>
              <a:rPr kumimoji="1" lang="zh-CN" altLang="en-US" sz="3000" dirty="0" smtClean="0">
                <a:solidFill>
                  <a:schemeClr val="bg1"/>
                </a:solidFill>
                <a:latin typeface="方正喵呜体" panose="02010600010101010101" pitchFamily="2" charset="-122"/>
                <a:ea typeface="方正喵呜体" panose="02010600010101010101" pitchFamily="2" charset="-122"/>
              </a:rPr>
              <a:t>层外，其它各层 </a:t>
            </a:r>
            <a:r>
              <a:rPr kumimoji="1" lang="en-US" altLang="zh-CN" sz="3000" dirty="0" smtClean="0">
                <a:solidFill>
                  <a:schemeClr val="bg1"/>
                </a:solidFill>
                <a:latin typeface="方正喵呜体" panose="02010600010101010101" pitchFamily="2" charset="-122"/>
                <a:ea typeface="方正喵呜体" panose="02010600010101010101" pitchFamily="2" charset="-122"/>
              </a:rPr>
              <a:t>(1</a:t>
            </a:r>
            <a:r>
              <a:rPr kumimoji="1" lang="zh-CN" altLang="en-US" sz="3000" dirty="0" smtClean="0">
                <a:solidFill>
                  <a:schemeClr val="bg1"/>
                </a:solidFill>
                <a:latin typeface="方正喵呜体" panose="02010600010101010101" pitchFamily="2" charset="-122"/>
                <a:ea typeface="方正喵呜体" panose="02010600010101010101" pitchFamily="2" charset="-122"/>
              </a:rPr>
              <a:t>～</a:t>
            </a:r>
            <a:r>
              <a:rPr kumimoji="1" lang="en-US" altLang="zh-CN" sz="3000" i="1" dirty="0" smtClean="0">
                <a:solidFill>
                  <a:schemeClr val="bg1"/>
                </a:solidFill>
                <a:latin typeface="方正喵呜体" panose="02010600010101010101" pitchFamily="2" charset="-122"/>
                <a:ea typeface="方正喵呜体" panose="02010600010101010101" pitchFamily="2" charset="-122"/>
                <a:sym typeface="Symbol" pitchFamily="18" charset="2"/>
              </a:rPr>
              <a:t>k</a:t>
            </a:r>
            <a:r>
              <a:rPr kumimoji="1"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的结点数都达到最大个数，第</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k</a:t>
            </a:r>
            <a:r>
              <a:rPr kumimoji="1" lang="zh-CN" altLang="en-US" sz="3000" dirty="0" smtClean="0">
                <a:solidFill>
                  <a:schemeClr val="bg1"/>
                </a:solidFill>
                <a:latin typeface="方正喵呜体" panose="02010600010101010101" pitchFamily="2" charset="-122"/>
                <a:ea typeface="方正喵呜体" panose="02010600010101010101" pitchFamily="2" charset="-122"/>
              </a:rPr>
              <a:t>层从右向左连续缺若干结点，这就是完全二叉树。</a:t>
            </a:r>
          </a:p>
          <a:p>
            <a:endParaRPr lang="en-US" altLang="zh-CN" sz="3000" dirty="0">
              <a:solidFill>
                <a:schemeClr val="bg1"/>
              </a:solidFill>
              <a:latin typeface="方正喵呜体" panose="02010600010101010101" pitchFamily="2" charset="-122"/>
              <a:ea typeface="方正喵呜体" panose="02010600010101010101" pitchFamily="2" charset="-122"/>
            </a:endParaRPr>
          </a:p>
        </p:txBody>
      </p:sp>
      <p:sp>
        <p:nvSpPr>
          <p:cNvPr id="3" name="Line 2"/>
          <p:cNvSpPr>
            <a:spLocks noChangeShapeType="1"/>
          </p:cNvSpPr>
          <p:nvPr/>
        </p:nvSpPr>
        <p:spPr bwMode="auto">
          <a:xfrm>
            <a:off x="7696200" y="4214841"/>
            <a:ext cx="304800" cy="3810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 name="Line 3"/>
          <p:cNvSpPr>
            <a:spLocks noChangeShapeType="1"/>
          </p:cNvSpPr>
          <p:nvPr/>
        </p:nvSpPr>
        <p:spPr bwMode="auto">
          <a:xfrm flipH="1">
            <a:off x="7239000" y="4138641"/>
            <a:ext cx="381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 name="Line 4"/>
          <p:cNvSpPr>
            <a:spLocks noChangeShapeType="1"/>
          </p:cNvSpPr>
          <p:nvPr/>
        </p:nvSpPr>
        <p:spPr bwMode="auto">
          <a:xfrm>
            <a:off x="5867400" y="4138641"/>
            <a:ext cx="3048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 name="Line 5"/>
          <p:cNvSpPr>
            <a:spLocks noChangeShapeType="1"/>
          </p:cNvSpPr>
          <p:nvPr/>
        </p:nvSpPr>
        <p:spPr bwMode="auto">
          <a:xfrm flipH="1">
            <a:off x="5334000" y="4214841"/>
            <a:ext cx="381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6"/>
          <p:cNvSpPr>
            <a:spLocks noChangeShapeType="1"/>
          </p:cNvSpPr>
          <p:nvPr/>
        </p:nvSpPr>
        <p:spPr bwMode="auto">
          <a:xfrm>
            <a:off x="6858000" y="3605241"/>
            <a:ext cx="762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Line 7"/>
          <p:cNvSpPr>
            <a:spLocks noChangeShapeType="1"/>
          </p:cNvSpPr>
          <p:nvPr/>
        </p:nvSpPr>
        <p:spPr bwMode="auto">
          <a:xfrm flipH="1">
            <a:off x="5867400" y="3605241"/>
            <a:ext cx="762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 name="Oval 8"/>
          <p:cNvSpPr>
            <a:spLocks noChangeArrowheads="1"/>
          </p:cNvSpPr>
          <p:nvPr/>
        </p:nvSpPr>
        <p:spPr bwMode="auto">
          <a:xfrm>
            <a:off x="6553200" y="3376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9"/>
          <p:cNvSpPr>
            <a:spLocks noChangeShapeType="1"/>
          </p:cNvSpPr>
          <p:nvPr/>
        </p:nvSpPr>
        <p:spPr bwMode="auto">
          <a:xfrm>
            <a:off x="2819400" y="3605241"/>
            <a:ext cx="762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Line 10"/>
          <p:cNvSpPr>
            <a:spLocks noChangeShapeType="1"/>
          </p:cNvSpPr>
          <p:nvPr/>
        </p:nvSpPr>
        <p:spPr bwMode="auto">
          <a:xfrm flipH="1">
            <a:off x="1828800" y="3605241"/>
            <a:ext cx="762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2" name="Line 11"/>
          <p:cNvSpPr>
            <a:spLocks noChangeShapeType="1"/>
          </p:cNvSpPr>
          <p:nvPr/>
        </p:nvSpPr>
        <p:spPr bwMode="auto">
          <a:xfrm>
            <a:off x="3657600" y="4214841"/>
            <a:ext cx="304800" cy="3810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3" name="Line 12"/>
          <p:cNvSpPr>
            <a:spLocks noChangeShapeType="1"/>
          </p:cNvSpPr>
          <p:nvPr/>
        </p:nvSpPr>
        <p:spPr bwMode="auto">
          <a:xfrm flipH="1">
            <a:off x="3200400" y="4138641"/>
            <a:ext cx="381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Line 13"/>
          <p:cNvSpPr>
            <a:spLocks noChangeShapeType="1"/>
          </p:cNvSpPr>
          <p:nvPr/>
        </p:nvSpPr>
        <p:spPr bwMode="auto">
          <a:xfrm>
            <a:off x="1828800" y="4138641"/>
            <a:ext cx="3048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Line 14"/>
          <p:cNvSpPr>
            <a:spLocks noChangeShapeType="1"/>
          </p:cNvSpPr>
          <p:nvPr/>
        </p:nvSpPr>
        <p:spPr bwMode="auto">
          <a:xfrm flipH="1">
            <a:off x="1295400" y="4214841"/>
            <a:ext cx="3810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Line 15"/>
          <p:cNvSpPr>
            <a:spLocks noChangeShapeType="1"/>
          </p:cNvSpPr>
          <p:nvPr/>
        </p:nvSpPr>
        <p:spPr bwMode="auto">
          <a:xfrm flipH="1">
            <a:off x="5943600" y="4748241"/>
            <a:ext cx="2286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7" name="Line 16"/>
          <p:cNvSpPr>
            <a:spLocks noChangeShapeType="1"/>
          </p:cNvSpPr>
          <p:nvPr/>
        </p:nvSpPr>
        <p:spPr bwMode="auto">
          <a:xfrm>
            <a:off x="5410200" y="4824441"/>
            <a:ext cx="1524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8" name="Line 17"/>
          <p:cNvSpPr>
            <a:spLocks noChangeShapeType="1"/>
          </p:cNvSpPr>
          <p:nvPr/>
        </p:nvSpPr>
        <p:spPr bwMode="auto">
          <a:xfrm flipH="1">
            <a:off x="5029200" y="4748241"/>
            <a:ext cx="3048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9" name="Line 18"/>
          <p:cNvSpPr>
            <a:spLocks noChangeShapeType="1"/>
          </p:cNvSpPr>
          <p:nvPr/>
        </p:nvSpPr>
        <p:spPr bwMode="auto">
          <a:xfrm>
            <a:off x="4038600" y="4748241"/>
            <a:ext cx="1524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0" name="Line 19"/>
          <p:cNvSpPr>
            <a:spLocks noChangeShapeType="1"/>
          </p:cNvSpPr>
          <p:nvPr/>
        </p:nvSpPr>
        <p:spPr bwMode="auto">
          <a:xfrm flipH="1">
            <a:off x="3733800" y="4748241"/>
            <a:ext cx="2286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1" name="Line 20"/>
          <p:cNvSpPr>
            <a:spLocks noChangeShapeType="1"/>
          </p:cNvSpPr>
          <p:nvPr/>
        </p:nvSpPr>
        <p:spPr bwMode="auto">
          <a:xfrm>
            <a:off x="3200400" y="4824441"/>
            <a:ext cx="1524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Line 21"/>
          <p:cNvSpPr>
            <a:spLocks noChangeShapeType="1"/>
          </p:cNvSpPr>
          <p:nvPr/>
        </p:nvSpPr>
        <p:spPr bwMode="auto">
          <a:xfrm flipH="1">
            <a:off x="2819400" y="4748241"/>
            <a:ext cx="3048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3" name="Line 22"/>
          <p:cNvSpPr>
            <a:spLocks noChangeShapeType="1"/>
          </p:cNvSpPr>
          <p:nvPr/>
        </p:nvSpPr>
        <p:spPr bwMode="auto">
          <a:xfrm>
            <a:off x="2209800" y="4748241"/>
            <a:ext cx="1524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4" name="Line 23"/>
          <p:cNvSpPr>
            <a:spLocks noChangeShapeType="1"/>
          </p:cNvSpPr>
          <p:nvPr/>
        </p:nvSpPr>
        <p:spPr bwMode="auto">
          <a:xfrm flipH="1">
            <a:off x="1905000" y="4748241"/>
            <a:ext cx="2286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5" name="Line 24"/>
          <p:cNvSpPr>
            <a:spLocks noChangeShapeType="1"/>
          </p:cNvSpPr>
          <p:nvPr/>
        </p:nvSpPr>
        <p:spPr bwMode="auto">
          <a:xfrm>
            <a:off x="1371600" y="4824441"/>
            <a:ext cx="152400" cy="4572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6" name="Line 25"/>
          <p:cNvSpPr>
            <a:spLocks noChangeShapeType="1"/>
          </p:cNvSpPr>
          <p:nvPr/>
        </p:nvSpPr>
        <p:spPr bwMode="auto">
          <a:xfrm flipH="1">
            <a:off x="990600" y="4748241"/>
            <a:ext cx="304800" cy="533400"/>
          </a:xfrm>
          <a:prstGeom prst="line">
            <a:avLst/>
          </a:prstGeom>
          <a:noFill/>
          <a:ln w="38100">
            <a:solidFill>
              <a:srgbClr val="0099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7" name="Oval 27"/>
          <p:cNvSpPr>
            <a:spLocks noChangeArrowheads="1"/>
          </p:cNvSpPr>
          <p:nvPr/>
        </p:nvSpPr>
        <p:spPr bwMode="auto">
          <a:xfrm>
            <a:off x="8382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8" name="Oval 28"/>
          <p:cNvSpPr>
            <a:spLocks noChangeArrowheads="1"/>
          </p:cNvSpPr>
          <p:nvPr/>
        </p:nvSpPr>
        <p:spPr bwMode="auto">
          <a:xfrm>
            <a:off x="12954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9" name="Oval 29"/>
          <p:cNvSpPr>
            <a:spLocks noChangeArrowheads="1"/>
          </p:cNvSpPr>
          <p:nvPr/>
        </p:nvSpPr>
        <p:spPr bwMode="auto">
          <a:xfrm>
            <a:off x="17526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0" name="Oval 30"/>
          <p:cNvSpPr>
            <a:spLocks noChangeArrowheads="1"/>
          </p:cNvSpPr>
          <p:nvPr/>
        </p:nvSpPr>
        <p:spPr bwMode="auto">
          <a:xfrm>
            <a:off x="22098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Oval 31"/>
          <p:cNvSpPr>
            <a:spLocks noChangeArrowheads="1"/>
          </p:cNvSpPr>
          <p:nvPr/>
        </p:nvSpPr>
        <p:spPr bwMode="auto">
          <a:xfrm>
            <a:off x="26670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Oval 32"/>
          <p:cNvSpPr>
            <a:spLocks noChangeArrowheads="1"/>
          </p:cNvSpPr>
          <p:nvPr/>
        </p:nvSpPr>
        <p:spPr bwMode="auto">
          <a:xfrm>
            <a:off x="31242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Oval 33"/>
          <p:cNvSpPr>
            <a:spLocks noChangeArrowheads="1"/>
          </p:cNvSpPr>
          <p:nvPr/>
        </p:nvSpPr>
        <p:spPr bwMode="auto">
          <a:xfrm>
            <a:off x="35814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Oval 34"/>
          <p:cNvSpPr>
            <a:spLocks noChangeArrowheads="1"/>
          </p:cNvSpPr>
          <p:nvPr/>
        </p:nvSpPr>
        <p:spPr bwMode="auto">
          <a:xfrm>
            <a:off x="40386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Oval 35"/>
          <p:cNvSpPr>
            <a:spLocks noChangeArrowheads="1"/>
          </p:cNvSpPr>
          <p:nvPr/>
        </p:nvSpPr>
        <p:spPr bwMode="auto">
          <a:xfrm>
            <a:off x="48768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Oval 36"/>
          <p:cNvSpPr>
            <a:spLocks noChangeArrowheads="1"/>
          </p:cNvSpPr>
          <p:nvPr/>
        </p:nvSpPr>
        <p:spPr bwMode="auto">
          <a:xfrm>
            <a:off x="53340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7" name="Oval 37"/>
          <p:cNvSpPr>
            <a:spLocks noChangeArrowheads="1"/>
          </p:cNvSpPr>
          <p:nvPr/>
        </p:nvSpPr>
        <p:spPr bwMode="auto">
          <a:xfrm>
            <a:off x="5791200" y="51292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Oval 38"/>
          <p:cNvSpPr>
            <a:spLocks noChangeArrowheads="1"/>
          </p:cNvSpPr>
          <p:nvPr/>
        </p:nvSpPr>
        <p:spPr bwMode="auto">
          <a:xfrm>
            <a:off x="11430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9" name="Oval 39"/>
          <p:cNvSpPr>
            <a:spLocks noChangeArrowheads="1"/>
          </p:cNvSpPr>
          <p:nvPr/>
        </p:nvSpPr>
        <p:spPr bwMode="auto">
          <a:xfrm>
            <a:off x="19812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0" name="Oval 40"/>
          <p:cNvSpPr>
            <a:spLocks noChangeArrowheads="1"/>
          </p:cNvSpPr>
          <p:nvPr/>
        </p:nvSpPr>
        <p:spPr bwMode="auto">
          <a:xfrm>
            <a:off x="29718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1" name="Oval 41"/>
          <p:cNvSpPr>
            <a:spLocks noChangeArrowheads="1"/>
          </p:cNvSpPr>
          <p:nvPr/>
        </p:nvSpPr>
        <p:spPr bwMode="auto">
          <a:xfrm>
            <a:off x="38100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2" name="Oval 42"/>
          <p:cNvSpPr>
            <a:spLocks noChangeArrowheads="1"/>
          </p:cNvSpPr>
          <p:nvPr/>
        </p:nvSpPr>
        <p:spPr bwMode="auto">
          <a:xfrm>
            <a:off x="51816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3" name="Oval 43"/>
          <p:cNvSpPr>
            <a:spLocks noChangeArrowheads="1"/>
          </p:cNvSpPr>
          <p:nvPr/>
        </p:nvSpPr>
        <p:spPr bwMode="auto">
          <a:xfrm>
            <a:off x="60198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4" name="Oval 44"/>
          <p:cNvSpPr>
            <a:spLocks noChangeArrowheads="1"/>
          </p:cNvSpPr>
          <p:nvPr/>
        </p:nvSpPr>
        <p:spPr bwMode="auto">
          <a:xfrm>
            <a:off x="70104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5" name="Oval 45"/>
          <p:cNvSpPr>
            <a:spLocks noChangeArrowheads="1"/>
          </p:cNvSpPr>
          <p:nvPr/>
        </p:nvSpPr>
        <p:spPr bwMode="auto">
          <a:xfrm>
            <a:off x="7848600" y="4519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6" name="Oval 46"/>
          <p:cNvSpPr>
            <a:spLocks noChangeArrowheads="1"/>
          </p:cNvSpPr>
          <p:nvPr/>
        </p:nvSpPr>
        <p:spPr bwMode="auto">
          <a:xfrm>
            <a:off x="1600200" y="39100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7" name="Oval 47"/>
          <p:cNvSpPr>
            <a:spLocks noChangeArrowheads="1"/>
          </p:cNvSpPr>
          <p:nvPr/>
        </p:nvSpPr>
        <p:spPr bwMode="auto">
          <a:xfrm>
            <a:off x="3429000" y="39100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8" name="Oval 48"/>
          <p:cNvSpPr>
            <a:spLocks noChangeArrowheads="1"/>
          </p:cNvSpPr>
          <p:nvPr/>
        </p:nvSpPr>
        <p:spPr bwMode="auto">
          <a:xfrm>
            <a:off x="5638800" y="39100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9" name="Oval 49"/>
          <p:cNvSpPr>
            <a:spLocks noChangeArrowheads="1"/>
          </p:cNvSpPr>
          <p:nvPr/>
        </p:nvSpPr>
        <p:spPr bwMode="auto">
          <a:xfrm>
            <a:off x="7467600" y="39100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0" name="Oval 50"/>
          <p:cNvSpPr>
            <a:spLocks noChangeArrowheads="1"/>
          </p:cNvSpPr>
          <p:nvPr/>
        </p:nvSpPr>
        <p:spPr bwMode="auto">
          <a:xfrm>
            <a:off x="2514600" y="3376641"/>
            <a:ext cx="381000" cy="3810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1" name="TextBox 53"/>
          <p:cNvSpPr txBox="1"/>
          <p:nvPr/>
        </p:nvSpPr>
        <p:spPr>
          <a:xfrm>
            <a:off x="1833525" y="5583267"/>
            <a:ext cx="6389775" cy="523220"/>
          </a:xfrm>
          <a:prstGeom prst="rect">
            <a:avLst/>
          </a:prstGeom>
          <a:noFill/>
        </p:spPr>
        <p:txBody>
          <a:bodyPr wrap="square" rtlCol="0">
            <a:spAutoFit/>
          </a:bodyPr>
          <a:lstStyle/>
          <a:p>
            <a:r>
              <a:rPr lang="zh-CN" altLang="en-US" sz="2800" dirty="0" smtClean="0">
                <a:solidFill>
                  <a:schemeClr val="bg1"/>
                </a:solidFill>
                <a:latin typeface="方正喵呜体" panose="02010600010101010101" pitchFamily="2" charset="-122"/>
                <a:ea typeface="方正喵呜体" panose="02010600010101010101" pitchFamily="2" charset="-122"/>
              </a:rPr>
              <a:t>满二叉树</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zh-CN" altLang="en-US" sz="2800" dirty="0" smtClean="0">
                <a:solidFill>
                  <a:schemeClr val="bg1"/>
                </a:solidFill>
                <a:latin typeface="方正喵呜体" panose="02010600010101010101" pitchFamily="2" charset="-122"/>
                <a:ea typeface="方正喵呜体" panose="02010600010101010101" pitchFamily="2" charset="-122"/>
              </a:rPr>
              <a:t>完全二叉树</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4417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304402" y="877821"/>
            <a:ext cx="4572000" cy="838200"/>
          </a:xfrm>
          <a:prstGeom prst="rect">
            <a:avLst/>
          </a:prstGeom>
          <a:noFill/>
          <a:ln w="9525">
            <a:noFill/>
            <a:miter lim="800000"/>
            <a:headEnd/>
            <a:tailEnd/>
          </a:ln>
          <a:effectLst/>
        </p:spPr>
        <p:txBody>
          <a:bodyPr/>
          <a:lstStyle/>
          <a:p>
            <a:pPr marL="342900" indent="-342900" algn="ctr">
              <a:spcBef>
                <a:spcPct val="50000"/>
              </a:spcBef>
            </a:pPr>
            <a:r>
              <a:rPr kumimoji="1" lang="zh-CN" altLang="en-US" sz="3600" dirty="0">
                <a:solidFill>
                  <a:schemeClr val="bg1"/>
                </a:solidFill>
                <a:latin typeface="方正喵呜体" panose="02010600010101010101" pitchFamily="2" charset="-122"/>
                <a:ea typeface="方正喵呜体" panose="02010600010101010101" pitchFamily="2" charset="-122"/>
              </a:rPr>
              <a:t>二叉树的顺序表示</a:t>
            </a:r>
          </a:p>
        </p:txBody>
      </p:sp>
      <p:sp>
        <p:nvSpPr>
          <p:cNvPr id="5" name="Line 2"/>
          <p:cNvSpPr>
            <a:spLocks noChangeShapeType="1"/>
          </p:cNvSpPr>
          <p:nvPr/>
        </p:nvSpPr>
        <p:spPr bwMode="auto">
          <a:xfrm>
            <a:off x="5881396" y="3194800"/>
            <a:ext cx="228600" cy="381000"/>
          </a:xfrm>
          <a:prstGeom prst="line">
            <a:avLst/>
          </a:prstGeom>
          <a:noFill/>
          <a:ln w="38100" cap="rnd">
            <a:solidFill>
              <a:schemeClr val="bg2"/>
            </a:solidFill>
            <a:prstDash val="sysDot"/>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6" name="Line 5"/>
          <p:cNvSpPr>
            <a:spLocks noChangeShapeType="1"/>
          </p:cNvSpPr>
          <p:nvPr/>
        </p:nvSpPr>
        <p:spPr bwMode="auto">
          <a:xfrm>
            <a:off x="3862096" y="3161462"/>
            <a:ext cx="304800" cy="3810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7" name="Line 6"/>
          <p:cNvSpPr>
            <a:spLocks noChangeShapeType="1"/>
          </p:cNvSpPr>
          <p:nvPr/>
        </p:nvSpPr>
        <p:spPr bwMode="auto">
          <a:xfrm flipH="1">
            <a:off x="3404896" y="3118600"/>
            <a:ext cx="354013" cy="423863"/>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 name="Line 7"/>
          <p:cNvSpPr>
            <a:spLocks noChangeShapeType="1"/>
          </p:cNvSpPr>
          <p:nvPr/>
        </p:nvSpPr>
        <p:spPr bwMode="auto">
          <a:xfrm>
            <a:off x="2033296" y="3085262"/>
            <a:ext cx="342900" cy="414338"/>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 name="Line 8"/>
          <p:cNvSpPr>
            <a:spLocks noChangeShapeType="1"/>
          </p:cNvSpPr>
          <p:nvPr/>
        </p:nvSpPr>
        <p:spPr bwMode="auto">
          <a:xfrm flipH="1">
            <a:off x="1499896" y="3161462"/>
            <a:ext cx="3810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 name="Line 9"/>
          <p:cNvSpPr>
            <a:spLocks noChangeShapeType="1"/>
          </p:cNvSpPr>
          <p:nvPr/>
        </p:nvSpPr>
        <p:spPr bwMode="auto">
          <a:xfrm>
            <a:off x="3023896" y="2551862"/>
            <a:ext cx="723900" cy="434975"/>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1" name="Line 10"/>
          <p:cNvSpPr>
            <a:spLocks noChangeShapeType="1"/>
          </p:cNvSpPr>
          <p:nvPr/>
        </p:nvSpPr>
        <p:spPr bwMode="auto">
          <a:xfrm flipH="1">
            <a:off x="2033296" y="2551862"/>
            <a:ext cx="7620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2" name="Oval 11"/>
          <p:cNvSpPr>
            <a:spLocks noChangeArrowheads="1"/>
          </p:cNvSpPr>
          <p:nvPr/>
        </p:nvSpPr>
        <p:spPr bwMode="auto">
          <a:xfrm>
            <a:off x="2680996" y="2280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3" name="Line 12"/>
          <p:cNvSpPr>
            <a:spLocks noChangeShapeType="1"/>
          </p:cNvSpPr>
          <p:nvPr/>
        </p:nvSpPr>
        <p:spPr bwMode="auto">
          <a:xfrm flipH="1">
            <a:off x="2276184" y="3694862"/>
            <a:ext cx="176213" cy="414338"/>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4" name="Line 13"/>
          <p:cNvSpPr>
            <a:spLocks noChangeShapeType="1"/>
          </p:cNvSpPr>
          <p:nvPr/>
        </p:nvSpPr>
        <p:spPr bwMode="auto">
          <a:xfrm>
            <a:off x="1576096" y="3771062"/>
            <a:ext cx="138113" cy="414338"/>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5" name="Line 14"/>
          <p:cNvSpPr>
            <a:spLocks noChangeShapeType="1"/>
          </p:cNvSpPr>
          <p:nvPr/>
        </p:nvSpPr>
        <p:spPr bwMode="auto">
          <a:xfrm flipH="1">
            <a:off x="1237959" y="3694862"/>
            <a:ext cx="261938"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6" name="Text Box 15"/>
          <p:cNvSpPr txBox="1">
            <a:spLocks noChangeArrowheads="1"/>
          </p:cNvSpPr>
          <p:nvPr/>
        </p:nvSpPr>
        <p:spPr bwMode="auto">
          <a:xfrm>
            <a:off x="2758800" y="2216434"/>
            <a:ext cx="292068" cy="523220"/>
          </a:xfrm>
          <a:prstGeom prst="rect">
            <a:avLst/>
          </a:prstGeom>
          <a:noFill/>
          <a:ln w="38100">
            <a:noFill/>
            <a:miter lim="800000"/>
            <a:headEnd/>
            <a:tailEnd/>
          </a:ln>
          <a:effectLst/>
        </p:spPr>
        <p:txBody>
          <a:bodyPr wrap="none" anchor="ctr">
            <a:spAutoFit/>
          </a:bodyPr>
          <a:lstStyle/>
          <a:p>
            <a:pPr algn="ctr"/>
            <a:r>
              <a:rPr kumimoji="1" lang="en-US" altLang="zh-CN" sz="2800" b="1" dirty="0">
                <a:latin typeface="方正喵呜体" panose="02010600010101010101" pitchFamily="2" charset="-122"/>
                <a:ea typeface="方正喵呜体" panose="02010600010101010101" pitchFamily="2" charset="-122"/>
              </a:rPr>
              <a:t>1</a:t>
            </a:r>
            <a:endParaRPr kumimoji="1" lang="en-US" altLang="zh-CN" sz="2400" dirty="0">
              <a:latin typeface="方正喵呜体" panose="02010600010101010101" pitchFamily="2" charset="-122"/>
              <a:ea typeface="方正喵呜体" panose="02010600010101010101" pitchFamily="2" charset="-122"/>
            </a:endParaRPr>
          </a:p>
        </p:txBody>
      </p:sp>
      <p:sp>
        <p:nvSpPr>
          <p:cNvPr id="37" name="Line 36"/>
          <p:cNvSpPr>
            <a:spLocks noChangeShapeType="1"/>
          </p:cNvSpPr>
          <p:nvPr/>
        </p:nvSpPr>
        <p:spPr bwMode="auto">
          <a:xfrm>
            <a:off x="7633996" y="3194800"/>
            <a:ext cx="304800" cy="3810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38" name="Line 37"/>
          <p:cNvSpPr>
            <a:spLocks noChangeShapeType="1"/>
          </p:cNvSpPr>
          <p:nvPr/>
        </p:nvSpPr>
        <p:spPr bwMode="auto">
          <a:xfrm flipH="1">
            <a:off x="7176796" y="3151937"/>
            <a:ext cx="354013" cy="423863"/>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39" name="Line 38"/>
          <p:cNvSpPr>
            <a:spLocks noChangeShapeType="1"/>
          </p:cNvSpPr>
          <p:nvPr/>
        </p:nvSpPr>
        <p:spPr bwMode="auto">
          <a:xfrm flipH="1">
            <a:off x="4890796" y="3728200"/>
            <a:ext cx="304800" cy="5334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0" name="Line 39"/>
          <p:cNvSpPr>
            <a:spLocks noChangeShapeType="1"/>
          </p:cNvSpPr>
          <p:nvPr/>
        </p:nvSpPr>
        <p:spPr bwMode="auto">
          <a:xfrm flipH="1">
            <a:off x="5271796" y="3194800"/>
            <a:ext cx="3810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1" name="Line 40"/>
          <p:cNvSpPr>
            <a:spLocks noChangeShapeType="1"/>
          </p:cNvSpPr>
          <p:nvPr/>
        </p:nvSpPr>
        <p:spPr bwMode="auto">
          <a:xfrm>
            <a:off x="6795796" y="2585200"/>
            <a:ext cx="723900" cy="434975"/>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2" name="Line 41"/>
          <p:cNvSpPr>
            <a:spLocks noChangeShapeType="1"/>
          </p:cNvSpPr>
          <p:nvPr/>
        </p:nvSpPr>
        <p:spPr bwMode="auto">
          <a:xfrm flipH="1">
            <a:off x="5805196" y="2585200"/>
            <a:ext cx="7620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3" name="Line 42"/>
          <p:cNvSpPr>
            <a:spLocks noChangeShapeType="1"/>
          </p:cNvSpPr>
          <p:nvPr/>
        </p:nvSpPr>
        <p:spPr bwMode="auto">
          <a:xfrm flipH="1">
            <a:off x="6948196" y="3728200"/>
            <a:ext cx="1524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4" name="Line 43"/>
          <p:cNvSpPr>
            <a:spLocks noChangeShapeType="1"/>
          </p:cNvSpPr>
          <p:nvPr/>
        </p:nvSpPr>
        <p:spPr bwMode="auto">
          <a:xfrm>
            <a:off x="5347996" y="3804400"/>
            <a:ext cx="138113" cy="414338"/>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5" name="Line 44"/>
          <p:cNvSpPr>
            <a:spLocks noChangeShapeType="1"/>
          </p:cNvSpPr>
          <p:nvPr/>
        </p:nvSpPr>
        <p:spPr bwMode="auto">
          <a:xfrm flipH="1">
            <a:off x="7786396" y="3804400"/>
            <a:ext cx="152400" cy="457200"/>
          </a:xfrm>
          <a:prstGeom prst="line">
            <a:avLst/>
          </a:prstGeom>
          <a:noFill/>
          <a:ln w="38100">
            <a:solidFill>
              <a:srgbClr val="009900"/>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6" name="Oval 45"/>
          <p:cNvSpPr>
            <a:spLocks noChangeArrowheads="1"/>
          </p:cNvSpPr>
          <p:nvPr/>
        </p:nvSpPr>
        <p:spPr bwMode="auto">
          <a:xfrm>
            <a:off x="75450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47" name="Text Box 46"/>
          <p:cNvSpPr txBox="1">
            <a:spLocks noChangeArrowheads="1"/>
          </p:cNvSpPr>
          <p:nvPr/>
        </p:nvSpPr>
        <p:spPr bwMode="auto">
          <a:xfrm>
            <a:off x="7525349" y="4082054"/>
            <a:ext cx="439544" cy="492443"/>
          </a:xfrm>
          <a:prstGeom prst="rect">
            <a:avLst/>
          </a:prstGeom>
          <a:noFill/>
          <a:ln w="38100">
            <a:noFill/>
            <a:miter lim="800000"/>
            <a:headEnd/>
            <a:tailEnd/>
          </a:ln>
          <a:effectLst/>
        </p:spPr>
        <p:txBody>
          <a:bodyPr wrap="none" anchor="ctr">
            <a:spAutoFit/>
          </a:bodyPr>
          <a:lstStyle/>
          <a:p>
            <a:pPr algn="ctr"/>
            <a:r>
              <a:rPr kumimoji="1" lang="en-US" altLang="zh-CN" sz="2600" b="1">
                <a:latin typeface="方正喵呜体" panose="02010600010101010101" pitchFamily="2" charset="-122"/>
                <a:ea typeface="方正喵呜体" panose="02010600010101010101" pitchFamily="2" charset="-122"/>
              </a:rPr>
              <a:t>14</a:t>
            </a:r>
            <a:endParaRPr kumimoji="1" lang="en-US" altLang="zh-CN" sz="2600">
              <a:latin typeface="方正喵呜体" panose="02010600010101010101" pitchFamily="2" charset="-122"/>
              <a:ea typeface="方正喵呜体" panose="02010600010101010101" pitchFamily="2" charset="-122"/>
            </a:endParaRPr>
          </a:p>
        </p:txBody>
      </p:sp>
      <p:sp>
        <p:nvSpPr>
          <p:cNvPr id="76" name="Oval 75"/>
          <p:cNvSpPr>
            <a:spLocks noChangeArrowheads="1"/>
          </p:cNvSpPr>
          <p:nvPr/>
        </p:nvSpPr>
        <p:spPr bwMode="auto">
          <a:xfrm>
            <a:off x="1766596" y="28138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77" name="Oval 76"/>
          <p:cNvSpPr>
            <a:spLocks noChangeArrowheads="1"/>
          </p:cNvSpPr>
          <p:nvPr/>
        </p:nvSpPr>
        <p:spPr bwMode="auto">
          <a:xfrm>
            <a:off x="13093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78" name="Oval 77"/>
          <p:cNvSpPr>
            <a:spLocks noChangeArrowheads="1"/>
          </p:cNvSpPr>
          <p:nvPr/>
        </p:nvSpPr>
        <p:spPr bwMode="auto">
          <a:xfrm>
            <a:off x="926809" y="4104438"/>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79" name="Oval 78"/>
          <p:cNvSpPr>
            <a:spLocks noChangeArrowheads="1"/>
          </p:cNvSpPr>
          <p:nvPr/>
        </p:nvSpPr>
        <p:spPr bwMode="auto">
          <a:xfrm>
            <a:off x="14617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0" name="Oval 79"/>
          <p:cNvSpPr>
            <a:spLocks noChangeArrowheads="1"/>
          </p:cNvSpPr>
          <p:nvPr/>
        </p:nvSpPr>
        <p:spPr bwMode="auto">
          <a:xfrm>
            <a:off x="19951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1" name="Oval 80"/>
          <p:cNvSpPr>
            <a:spLocks noChangeArrowheads="1"/>
          </p:cNvSpPr>
          <p:nvPr/>
        </p:nvSpPr>
        <p:spPr bwMode="auto">
          <a:xfrm>
            <a:off x="22237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2" name="Text Box 81"/>
          <p:cNvSpPr txBox="1">
            <a:spLocks noChangeArrowheads="1"/>
          </p:cNvSpPr>
          <p:nvPr/>
        </p:nvSpPr>
        <p:spPr bwMode="auto">
          <a:xfrm>
            <a:off x="1834642" y="2756184"/>
            <a:ext cx="340157"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2</a:t>
            </a:r>
            <a:endParaRPr kumimoji="1" lang="en-US" altLang="zh-CN" sz="2400">
              <a:latin typeface="方正喵呜体" panose="02010600010101010101" pitchFamily="2" charset="-122"/>
              <a:ea typeface="方正喵呜体" panose="02010600010101010101" pitchFamily="2" charset="-122"/>
            </a:endParaRPr>
          </a:p>
        </p:txBody>
      </p:sp>
      <p:sp>
        <p:nvSpPr>
          <p:cNvPr id="83" name="Text Box 82"/>
          <p:cNvSpPr txBox="1">
            <a:spLocks noChangeArrowheads="1"/>
          </p:cNvSpPr>
          <p:nvPr/>
        </p:nvSpPr>
        <p:spPr bwMode="auto">
          <a:xfrm>
            <a:off x="1357021" y="3361487"/>
            <a:ext cx="361950" cy="519113"/>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4</a:t>
            </a:r>
            <a:endParaRPr kumimoji="1" lang="en-US" altLang="zh-CN" sz="2400">
              <a:latin typeface="方正喵呜体" panose="02010600010101010101" pitchFamily="2" charset="-122"/>
              <a:ea typeface="方正喵呜体" panose="02010600010101010101" pitchFamily="2" charset="-122"/>
            </a:endParaRPr>
          </a:p>
        </p:txBody>
      </p:sp>
      <p:sp>
        <p:nvSpPr>
          <p:cNvPr id="84" name="Text Box 83"/>
          <p:cNvSpPr txBox="1">
            <a:spLocks noChangeArrowheads="1"/>
          </p:cNvSpPr>
          <p:nvPr/>
        </p:nvSpPr>
        <p:spPr bwMode="auto">
          <a:xfrm>
            <a:off x="979844" y="4067460"/>
            <a:ext cx="325730"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8</a:t>
            </a:r>
            <a:endParaRPr kumimoji="1" lang="en-US" altLang="zh-CN" sz="2400">
              <a:latin typeface="方正喵呜体" panose="02010600010101010101" pitchFamily="2" charset="-122"/>
              <a:ea typeface="方正喵呜体" panose="02010600010101010101" pitchFamily="2" charset="-122"/>
            </a:endParaRPr>
          </a:p>
        </p:txBody>
      </p:sp>
      <p:sp>
        <p:nvSpPr>
          <p:cNvPr id="85" name="Text Box 84"/>
          <p:cNvSpPr txBox="1">
            <a:spLocks noChangeArrowheads="1"/>
          </p:cNvSpPr>
          <p:nvPr/>
        </p:nvSpPr>
        <p:spPr bwMode="auto">
          <a:xfrm>
            <a:off x="1511594" y="4067460"/>
            <a:ext cx="33855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9</a:t>
            </a:r>
            <a:endParaRPr kumimoji="1" lang="en-US" altLang="zh-CN" sz="2400">
              <a:latin typeface="方正喵呜体" panose="02010600010101010101" pitchFamily="2" charset="-122"/>
              <a:ea typeface="方正喵呜体" panose="02010600010101010101" pitchFamily="2" charset="-122"/>
            </a:endParaRPr>
          </a:p>
        </p:txBody>
      </p:sp>
      <p:sp>
        <p:nvSpPr>
          <p:cNvPr id="86" name="Text Box 85"/>
          <p:cNvSpPr txBox="1">
            <a:spLocks noChangeArrowheads="1"/>
          </p:cNvSpPr>
          <p:nvPr/>
        </p:nvSpPr>
        <p:spPr bwMode="auto">
          <a:xfrm>
            <a:off x="2032015" y="4113318"/>
            <a:ext cx="396262" cy="461665"/>
          </a:xfrm>
          <a:prstGeom prst="rect">
            <a:avLst/>
          </a:prstGeom>
          <a:noFill/>
          <a:ln w="38100">
            <a:noFill/>
            <a:miter lim="800000"/>
            <a:headEnd/>
            <a:tailEnd/>
          </a:ln>
          <a:effectLst/>
        </p:spPr>
        <p:txBody>
          <a:bodyPr wrap="none" anchor="ctr">
            <a:spAutoFit/>
          </a:bodyPr>
          <a:lstStyle/>
          <a:p>
            <a:pPr algn="ctr"/>
            <a:r>
              <a:rPr kumimoji="1" lang="en-US" altLang="zh-CN" sz="2400" b="1">
                <a:latin typeface="方正喵呜体" panose="02010600010101010101" pitchFamily="2" charset="-122"/>
                <a:ea typeface="方正喵呜体" panose="02010600010101010101" pitchFamily="2" charset="-122"/>
              </a:rPr>
              <a:t>10</a:t>
            </a:r>
            <a:endParaRPr kumimoji="1" lang="en-US" altLang="zh-CN" sz="2400">
              <a:latin typeface="方正喵呜体" panose="02010600010101010101" pitchFamily="2" charset="-122"/>
              <a:ea typeface="方正喵呜体" panose="02010600010101010101" pitchFamily="2" charset="-122"/>
            </a:endParaRPr>
          </a:p>
        </p:txBody>
      </p:sp>
      <p:sp>
        <p:nvSpPr>
          <p:cNvPr id="87" name="Text Box 86"/>
          <p:cNvSpPr txBox="1">
            <a:spLocks noChangeArrowheads="1"/>
          </p:cNvSpPr>
          <p:nvPr/>
        </p:nvSpPr>
        <p:spPr bwMode="auto">
          <a:xfrm>
            <a:off x="2286449" y="3359434"/>
            <a:ext cx="30649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5</a:t>
            </a:r>
            <a:endParaRPr kumimoji="1" lang="en-US" altLang="zh-CN" sz="2400">
              <a:latin typeface="方正喵呜体" panose="02010600010101010101" pitchFamily="2" charset="-122"/>
              <a:ea typeface="方正喵呜体" panose="02010600010101010101" pitchFamily="2" charset="-122"/>
            </a:endParaRPr>
          </a:p>
        </p:txBody>
      </p:sp>
      <p:sp>
        <p:nvSpPr>
          <p:cNvPr id="88" name="Oval 87"/>
          <p:cNvSpPr>
            <a:spLocks noChangeArrowheads="1"/>
          </p:cNvSpPr>
          <p:nvPr/>
        </p:nvSpPr>
        <p:spPr bwMode="auto">
          <a:xfrm>
            <a:off x="31381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9" name="Oval 88"/>
          <p:cNvSpPr>
            <a:spLocks noChangeArrowheads="1"/>
          </p:cNvSpPr>
          <p:nvPr/>
        </p:nvSpPr>
        <p:spPr bwMode="auto">
          <a:xfrm>
            <a:off x="3595396" y="28138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0" name="Oval 89"/>
          <p:cNvSpPr>
            <a:spLocks noChangeArrowheads="1"/>
          </p:cNvSpPr>
          <p:nvPr/>
        </p:nvSpPr>
        <p:spPr bwMode="auto">
          <a:xfrm>
            <a:off x="39763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1" name="Text Box 90"/>
          <p:cNvSpPr txBox="1">
            <a:spLocks noChangeArrowheads="1"/>
          </p:cNvSpPr>
          <p:nvPr/>
        </p:nvSpPr>
        <p:spPr bwMode="auto">
          <a:xfrm>
            <a:off x="3205472" y="3359434"/>
            <a:ext cx="335348"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6</a:t>
            </a:r>
            <a:endParaRPr kumimoji="1" lang="en-US" altLang="zh-CN" sz="2400">
              <a:latin typeface="方正喵呜体" panose="02010600010101010101" pitchFamily="2" charset="-122"/>
              <a:ea typeface="方正喵呜体" panose="02010600010101010101" pitchFamily="2" charset="-122"/>
            </a:endParaRPr>
          </a:p>
        </p:txBody>
      </p:sp>
      <p:sp>
        <p:nvSpPr>
          <p:cNvPr id="92" name="Text Box 91"/>
          <p:cNvSpPr txBox="1">
            <a:spLocks noChangeArrowheads="1"/>
          </p:cNvSpPr>
          <p:nvPr/>
        </p:nvSpPr>
        <p:spPr bwMode="auto">
          <a:xfrm>
            <a:off x="4015159" y="3359434"/>
            <a:ext cx="32252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7</a:t>
            </a:r>
            <a:endParaRPr kumimoji="1" lang="en-US" altLang="zh-CN" sz="2400">
              <a:latin typeface="方正喵呜体" panose="02010600010101010101" pitchFamily="2" charset="-122"/>
              <a:ea typeface="方正喵呜体" panose="02010600010101010101" pitchFamily="2" charset="-122"/>
            </a:endParaRPr>
          </a:p>
        </p:txBody>
      </p:sp>
      <p:sp>
        <p:nvSpPr>
          <p:cNvPr id="93" name="Text Box 92"/>
          <p:cNvSpPr txBox="1">
            <a:spLocks noChangeArrowheads="1"/>
          </p:cNvSpPr>
          <p:nvPr/>
        </p:nvSpPr>
        <p:spPr bwMode="auto">
          <a:xfrm>
            <a:off x="3680197" y="2756184"/>
            <a:ext cx="32252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3</a:t>
            </a:r>
            <a:endParaRPr kumimoji="1" lang="en-US" altLang="zh-CN" sz="2400">
              <a:latin typeface="方正喵呜体" panose="02010600010101010101" pitchFamily="2" charset="-122"/>
              <a:ea typeface="方正喵呜体" panose="02010600010101010101" pitchFamily="2" charset="-122"/>
            </a:endParaRPr>
          </a:p>
        </p:txBody>
      </p:sp>
      <p:sp>
        <p:nvSpPr>
          <p:cNvPr id="94" name="Oval 93"/>
          <p:cNvSpPr>
            <a:spLocks noChangeArrowheads="1"/>
          </p:cNvSpPr>
          <p:nvPr/>
        </p:nvSpPr>
        <p:spPr bwMode="auto">
          <a:xfrm>
            <a:off x="6490996" y="2280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5" name="Oval 94"/>
          <p:cNvSpPr>
            <a:spLocks noChangeArrowheads="1"/>
          </p:cNvSpPr>
          <p:nvPr/>
        </p:nvSpPr>
        <p:spPr bwMode="auto">
          <a:xfrm>
            <a:off x="5576596" y="28138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6" name="Oval 95"/>
          <p:cNvSpPr>
            <a:spLocks noChangeArrowheads="1"/>
          </p:cNvSpPr>
          <p:nvPr/>
        </p:nvSpPr>
        <p:spPr bwMode="auto">
          <a:xfrm>
            <a:off x="7329196" y="28138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7" name="Text Box 96"/>
          <p:cNvSpPr txBox="1">
            <a:spLocks noChangeArrowheads="1"/>
          </p:cNvSpPr>
          <p:nvPr/>
        </p:nvSpPr>
        <p:spPr bwMode="auto">
          <a:xfrm>
            <a:off x="6578325" y="2216434"/>
            <a:ext cx="292068"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1</a:t>
            </a:r>
            <a:endParaRPr kumimoji="1" lang="en-US" altLang="zh-CN" sz="2400">
              <a:latin typeface="方正喵呜体" panose="02010600010101010101" pitchFamily="2" charset="-122"/>
              <a:ea typeface="方正喵呜体" panose="02010600010101010101" pitchFamily="2" charset="-122"/>
            </a:endParaRPr>
          </a:p>
        </p:txBody>
      </p:sp>
      <p:sp>
        <p:nvSpPr>
          <p:cNvPr id="98" name="Text Box 97"/>
          <p:cNvSpPr txBox="1">
            <a:spLocks noChangeArrowheads="1"/>
          </p:cNvSpPr>
          <p:nvPr/>
        </p:nvSpPr>
        <p:spPr bwMode="auto">
          <a:xfrm>
            <a:off x="5650992" y="2756184"/>
            <a:ext cx="340157"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2</a:t>
            </a:r>
            <a:endParaRPr kumimoji="1" lang="en-US" altLang="zh-CN" sz="2400">
              <a:latin typeface="方正喵呜体" panose="02010600010101010101" pitchFamily="2" charset="-122"/>
              <a:ea typeface="方正喵呜体" panose="02010600010101010101" pitchFamily="2" charset="-122"/>
            </a:endParaRPr>
          </a:p>
        </p:txBody>
      </p:sp>
      <p:sp>
        <p:nvSpPr>
          <p:cNvPr id="99" name="Text Box 98"/>
          <p:cNvSpPr txBox="1">
            <a:spLocks noChangeArrowheads="1"/>
          </p:cNvSpPr>
          <p:nvPr/>
        </p:nvSpPr>
        <p:spPr bwMode="auto">
          <a:xfrm>
            <a:off x="7390184" y="2756184"/>
            <a:ext cx="32252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3</a:t>
            </a:r>
            <a:endParaRPr kumimoji="1" lang="en-US" altLang="zh-CN" sz="2400">
              <a:latin typeface="方正喵呜体" panose="02010600010101010101" pitchFamily="2" charset="-122"/>
              <a:ea typeface="方正喵呜体" panose="02010600010101010101" pitchFamily="2" charset="-122"/>
            </a:endParaRPr>
          </a:p>
        </p:txBody>
      </p:sp>
      <p:sp>
        <p:nvSpPr>
          <p:cNvPr id="100" name="Oval 99"/>
          <p:cNvSpPr>
            <a:spLocks noChangeArrowheads="1"/>
          </p:cNvSpPr>
          <p:nvPr/>
        </p:nvSpPr>
        <p:spPr bwMode="auto">
          <a:xfrm>
            <a:off x="69481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1" name="Oval 100"/>
          <p:cNvSpPr>
            <a:spLocks noChangeArrowheads="1"/>
          </p:cNvSpPr>
          <p:nvPr/>
        </p:nvSpPr>
        <p:spPr bwMode="auto">
          <a:xfrm>
            <a:off x="77863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2" name="Text Box 101"/>
          <p:cNvSpPr txBox="1">
            <a:spLocks noChangeArrowheads="1"/>
          </p:cNvSpPr>
          <p:nvPr/>
        </p:nvSpPr>
        <p:spPr bwMode="auto">
          <a:xfrm>
            <a:off x="7858497" y="3383247"/>
            <a:ext cx="32252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7</a:t>
            </a:r>
            <a:endParaRPr kumimoji="1" lang="en-US" altLang="zh-CN" sz="2400">
              <a:latin typeface="方正喵呜体" panose="02010600010101010101" pitchFamily="2" charset="-122"/>
              <a:ea typeface="方正喵呜体" panose="02010600010101010101" pitchFamily="2" charset="-122"/>
            </a:endParaRPr>
          </a:p>
        </p:txBody>
      </p:sp>
      <p:sp>
        <p:nvSpPr>
          <p:cNvPr id="103" name="Text Box 102"/>
          <p:cNvSpPr txBox="1">
            <a:spLocks noChangeArrowheads="1"/>
          </p:cNvSpPr>
          <p:nvPr/>
        </p:nvSpPr>
        <p:spPr bwMode="auto">
          <a:xfrm>
            <a:off x="6986897" y="3359434"/>
            <a:ext cx="335348"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6</a:t>
            </a:r>
            <a:endParaRPr kumimoji="1" lang="en-US" altLang="zh-CN" sz="2400">
              <a:latin typeface="方正喵呜体" panose="02010600010101010101" pitchFamily="2" charset="-122"/>
              <a:ea typeface="方正喵呜体" panose="02010600010101010101" pitchFamily="2" charset="-122"/>
            </a:endParaRPr>
          </a:p>
        </p:txBody>
      </p:sp>
      <p:sp>
        <p:nvSpPr>
          <p:cNvPr id="104" name="Oval 103"/>
          <p:cNvSpPr>
            <a:spLocks noChangeArrowheads="1"/>
          </p:cNvSpPr>
          <p:nvPr/>
        </p:nvSpPr>
        <p:spPr bwMode="auto">
          <a:xfrm>
            <a:off x="5043196" y="34234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5" name="Text Box 104"/>
          <p:cNvSpPr txBox="1">
            <a:spLocks noChangeArrowheads="1"/>
          </p:cNvSpPr>
          <p:nvPr/>
        </p:nvSpPr>
        <p:spPr bwMode="auto">
          <a:xfrm>
            <a:off x="5100346" y="3361487"/>
            <a:ext cx="361950" cy="519113"/>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4</a:t>
            </a:r>
            <a:endParaRPr kumimoji="1" lang="en-US" altLang="zh-CN" sz="2400">
              <a:latin typeface="方正喵呜体" panose="02010600010101010101" pitchFamily="2" charset="-122"/>
              <a:ea typeface="方正喵呜体" panose="02010600010101010101" pitchFamily="2" charset="-122"/>
            </a:endParaRPr>
          </a:p>
        </p:txBody>
      </p:sp>
      <p:sp>
        <p:nvSpPr>
          <p:cNvPr id="106" name="Oval 105"/>
          <p:cNvSpPr>
            <a:spLocks noChangeArrowheads="1"/>
          </p:cNvSpPr>
          <p:nvPr/>
        </p:nvSpPr>
        <p:spPr bwMode="auto">
          <a:xfrm>
            <a:off x="46621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7" name="Text Box 106"/>
          <p:cNvSpPr txBox="1">
            <a:spLocks noChangeArrowheads="1"/>
          </p:cNvSpPr>
          <p:nvPr/>
        </p:nvSpPr>
        <p:spPr bwMode="auto">
          <a:xfrm>
            <a:off x="4723169" y="4051585"/>
            <a:ext cx="325730"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8</a:t>
            </a:r>
            <a:endParaRPr kumimoji="1" lang="en-US" altLang="zh-CN" sz="2400">
              <a:latin typeface="方正喵呜体" panose="02010600010101010101" pitchFamily="2" charset="-122"/>
              <a:ea typeface="方正喵呜体" panose="02010600010101010101" pitchFamily="2" charset="-122"/>
            </a:endParaRPr>
          </a:p>
        </p:txBody>
      </p:sp>
      <p:sp>
        <p:nvSpPr>
          <p:cNvPr id="108" name="Oval 107"/>
          <p:cNvSpPr>
            <a:spLocks noChangeArrowheads="1"/>
          </p:cNvSpPr>
          <p:nvPr/>
        </p:nvSpPr>
        <p:spPr bwMode="auto">
          <a:xfrm>
            <a:off x="52717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9" name="Text Box 108"/>
          <p:cNvSpPr txBox="1">
            <a:spLocks noChangeArrowheads="1"/>
          </p:cNvSpPr>
          <p:nvPr/>
        </p:nvSpPr>
        <p:spPr bwMode="auto">
          <a:xfrm>
            <a:off x="5327944" y="4051585"/>
            <a:ext cx="338554" cy="523220"/>
          </a:xfrm>
          <a:prstGeom prst="rect">
            <a:avLst/>
          </a:prstGeom>
          <a:noFill/>
          <a:ln w="38100">
            <a:noFill/>
            <a:miter lim="800000"/>
            <a:headEnd/>
            <a:tailEnd/>
          </a:ln>
          <a:effectLst/>
        </p:spPr>
        <p:txBody>
          <a:bodyPr wrap="none" anchor="ctr">
            <a:spAutoFit/>
          </a:bodyPr>
          <a:lstStyle/>
          <a:p>
            <a:pPr algn="ctr"/>
            <a:r>
              <a:rPr kumimoji="1" lang="en-US" altLang="zh-CN" sz="2800" b="1">
                <a:latin typeface="方正喵呜体" panose="02010600010101010101" pitchFamily="2" charset="-122"/>
                <a:ea typeface="方正喵呜体" panose="02010600010101010101" pitchFamily="2" charset="-122"/>
              </a:rPr>
              <a:t>9</a:t>
            </a:r>
            <a:endParaRPr kumimoji="1" lang="en-US" altLang="zh-CN" sz="2400">
              <a:latin typeface="方正喵呜体" panose="02010600010101010101" pitchFamily="2" charset="-122"/>
              <a:ea typeface="方正喵呜体" panose="02010600010101010101" pitchFamily="2" charset="-122"/>
            </a:endParaRPr>
          </a:p>
        </p:txBody>
      </p:sp>
      <p:sp>
        <p:nvSpPr>
          <p:cNvPr id="110" name="Oval 109"/>
          <p:cNvSpPr>
            <a:spLocks noChangeArrowheads="1"/>
          </p:cNvSpPr>
          <p:nvPr/>
        </p:nvSpPr>
        <p:spPr bwMode="auto">
          <a:xfrm>
            <a:off x="6630696" y="4109200"/>
            <a:ext cx="457200" cy="457200"/>
          </a:xfrm>
          <a:prstGeom prst="ellipse">
            <a:avLst/>
          </a:prstGeom>
          <a:gradFill rotWithShape="0">
            <a:gsLst>
              <a:gs pos="0">
                <a:srgbClr val="FF6600"/>
              </a:gs>
              <a:gs pos="100000">
                <a:srgbClr val="FF6600">
                  <a:gamma/>
                  <a:shade val="46275"/>
                  <a:invGamma/>
                </a:srgbClr>
              </a:gs>
            </a:gsLst>
            <a:lin ang="2700000" scaled="1"/>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11" name="Text Box 110"/>
          <p:cNvSpPr txBox="1">
            <a:spLocks noChangeArrowheads="1"/>
          </p:cNvSpPr>
          <p:nvPr/>
        </p:nvSpPr>
        <p:spPr bwMode="auto">
          <a:xfrm>
            <a:off x="6647508" y="4067767"/>
            <a:ext cx="429925" cy="492443"/>
          </a:xfrm>
          <a:prstGeom prst="rect">
            <a:avLst/>
          </a:prstGeom>
          <a:noFill/>
          <a:ln w="38100">
            <a:noFill/>
            <a:miter lim="800000"/>
            <a:headEnd/>
            <a:tailEnd/>
          </a:ln>
          <a:effectLst/>
        </p:spPr>
        <p:txBody>
          <a:bodyPr wrap="none" anchor="ctr">
            <a:spAutoFit/>
          </a:bodyPr>
          <a:lstStyle/>
          <a:p>
            <a:pPr algn="ctr"/>
            <a:r>
              <a:rPr kumimoji="1" lang="en-US" altLang="zh-CN" sz="2600" b="1">
                <a:latin typeface="方正喵呜体" panose="02010600010101010101" pitchFamily="2" charset="-122"/>
                <a:ea typeface="方正喵呜体" panose="02010600010101010101" pitchFamily="2" charset="-122"/>
              </a:rPr>
              <a:t>12</a:t>
            </a:r>
            <a:endParaRPr kumimoji="1" lang="en-US" altLang="zh-CN" sz="2600">
              <a:latin typeface="方正喵呜体" panose="02010600010101010101" pitchFamily="2" charset="-122"/>
              <a:ea typeface="方正喵呜体" panose="02010600010101010101" pitchFamily="2" charset="-122"/>
            </a:endParaRPr>
          </a:p>
        </p:txBody>
      </p:sp>
      <p:sp>
        <p:nvSpPr>
          <p:cNvPr id="112" name="Line 114"/>
          <p:cNvSpPr>
            <a:spLocks noChangeShapeType="1"/>
          </p:cNvSpPr>
          <p:nvPr/>
        </p:nvSpPr>
        <p:spPr bwMode="auto">
          <a:xfrm flipH="1">
            <a:off x="6033796" y="3880600"/>
            <a:ext cx="76200" cy="228600"/>
          </a:xfrm>
          <a:prstGeom prst="line">
            <a:avLst/>
          </a:prstGeom>
          <a:noFill/>
          <a:ln w="38100" cap="rnd">
            <a:solidFill>
              <a:schemeClr val="bg2"/>
            </a:solidFill>
            <a:prstDash val="sysDot"/>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13" name="Line 115"/>
          <p:cNvSpPr>
            <a:spLocks noChangeShapeType="1"/>
          </p:cNvSpPr>
          <p:nvPr/>
        </p:nvSpPr>
        <p:spPr bwMode="auto">
          <a:xfrm>
            <a:off x="6262396" y="3880600"/>
            <a:ext cx="152400" cy="304800"/>
          </a:xfrm>
          <a:prstGeom prst="line">
            <a:avLst/>
          </a:prstGeom>
          <a:noFill/>
          <a:ln w="38100" cap="rnd">
            <a:solidFill>
              <a:schemeClr val="bg2"/>
            </a:solidFill>
            <a:prstDash val="sysDot"/>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14" name="Line 116"/>
          <p:cNvSpPr>
            <a:spLocks noChangeShapeType="1"/>
          </p:cNvSpPr>
          <p:nvPr/>
        </p:nvSpPr>
        <p:spPr bwMode="auto">
          <a:xfrm>
            <a:off x="7252996" y="3880600"/>
            <a:ext cx="76200" cy="304800"/>
          </a:xfrm>
          <a:prstGeom prst="line">
            <a:avLst/>
          </a:prstGeom>
          <a:noFill/>
          <a:ln w="38100" cap="rnd">
            <a:solidFill>
              <a:schemeClr val="bg2"/>
            </a:solidFill>
            <a:prstDash val="sysDot"/>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9101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953" y="391886"/>
            <a:ext cx="5085184" cy="646331"/>
          </a:xfrm>
          <a:prstGeom prst="rect">
            <a:avLst/>
          </a:prstGeom>
          <a:noFill/>
        </p:spPr>
        <p:txBody>
          <a:bodyPr wrap="square" rtlCol="0">
            <a:spAutoFit/>
          </a:bodyPr>
          <a:lstStyle/>
          <a:p>
            <a:pPr algn="ctr"/>
            <a:r>
              <a:rPr lang="zh-CN" altLang="en-US" sz="3600" dirty="0" smtClean="0">
                <a:solidFill>
                  <a:schemeClr val="bg1">
                    <a:lumMod val="75000"/>
                    <a:lumOff val="25000"/>
                  </a:schemeClr>
                </a:solidFill>
                <a:latin typeface="方正喵呜体" panose="02010600010101010101" pitchFamily="2" charset="-122"/>
                <a:ea typeface="方正喵呜体" panose="02010600010101010101" pitchFamily="2" charset="-122"/>
              </a:rPr>
              <a:t>如何维护二叉树</a:t>
            </a:r>
            <a:endParaRPr lang="zh-CN" altLang="en-US" sz="36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4" name="TextBox 27"/>
          <p:cNvSpPr txBox="1"/>
          <p:nvPr/>
        </p:nvSpPr>
        <p:spPr>
          <a:xfrm>
            <a:off x="926570" y="1447886"/>
            <a:ext cx="6696744" cy="2246769"/>
          </a:xfrm>
          <a:prstGeom prst="rect">
            <a:avLst/>
          </a:prstGeom>
          <a:noFill/>
        </p:spPr>
        <p:txBody>
          <a:bodyPr wrap="square" rtlCol="0">
            <a:spAutoFit/>
          </a:bodyPr>
          <a:lstStyle/>
          <a:p>
            <a:r>
              <a:rPr lang="en-US" altLang="zh-CN" sz="2800" dirty="0" err="1" smtClean="0">
                <a:solidFill>
                  <a:schemeClr val="bg1"/>
                </a:solidFill>
                <a:latin typeface="方正喵呜体" panose="02010600010101010101" pitchFamily="2" charset="-122"/>
                <a:ea typeface="方正喵呜体" panose="02010600010101010101" pitchFamily="2" charset="-122"/>
              </a:rPr>
              <a:t>typedef</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struct</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b="1"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TElemType</a:t>
            </a:r>
            <a:r>
              <a:rPr lang="en-US" altLang="zh-CN" sz="2800" dirty="0" smtClean="0">
                <a:solidFill>
                  <a:schemeClr val="bg1"/>
                </a:solidFill>
                <a:latin typeface="方正喵呜体" panose="02010600010101010101" pitchFamily="2" charset="-122"/>
                <a:ea typeface="方正喵呜体" panose="02010600010101010101" pitchFamily="2" charset="-122"/>
              </a:rPr>
              <a:t>   data;</a:t>
            </a:r>
          </a:p>
          <a:p>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struct</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b="1" dirty="0" err="1">
                <a:solidFill>
                  <a:srgbClr val="077CFD"/>
                </a:solidFill>
                <a:latin typeface="方正喵呜体" panose="02010600010101010101" pitchFamily="2" charset="-122"/>
                <a:ea typeface="方正喵呜体" panose="02010600010101010101" pitchFamily="2" charset="-122"/>
              </a:rPr>
              <a:t>BiTreeNode</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lchild</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rchild</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accent5"/>
                </a:solidFill>
                <a:latin typeface="方正喵呜体" panose="02010600010101010101" pitchFamily="2" charset="-122"/>
                <a:ea typeface="方正喵呜体" panose="02010600010101010101" pitchFamily="2" charset="-122"/>
              </a:rPr>
              <a:t>struct</a:t>
            </a:r>
            <a:r>
              <a:rPr lang="en-US" altLang="zh-CN" sz="2800" dirty="0" smtClean="0">
                <a:solidFill>
                  <a:schemeClr val="accent5"/>
                </a:solidFill>
                <a:latin typeface="方正喵呜体" panose="02010600010101010101" pitchFamily="2" charset="-122"/>
                <a:ea typeface="方正喵呜体" panose="02010600010101010101" pitchFamily="2" charset="-122"/>
              </a:rPr>
              <a:t> </a:t>
            </a:r>
            <a:r>
              <a:rPr lang="en-US" altLang="zh-CN" sz="2800" b="1" dirty="0" err="1" smtClean="0">
                <a:solidFill>
                  <a:schemeClr val="accent5"/>
                </a:solidFill>
                <a:latin typeface="方正喵呜体" panose="02010600010101010101" pitchFamily="2" charset="-122"/>
                <a:ea typeface="方正喵呜体" panose="02010600010101010101" pitchFamily="2" charset="-122"/>
              </a:rPr>
              <a:t>BiTreeNode</a:t>
            </a:r>
            <a:r>
              <a:rPr lang="en-US" altLang="zh-CN" sz="2800" b="1" dirty="0">
                <a:solidFill>
                  <a:schemeClr val="accent5"/>
                </a:solidFill>
                <a:latin typeface="方正喵呜体" panose="02010600010101010101" pitchFamily="2" charset="-122"/>
                <a:ea typeface="方正喵呜体" panose="02010600010101010101" pitchFamily="2" charset="-122"/>
              </a:rPr>
              <a:t> </a:t>
            </a:r>
            <a:r>
              <a:rPr lang="en-US" altLang="zh-CN" sz="2800" b="1" dirty="0" smtClean="0">
                <a:solidFill>
                  <a:schemeClr val="accent5"/>
                </a:solidFill>
                <a:latin typeface="方正喵呜体" panose="02010600010101010101" pitchFamily="2" charset="-122"/>
                <a:ea typeface="方正喵呜体" panose="02010600010101010101" pitchFamily="2" charset="-122"/>
              </a:rPr>
              <a:t>  *parent;</a:t>
            </a:r>
            <a:r>
              <a:rPr lang="en-US" altLang="zh-CN" sz="2800" dirty="0" smtClean="0">
                <a:solidFill>
                  <a:schemeClr val="accent5"/>
                </a:solidFill>
                <a:latin typeface="方正喵呜体" panose="02010600010101010101" pitchFamily="2" charset="-122"/>
                <a:ea typeface="方正喵呜体" panose="02010600010101010101" pitchFamily="2" charset="-122"/>
              </a:rPr>
              <a:t> </a:t>
            </a:r>
          </a:p>
          <a:p>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b="1" dirty="0">
                <a:solidFill>
                  <a:srgbClr val="077CFD"/>
                </a:solidFill>
                <a:latin typeface="方正喵呜体" panose="02010600010101010101" pitchFamily="2" charset="-122"/>
                <a:ea typeface="方正喵呜体" panose="02010600010101010101" pitchFamily="2" charset="-122"/>
              </a:rPr>
              <a:t> </a:t>
            </a:r>
            <a:r>
              <a:rPr lang="en-US" altLang="zh-CN" sz="2800" b="1"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800" dirty="0" smtClean="0">
                <a:solidFill>
                  <a:schemeClr val="bg1"/>
                </a:solidFill>
                <a:latin typeface="方正喵呜体" panose="02010600010101010101" pitchFamily="2" charset="-122"/>
                <a:ea typeface="方正喵呜体" panose="02010600010101010101" pitchFamily="2" charset="-122"/>
              </a:rPr>
              <a:t>;</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99085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9"/>
          <p:cNvGrpSpPr>
            <a:grpSpLocks/>
          </p:cNvGrpSpPr>
          <p:nvPr/>
        </p:nvGrpSpPr>
        <p:grpSpPr bwMode="auto">
          <a:xfrm>
            <a:off x="787400" y="692150"/>
            <a:ext cx="7637463" cy="3856038"/>
            <a:chOff x="432" y="259"/>
            <a:chExt cx="4811" cy="2429"/>
          </a:xfrm>
        </p:grpSpPr>
        <p:sp>
          <p:nvSpPr>
            <p:cNvPr id="3" name="Line 2"/>
            <p:cNvSpPr>
              <a:spLocks noChangeShapeType="1"/>
            </p:cNvSpPr>
            <p:nvPr/>
          </p:nvSpPr>
          <p:spPr bwMode="auto">
            <a:xfrm flipH="1">
              <a:off x="816" y="2016"/>
              <a:ext cx="192" cy="480"/>
            </a:xfrm>
            <a:prstGeom prst="line">
              <a:avLst/>
            </a:prstGeom>
            <a:noFill/>
            <a:ln w="38100">
              <a:solidFill>
                <a:srgbClr val="009900"/>
              </a:solidFill>
              <a:round/>
              <a:headEnd/>
              <a:tailEnd/>
            </a:ln>
            <a:effectLst/>
          </p:spPr>
          <p:txBody>
            <a:bodyPr wrap="none" anchor="ctr"/>
            <a:lstStyle/>
            <a:p>
              <a:endParaRPr lang="zh-CN" altLang="en-US">
                <a:solidFill>
                  <a:schemeClr val="bg1"/>
                </a:solidFill>
              </a:endParaRPr>
            </a:p>
          </p:txBody>
        </p:sp>
        <p:sp>
          <p:nvSpPr>
            <p:cNvPr id="4" name="Line 3"/>
            <p:cNvSpPr>
              <a:spLocks noChangeShapeType="1"/>
            </p:cNvSpPr>
            <p:nvPr/>
          </p:nvSpPr>
          <p:spPr bwMode="auto">
            <a:xfrm>
              <a:off x="864" y="1536"/>
              <a:ext cx="384" cy="864"/>
            </a:xfrm>
            <a:prstGeom prst="line">
              <a:avLst/>
            </a:prstGeom>
            <a:noFill/>
            <a:ln w="38100">
              <a:solidFill>
                <a:srgbClr val="009900"/>
              </a:solidFill>
              <a:round/>
              <a:headEnd/>
              <a:tailEnd/>
            </a:ln>
            <a:effectLst/>
          </p:spPr>
          <p:txBody>
            <a:bodyPr wrap="none" anchor="ctr"/>
            <a:lstStyle/>
            <a:p>
              <a:endParaRPr lang="zh-CN" altLang="en-US">
                <a:solidFill>
                  <a:schemeClr val="bg1"/>
                </a:solidFill>
              </a:endParaRPr>
            </a:p>
          </p:txBody>
        </p:sp>
        <p:sp>
          <p:nvSpPr>
            <p:cNvPr id="5" name="Line 4"/>
            <p:cNvSpPr>
              <a:spLocks noChangeShapeType="1"/>
            </p:cNvSpPr>
            <p:nvPr/>
          </p:nvSpPr>
          <p:spPr bwMode="auto">
            <a:xfrm flipH="1">
              <a:off x="624" y="1056"/>
              <a:ext cx="336" cy="816"/>
            </a:xfrm>
            <a:prstGeom prst="line">
              <a:avLst/>
            </a:prstGeom>
            <a:noFill/>
            <a:ln w="38100">
              <a:solidFill>
                <a:srgbClr val="009900"/>
              </a:solidFill>
              <a:round/>
              <a:headEnd/>
              <a:tailEnd/>
            </a:ln>
            <a:effectLst/>
          </p:spPr>
          <p:txBody>
            <a:bodyPr wrap="none" anchor="ctr"/>
            <a:lstStyle/>
            <a:p>
              <a:endParaRPr lang="zh-CN" altLang="en-US">
                <a:solidFill>
                  <a:schemeClr val="bg1"/>
                </a:solidFill>
              </a:endParaRPr>
            </a:p>
          </p:txBody>
        </p:sp>
        <p:sp>
          <p:nvSpPr>
            <p:cNvPr id="6" name="Oval 6" descr="羊皮纸"/>
            <p:cNvSpPr>
              <a:spLocks noChangeArrowheads="1"/>
            </p:cNvSpPr>
            <p:nvPr/>
          </p:nvSpPr>
          <p:spPr bwMode="auto">
            <a:xfrm>
              <a:off x="864" y="816"/>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7" name="Oval 7" descr="羊皮纸"/>
            <p:cNvSpPr>
              <a:spLocks noChangeArrowheads="1"/>
            </p:cNvSpPr>
            <p:nvPr/>
          </p:nvSpPr>
          <p:spPr bwMode="auto">
            <a:xfrm>
              <a:off x="672" y="1296"/>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8" name="Oval 8" descr="羊皮纸"/>
            <p:cNvSpPr>
              <a:spLocks noChangeArrowheads="1"/>
            </p:cNvSpPr>
            <p:nvPr/>
          </p:nvSpPr>
          <p:spPr bwMode="auto">
            <a:xfrm>
              <a:off x="432" y="1824"/>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9" name="Oval 9" descr="羊皮纸"/>
            <p:cNvSpPr>
              <a:spLocks noChangeArrowheads="1"/>
            </p:cNvSpPr>
            <p:nvPr/>
          </p:nvSpPr>
          <p:spPr bwMode="auto">
            <a:xfrm>
              <a:off x="912" y="1824"/>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10" name="Oval 10" descr="羊皮纸"/>
            <p:cNvSpPr>
              <a:spLocks noChangeArrowheads="1"/>
            </p:cNvSpPr>
            <p:nvPr/>
          </p:nvSpPr>
          <p:spPr bwMode="auto">
            <a:xfrm>
              <a:off x="1152" y="2352"/>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11" name="Oval 11" descr="羊皮纸"/>
            <p:cNvSpPr>
              <a:spLocks noChangeArrowheads="1"/>
            </p:cNvSpPr>
            <p:nvPr/>
          </p:nvSpPr>
          <p:spPr bwMode="auto">
            <a:xfrm>
              <a:off x="672" y="2352"/>
              <a:ext cx="288" cy="288"/>
            </a:xfrm>
            <a:prstGeom prst="ellipse">
              <a:avLst/>
            </a:prstGeom>
            <a:blipFill dpi="0" rotWithShape="0">
              <a:blip r:embed="rId2" cstate="print"/>
              <a:srcRect/>
              <a:tile tx="0" ty="0" sx="100000" sy="100000" flip="none" algn="tl"/>
            </a:blipFill>
            <a:ln w="38100">
              <a:solidFill>
                <a:schemeClr val="tx2"/>
              </a:solidFill>
              <a:round/>
              <a:headEnd/>
              <a:tailEnd/>
            </a:ln>
            <a:effectLst/>
          </p:spPr>
          <p:txBody>
            <a:bodyPr wrap="none" anchor="ctr"/>
            <a:lstStyle/>
            <a:p>
              <a:endParaRPr lang="zh-CN" altLang="en-US">
                <a:solidFill>
                  <a:schemeClr val="bg1"/>
                </a:solidFill>
              </a:endParaRPr>
            </a:p>
          </p:txBody>
        </p:sp>
        <p:sp>
          <p:nvSpPr>
            <p:cNvPr id="12" name="Rectangle 12" descr="羊皮纸"/>
            <p:cNvSpPr>
              <a:spLocks noChangeArrowheads="1"/>
            </p:cNvSpPr>
            <p:nvPr/>
          </p:nvSpPr>
          <p:spPr bwMode="auto">
            <a:xfrm>
              <a:off x="2256" y="768"/>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13" name="Line 13"/>
            <p:cNvSpPr>
              <a:spLocks noChangeShapeType="1"/>
            </p:cNvSpPr>
            <p:nvPr/>
          </p:nvSpPr>
          <p:spPr bwMode="auto">
            <a:xfrm>
              <a:off x="2448" y="768"/>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14" name="Line 14"/>
            <p:cNvSpPr>
              <a:spLocks noChangeShapeType="1"/>
            </p:cNvSpPr>
            <p:nvPr/>
          </p:nvSpPr>
          <p:spPr bwMode="auto">
            <a:xfrm>
              <a:off x="2688" y="768"/>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15" name="Rectangle 15" descr="羊皮纸"/>
            <p:cNvSpPr>
              <a:spLocks noChangeArrowheads="1"/>
            </p:cNvSpPr>
            <p:nvPr/>
          </p:nvSpPr>
          <p:spPr bwMode="auto">
            <a:xfrm>
              <a:off x="1920" y="1296"/>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16" name="Line 16"/>
            <p:cNvSpPr>
              <a:spLocks noChangeShapeType="1"/>
            </p:cNvSpPr>
            <p:nvPr/>
          </p:nvSpPr>
          <p:spPr bwMode="auto">
            <a:xfrm>
              <a:off x="2112" y="1296"/>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17" name="Line 17"/>
            <p:cNvSpPr>
              <a:spLocks noChangeShapeType="1"/>
            </p:cNvSpPr>
            <p:nvPr/>
          </p:nvSpPr>
          <p:spPr bwMode="auto">
            <a:xfrm>
              <a:off x="2352" y="1296"/>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18" name="Rectangle 18" descr="羊皮纸"/>
            <p:cNvSpPr>
              <a:spLocks noChangeArrowheads="1"/>
            </p:cNvSpPr>
            <p:nvPr/>
          </p:nvSpPr>
          <p:spPr bwMode="auto">
            <a:xfrm>
              <a:off x="1872" y="2352"/>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19" name="Line 19"/>
            <p:cNvSpPr>
              <a:spLocks noChangeShapeType="1"/>
            </p:cNvSpPr>
            <p:nvPr/>
          </p:nvSpPr>
          <p:spPr bwMode="auto">
            <a:xfrm>
              <a:off x="2064" y="2352"/>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0" name="Line 20"/>
            <p:cNvSpPr>
              <a:spLocks noChangeShapeType="1"/>
            </p:cNvSpPr>
            <p:nvPr/>
          </p:nvSpPr>
          <p:spPr bwMode="auto">
            <a:xfrm>
              <a:off x="2304" y="2352"/>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1" name="Rectangle 21" descr="羊皮纸"/>
            <p:cNvSpPr>
              <a:spLocks noChangeArrowheads="1"/>
            </p:cNvSpPr>
            <p:nvPr/>
          </p:nvSpPr>
          <p:spPr bwMode="auto">
            <a:xfrm>
              <a:off x="2592" y="2352"/>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22" name="Line 22"/>
            <p:cNvSpPr>
              <a:spLocks noChangeShapeType="1"/>
            </p:cNvSpPr>
            <p:nvPr/>
          </p:nvSpPr>
          <p:spPr bwMode="auto">
            <a:xfrm>
              <a:off x="2784" y="2352"/>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3" name="Line 23"/>
            <p:cNvSpPr>
              <a:spLocks noChangeShapeType="1"/>
            </p:cNvSpPr>
            <p:nvPr/>
          </p:nvSpPr>
          <p:spPr bwMode="auto">
            <a:xfrm>
              <a:off x="3024" y="2352"/>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4" name="Rectangle 24" descr="羊皮纸"/>
            <p:cNvSpPr>
              <a:spLocks noChangeArrowheads="1"/>
            </p:cNvSpPr>
            <p:nvPr/>
          </p:nvSpPr>
          <p:spPr bwMode="auto">
            <a:xfrm>
              <a:off x="2256" y="1824"/>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25" name="Line 25"/>
            <p:cNvSpPr>
              <a:spLocks noChangeShapeType="1"/>
            </p:cNvSpPr>
            <p:nvPr/>
          </p:nvSpPr>
          <p:spPr bwMode="auto">
            <a:xfrm>
              <a:off x="2448" y="1824"/>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6" name="Line 26"/>
            <p:cNvSpPr>
              <a:spLocks noChangeShapeType="1"/>
            </p:cNvSpPr>
            <p:nvPr/>
          </p:nvSpPr>
          <p:spPr bwMode="auto">
            <a:xfrm>
              <a:off x="2688" y="1824"/>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7" name="Rectangle 27" descr="羊皮纸"/>
            <p:cNvSpPr>
              <a:spLocks noChangeArrowheads="1"/>
            </p:cNvSpPr>
            <p:nvPr/>
          </p:nvSpPr>
          <p:spPr bwMode="auto">
            <a:xfrm>
              <a:off x="1536" y="1824"/>
              <a:ext cx="624"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28" name="Line 28"/>
            <p:cNvSpPr>
              <a:spLocks noChangeShapeType="1"/>
            </p:cNvSpPr>
            <p:nvPr/>
          </p:nvSpPr>
          <p:spPr bwMode="auto">
            <a:xfrm flipH="1">
              <a:off x="1728" y="1824"/>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29" name="Line 29"/>
            <p:cNvSpPr>
              <a:spLocks noChangeShapeType="1"/>
            </p:cNvSpPr>
            <p:nvPr/>
          </p:nvSpPr>
          <p:spPr bwMode="auto">
            <a:xfrm>
              <a:off x="1968" y="1824"/>
              <a:ext cx="0"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0" name="Rectangle 30" descr="羊皮纸"/>
            <p:cNvSpPr>
              <a:spLocks noChangeArrowheads="1"/>
            </p:cNvSpPr>
            <p:nvPr/>
          </p:nvSpPr>
          <p:spPr bwMode="auto">
            <a:xfrm>
              <a:off x="4416" y="2352"/>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31" name="Line 31"/>
            <p:cNvSpPr>
              <a:spLocks noChangeShapeType="1"/>
            </p:cNvSpPr>
            <p:nvPr/>
          </p:nvSpPr>
          <p:spPr bwMode="auto">
            <a:xfrm>
              <a:off x="4847"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2" name="Line 32"/>
            <p:cNvSpPr>
              <a:spLocks noChangeShapeType="1"/>
            </p:cNvSpPr>
            <p:nvPr/>
          </p:nvSpPr>
          <p:spPr bwMode="auto">
            <a:xfrm>
              <a:off x="5040"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3" name="Line 33"/>
            <p:cNvSpPr>
              <a:spLocks noChangeShapeType="1"/>
            </p:cNvSpPr>
            <p:nvPr/>
          </p:nvSpPr>
          <p:spPr bwMode="auto">
            <a:xfrm>
              <a:off x="4608"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4" name="Rectangle 34" descr="羊皮纸"/>
            <p:cNvSpPr>
              <a:spLocks noChangeArrowheads="1"/>
            </p:cNvSpPr>
            <p:nvPr/>
          </p:nvSpPr>
          <p:spPr bwMode="auto">
            <a:xfrm>
              <a:off x="3504" y="2352"/>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35" name="Line 35"/>
            <p:cNvSpPr>
              <a:spLocks noChangeShapeType="1"/>
            </p:cNvSpPr>
            <p:nvPr/>
          </p:nvSpPr>
          <p:spPr bwMode="auto">
            <a:xfrm>
              <a:off x="3935"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6" name="Line 36"/>
            <p:cNvSpPr>
              <a:spLocks noChangeShapeType="1"/>
            </p:cNvSpPr>
            <p:nvPr/>
          </p:nvSpPr>
          <p:spPr bwMode="auto">
            <a:xfrm>
              <a:off x="4127"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7" name="Line 37"/>
            <p:cNvSpPr>
              <a:spLocks noChangeShapeType="1"/>
            </p:cNvSpPr>
            <p:nvPr/>
          </p:nvSpPr>
          <p:spPr bwMode="auto">
            <a:xfrm>
              <a:off x="3696" y="2352"/>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38" name="Rectangle 38" descr="羊皮纸"/>
            <p:cNvSpPr>
              <a:spLocks noChangeArrowheads="1"/>
            </p:cNvSpPr>
            <p:nvPr/>
          </p:nvSpPr>
          <p:spPr bwMode="auto">
            <a:xfrm>
              <a:off x="4080" y="1824"/>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39" name="Line 39"/>
            <p:cNvSpPr>
              <a:spLocks noChangeShapeType="1"/>
            </p:cNvSpPr>
            <p:nvPr/>
          </p:nvSpPr>
          <p:spPr bwMode="auto">
            <a:xfrm>
              <a:off x="4511"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0" name="Line 40"/>
            <p:cNvSpPr>
              <a:spLocks noChangeShapeType="1"/>
            </p:cNvSpPr>
            <p:nvPr/>
          </p:nvSpPr>
          <p:spPr bwMode="auto">
            <a:xfrm>
              <a:off x="4704"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1" name="Line 41"/>
            <p:cNvSpPr>
              <a:spLocks noChangeShapeType="1"/>
            </p:cNvSpPr>
            <p:nvPr/>
          </p:nvSpPr>
          <p:spPr bwMode="auto">
            <a:xfrm>
              <a:off x="4271"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2" name="Rectangle 42" descr="羊皮纸"/>
            <p:cNvSpPr>
              <a:spLocks noChangeArrowheads="1"/>
            </p:cNvSpPr>
            <p:nvPr/>
          </p:nvSpPr>
          <p:spPr bwMode="auto">
            <a:xfrm>
              <a:off x="3168" y="1824"/>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43" name="Line 43"/>
            <p:cNvSpPr>
              <a:spLocks noChangeShapeType="1"/>
            </p:cNvSpPr>
            <p:nvPr/>
          </p:nvSpPr>
          <p:spPr bwMode="auto">
            <a:xfrm>
              <a:off x="3599"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4" name="Line 44"/>
            <p:cNvSpPr>
              <a:spLocks noChangeShapeType="1"/>
            </p:cNvSpPr>
            <p:nvPr/>
          </p:nvSpPr>
          <p:spPr bwMode="auto">
            <a:xfrm>
              <a:off x="3791"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5" name="Line 45"/>
            <p:cNvSpPr>
              <a:spLocks noChangeShapeType="1"/>
            </p:cNvSpPr>
            <p:nvPr/>
          </p:nvSpPr>
          <p:spPr bwMode="auto">
            <a:xfrm>
              <a:off x="3360" y="1824"/>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6" name="Rectangle 46" descr="羊皮纸"/>
            <p:cNvSpPr>
              <a:spLocks noChangeArrowheads="1"/>
            </p:cNvSpPr>
            <p:nvPr/>
          </p:nvSpPr>
          <p:spPr bwMode="auto">
            <a:xfrm>
              <a:off x="3600" y="1296"/>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47" name="Line 47"/>
            <p:cNvSpPr>
              <a:spLocks noChangeShapeType="1"/>
            </p:cNvSpPr>
            <p:nvPr/>
          </p:nvSpPr>
          <p:spPr bwMode="auto">
            <a:xfrm>
              <a:off x="4031" y="1296"/>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8" name="Line 48"/>
            <p:cNvSpPr>
              <a:spLocks noChangeShapeType="1"/>
            </p:cNvSpPr>
            <p:nvPr/>
          </p:nvSpPr>
          <p:spPr bwMode="auto">
            <a:xfrm>
              <a:off x="4224" y="1296"/>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49" name="Line 49"/>
            <p:cNvSpPr>
              <a:spLocks noChangeShapeType="1"/>
            </p:cNvSpPr>
            <p:nvPr/>
          </p:nvSpPr>
          <p:spPr bwMode="auto">
            <a:xfrm>
              <a:off x="3791" y="1296"/>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50" name="Rectangle 50" descr="羊皮纸"/>
            <p:cNvSpPr>
              <a:spLocks noChangeArrowheads="1"/>
            </p:cNvSpPr>
            <p:nvPr/>
          </p:nvSpPr>
          <p:spPr bwMode="auto">
            <a:xfrm>
              <a:off x="3888" y="768"/>
              <a:ext cx="816" cy="288"/>
            </a:xfrm>
            <a:prstGeom prst="rect">
              <a:avLst/>
            </a:prstGeom>
            <a:blipFill dpi="0" rotWithShape="0">
              <a:blip r:embed="rId2" cstate="print"/>
              <a:srcRect/>
              <a:tile tx="0" ty="0" sx="100000" sy="100000" flip="none" algn="tl"/>
            </a:blipFill>
            <a:ln w="38100">
              <a:solidFill>
                <a:schemeClr val="tx2"/>
              </a:solidFill>
              <a:miter lim="800000"/>
              <a:headEnd/>
              <a:tailEnd/>
            </a:ln>
            <a:effectLst/>
          </p:spPr>
          <p:txBody>
            <a:bodyPr wrap="none" anchor="ctr"/>
            <a:lstStyle/>
            <a:p>
              <a:endParaRPr lang="zh-CN" altLang="en-US">
                <a:solidFill>
                  <a:schemeClr val="bg1"/>
                </a:solidFill>
              </a:endParaRPr>
            </a:p>
          </p:txBody>
        </p:sp>
        <p:sp>
          <p:nvSpPr>
            <p:cNvPr id="51" name="Line 51"/>
            <p:cNvSpPr>
              <a:spLocks noChangeShapeType="1"/>
            </p:cNvSpPr>
            <p:nvPr/>
          </p:nvSpPr>
          <p:spPr bwMode="auto">
            <a:xfrm>
              <a:off x="4319" y="768"/>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52" name="Line 52"/>
            <p:cNvSpPr>
              <a:spLocks noChangeShapeType="1"/>
            </p:cNvSpPr>
            <p:nvPr/>
          </p:nvSpPr>
          <p:spPr bwMode="auto">
            <a:xfrm>
              <a:off x="4512" y="768"/>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53" name="Line 53"/>
            <p:cNvSpPr>
              <a:spLocks noChangeShapeType="1"/>
            </p:cNvSpPr>
            <p:nvPr/>
          </p:nvSpPr>
          <p:spPr bwMode="auto">
            <a:xfrm>
              <a:off x="4079" y="768"/>
              <a:ext cx="1" cy="288"/>
            </a:xfrm>
            <a:prstGeom prst="line">
              <a:avLst/>
            </a:prstGeom>
            <a:noFill/>
            <a:ln w="38100">
              <a:solidFill>
                <a:schemeClr val="tx2"/>
              </a:solidFill>
              <a:round/>
              <a:headEnd/>
              <a:tailEnd/>
            </a:ln>
            <a:effectLst/>
          </p:spPr>
          <p:txBody>
            <a:bodyPr wrap="none" anchor="ctr"/>
            <a:lstStyle/>
            <a:p>
              <a:endParaRPr lang="zh-CN" altLang="en-US">
                <a:solidFill>
                  <a:schemeClr val="bg1"/>
                </a:solidFill>
              </a:endParaRPr>
            </a:p>
          </p:txBody>
        </p:sp>
        <p:sp>
          <p:nvSpPr>
            <p:cNvPr id="54"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55"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56"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57"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58"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59"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60"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61"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62"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63"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64"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solidFill>
              </a:endParaRPr>
            </a:p>
          </p:txBody>
        </p:sp>
        <p:sp>
          <p:nvSpPr>
            <p:cNvPr id="65"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solidFill>
              </a:endParaRPr>
            </a:p>
          </p:txBody>
        </p:sp>
        <p:sp>
          <p:nvSpPr>
            <p:cNvPr id="66"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solidFill>
              </a:endParaRPr>
            </a:p>
          </p:txBody>
        </p:sp>
        <p:sp>
          <p:nvSpPr>
            <p:cNvPr id="67"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solidFill>
              </a:endParaRPr>
            </a:p>
          </p:txBody>
        </p:sp>
        <p:sp>
          <p:nvSpPr>
            <p:cNvPr id="68"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p:spPr>
          <p:txBody>
            <a:bodyPr wrap="none" anchor="ctr"/>
            <a:lstStyle/>
            <a:p>
              <a:endParaRPr lang="zh-CN" altLang="en-US">
                <a:solidFill>
                  <a:schemeClr val="bg1"/>
                </a:solidFill>
              </a:endParaRPr>
            </a:p>
          </p:txBody>
        </p:sp>
        <p:sp>
          <p:nvSpPr>
            <p:cNvPr id="69" name="Text Box 69"/>
            <p:cNvSpPr txBox="1">
              <a:spLocks noChangeArrowheads="1"/>
            </p:cNvSpPr>
            <p:nvPr/>
          </p:nvSpPr>
          <p:spPr bwMode="auto">
            <a:xfrm>
              <a:off x="2640" y="720"/>
              <a:ext cx="251" cy="327"/>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sym typeface="Symbol" pitchFamily="18" charset="2"/>
                </a:rPr>
                <a:t></a:t>
              </a:r>
              <a:endParaRPr kumimoji="1" lang="en-US" altLang="zh-CN" sz="2400" dirty="0">
                <a:solidFill>
                  <a:schemeClr val="bg1"/>
                </a:solidFill>
                <a:latin typeface="Times New Roman" pitchFamily="18" charset="0"/>
              </a:endParaRPr>
            </a:p>
          </p:txBody>
        </p:sp>
        <p:sp>
          <p:nvSpPr>
            <p:cNvPr id="70" name="Text Box 70"/>
            <p:cNvSpPr txBox="1">
              <a:spLocks noChangeArrowheads="1"/>
            </p:cNvSpPr>
            <p:nvPr/>
          </p:nvSpPr>
          <p:spPr bwMode="auto">
            <a:xfrm>
              <a:off x="1488" y="1785"/>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1" name="Text Box 71"/>
            <p:cNvSpPr txBox="1">
              <a:spLocks noChangeArrowheads="1"/>
            </p:cNvSpPr>
            <p:nvPr/>
          </p:nvSpPr>
          <p:spPr bwMode="auto">
            <a:xfrm>
              <a:off x="1920" y="1776"/>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2" name="Text Box 72"/>
            <p:cNvSpPr txBox="1">
              <a:spLocks noChangeArrowheads="1"/>
            </p:cNvSpPr>
            <p:nvPr/>
          </p:nvSpPr>
          <p:spPr bwMode="auto">
            <a:xfrm>
              <a:off x="1824"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3" name="Text Box 73"/>
            <p:cNvSpPr txBox="1">
              <a:spLocks noChangeArrowheads="1"/>
            </p:cNvSpPr>
            <p:nvPr/>
          </p:nvSpPr>
          <p:spPr bwMode="auto">
            <a:xfrm>
              <a:off x="2256"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4" name="Text Box 74"/>
            <p:cNvSpPr txBox="1">
              <a:spLocks noChangeArrowheads="1"/>
            </p:cNvSpPr>
            <p:nvPr/>
          </p:nvSpPr>
          <p:spPr bwMode="auto">
            <a:xfrm>
              <a:off x="2544"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5" name="Text Box 75"/>
            <p:cNvSpPr txBox="1">
              <a:spLocks noChangeArrowheads="1"/>
            </p:cNvSpPr>
            <p:nvPr/>
          </p:nvSpPr>
          <p:spPr bwMode="auto">
            <a:xfrm>
              <a:off x="2976"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6" name="Text Box 76"/>
            <p:cNvSpPr txBox="1">
              <a:spLocks noChangeArrowheads="1"/>
            </p:cNvSpPr>
            <p:nvPr/>
          </p:nvSpPr>
          <p:spPr bwMode="auto">
            <a:xfrm>
              <a:off x="3456"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7" name="Text Box 77"/>
            <p:cNvSpPr txBox="1">
              <a:spLocks noChangeArrowheads="1"/>
            </p:cNvSpPr>
            <p:nvPr/>
          </p:nvSpPr>
          <p:spPr bwMode="auto">
            <a:xfrm>
              <a:off x="4080"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8" name="Text Box 78"/>
            <p:cNvSpPr txBox="1">
              <a:spLocks noChangeArrowheads="1"/>
            </p:cNvSpPr>
            <p:nvPr/>
          </p:nvSpPr>
          <p:spPr bwMode="auto">
            <a:xfrm>
              <a:off x="4368"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79" name="Text Box 79"/>
            <p:cNvSpPr txBox="1">
              <a:spLocks noChangeArrowheads="1"/>
            </p:cNvSpPr>
            <p:nvPr/>
          </p:nvSpPr>
          <p:spPr bwMode="auto">
            <a:xfrm>
              <a:off x="4992" y="2313"/>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80" name="Text Box 80"/>
            <p:cNvSpPr txBox="1">
              <a:spLocks noChangeArrowheads="1"/>
            </p:cNvSpPr>
            <p:nvPr/>
          </p:nvSpPr>
          <p:spPr bwMode="auto">
            <a:xfrm>
              <a:off x="3744" y="1776"/>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81" name="Text Box 81"/>
            <p:cNvSpPr txBox="1">
              <a:spLocks noChangeArrowheads="1"/>
            </p:cNvSpPr>
            <p:nvPr/>
          </p:nvSpPr>
          <p:spPr bwMode="auto">
            <a:xfrm>
              <a:off x="3120" y="1776"/>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82" name="Text Box 82"/>
            <p:cNvSpPr txBox="1">
              <a:spLocks noChangeArrowheads="1"/>
            </p:cNvSpPr>
            <p:nvPr/>
          </p:nvSpPr>
          <p:spPr bwMode="auto">
            <a:xfrm>
              <a:off x="4272" y="720"/>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83" name="Text Box 83"/>
            <p:cNvSpPr txBox="1">
              <a:spLocks noChangeArrowheads="1"/>
            </p:cNvSpPr>
            <p:nvPr/>
          </p:nvSpPr>
          <p:spPr bwMode="auto">
            <a:xfrm>
              <a:off x="4464" y="720"/>
              <a:ext cx="251"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sym typeface="Symbol" pitchFamily="18" charset="2"/>
                </a:rPr>
                <a:t></a:t>
              </a:r>
              <a:endParaRPr kumimoji="1" lang="en-US" altLang="zh-CN" sz="2400">
                <a:solidFill>
                  <a:schemeClr val="bg1"/>
                </a:solidFill>
                <a:latin typeface="Times New Roman" pitchFamily="18" charset="0"/>
              </a:endParaRPr>
            </a:p>
          </p:txBody>
        </p:sp>
        <p:sp>
          <p:nvSpPr>
            <p:cNvPr id="84" name="Text Box 84"/>
            <p:cNvSpPr txBox="1">
              <a:spLocks noChangeArrowheads="1"/>
            </p:cNvSpPr>
            <p:nvPr/>
          </p:nvSpPr>
          <p:spPr bwMode="auto">
            <a:xfrm>
              <a:off x="863" y="758"/>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85" name="Text Box 85"/>
            <p:cNvSpPr txBox="1">
              <a:spLocks noChangeArrowheads="1"/>
            </p:cNvSpPr>
            <p:nvPr/>
          </p:nvSpPr>
          <p:spPr bwMode="auto">
            <a:xfrm>
              <a:off x="2400" y="710"/>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86" name="Text Box 86"/>
            <p:cNvSpPr txBox="1">
              <a:spLocks noChangeArrowheads="1"/>
            </p:cNvSpPr>
            <p:nvPr/>
          </p:nvSpPr>
          <p:spPr bwMode="auto">
            <a:xfrm>
              <a:off x="4032" y="720"/>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87" name="Text Box 87"/>
            <p:cNvSpPr txBox="1">
              <a:spLocks noChangeArrowheads="1"/>
            </p:cNvSpPr>
            <p:nvPr/>
          </p:nvSpPr>
          <p:spPr bwMode="auto">
            <a:xfrm>
              <a:off x="666" y="1248"/>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88" name="Text Box 88"/>
            <p:cNvSpPr txBox="1">
              <a:spLocks noChangeArrowheads="1"/>
            </p:cNvSpPr>
            <p:nvPr/>
          </p:nvSpPr>
          <p:spPr bwMode="auto">
            <a:xfrm>
              <a:off x="2065" y="1248"/>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89" name="Text Box 89"/>
            <p:cNvSpPr txBox="1">
              <a:spLocks noChangeArrowheads="1"/>
            </p:cNvSpPr>
            <p:nvPr/>
          </p:nvSpPr>
          <p:spPr bwMode="auto">
            <a:xfrm>
              <a:off x="3744" y="1248"/>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90" name="Text Box 90"/>
            <p:cNvSpPr txBox="1">
              <a:spLocks noChangeArrowheads="1"/>
            </p:cNvSpPr>
            <p:nvPr/>
          </p:nvSpPr>
          <p:spPr bwMode="auto">
            <a:xfrm>
              <a:off x="3305" y="1795"/>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91" name="Text Box 91"/>
            <p:cNvSpPr txBox="1">
              <a:spLocks noChangeArrowheads="1"/>
            </p:cNvSpPr>
            <p:nvPr/>
          </p:nvSpPr>
          <p:spPr bwMode="auto">
            <a:xfrm>
              <a:off x="1680" y="1795"/>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92" name="Text Box 92"/>
            <p:cNvSpPr txBox="1">
              <a:spLocks noChangeArrowheads="1"/>
            </p:cNvSpPr>
            <p:nvPr/>
          </p:nvSpPr>
          <p:spPr bwMode="auto">
            <a:xfrm>
              <a:off x="432" y="1795"/>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93" name="Text Box 93"/>
            <p:cNvSpPr txBox="1">
              <a:spLocks noChangeArrowheads="1"/>
            </p:cNvSpPr>
            <p:nvPr/>
          </p:nvSpPr>
          <p:spPr bwMode="auto">
            <a:xfrm>
              <a:off x="899" y="1795"/>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94" name="Text Box 94"/>
            <p:cNvSpPr txBox="1">
              <a:spLocks noChangeArrowheads="1"/>
            </p:cNvSpPr>
            <p:nvPr/>
          </p:nvSpPr>
          <p:spPr bwMode="auto">
            <a:xfrm>
              <a:off x="2400" y="1776"/>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95" name="Text Box 95"/>
            <p:cNvSpPr txBox="1">
              <a:spLocks noChangeArrowheads="1"/>
            </p:cNvSpPr>
            <p:nvPr/>
          </p:nvSpPr>
          <p:spPr bwMode="auto">
            <a:xfrm>
              <a:off x="4224" y="1776"/>
              <a:ext cx="30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96" name="Text Box 96"/>
            <p:cNvSpPr txBox="1">
              <a:spLocks noChangeArrowheads="1"/>
            </p:cNvSpPr>
            <p:nvPr/>
          </p:nvSpPr>
          <p:spPr bwMode="auto">
            <a:xfrm>
              <a:off x="4574" y="2323"/>
              <a:ext cx="272"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97" name="Text Box 97"/>
            <p:cNvSpPr txBox="1">
              <a:spLocks noChangeArrowheads="1"/>
            </p:cNvSpPr>
            <p:nvPr/>
          </p:nvSpPr>
          <p:spPr bwMode="auto">
            <a:xfrm>
              <a:off x="2752" y="2323"/>
              <a:ext cx="272"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98" name="Text Box 98"/>
            <p:cNvSpPr txBox="1">
              <a:spLocks noChangeArrowheads="1"/>
            </p:cNvSpPr>
            <p:nvPr/>
          </p:nvSpPr>
          <p:spPr bwMode="auto">
            <a:xfrm>
              <a:off x="1168" y="2323"/>
              <a:ext cx="272"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99" name="Text Box 99"/>
            <p:cNvSpPr txBox="1">
              <a:spLocks noChangeArrowheads="1"/>
            </p:cNvSpPr>
            <p:nvPr/>
          </p:nvSpPr>
          <p:spPr bwMode="auto">
            <a:xfrm>
              <a:off x="681" y="2323"/>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100" name="Text Box 100"/>
            <p:cNvSpPr txBox="1">
              <a:spLocks noChangeArrowheads="1"/>
            </p:cNvSpPr>
            <p:nvPr/>
          </p:nvSpPr>
          <p:spPr bwMode="auto">
            <a:xfrm>
              <a:off x="2016" y="2323"/>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101" name="Text Box 101"/>
            <p:cNvSpPr txBox="1">
              <a:spLocks noChangeArrowheads="1"/>
            </p:cNvSpPr>
            <p:nvPr/>
          </p:nvSpPr>
          <p:spPr bwMode="auto">
            <a:xfrm>
              <a:off x="3648" y="2323"/>
              <a:ext cx="287"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102" name="Line 102"/>
            <p:cNvSpPr>
              <a:spLocks noChangeShapeType="1"/>
            </p:cNvSpPr>
            <p:nvPr/>
          </p:nvSpPr>
          <p:spPr bwMode="auto">
            <a:xfrm flipH="1">
              <a:off x="1056" y="624"/>
              <a:ext cx="144" cy="192"/>
            </a:xfrm>
            <a:prstGeom prst="line">
              <a:avLst/>
            </a:prstGeom>
            <a:noFill/>
            <a:ln w="38100">
              <a:solidFill>
                <a:srgbClr val="009900"/>
              </a:solidFill>
              <a:round/>
              <a:headEnd/>
              <a:tailEnd type="triangle" w="med" len="med"/>
            </a:ln>
            <a:effectLst/>
          </p:spPr>
          <p:txBody>
            <a:bodyPr wrap="none" anchor="ctr"/>
            <a:lstStyle/>
            <a:p>
              <a:endParaRPr lang="zh-CN" altLang="en-US">
                <a:solidFill>
                  <a:schemeClr val="bg1"/>
                </a:solidFill>
              </a:endParaRPr>
            </a:p>
          </p:txBody>
        </p:sp>
        <p:sp>
          <p:nvSpPr>
            <p:cNvPr id="103" name="Text Box 103"/>
            <p:cNvSpPr txBox="1">
              <a:spLocks noChangeArrowheads="1"/>
            </p:cNvSpPr>
            <p:nvPr/>
          </p:nvSpPr>
          <p:spPr bwMode="auto">
            <a:xfrm>
              <a:off x="1028" y="288"/>
              <a:ext cx="571" cy="36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root</a:t>
              </a:r>
              <a:endParaRPr kumimoji="1" lang="en-US" altLang="zh-CN" sz="2400">
                <a:solidFill>
                  <a:schemeClr val="bg1"/>
                </a:solidFill>
                <a:latin typeface="Times New Roman" pitchFamily="18" charset="0"/>
              </a:endParaRPr>
            </a:p>
          </p:txBody>
        </p:sp>
        <p:sp>
          <p:nvSpPr>
            <p:cNvPr id="104" name="Line 104"/>
            <p:cNvSpPr>
              <a:spLocks noChangeShapeType="1"/>
            </p:cNvSpPr>
            <p:nvPr/>
          </p:nvSpPr>
          <p:spPr bwMode="auto">
            <a:xfrm flipH="1">
              <a:off x="2529" y="576"/>
              <a:ext cx="144" cy="192"/>
            </a:xfrm>
            <a:prstGeom prst="line">
              <a:avLst/>
            </a:prstGeom>
            <a:noFill/>
            <a:ln w="38100">
              <a:solidFill>
                <a:srgbClr val="009900"/>
              </a:solidFill>
              <a:round/>
              <a:headEnd/>
              <a:tailEnd type="triangle" w="med" len="med"/>
            </a:ln>
            <a:effectLst/>
          </p:spPr>
          <p:txBody>
            <a:bodyPr wrap="none" anchor="ctr"/>
            <a:lstStyle/>
            <a:p>
              <a:endParaRPr lang="zh-CN" altLang="en-US">
                <a:solidFill>
                  <a:schemeClr val="bg1"/>
                </a:solidFill>
              </a:endParaRPr>
            </a:p>
          </p:txBody>
        </p:sp>
        <p:sp>
          <p:nvSpPr>
            <p:cNvPr id="105" name="Text Box 105"/>
            <p:cNvSpPr txBox="1">
              <a:spLocks noChangeArrowheads="1"/>
            </p:cNvSpPr>
            <p:nvPr/>
          </p:nvSpPr>
          <p:spPr bwMode="auto">
            <a:xfrm>
              <a:off x="2501" y="259"/>
              <a:ext cx="571" cy="365"/>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106" name="Line 106"/>
            <p:cNvSpPr>
              <a:spLocks noChangeShapeType="1"/>
            </p:cNvSpPr>
            <p:nvPr/>
          </p:nvSpPr>
          <p:spPr bwMode="auto">
            <a:xfrm flipH="1">
              <a:off x="4161" y="576"/>
              <a:ext cx="144" cy="192"/>
            </a:xfrm>
            <a:prstGeom prst="line">
              <a:avLst/>
            </a:prstGeom>
            <a:noFill/>
            <a:ln w="38100">
              <a:solidFill>
                <a:srgbClr val="009900"/>
              </a:solidFill>
              <a:round/>
              <a:headEnd/>
              <a:tailEnd type="triangle" w="med" len="med"/>
            </a:ln>
            <a:effectLst/>
          </p:spPr>
          <p:txBody>
            <a:bodyPr wrap="none" anchor="ctr"/>
            <a:lstStyle/>
            <a:p>
              <a:endParaRPr lang="zh-CN" altLang="en-US">
                <a:solidFill>
                  <a:schemeClr val="bg1"/>
                </a:solidFill>
              </a:endParaRPr>
            </a:p>
          </p:txBody>
        </p:sp>
        <p:sp>
          <p:nvSpPr>
            <p:cNvPr id="107" name="Text Box 107"/>
            <p:cNvSpPr txBox="1">
              <a:spLocks noChangeArrowheads="1"/>
            </p:cNvSpPr>
            <p:nvPr/>
          </p:nvSpPr>
          <p:spPr bwMode="auto">
            <a:xfrm>
              <a:off x="4133" y="259"/>
              <a:ext cx="571" cy="365"/>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grpSp>
      <p:sp>
        <p:nvSpPr>
          <p:cNvPr id="108" name="Text Box 108"/>
          <p:cNvSpPr txBox="1">
            <a:spLocks noChangeArrowheads="1"/>
          </p:cNvSpPr>
          <p:nvPr/>
        </p:nvSpPr>
        <p:spPr bwMode="auto">
          <a:xfrm>
            <a:off x="984250" y="4592638"/>
            <a:ext cx="7042150" cy="641350"/>
          </a:xfrm>
          <a:prstGeom prst="rect">
            <a:avLst/>
          </a:prstGeom>
          <a:noFill/>
          <a:ln w="38100">
            <a:noFill/>
            <a:miter lim="800000"/>
            <a:headEnd/>
            <a:tailEnd/>
          </a:ln>
          <a:effectLst/>
        </p:spPr>
        <p:txBody>
          <a:bodyPr wrap="none" anchor="ctr">
            <a:spAutoFit/>
          </a:bodyPr>
          <a:lstStyle/>
          <a:p>
            <a:r>
              <a:rPr kumimoji="1" lang="zh-CN" altLang="en-US" sz="3600" dirty="0">
                <a:solidFill>
                  <a:schemeClr val="bg1"/>
                </a:solidFill>
                <a:latin typeface="隶书" pitchFamily="49" charset="-122"/>
                <a:ea typeface="隶书" pitchFamily="49" charset="-122"/>
              </a:rPr>
              <a:t>二叉树   二叉链表     三叉链表</a:t>
            </a:r>
          </a:p>
        </p:txBody>
      </p:sp>
    </p:spTree>
    <p:extLst>
      <p:ext uri="{BB962C8B-B14F-4D97-AF65-F5344CB8AC3E}">
        <p14:creationId xmlns:p14="http://schemas.microsoft.com/office/powerpoint/2010/main" val="22878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81576" y="1664573"/>
            <a:ext cx="8229600" cy="4782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二叉树的遍历就是按某种次序访问树中的结点，要求每个结点访问一次且仅访问一次。</a:t>
            </a:r>
          </a:p>
          <a:p>
            <a:pPr>
              <a:lnSpc>
                <a:spcPct val="105000"/>
              </a:lnSpc>
              <a:spcBef>
                <a:spcPct val="10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设访问根结点记作 </a:t>
            </a:r>
            <a:r>
              <a:rPr lang="en-US" altLang="zh-CN" sz="3000" dirty="0" smtClean="0">
                <a:solidFill>
                  <a:schemeClr val="bg1"/>
                </a:solidFill>
                <a:latin typeface="方正喵呜体" panose="02010600010101010101" pitchFamily="2" charset="-122"/>
                <a:ea typeface="方正喵呜体" panose="02010600010101010101" pitchFamily="2" charset="-122"/>
              </a:rPr>
              <a:t>V</a:t>
            </a:r>
          </a:p>
          <a:p>
            <a:pPr>
              <a:lnSpc>
                <a:spcPct val="105000"/>
              </a:lnSpc>
              <a:spcBef>
                <a:spcPct val="10000"/>
              </a:spcBef>
              <a:buClr>
                <a:schemeClr val="tx1"/>
              </a:buClr>
              <a:buSzPct val="50000"/>
              <a:buFont typeface="Wingdings" pitchFamily="2" charset="2"/>
              <a:buNone/>
            </a:pP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遍历根的左子树记作 </a:t>
            </a:r>
            <a:r>
              <a:rPr lang="en-US" altLang="zh-CN" sz="3000" dirty="0" smtClean="0">
                <a:solidFill>
                  <a:schemeClr val="bg1"/>
                </a:solidFill>
                <a:latin typeface="方正喵呜体" panose="02010600010101010101" pitchFamily="2" charset="-122"/>
                <a:ea typeface="方正喵呜体" panose="02010600010101010101" pitchFamily="2" charset="-122"/>
              </a:rPr>
              <a:t>L</a:t>
            </a:r>
          </a:p>
          <a:p>
            <a:pPr>
              <a:lnSpc>
                <a:spcPct val="105000"/>
              </a:lnSpc>
              <a:spcBef>
                <a:spcPct val="10000"/>
              </a:spcBef>
              <a:buClr>
                <a:schemeClr val="tx1"/>
              </a:buClr>
              <a:buSzPct val="50000"/>
              <a:buFont typeface="Wingdings" pitchFamily="2" charset="2"/>
              <a:buNone/>
            </a:pP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遍历根的右子树记作 </a:t>
            </a:r>
            <a:r>
              <a:rPr lang="en-US" altLang="zh-CN" sz="3000" dirty="0" smtClean="0">
                <a:solidFill>
                  <a:schemeClr val="bg1"/>
                </a:solidFill>
                <a:latin typeface="方正喵呜体" panose="02010600010101010101" pitchFamily="2" charset="-122"/>
                <a:ea typeface="方正喵呜体" panose="02010600010101010101" pitchFamily="2" charset="-122"/>
              </a:rPr>
              <a:t>R</a:t>
            </a:r>
          </a:p>
          <a:p>
            <a:pPr>
              <a:lnSpc>
                <a:spcPct val="105000"/>
              </a:lnSpc>
              <a:spcBef>
                <a:spcPct val="10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则可能的遍历次序有</a:t>
            </a:r>
          </a:p>
          <a:p>
            <a:pPr>
              <a:lnSpc>
                <a:spcPct val="105000"/>
              </a:lnSpc>
              <a:spcBef>
                <a:spcPct val="10000"/>
              </a:spcBef>
              <a:buClr>
                <a:srgbClr val="800080"/>
              </a:buClr>
              <a:buSzPct val="50000"/>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前序   </a:t>
            </a:r>
            <a:r>
              <a:rPr lang="en-US" altLang="zh-CN" sz="3000" b="1" dirty="0" smtClean="0">
                <a:solidFill>
                  <a:srgbClr val="2959F3"/>
                </a:solidFill>
                <a:latin typeface="方正喵呜体" panose="02010600010101010101" pitchFamily="2" charset="-122"/>
                <a:ea typeface="方正喵呜体" panose="02010600010101010101" pitchFamily="2" charset="-122"/>
              </a:rPr>
              <a:t>VLR</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10000"/>
              </a:spcBef>
              <a:buClr>
                <a:srgbClr val="800080"/>
              </a:buClr>
              <a:buSzPct val="50000"/>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中序   </a:t>
            </a:r>
            <a:r>
              <a:rPr lang="en-US" altLang="zh-CN" sz="3000" b="1" dirty="0" smtClean="0">
                <a:solidFill>
                  <a:srgbClr val="2959F3"/>
                </a:solidFill>
                <a:latin typeface="方正喵呜体" panose="02010600010101010101" pitchFamily="2" charset="-122"/>
                <a:ea typeface="方正喵呜体" panose="02010600010101010101" pitchFamily="2" charset="-122"/>
              </a:rPr>
              <a:t>LVR</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10000"/>
              </a:spcBef>
              <a:buClr>
                <a:srgbClr val="800080"/>
              </a:buClr>
              <a:buSzPct val="50000"/>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后序   </a:t>
            </a:r>
            <a:r>
              <a:rPr lang="en-US" altLang="zh-CN" sz="3000" b="1" dirty="0" smtClean="0">
                <a:solidFill>
                  <a:srgbClr val="2959F3"/>
                </a:solidFill>
                <a:latin typeface="方正喵呜体" panose="02010600010101010101" pitchFamily="2" charset="-122"/>
                <a:ea typeface="方正喵呜体" panose="02010600010101010101" pitchFamily="2" charset="-122"/>
              </a:rPr>
              <a:t>LRV</a:t>
            </a:r>
          </a:p>
        </p:txBody>
      </p:sp>
      <p:sp>
        <p:nvSpPr>
          <p:cNvPr id="5" name="Rectangle 2"/>
          <p:cNvSpPr txBox="1">
            <a:spLocks noChangeArrowheads="1"/>
          </p:cNvSpPr>
          <p:nvPr/>
        </p:nvSpPr>
        <p:spPr>
          <a:xfrm>
            <a:off x="409518" y="637460"/>
            <a:ext cx="8229600" cy="1027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二叉树遍历</a:t>
            </a:r>
            <a:r>
              <a:rPr lang="en-US" altLang="zh-CN" sz="4000" dirty="0" smtClean="0">
                <a:solidFill>
                  <a:schemeClr val="bg1"/>
                </a:solidFill>
                <a:latin typeface="方正喵呜体" panose="02010600010101010101" pitchFamily="2" charset="-122"/>
                <a:ea typeface="方正喵呜体" panose="02010600010101010101" pitchFamily="2" charset="-122"/>
              </a:rPr>
              <a:t>(Traverse)</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6155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a:xfrm>
            <a:off x="957213" y="186612"/>
            <a:ext cx="7413625" cy="1296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前序遍历 </a:t>
            </a:r>
            <a:r>
              <a:rPr lang="en-US" altLang="zh-CN" sz="4000" smtClean="0">
                <a:solidFill>
                  <a:schemeClr val="bg1"/>
                </a:solidFill>
                <a:latin typeface="方正喵呜体" panose="02010600010101010101" pitchFamily="2" charset="-122"/>
                <a:ea typeface="方正喵呜体" panose="02010600010101010101" pitchFamily="2" charset="-122"/>
              </a:rPr>
              <a:t>(Preorder Traversal)</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12"/>
          <p:cNvSpPr txBox="1">
            <a:spLocks noChangeArrowheads="1"/>
          </p:cNvSpPr>
          <p:nvPr/>
        </p:nvSpPr>
        <p:spPr>
          <a:xfrm>
            <a:off x="178265" y="1350250"/>
            <a:ext cx="5902266" cy="4749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前序遍历二叉树算法的框架是：</a:t>
            </a:r>
          </a:p>
          <a:p>
            <a:pPr>
              <a:lnSpc>
                <a:spcPct val="105000"/>
              </a:lnSpc>
              <a:spcBef>
                <a:spcPct val="15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若二叉树为空，则空操作；</a:t>
            </a:r>
          </a:p>
          <a:p>
            <a:pPr>
              <a:lnSpc>
                <a:spcPct val="105000"/>
              </a:lnSpc>
              <a:spcBef>
                <a:spcPct val="15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否则</a:t>
            </a:r>
          </a:p>
          <a:p>
            <a:pPr lvl="1">
              <a:lnSpc>
                <a:spcPct val="105000"/>
              </a:lnSpc>
              <a:spcBef>
                <a:spcPct val="15000"/>
              </a:spcBef>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访问根结点 </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5000"/>
              </a:spcBef>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前序遍历左子树 </a:t>
            </a:r>
            <a:r>
              <a:rPr lang="en-US" altLang="zh-CN" sz="3000" dirty="0" smtClean="0">
                <a:solidFill>
                  <a:schemeClr val="bg1"/>
                </a:solidFill>
                <a:latin typeface="方正喵呜体" panose="02010600010101010101" pitchFamily="2" charset="-122"/>
                <a:ea typeface="方正喵呜体" panose="02010600010101010101" pitchFamily="2" charset="-122"/>
              </a:rPr>
              <a:t>(L)</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5000"/>
              </a:spcBef>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前序遍历右子树 </a:t>
            </a:r>
            <a:r>
              <a:rPr lang="en-US" altLang="zh-CN" sz="3000"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5000"/>
              </a:spcBef>
            </a:pPr>
            <a:endParaRPr lang="zh-CN" altLang="en-US" sz="9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spcBef>
                <a:spcPct val="15000"/>
              </a:spcBef>
              <a:buFont typeface="Wingdings" pitchFamily="2" charset="2"/>
              <a:buNone/>
            </a:pPr>
            <a:r>
              <a:rPr lang="zh-CN" altLang="en-US" sz="3200" dirty="0" smtClean="0">
                <a:solidFill>
                  <a:schemeClr val="bg1"/>
                </a:solidFill>
                <a:latin typeface="方正喵呜体" panose="02010600010101010101" pitchFamily="2" charset="-122"/>
                <a:ea typeface="方正喵呜体" panose="02010600010101010101" pitchFamily="2" charset="-122"/>
              </a:rPr>
              <a:t>遍历结果</a:t>
            </a:r>
          </a:p>
          <a:p>
            <a:pPr lvl="1">
              <a:lnSpc>
                <a:spcPct val="105000"/>
              </a:lnSpc>
              <a:spcBef>
                <a:spcPct val="15000"/>
              </a:spcBef>
              <a:buFont typeface="Wingdings" pitchFamily="2" charset="2"/>
              <a:buNone/>
            </a:pPr>
            <a:r>
              <a:rPr lang="en-US" altLang="en-US" sz="3200" dirty="0" smtClean="0">
                <a:solidFill>
                  <a:schemeClr val="bg1"/>
                </a:solidFill>
                <a:latin typeface="方正喵呜体" panose="02010600010101010101" pitchFamily="2" charset="-122"/>
                <a:ea typeface="方正喵呜体" panose="02010600010101010101" pitchFamily="2" charset="-122"/>
              </a:rPr>
              <a:t> </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a</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b</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c d</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e f</a:t>
            </a:r>
            <a:r>
              <a:rPr lang="zh-CN" altLang="en-US" sz="3200" dirty="0" smtClean="0">
                <a:solidFill>
                  <a:schemeClr val="bg1"/>
                </a:solidFill>
                <a:latin typeface="方正喵呜体" panose="02010600010101010101" pitchFamily="2" charset="-122"/>
                <a:ea typeface="方正喵呜体" panose="02010600010101010101" pitchFamily="2" charset="-122"/>
              </a:rPr>
              <a:t>（波兰式）</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4" name="Line 2"/>
          <p:cNvSpPr>
            <a:spLocks noChangeShapeType="1"/>
          </p:cNvSpPr>
          <p:nvPr/>
        </p:nvSpPr>
        <p:spPr bwMode="auto">
          <a:xfrm>
            <a:off x="7394510" y="4639550"/>
            <a:ext cx="381000" cy="6858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5" name="Line 3"/>
          <p:cNvSpPr>
            <a:spLocks noChangeShapeType="1"/>
          </p:cNvSpPr>
          <p:nvPr/>
        </p:nvSpPr>
        <p:spPr bwMode="auto">
          <a:xfrm>
            <a:off x="8232710" y="2810750"/>
            <a:ext cx="304800" cy="6858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6" name="Line 4"/>
          <p:cNvSpPr>
            <a:spLocks noChangeShapeType="1"/>
          </p:cNvSpPr>
          <p:nvPr/>
        </p:nvSpPr>
        <p:spPr bwMode="auto">
          <a:xfrm>
            <a:off x="6480110" y="2810750"/>
            <a:ext cx="381000" cy="6858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7" name="Line 5"/>
          <p:cNvSpPr>
            <a:spLocks noChangeShapeType="1"/>
          </p:cNvSpPr>
          <p:nvPr/>
        </p:nvSpPr>
        <p:spPr bwMode="auto">
          <a:xfrm>
            <a:off x="6937310" y="3725150"/>
            <a:ext cx="381000" cy="6858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8" name="Line 6"/>
          <p:cNvSpPr>
            <a:spLocks noChangeShapeType="1"/>
          </p:cNvSpPr>
          <p:nvPr/>
        </p:nvSpPr>
        <p:spPr bwMode="auto">
          <a:xfrm flipH="1">
            <a:off x="7699310" y="2810750"/>
            <a:ext cx="3048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9" name="Line 7"/>
          <p:cNvSpPr>
            <a:spLocks noChangeShapeType="1"/>
          </p:cNvSpPr>
          <p:nvPr/>
        </p:nvSpPr>
        <p:spPr bwMode="auto">
          <a:xfrm flipH="1">
            <a:off x="6937310" y="4639550"/>
            <a:ext cx="3048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0" name="Line 8"/>
          <p:cNvSpPr>
            <a:spLocks noChangeShapeType="1"/>
          </p:cNvSpPr>
          <p:nvPr/>
        </p:nvSpPr>
        <p:spPr bwMode="auto">
          <a:xfrm flipH="1">
            <a:off x="6556310" y="3725150"/>
            <a:ext cx="3048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1" name="Line 9"/>
          <p:cNvSpPr>
            <a:spLocks noChangeShapeType="1"/>
          </p:cNvSpPr>
          <p:nvPr/>
        </p:nvSpPr>
        <p:spPr bwMode="auto">
          <a:xfrm flipH="1">
            <a:off x="6022910" y="2886950"/>
            <a:ext cx="3048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2" name="Line 10"/>
          <p:cNvSpPr>
            <a:spLocks noChangeShapeType="1"/>
          </p:cNvSpPr>
          <p:nvPr/>
        </p:nvSpPr>
        <p:spPr bwMode="auto">
          <a:xfrm>
            <a:off x="7318310" y="1972550"/>
            <a:ext cx="6858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3" name="Line 11"/>
          <p:cNvSpPr>
            <a:spLocks noChangeShapeType="1"/>
          </p:cNvSpPr>
          <p:nvPr/>
        </p:nvSpPr>
        <p:spPr bwMode="auto">
          <a:xfrm flipH="1">
            <a:off x="6556310" y="1972550"/>
            <a:ext cx="609600" cy="609600"/>
          </a:xfrm>
          <a:prstGeom prst="line">
            <a:avLst/>
          </a:prstGeom>
          <a:noFill/>
          <a:ln w="38100">
            <a:solidFill>
              <a:schemeClr val="accent2"/>
            </a:solid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4" name="Oval 14"/>
          <p:cNvSpPr>
            <a:spLocks noChangeArrowheads="1"/>
          </p:cNvSpPr>
          <p:nvPr/>
        </p:nvSpPr>
        <p:spPr bwMode="auto">
          <a:xfrm>
            <a:off x="7013510" y="159155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5" name="Oval 15"/>
          <p:cNvSpPr>
            <a:spLocks noChangeArrowheads="1"/>
          </p:cNvSpPr>
          <p:nvPr/>
        </p:nvSpPr>
        <p:spPr bwMode="auto">
          <a:xfrm>
            <a:off x="5718110" y="33441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6" name="Oval 16"/>
          <p:cNvSpPr>
            <a:spLocks noChangeArrowheads="1"/>
          </p:cNvSpPr>
          <p:nvPr/>
        </p:nvSpPr>
        <p:spPr bwMode="auto">
          <a:xfrm>
            <a:off x="6632510" y="334415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7" name="Oval 17"/>
          <p:cNvSpPr>
            <a:spLocks noChangeArrowheads="1"/>
          </p:cNvSpPr>
          <p:nvPr/>
        </p:nvSpPr>
        <p:spPr bwMode="auto">
          <a:xfrm>
            <a:off x="7394510" y="33441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8" name="Oval 18"/>
          <p:cNvSpPr>
            <a:spLocks noChangeArrowheads="1"/>
          </p:cNvSpPr>
          <p:nvPr/>
        </p:nvSpPr>
        <p:spPr bwMode="auto">
          <a:xfrm>
            <a:off x="8308910" y="33441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19" name="Oval 19"/>
          <p:cNvSpPr>
            <a:spLocks noChangeArrowheads="1"/>
          </p:cNvSpPr>
          <p:nvPr/>
        </p:nvSpPr>
        <p:spPr bwMode="auto">
          <a:xfrm>
            <a:off x="6175310" y="242975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0" name="Oval 20"/>
          <p:cNvSpPr>
            <a:spLocks noChangeArrowheads="1"/>
          </p:cNvSpPr>
          <p:nvPr/>
        </p:nvSpPr>
        <p:spPr bwMode="auto">
          <a:xfrm>
            <a:off x="7851710" y="242975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1" name="Oval 21"/>
          <p:cNvSpPr>
            <a:spLocks noChangeArrowheads="1"/>
          </p:cNvSpPr>
          <p:nvPr/>
        </p:nvSpPr>
        <p:spPr bwMode="auto">
          <a:xfrm>
            <a:off x="6175310" y="42585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2" name="Oval 22"/>
          <p:cNvSpPr>
            <a:spLocks noChangeArrowheads="1"/>
          </p:cNvSpPr>
          <p:nvPr/>
        </p:nvSpPr>
        <p:spPr bwMode="auto">
          <a:xfrm>
            <a:off x="7089710" y="425855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3" name="Oval 23"/>
          <p:cNvSpPr>
            <a:spLocks noChangeArrowheads="1"/>
          </p:cNvSpPr>
          <p:nvPr/>
        </p:nvSpPr>
        <p:spPr bwMode="auto">
          <a:xfrm>
            <a:off x="6632510" y="50967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4" name="Oval 24"/>
          <p:cNvSpPr>
            <a:spLocks noChangeArrowheads="1"/>
          </p:cNvSpPr>
          <p:nvPr/>
        </p:nvSpPr>
        <p:spPr bwMode="auto">
          <a:xfrm>
            <a:off x="7546910" y="5096750"/>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latin typeface="方正喵呜体" panose="02010600010101010101" pitchFamily="2" charset="-122"/>
              <a:ea typeface="方正喵呜体" panose="02010600010101010101" pitchFamily="2" charset="-122"/>
            </a:endParaRPr>
          </a:p>
        </p:txBody>
      </p:sp>
      <p:sp>
        <p:nvSpPr>
          <p:cNvPr id="25" name="Text Box 25"/>
          <p:cNvSpPr txBox="1">
            <a:spLocks noChangeArrowheads="1"/>
          </p:cNvSpPr>
          <p:nvPr/>
        </p:nvSpPr>
        <p:spPr bwMode="auto">
          <a:xfrm>
            <a:off x="7057960" y="1483600"/>
            <a:ext cx="417102" cy="646331"/>
          </a:xfrm>
          <a:prstGeom prst="rect">
            <a:avLst/>
          </a:prstGeom>
          <a:noFill/>
          <a:ln w="38100">
            <a:noFill/>
            <a:miter lim="800000"/>
            <a:headEnd/>
            <a:tailEnd/>
          </a:ln>
          <a:effectLst/>
        </p:spPr>
        <p:txBody>
          <a:bodyPr wrap="none" anchor="ctr">
            <a:spAutoFit/>
          </a:bodyPr>
          <a:lstStyle/>
          <a:p>
            <a:pPr algn="ctr"/>
            <a:r>
              <a:rPr kumimoji="1" lang="en-US" altLang="zh-CN" sz="3600">
                <a:latin typeface="方正喵呜体" panose="02010600010101010101" pitchFamily="2" charset="-122"/>
                <a:ea typeface="方正喵呜体" panose="02010600010101010101" pitchFamily="2" charset="-122"/>
              </a:rPr>
              <a:t>-</a:t>
            </a:r>
            <a:endParaRPr kumimoji="1" lang="en-US" altLang="zh-CN" sz="2400">
              <a:latin typeface="方正喵呜体" panose="02010600010101010101" pitchFamily="2" charset="-122"/>
              <a:ea typeface="方正喵呜体" panose="02010600010101010101" pitchFamily="2" charset="-122"/>
            </a:endParaRPr>
          </a:p>
        </p:txBody>
      </p:sp>
      <p:sp>
        <p:nvSpPr>
          <p:cNvPr id="26" name="Text Box 26"/>
          <p:cNvSpPr txBox="1">
            <a:spLocks noChangeArrowheads="1"/>
          </p:cNvSpPr>
          <p:nvPr/>
        </p:nvSpPr>
        <p:spPr bwMode="auto">
          <a:xfrm>
            <a:off x="7134160" y="4182350"/>
            <a:ext cx="417102" cy="646331"/>
          </a:xfrm>
          <a:prstGeom prst="rect">
            <a:avLst/>
          </a:prstGeom>
          <a:noFill/>
          <a:ln w="38100">
            <a:noFill/>
            <a:miter lim="800000"/>
            <a:headEnd/>
            <a:tailEnd/>
          </a:ln>
          <a:effectLst/>
        </p:spPr>
        <p:txBody>
          <a:bodyPr wrap="none" anchor="ctr">
            <a:spAutoFit/>
          </a:bodyPr>
          <a:lstStyle/>
          <a:p>
            <a:pPr algn="ctr"/>
            <a:r>
              <a:rPr kumimoji="1" lang="en-US" altLang="zh-CN" sz="3600">
                <a:latin typeface="方正喵呜体" panose="02010600010101010101" pitchFamily="2" charset="-122"/>
                <a:ea typeface="方正喵呜体" panose="02010600010101010101" pitchFamily="2" charset="-122"/>
              </a:rPr>
              <a:t>-</a:t>
            </a:r>
            <a:endParaRPr kumimoji="1" lang="en-US" altLang="zh-CN" sz="2400">
              <a:latin typeface="方正喵呜体" panose="02010600010101010101" pitchFamily="2" charset="-122"/>
              <a:ea typeface="方正喵呜体" panose="02010600010101010101" pitchFamily="2" charset="-122"/>
            </a:endParaRPr>
          </a:p>
        </p:txBody>
      </p:sp>
      <p:sp>
        <p:nvSpPr>
          <p:cNvPr id="27" name="Text Box 27"/>
          <p:cNvSpPr txBox="1">
            <a:spLocks noChangeArrowheads="1"/>
          </p:cNvSpPr>
          <p:nvPr/>
        </p:nvSpPr>
        <p:spPr bwMode="auto">
          <a:xfrm>
            <a:off x="7904853" y="2383713"/>
            <a:ext cx="399469" cy="584775"/>
          </a:xfrm>
          <a:prstGeom prst="rect">
            <a:avLst/>
          </a:prstGeom>
          <a:noFill/>
          <a:ln w="38100">
            <a:noFill/>
            <a:miter lim="800000"/>
            <a:headEnd/>
            <a:tailEnd/>
          </a:ln>
          <a:effectLst/>
        </p:spPr>
        <p:txBody>
          <a:bodyPr wrap="none" anchor="ctr">
            <a:spAutoFit/>
          </a:bodyPr>
          <a:lstStyle/>
          <a:p>
            <a:pPr algn="ctr"/>
            <a:r>
              <a:rPr kumimoji="1" lang="en-US" altLang="zh-CN" sz="3200">
                <a:latin typeface="方正喵呜体" panose="02010600010101010101" pitchFamily="2" charset="-122"/>
                <a:ea typeface="方正喵呜体" panose="02010600010101010101" pitchFamily="2" charset="-122"/>
              </a:rPr>
              <a:t>/</a:t>
            </a:r>
            <a:endParaRPr kumimoji="1" lang="en-US" altLang="zh-CN" sz="2400">
              <a:latin typeface="方正喵呜体" panose="02010600010101010101" pitchFamily="2" charset="-122"/>
              <a:ea typeface="方正喵呜体" panose="02010600010101010101" pitchFamily="2" charset="-122"/>
            </a:endParaRPr>
          </a:p>
        </p:txBody>
      </p:sp>
      <p:sp>
        <p:nvSpPr>
          <p:cNvPr id="28" name="Text Box 28"/>
          <p:cNvSpPr txBox="1">
            <a:spLocks noChangeArrowheads="1"/>
          </p:cNvSpPr>
          <p:nvPr/>
        </p:nvSpPr>
        <p:spPr bwMode="auto">
          <a:xfrm>
            <a:off x="6269577" y="2460915"/>
            <a:ext cx="317716" cy="369332"/>
          </a:xfrm>
          <a:prstGeom prst="rect">
            <a:avLst/>
          </a:prstGeom>
          <a:noFill/>
          <a:ln w="38100">
            <a:noFill/>
            <a:miter lim="800000"/>
            <a:headEnd/>
            <a:tailEnd/>
          </a:ln>
          <a:effectLst/>
        </p:spPr>
        <p:txBody>
          <a:bodyPr wrap="none" anchor="ctr">
            <a:spAutoFit/>
          </a:bodyPr>
          <a:lstStyle/>
          <a:p>
            <a:pPr algn="ctr"/>
            <a:r>
              <a:rPr kumimoji="1" lang="en-US" altLang="zh-CN">
                <a:latin typeface="方正喵呜体" panose="02010600010101010101" pitchFamily="2" charset="-122"/>
                <a:ea typeface="方正喵呜体" panose="02010600010101010101" pitchFamily="2" charset="-122"/>
              </a:rPr>
              <a:t>+</a:t>
            </a:r>
            <a:endParaRPr kumimoji="1" lang="en-US" altLang="zh-CN" sz="3600">
              <a:latin typeface="方正喵呜体" panose="02010600010101010101" pitchFamily="2" charset="-122"/>
              <a:ea typeface="方正喵呜体" panose="02010600010101010101" pitchFamily="2" charset="-122"/>
            </a:endParaRPr>
          </a:p>
        </p:txBody>
      </p:sp>
      <p:sp>
        <p:nvSpPr>
          <p:cNvPr id="29" name="Text Box 29"/>
          <p:cNvSpPr txBox="1">
            <a:spLocks noChangeArrowheads="1"/>
          </p:cNvSpPr>
          <p:nvPr/>
        </p:nvSpPr>
        <p:spPr bwMode="auto">
          <a:xfrm>
            <a:off x="6733189" y="3375315"/>
            <a:ext cx="304892" cy="369332"/>
          </a:xfrm>
          <a:prstGeom prst="rect">
            <a:avLst/>
          </a:prstGeom>
          <a:noFill/>
          <a:ln w="38100">
            <a:noFill/>
            <a:miter lim="800000"/>
            <a:headEnd/>
            <a:tailEnd/>
          </a:ln>
          <a:effectLst/>
        </p:spPr>
        <p:txBody>
          <a:bodyPr wrap="none" anchor="ctr">
            <a:spAutoFit/>
          </a:bodyPr>
          <a:lstStyle/>
          <a:p>
            <a:pPr algn="ctr"/>
            <a:r>
              <a:rPr kumimoji="1" lang="en-US" altLang="zh-CN">
                <a:latin typeface="方正喵呜体" panose="02010600010101010101" pitchFamily="2" charset="-122"/>
                <a:ea typeface="方正喵呜体" panose="02010600010101010101" pitchFamily="2" charset="-122"/>
              </a:rPr>
              <a:t>*</a:t>
            </a:r>
            <a:endParaRPr kumimoji="1" lang="en-US" altLang="zh-CN" sz="3600">
              <a:latin typeface="方正喵呜体" panose="02010600010101010101" pitchFamily="2" charset="-122"/>
              <a:ea typeface="方正喵呜体" panose="02010600010101010101" pitchFamily="2" charset="-122"/>
            </a:endParaRPr>
          </a:p>
        </p:txBody>
      </p:sp>
      <p:sp>
        <p:nvSpPr>
          <p:cNvPr id="30" name="Text Box 30"/>
          <p:cNvSpPr txBox="1">
            <a:spLocks noChangeArrowheads="1"/>
          </p:cNvSpPr>
          <p:nvPr/>
        </p:nvSpPr>
        <p:spPr bwMode="auto">
          <a:xfrm>
            <a:off x="5794047" y="3233710"/>
            <a:ext cx="349776"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a</a:t>
            </a:r>
            <a:endParaRPr kumimoji="1" lang="en-US" altLang="zh-CN" sz="3600">
              <a:latin typeface="方正喵呜体" panose="02010600010101010101" pitchFamily="2" charset="-122"/>
              <a:ea typeface="方正喵呜体" panose="02010600010101010101" pitchFamily="2" charset="-122"/>
            </a:endParaRPr>
          </a:p>
        </p:txBody>
      </p:sp>
      <p:sp>
        <p:nvSpPr>
          <p:cNvPr id="31" name="Text Box 31"/>
          <p:cNvSpPr txBox="1">
            <a:spLocks noChangeArrowheads="1"/>
          </p:cNvSpPr>
          <p:nvPr/>
        </p:nvSpPr>
        <p:spPr bwMode="auto">
          <a:xfrm>
            <a:off x="6269372" y="4148110"/>
            <a:ext cx="377026"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b</a:t>
            </a:r>
            <a:endParaRPr kumimoji="1" lang="en-US" altLang="zh-CN" sz="3600">
              <a:latin typeface="方正喵呜体" panose="02010600010101010101" pitchFamily="2" charset="-122"/>
              <a:ea typeface="方正喵呜体" panose="02010600010101010101" pitchFamily="2" charset="-122"/>
            </a:endParaRPr>
          </a:p>
        </p:txBody>
      </p:sp>
      <p:sp>
        <p:nvSpPr>
          <p:cNvPr id="32" name="Text Box 32"/>
          <p:cNvSpPr txBox="1">
            <a:spLocks noChangeArrowheads="1"/>
          </p:cNvSpPr>
          <p:nvPr/>
        </p:nvSpPr>
        <p:spPr bwMode="auto">
          <a:xfrm>
            <a:off x="6716338" y="4986310"/>
            <a:ext cx="359393"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c</a:t>
            </a:r>
            <a:endParaRPr kumimoji="1" lang="en-US" altLang="zh-CN" sz="3600">
              <a:latin typeface="方正喵呜体" panose="02010600010101010101" pitchFamily="2" charset="-122"/>
              <a:ea typeface="方正喵呜体" panose="02010600010101010101" pitchFamily="2" charset="-122"/>
            </a:endParaRPr>
          </a:p>
        </p:txBody>
      </p:sp>
      <p:sp>
        <p:nvSpPr>
          <p:cNvPr id="33" name="Text Box 33"/>
          <p:cNvSpPr txBox="1">
            <a:spLocks noChangeArrowheads="1"/>
          </p:cNvSpPr>
          <p:nvPr/>
        </p:nvSpPr>
        <p:spPr bwMode="auto">
          <a:xfrm>
            <a:off x="7558360" y="5018060"/>
            <a:ext cx="389850"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d</a:t>
            </a:r>
            <a:endParaRPr kumimoji="1" lang="en-US" altLang="zh-CN" sz="3600">
              <a:latin typeface="方正喵呜体" panose="02010600010101010101" pitchFamily="2" charset="-122"/>
              <a:ea typeface="方正喵呜体" panose="02010600010101010101" pitchFamily="2" charset="-122"/>
            </a:endParaRPr>
          </a:p>
        </p:txBody>
      </p:sp>
      <p:sp>
        <p:nvSpPr>
          <p:cNvPr id="34" name="Text Box 34"/>
          <p:cNvSpPr txBox="1">
            <a:spLocks noChangeArrowheads="1"/>
          </p:cNvSpPr>
          <p:nvPr/>
        </p:nvSpPr>
        <p:spPr bwMode="auto">
          <a:xfrm>
            <a:off x="7472728" y="3233710"/>
            <a:ext cx="370614"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e</a:t>
            </a:r>
            <a:endParaRPr kumimoji="1" lang="en-US" altLang="zh-CN" sz="3600">
              <a:latin typeface="方正喵呜体" panose="02010600010101010101" pitchFamily="2" charset="-122"/>
              <a:ea typeface="方正喵呜体" panose="02010600010101010101" pitchFamily="2" charset="-122"/>
            </a:endParaRPr>
          </a:p>
        </p:txBody>
      </p:sp>
      <p:sp>
        <p:nvSpPr>
          <p:cNvPr id="35" name="Text Box 35"/>
          <p:cNvSpPr txBox="1">
            <a:spLocks noChangeArrowheads="1"/>
          </p:cNvSpPr>
          <p:nvPr/>
        </p:nvSpPr>
        <p:spPr bwMode="auto">
          <a:xfrm>
            <a:off x="8425352" y="3265460"/>
            <a:ext cx="344967" cy="646331"/>
          </a:xfrm>
          <a:prstGeom prst="rect">
            <a:avLst/>
          </a:prstGeom>
          <a:noFill/>
          <a:ln w="38100">
            <a:noFill/>
            <a:miter lim="800000"/>
            <a:headEnd/>
            <a:tailEnd/>
          </a:ln>
          <a:effectLst/>
        </p:spPr>
        <p:txBody>
          <a:bodyPr wrap="none" anchor="ctr">
            <a:spAutoFit/>
          </a:bodyPr>
          <a:lstStyle/>
          <a:p>
            <a:pPr algn="ctr"/>
            <a:r>
              <a:rPr kumimoji="1" lang="en-US" altLang="zh-CN" sz="3600" i="1">
                <a:latin typeface="方正喵呜体" panose="02010600010101010101" pitchFamily="2" charset="-122"/>
                <a:ea typeface="方正喵呜体" panose="02010600010101010101" pitchFamily="2" charset="-122"/>
              </a:rPr>
              <a:t>f</a:t>
            </a:r>
            <a:endParaRPr kumimoji="1" lang="en-US" altLang="zh-CN" sz="3600">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4324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a:xfrm>
            <a:off x="1091628" y="615821"/>
            <a:ext cx="7156450" cy="960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中序遍历 </a:t>
            </a:r>
            <a:r>
              <a:rPr lang="en-US" altLang="zh-CN" sz="4000" smtClean="0">
                <a:solidFill>
                  <a:schemeClr val="bg1"/>
                </a:solidFill>
                <a:latin typeface="方正喵呜体" panose="02010600010101010101" pitchFamily="2" charset="-122"/>
                <a:ea typeface="方正喵呜体" panose="02010600010101010101" pitchFamily="2" charset="-122"/>
              </a:rPr>
              <a:t>(Inorder Traversal)</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12"/>
          <p:cNvSpPr txBox="1">
            <a:spLocks noChangeArrowheads="1"/>
          </p:cNvSpPr>
          <p:nvPr/>
        </p:nvSpPr>
        <p:spPr>
          <a:xfrm>
            <a:off x="288342" y="1671476"/>
            <a:ext cx="5638800" cy="502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中序遍历二叉树算法的框架是：</a:t>
            </a: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若二叉树为空，则空操作；</a:t>
            </a: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否则</a:t>
            </a:r>
          </a:p>
          <a:p>
            <a:pPr lvl="1">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中序遍历左子树 </a:t>
            </a:r>
            <a:r>
              <a:rPr lang="en-US" altLang="zh-CN" sz="3000" dirty="0" smtClean="0">
                <a:solidFill>
                  <a:schemeClr val="bg1"/>
                </a:solidFill>
                <a:latin typeface="方正喵呜体" panose="02010600010101010101" pitchFamily="2" charset="-122"/>
                <a:ea typeface="方正喵呜体" panose="02010600010101010101" pitchFamily="2" charset="-122"/>
              </a:rPr>
              <a:t>(L)</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访问根结点 </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中序遍历右子树 </a:t>
            </a:r>
            <a:r>
              <a:rPr lang="en-US" altLang="zh-CN" sz="3000"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lvl="1"/>
            <a:endParaRPr lang="zh-CN" altLang="en-US" sz="800"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endParaRPr>
          </a:p>
          <a:p>
            <a:pPr lvl="1">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遍历结果</a:t>
            </a:r>
          </a:p>
          <a:p>
            <a:pPr lvl="1">
              <a:buFont typeface="Wingdings" pitchFamily="2" charset="2"/>
              <a:buNone/>
            </a:pPr>
            <a:r>
              <a:rPr lang="en-US"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200" i="1" dirty="0" smtClean="0">
                <a:solidFill>
                  <a:schemeClr val="bg1"/>
                </a:solidFill>
                <a:latin typeface="方正喵呜体" panose="02010600010101010101" pitchFamily="2" charset="-122"/>
                <a:ea typeface="方正喵呜体" panose="02010600010101010101" pitchFamily="2" charset="-122"/>
              </a:rPr>
              <a:t>a</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b</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c</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d</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e</a:t>
            </a:r>
            <a:r>
              <a:rPr lang="en-US" altLang="zh-CN" sz="3200" dirty="0" smtClean="0">
                <a:solidFill>
                  <a:schemeClr val="bg1"/>
                </a:solidFill>
                <a:latin typeface="方正喵呜体" panose="02010600010101010101" pitchFamily="2" charset="-122"/>
                <a:ea typeface="方正喵呜体" panose="02010600010101010101" pitchFamily="2" charset="-122"/>
              </a:rPr>
              <a:t> / </a:t>
            </a:r>
            <a:r>
              <a:rPr lang="en-US" altLang="zh-CN" sz="3200" i="1" dirty="0" smtClean="0">
                <a:solidFill>
                  <a:schemeClr val="bg1"/>
                </a:solidFill>
                <a:latin typeface="方正喵呜体" panose="02010600010101010101" pitchFamily="2" charset="-122"/>
                <a:ea typeface="方正喵呜体" panose="02010600010101010101" pitchFamily="2" charset="-122"/>
              </a:rPr>
              <a:t>f</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4" name="Line 2"/>
          <p:cNvSpPr>
            <a:spLocks noChangeShapeType="1"/>
          </p:cNvSpPr>
          <p:nvPr/>
        </p:nvSpPr>
        <p:spPr bwMode="auto">
          <a:xfrm>
            <a:off x="7114592" y="5253135"/>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5" name="Line 3"/>
          <p:cNvSpPr>
            <a:spLocks noChangeShapeType="1"/>
          </p:cNvSpPr>
          <p:nvPr/>
        </p:nvSpPr>
        <p:spPr bwMode="auto">
          <a:xfrm>
            <a:off x="7952792" y="3424335"/>
            <a:ext cx="3048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6" name="Line 4"/>
          <p:cNvSpPr>
            <a:spLocks noChangeShapeType="1"/>
          </p:cNvSpPr>
          <p:nvPr/>
        </p:nvSpPr>
        <p:spPr bwMode="auto">
          <a:xfrm>
            <a:off x="6200192" y="3424335"/>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7" name="Line 5"/>
          <p:cNvSpPr>
            <a:spLocks noChangeShapeType="1"/>
          </p:cNvSpPr>
          <p:nvPr/>
        </p:nvSpPr>
        <p:spPr bwMode="auto">
          <a:xfrm>
            <a:off x="6657392" y="4338735"/>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8" name="Line 6"/>
          <p:cNvSpPr>
            <a:spLocks noChangeShapeType="1"/>
          </p:cNvSpPr>
          <p:nvPr/>
        </p:nvSpPr>
        <p:spPr bwMode="auto">
          <a:xfrm flipH="1">
            <a:off x="7419392" y="3424335"/>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9" name="Line 7"/>
          <p:cNvSpPr>
            <a:spLocks noChangeShapeType="1"/>
          </p:cNvSpPr>
          <p:nvPr/>
        </p:nvSpPr>
        <p:spPr bwMode="auto">
          <a:xfrm flipH="1">
            <a:off x="6657392" y="5253135"/>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0" name="Line 8"/>
          <p:cNvSpPr>
            <a:spLocks noChangeShapeType="1"/>
          </p:cNvSpPr>
          <p:nvPr/>
        </p:nvSpPr>
        <p:spPr bwMode="auto">
          <a:xfrm flipH="1">
            <a:off x="6276392" y="4338735"/>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1" name="Line 9"/>
          <p:cNvSpPr>
            <a:spLocks noChangeShapeType="1"/>
          </p:cNvSpPr>
          <p:nvPr/>
        </p:nvSpPr>
        <p:spPr bwMode="auto">
          <a:xfrm flipH="1">
            <a:off x="5742992" y="3500535"/>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2" name="Line 10"/>
          <p:cNvSpPr>
            <a:spLocks noChangeShapeType="1"/>
          </p:cNvSpPr>
          <p:nvPr/>
        </p:nvSpPr>
        <p:spPr bwMode="auto">
          <a:xfrm>
            <a:off x="7038392" y="2586135"/>
            <a:ext cx="685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3" name="Line 11"/>
          <p:cNvSpPr>
            <a:spLocks noChangeShapeType="1"/>
          </p:cNvSpPr>
          <p:nvPr/>
        </p:nvSpPr>
        <p:spPr bwMode="auto">
          <a:xfrm flipH="1">
            <a:off x="6276392" y="2586135"/>
            <a:ext cx="6096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4" name="Oval 14"/>
          <p:cNvSpPr>
            <a:spLocks noChangeArrowheads="1"/>
          </p:cNvSpPr>
          <p:nvPr/>
        </p:nvSpPr>
        <p:spPr bwMode="auto">
          <a:xfrm>
            <a:off x="6733592" y="2205135"/>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15" name="Oval 15"/>
          <p:cNvSpPr>
            <a:spLocks noChangeArrowheads="1"/>
          </p:cNvSpPr>
          <p:nvPr/>
        </p:nvSpPr>
        <p:spPr bwMode="auto">
          <a:xfrm>
            <a:off x="5438192" y="39577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6" name="Oval 16"/>
          <p:cNvSpPr>
            <a:spLocks noChangeArrowheads="1"/>
          </p:cNvSpPr>
          <p:nvPr/>
        </p:nvSpPr>
        <p:spPr bwMode="auto">
          <a:xfrm>
            <a:off x="6352592" y="3957735"/>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17" name="Oval 17"/>
          <p:cNvSpPr>
            <a:spLocks noChangeArrowheads="1"/>
          </p:cNvSpPr>
          <p:nvPr/>
        </p:nvSpPr>
        <p:spPr bwMode="auto">
          <a:xfrm>
            <a:off x="7114592" y="39577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8" name="Oval 18"/>
          <p:cNvSpPr>
            <a:spLocks noChangeArrowheads="1"/>
          </p:cNvSpPr>
          <p:nvPr/>
        </p:nvSpPr>
        <p:spPr bwMode="auto">
          <a:xfrm>
            <a:off x="8028992" y="39577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9" name="Oval 19"/>
          <p:cNvSpPr>
            <a:spLocks noChangeArrowheads="1"/>
          </p:cNvSpPr>
          <p:nvPr/>
        </p:nvSpPr>
        <p:spPr bwMode="auto">
          <a:xfrm>
            <a:off x="5895392" y="3043335"/>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0" name="Oval 20"/>
          <p:cNvSpPr>
            <a:spLocks noChangeArrowheads="1"/>
          </p:cNvSpPr>
          <p:nvPr/>
        </p:nvSpPr>
        <p:spPr bwMode="auto">
          <a:xfrm>
            <a:off x="7571792" y="3043335"/>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1" name="Oval 21"/>
          <p:cNvSpPr>
            <a:spLocks noChangeArrowheads="1"/>
          </p:cNvSpPr>
          <p:nvPr/>
        </p:nvSpPr>
        <p:spPr bwMode="auto">
          <a:xfrm>
            <a:off x="5895392" y="48721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2" name="Oval 22"/>
          <p:cNvSpPr>
            <a:spLocks noChangeArrowheads="1"/>
          </p:cNvSpPr>
          <p:nvPr/>
        </p:nvSpPr>
        <p:spPr bwMode="auto">
          <a:xfrm>
            <a:off x="6809792" y="4872135"/>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3" name="Oval 23"/>
          <p:cNvSpPr>
            <a:spLocks noChangeArrowheads="1"/>
          </p:cNvSpPr>
          <p:nvPr/>
        </p:nvSpPr>
        <p:spPr bwMode="auto">
          <a:xfrm>
            <a:off x="6352592" y="57103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4" name="Oval 24"/>
          <p:cNvSpPr>
            <a:spLocks noChangeArrowheads="1"/>
          </p:cNvSpPr>
          <p:nvPr/>
        </p:nvSpPr>
        <p:spPr bwMode="auto">
          <a:xfrm>
            <a:off x="7266992" y="5710335"/>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5" name="Text Box 25"/>
          <p:cNvSpPr txBox="1">
            <a:spLocks noChangeArrowheads="1"/>
          </p:cNvSpPr>
          <p:nvPr/>
        </p:nvSpPr>
        <p:spPr bwMode="auto">
          <a:xfrm>
            <a:off x="6778042" y="2097185"/>
            <a:ext cx="417102" cy="646331"/>
          </a:xfrm>
          <a:prstGeom prst="rect">
            <a:avLst/>
          </a:prstGeom>
          <a:noFill/>
          <a:ln w="38100">
            <a:noFill/>
            <a:miter lim="800000"/>
            <a:headEnd/>
            <a:tailEnd/>
          </a:ln>
          <a:effectLst/>
        </p:spPr>
        <p:txBody>
          <a:bodyPr wrap="none" anchor="ctr">
            <a:spAutoFit/>
          </a:bodyPr>
          <a:lstStyle/>
          <a:p>
            <a:pPr algn="ctr"/>
            <a:r>
              <a:rPr kumimoji="1" lang="en-US" altLang="zh-CN" sz="3600">
                <a:latin typeface="仿宋_GB2312" pitchFamily="49" charset="-122"/>
                <a:ea typeface="仿宋_GB2312" pitchFamily="49" charset="-122"/>
              </a:rPr>
              <a:t>-</a:t>
            </a:r>
            <a:endParaRPr kumimoji="1" lang="en-US" altLang="zh-CN" sz="2400">
              <a:latin typeface="Times New Roman" pitchFamily="18" charset="0"/>
            </a:endParaRPr>
          </a:p>
        </p:txBody>
      </p:sp>
      <p:sp>
        <p:nvSpPr>
          <p:cNvPr id="26" name="Text Box 26"/>
          <p:cNvSpPr txBox="1">
            <a:spLocks noChangeArrowheads="1"/>
          </p:cNvSpPr>
          <p:nvPr/>
        </p:nvSpPr>
        <p:spPr bwMode="auto">
          <a:xfrm>
            <a:off x="6854242" y="4795935"/>
            <a:ext cx="417102" cy="646331"/>
          </a:xfrm>
          <a:prstGeom prst="rect">
            <a:avLst/>
          </a:prstGeom>
          <a:noFill/>
          <a:ln w="38100">
            <a:noFill/>
            <a:miter lim="800000"/>
            <a:headEnd/>
            <a:tailEnd/>
          </a:ln>
          <a:effectLst/>
        </p:spPr>
        <p:txBody>
          <a:bodyPr wrap="none" anchor="ctr">
            <a:spAutoFit/>
          </a:bodyPr>
          <a:lstStyle/>
          <a:p>
            <a:pPr algn="ctr"/>
            <a:r>
              <a:rPr kumimoji="1" lang="en-US" altLang="zh-CN" sz="3600">
                <a:latin typeface="仿宋_GB2312" pitchFamily="49" charset="-122"/>
                <a:ea typeface="仿宋_GB2312" pitchFamily="49" charset="-122"/>
              </a:rPr>
              <a:t>-</a:t>
            </a:r>
            <a:endParaRPr kumimoji="1" lang="en-US" altLang="zh-CN" sz="2400">
              <a:latin typeface="Times New Roman" pitchFamily="18" charset="0"/>
            </a:endParaRPr>
          </a:p>
        </p:txBody>
      </p:sp>
      <p:sp>
        <p:nvSpPr>
          <p:cNvPr id="27" name="Text Box 27"/>
          <p:cNvSpPr txBox="1">
            <a:spLocks noChangeArrowheads="1"/>
          </p:cNvSpPr>
          <p:nvPr/>
        </p:nvSpPr>
        <p:spPr bwMode="auto">
          <a:xfrm>
            <a:off x="7628942" y="2997298"/>
            <a:ext cx="391454" cy="584775"/>
          </a:xfrm>
          <a:prstGeom prst="rect">
            <a:avLst/>
          </a:prstGeom>
          <a:noFill/>
          <a:ln w="38100">
            <a:noFill/>
            <a:miter lim="800000"/>
            <a:headEnd/>
            <a:tailEnd/>
          </a:ln>
          <a:effectLst/>
        </p:spPr>
        <p:txBody>
          <a:bodyPr wrap="none" anchor="ctr">
            <a:spAutoFit/>
          </a:bodyPr>
          <a:lstStyle/>
          <a:p>
            <a:pPr algn="ctr"/>
            <a:r>
              <a:rPr kumimoji="1" lang="en-US" altLang="zh-CN" sz="3200">
                <a:latin typeface="仿宋_GB2312" pitchFamily="49" charset="-122"/>
                <a:ea typeface="仿宋_GB2312" pitchFamily="49" charset="-122"/>
              </a:rPr>
              <a:t>/</a:t>
            </a:r>
            <a:endParaRPr kumimoji="1" lang="en-US" altLang="zh-CN" sz="2400">
              <a:latin typeface="Times New Roman" pitchFamily="18" charset="0"/>
            </a:endParaRPr>
          </a:p>
        </p:txBody>
      </p:sp>
      <p:sp>
        <p:nvSpPr>
          <p:cNvPr id="28" name="Text Box 28"/>
          <p:cNvSpPr txBox="1">
            <a:spLocks noChangeArrowheads="1"/>
          </p:cNvSpPr>
          <p:nvPr/>
        </p:nvSpPr>
        <p:spPr bwMode="auto">
          <a:xfrm>
            <a:off x="5998476" y="3074500"/>
            <a:ext cx="300082" cy="369332"/>
          </a:xfrm>
          <a:prstGeom prst="rect">
            <a:avLst/>
          </a:prstGeom>
          <a:noFill/>
          <a:ln w="38100">
            <a:noFill/>
            <a:miter lim="800000"/>
            <a:headEnd/>
            <a:tailEnd/>
          </a:ln>
          <a:effectLst/>
        </p:spPr>
        <p:txBody>
          <a:bodyPr wrap="none" anchor="ctr">
            <a:spAutoFit/>
          </a:bodyPr>
          <a:lstStyle/>
          <a:p>
            <a:pPr algn="ctr"/>
            <a:r>
              <a:rPr kumimoji="1" lang="en-US" altLang="zh-CN">
                <a:latin typeface="仿宋_GB2312" pitchFamily="49" charset="-122"/>
                <a:ea typeface="仿宋_GB2312" pitchFamily="49" charset="-122"/>
              </a:rPr>
              <a:t>+</a:t>
            </a:r>
            <a:endParaRPr kumimoji="1" lang="en-US" altLang="zh-CN" sz="3600">
              <a:latin typeface="仿宋_GB2312" pitchFamily="49" charset="-122"/>
              <a:ea typeface="仿宋_GB2312" pitchFamily="49" charset="-122"/>
            </a:endParaRPr>
          </a:p>
        </p:txBody>
      </p:sp>
      <p:sp>
        <p:nvSpPr>
          <p:cNvPr id="29" name="Text Box 29"/>
          <p:cNvSpPr txBox="1">
            <a:spLocks noChangeArrowheads="1"/>
          </p:cNvSpPr>
          <p:nvPr/>
        </p:nvSpPr>
        <p:spPr bwMode="auto">
          <a:xfrm>
            <a:off x="6455676" y="3988900"/>
            <a:ext cx="300082" cy="369332"/>
          </a:xfrm>
          <a:prstGeom prst="rect">
            <a:avLst/>
          </a:prstGeom>
          <a:noFill/>
          <a:ln w="38100">
            <a:noFill/>
            <a:miter lim="800000"/>
            <a:headEnd/>
            <a:tailEnd/>
          </a:ln>
          <a:effectLst/>
        </p:spPr>
        <p:txBody>
          <a:bodyPr wrap="none" anchor="ctr">
            <a:spAutoFit/>
          </a:bodyPr>
          <a:lstStyle/>
          <a:p>
            <a:pPr algn="ctr"/>
            <a:r>
              <a:rPr kumimoji="1" lang="en-US" altLang="zh-CN" dirty="0">
                <a:latin typeface="仿宋_GB2312" pitchFamily="49" charset="-122"/>
                <a:ea typeface="仿宋_GB2312" pitchFamily="49" charset="-122"/>
              </a:rPr>
              <a:t>*</a:t>
            </a:r>
            <a:endParaRPr kumimoji="1" lang="en-US" altLang="zh-CN" sz="3600" dirty="0">
              <a:latin typeface="仿宋_GB2312" pitchFamily="49" charset="-122"/>
              <a:ea typeface="仿宋_GB2312" pitchFamily="49" charset="-122"/>
            </a:endParaRPr>
          </a:p>
        </p:txBody>
      </p:sp>
      <p:sp>
        <p:nvSpPr>
          <p:cNvPr id="30" name="Text Box 30"/>
          <p:cNvSpPr txBox="1">
            <a:spLocks noChangeArrowheads="1"/>
          </p:cNvSpPr>
          <p:nvPr/>
        </p:nvSpPr>
        <p:spPr bwMode="auto">
          <a:xfrm>
            <a:off x="5482642" y="3849785"/>
            <a:ext cx="412750" cy="641350"/>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a</a:t>
            </a:r>
            <a:endParaRPr kumimoji="1" lang="en-US" altLang="zh-CN" sz="3600">
              <a:latin typeface="仿宋_GB2312" pitchFamily="49" charset="-122"/>
              <a:ea typeface="仿宋_GB2312" pitchFamily="49" charset="-122"/>
            </a:endParaRPr>
          </a:p>
        </p:txBody>
      </p:sp>
      <p:sp>
        <p:nvSpPr>
          <p:cNvPr id="31" name="Text Box 31"/>
          <p:cNvSpPr txBox="1">
            <a:spLocks noChangeArrowheads="1"/>
          </p:cNvSpPr>
          <p:nvPr/>
        </p:nvSpPr>
        <p:spPr bwMode="auto">
          <a:xfrm>
            <a:off x="5971592" y="4764185"/>
            <a:ext cx="412750" cy="641350"/>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b</a:t>
            </a:r>
            <a:endParaRPr kumimoji="1" lang="en-US" altLang="zh-CN" sz="3600">
              <a:latin typeface="仿宋_GB2312" pitchFamily="49" charset="-122"/>
              <a:ea typeface="仿宋_GB2312" pitchFamily="49" charset="-122"/>
            </a:endParaRPr>
          </a:p>
        </p:txBody>
      </p:sp>
      <p:sp>
        <p:nvSpPr>
          <p:cNvPr id="32" name="Text Box 32"/>
          <p:cNvSpPr txBox="1">
            <a:spLocks noChangeArrowheads="1"/>
          </p:cNvSpPr>
          <p:nvPr/>
        </p:nvSpPr>
        <p:spPr bwMode="auto">
          <a:xfrm>
            <a:off x="6422442" y="5602385"/>
            <a:ext cx="387350" cy="641350"/>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c</a:t>
            </a:r>
            <a:endParaRPr kumimoji="1" lang="en-US" altLang="zh-CN" sz="3600">
              <a:latin typeface="仿宋_GB2312" pitchFamily="49" charset="-122"/>
              <a:ea typeface="仿宋_GB2312" pitchFamily="49" charset="-122"/>
            </a:endParaRPr>
          </a:p>
        </p:txBody>
      </p:sp>
      <p:sp>
        <p:nvSpPr>
          <p:cNvPr id="33" name="Text Box 33"/>
          <p:cNvSpPr txBox="1">
            <a:spLocks noChangeArrowheads="1"/>
          </p:cNvSpPr>
          <p:nvPr/>
        </p:nvSpPr>
        <p:spPr bwMode="auto">
          <a:xfrm>
            <a:off x="7266992" y="5634135"/>
            <a:ext cx="412750" cy="641350"/>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d</a:t>
            </a:r>
            <a:endParaRPr kumimoji="1" lang="en-US" altLang="zh-CN" sz="3600">
              <a:latin typeface="仿宋_GB2312" pitchFamily="49" charset="-122"/>
              <a:ea typeface="仿宋_GB2312" pitchFamily="49" charset="-122"/>
            </a:endParaRPr>
          </a:p>
        </p:txBody>
      </p:sp>
      <p:sp>
        <p:nvSpPr>
          <p:cNvPr id="34" name="Text Box 34"/>
          <p:cNvSpPr txBox="1">
            <a:spLocks noChangeArrowheads="1"/>
          </p:cNvSpPr>
          <p:nvPr/>
        </p:nvSpPr>
        <p:spPr bwMode="auto">
          <a:xfrm>
            <a:off x="7184442" y="3849785"/>
            <a:ext cx="387350" cy="641350"/>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e</a:t>
            </a:r>
            <a:endParaRPr kumimoji="1" lang="en-US" altLang="zh-CN" sz="3600">
              <a:latin typeface="仿宋_GB2312" pitchFamily="49" charset="-122"/>
              <a:ea typeface="仿宋_GB2312" pitchFamily="49" charset="-122"/>
            </a:endParaRPr>
          </a:p>
        </p:txBody>
      </p:sp>
      <p:sp>
        <p:nvSpPr>
          <p:cNvPr id="35" name="Text Box 35"/>
          <p:cNvSpPr txBox="1">
            <a:spLocks noChangeArrowheads="1"/>
          </p:cNvSpPr>
          <p:nvPr/>
        </p:nvSpPr>
        <p:spPr bwMode="auto">
          <a:xfrm>
            <a:off x="8161464" y="3879045"/>
            <a:ext cx="312906" cy="646331"/>
          </a:xfrm>
          <a:prstGeom prst="rect">
            <a:avLst/>
          </a:prstGeom>
          <a:noFill/>
          <a:ln w="38100">
            <a:noFill/>
            <a:miter lim="800000"/>
            <a:headEnd/>
            <a:tailEnd/>
          </a:ln>
          <a:effectLst/>
        </p:spPr>
        <p:txBody>
          <a:bodyPr wrap="none" anchor="ctr">
            <a:spAutoFit/>
          </a:bodyPr>
          <a:lstStyle/>
          <a:p>
            <a:pPr algn="ctr"/>
            <a:r>
              <a:rPr kumimoji="1" lang="en-US" altLang="zh-CN" sz="3600" i="1">
                <a:latin typeface="Times New Roman" pitchFamily="18" charset="0"/>
                <a:ea typeface="仿宋_GB2312" pitchFamily="49" charset="-122"/>
              </a:rPr>
              <a:t>f</a:t>
            </a:r>
            <a:endParaRPr kumimoji="1" lang="en-US" altLang="zh-CN" sz="3600">
              <a:latin typeface="仿宋_GB2312" pitchFamily="49" charset="-122"/>
              <a:ea typeface="仿宋_GB2312" pitchFamily="49" charset="-122"/>
            </a:endParaRPr>
          </a:p>
        </p:txBody>
      </p:sp>
    </p:spTree>
    <p:extLst>
      <p:ext uri="{BB962C8B-B14F-4D97-AF65-F5344CB8AC3E}">
        <p14:creationId xmlns:p14="http://schemas.microsoft.com/office/powerpoint/2010/main" val="98653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txBox="1">
            <a:spLocks noChangeArrowheads="1"/>
          </p:cNvSpPr>
          <p:nvPr/>
        </p:nvSpPr>
        <p:spPr>
          <a:xfrm>
            <a:off x="1104884" y="233266"/>
            <a:ext cx="74168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后序遍历 </a:t>
            </a:r>
            <a:r>
              <a:rPr lang="en-US" altLang="zh-CN" sz="4000" dirty="0" smtClean="0">
                <a:solidFill>
                  <a:schemeClr val="bg1"/>
                </a:solidFill>
                <a:latin typeface="方正喵呜体" panose="02010600010101010101" pitchFamily="2" charset="-122"/>
                <a:ea typeface="方正喵呜体" panose="02010600010101010101" pitchFamily="2" charset="-122"/>
              </a:rPr>
              <a:t>(</a:t>
            </a:r>
            <a:r>
              <a:rPr lang="en-US" altLang="zh-CN" sz="4000" dirty="0" err="1" smtClean="0">
                <a:solidFill>
                  <a:schemeClr val="bg1"/>
                </a:solidFill>
                <a:latin typeface="方正喵呜体" panose="02010600010101010101" pitchFamily="2" charset="-122"/>
                <a:ea typeface="方正喵呜体" panose="02010600010101010101" pitchFamily="2" charset="-122"/>
              </a:rPr>
              <a:t>Postorder</a:t>
            </a:r>
            <a:r>
              <a:rPr lang="en-US" altLang="zh-CN" sz="4000" dirty="0" smtClean="0">
                <a:solidFill>
                  <a:schemeClr val="bg1"/>
                </a:solidFill>
                <a:latin typeface="方正喵呜体" panose="02010600010101010101" pitchFamily="2" charset="-122"/>
                <a:ea typeface="方正喵呜体" panose="02010600010101010101" pitchFamily="2" charset="-122"/>
              </a:rPr>
              <a:t> Traversal)</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12"/>
          <p:cNvSpPr txBox="1">
            <a:spLocks noChangeArrowheads="1"/>
          </p:cNvSpPr>
          <p:nvPr/>
        </p:nvSpPr>
        <p:spPr>
          <a:xfrm>
            <a:off x="338111" y="1288921"/>
            <a:ext cx="5638800" cy="533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itchFamily="2" charset="2"/>
              <a:buNone/>
            </a:pPr>
            <a:r>
              <a:rPr lang="zh-CN" altLang="en-US" sz="3000" smtClean="0">
                <a:solidFill>
                  <a:schemeClr val="bg1"/>
                </a:solidFill>
                <a:latin typeface="方正喵呜体" panose="02010600010101010101" pitchFamily="2" charset="-122"/>
                <a:ea typeface="方正喵呜体" panose="02010600010101010101" pitchFamily="2" charset="-122"/>
              </a:rPr>
              <a:t>后序遍历二叉树算法的框架是：</a:t>
            </a:r>
          </a:p>
          <a:p>
            <a:pPr>
              <a:buClr>
                <a:schemeClr val="tx1"/>
              </a:buClr>
              <a:buSzPct val="50000"/>
            </a:pPr>
            <a:r>
              <a:rPr lang="zh-CN" altLang="en-US" sz="3000" smtClean="0">
                <a:solidFill>
                  <a:schemeClr val="bg1"/>
                </a:solidFill>
                <a:latin typeface="方正喵呜体" panose="02010600010101010101" pitchFamily="2" charset="-122"/>
                <a:ea typeface="方正喵呜体" panose="02010600010101010101" pitchFamily="2" charset="-122"/>
              </a:rPr>
              <a:t>若二叉树为空，则空操作；</a:t>
            </a:r>
          </a:p>
          <a:p>
            <a:pPr>
              <a:buClr>
                <a:schemeClr val="tx1"/>
              </a:buClr>
              <a:buSzPct val="50000"/>
            </a:pPr>
            <a:r>
              <a:rPr lang="zh-CN" altLang="en-US" sz="3000" smtClean="0">
                <a:solidFill>
                  <a:schemeClr val="bg1"/>
                </a:solidFill>
                <a:latin typeface="方正喵呜体" panose="02010600010101010101" pitchFamily="2" charset="-122"/>
                <a:ea typeface="方正喵呜体" panose="02010600010101010101" pitchFamily="2" charset="-122"/>
              </a:rPr>
              <a:t>否则</a:t>
            </a:r>
          </a:p>
          <a:p>
            <a:pPr lvl="1">
              <a:buClr>
                <a:schemeClr val="tx1"/>
              </a:buClr>
              <a:buSzPct val="50000"/>
              <a:buFont typeface="Wingdings" pitchFamily="2" charset="2"/>
              <a:buChar char="u"/>
            </a:pPr>
            <a:r>
              <a:rPr lang="zh-CN" altLang="en-US" sz="3000" smtClean="0">
                <a:solidFill>
                  <a:schemeClr val="bg1"/>
                </a:solidFill>
                <a:latin typeface="方正喵呜体" panose="02010600010101010101" pitchFamily="2" charset="-122"/>
                <a:ea typeface="方正喵呜体" panose="02010600010101010101" pitchFamily="2" charset="-122"/>
              </a:rPr>
              <a:t>后序遍历左子树 </a:t>
            </a:r>
            <a:r>
              <a:rPr lang="en-US" altLang="zh-CN" sz="3000" smtClean="0">
                <a:solidFill>
                  <a:schemeClr val="bg1"/>
                </a:solidFill>
                <a:latin typeface="方正喵呜体" panose="02010600010101010101" pitchFamily="2" charset="-122"/>
                <a:ea typeface="方正喵呜体" panose="02010600010101010101" pitchFamily="2" charset="-122"/>
              </a:rPr>
              <a:t>(L)</a:t>
            </a:r>
            <a:r>
              <a:rPr lang="zh-CN" altLang="en-US" sz="3000" smtClean="0">
                <a:solidFill>
                  <a:schemeClr val="bg1"/>
                </a:solidFill>
                <a:latin typeface="方正喵呜体" panose="02010600010101010101" pitchFamily="2" charset="-122"/>
                <a:ea typeface="方正喵呜体" panose="02010600010101010101" pitchFamily="2" charset="-122"/>
              </a:rPr>
              <a:t>；</a:t>
            </a:r>
          </a:p>
          <a:p>
            <a:pPr lvl="1">
              <a:buClr>
                <a:schemeClr val="tx1"/>
              </a:buClr>
              <a:buSzPct val="50000"/>
              <a:buFont typeface="Wingdings" pitchFamily="2" charset="2"/>
              <a:buChar char="u"/>
            </a:pPr>
            <a:r>
              <a:rPr lang="zh-CN" altLang="en-US" sz="3000" smtClean="0">
                <a:solidFill>
                  <a:schemeClr val="bg1"/>
                </a:solidFill>
                <a:latin typeface="方正喵呜体" panose="02010600010101010101" pitchFamily="2" charset="-122"/>
                <a:ea typeface="方正喵呜体" panose="02010600010101010101" pitchFamily="2" charset="-122"/>
              </a:rPr>
              <a:t>后序遍历右子树 </a:t>
            </a:r>
            <a:r>
              <a:rPr lang="en-US" altLang="zh-CN" sz="3000" smtClean="0">
                <a:solidFill>
                  <a:schemeClr val="bg1"/>
                </a:solidFill>
                <a:latin typeface="方正喵呜体" panose="02010600010101010101" pitchFamily="2" charset="-122"/>
                <a:ea typeface="方正喵呜体" panose="02010600010101010101" pitchFamily="2" charset="-122"/>
              </a:rPr>
              <a:t>(R)</a:t>
            </a:r>
            <a:r>
              <a:rPr lang="zh-CN" altLang="en-US" sz="3000" smtClean="0">
                <a:solidFill>
                  <a:schemeClr val="bg1"/>
                </a:solidFill>
                <a:latin typeface="方正喵呜体" panose="02010600010101010101" pitchFamily="2" charset="-122"/>
                <a:ea typeface="方正喵呜体" panose="02010600010101010101" pitchFamily="2" charset="-122"/>
              </a:rPr>
              <a:t>；</a:t>
            </a:r>
          </a:p>
          <a:p>
            <a:pPr lvl="1">
              <a:buClr>
                <a:schemeClr val="tx1"/>
              </a:buClr>
              <a:buSzPct val="50000"/>
              <a:buFont typeface="Wingdings" pitchFamily="2" charset="2"/>
              <a:buChar char="u"/>
            </a:pPr>
            <a:r>
              <a:rPr lang="zh-CN" altLang="en-US" sz="3000" smtClean="0">
                <a:solidFill>
                  <a:schemeClr val="bg1"/>
                </a:solidFill>
                <a:latin typeface="方正喵呜体" panose="02010600010101010101" pitchFamily="2" charset="-122"/>
                <a:ea typeface="方正喵呜体" panose="02010600010101010101" pitchFamily="2" charset="-122"/>
              </a:rPr>
              <a:t>访问根结点 </a:t>
            </a:r>
            <a:r>
              <a:rPr lang="en-US" altLang="zh-CN" sz="3000" smtClean="0">
                <a:solidFill>
                  <a:schemeClr val="bg1"/>
                </a:solidFill>
                <a:latin typeface="方正喵呜体" panose="02010600010101010101" pitchFamily="2" charset="-122"/>
                <a:ea typeface="方正喵呜体" panose="02010600010101010101" pitchFamily="2" charset="-122"/>
              </a:rPr>
              <a:t>(V)</a:t>
            </a:r>
            <a:r>
              <a:rPr lang="zh-CN" altLang="en-US" sz="3000" smtClean="0">
                <a:solidFill>
                  <a:schemeClr val="bg1"/>
                </a:solidFill>
                <a:latin typeface="方正喵呜体" panose="02010600010101010101" pitchFamily="2" charset="-122"/>
                <a:ea typeface="方正喵呜体" panose="02010600010101010101" pitchFamily="2" charset="-122"/>
              </a:rPr>
              <a:t>。</a:t>
            </a:r>
          </a:p>
          <a:p>
            <a:pPr lvl="1">
              <a:buClr>
                <a:schemeClr val="tx1"/>
              </a:buClr>
            </a:pPr>
            <a:endParaRPr lang="zh-CN" altLang="en-US" sz="900" smtClean="0">
              <a:solidFill>
                <a:schemeClr val="bg1"/>
              </a:solidFill>
              <a:latin typeface="方正喵呜体" panose="02010600010101010101" pitchFamily="2" charset="-122"/>
              <a:ea typeface="方正喵呜体" panose="02010600010101010101" pitchFamily="2" charset="-122"/>
            </a:endParaRPr>
          </a:p>
          <a:p>
            <a:pPr lvl="1">
              <a:buClr>
                <a:schemeClr val="tx1"/>
              </a:buClr>
              <a:buFont typeface="Wingdings" pitchFamily="2" charset="2"/>
              <a:buNone/>
            </a:pPr>
            <a:r>
              <a:rPr lang="zh-CN" altLang="en-US" sz="3200" smtClean="0">
                <a:solidFill>
                  <a:schemeClr val="bg1"/>
                </a:solidFill>
                <a:latin typeface="方正喵呜体" panose="02010600010101010101" pitchFamily="2" charset="-122"/>
                <a:ea typeface="方正喵呜体" panose="02010600010101010101" pitchFamily="2" charset="-122"/>
              </a:rPr>
              <a:t>遍历结果</a:t>
            </a:r>
          </a:p>
          <a:p>
            <a:pPr lvl="1">
              <a:buClr>
                <a:schemeClr val="tx1"/>
              </a:buClr>
              <a:buFont typeface="Wingdings" pitchFamily="2" charset="2"/>
              <a:buNone/>
            </a:pPr>
            <a:r>
              <a:rPr lang="en-US" altLang="en-US" sz="3200" smtClean="0">
                <a:solidFill>
                  <a:schemeClr val="bg1"/>
                </a:solidFill>
                <a:latin typeface="方正喵呜体" panose="02010600010101010101" pitchFamily="2" charset="-122"/>
                <a:ea typeface="方正喵呜体" panose="02010600010101010101" pitchFamily="2" charset="-122"/>
              </a:rPr>
              <a:t> </a:t>
            </a:r>
            <a:r>
              <a:rPr lang="en-US" altLang="zh-CN" sz="3200" i="1" smtClean="0">
                <a:solidFill>
                  <a:schemeClr val="bg1"/>
                </a:solidFill>
                <a:latin typeface="方正喵呜体" panose="02010600010101010101" pitchFamily="2" charset="-122"/>
                <a:ea typeface="方正喵呜体" panose="02010600010101010101" pitchFamily="2" charset="-122"/>
              </a:rPr>
              <a:t>a b c d</a:t>
            </a:r>
            <a:r>
              <a:rPr lang="en-US" altLang="zh-CN" sz="3200" smtClean="0">
                <a:solidFill>
                  <a:schemeClr val="bg1"/>
                </a:solidFill>
                <a:latin typeface="方正喵呜体" panose="02010600010101010101" pitchFamily="2" charset="-122"/>
                <a:ea typeface="方正喵呜体" panose="02010600010101010101" pitchFamily="2" charset="-122"/>
              </a:rPr>
              <a:t> - * + </a:t>
            </a:r>
            <a:r>
              <a:rPr lang="en-US" altLang="zh-CN" sz="3200" i="1" smtClean="0">
                <a:solidFill>
                  <a:schemeClr val="bg1"/>
                </a:solidFill>
                <a:latin typeface="方正喵呜体" panose="02010600010101010101" pitchFamily="2" charset="-122"/>
                <a:ea typeface="方正喵呜体" panose="02010600010101010101" pitchFamily="2" charset="-122"/>
              </a:rPr>
              <a:t>e f</a:t>
            </a:r>
            <a:r>
              <a:rPr lang="en-US" altLang="zh-CN" sz="3200" smtClean="0">
                <a:solidFill>
                  <a:schemeClr val="bg1"/>
                </a:solidFill>
                <a:latin typeface="方正喵呜体" panose="02010600010101010101" pitchFamily="2" charset="-122"/>
                <a:ea typeface="方正喵呜体" panose="02010600010101010101" pitchFamily="2" charset="-122"/>
              </a:rPr>
              <a:t> / -</a:t>
            </a:r>
          </a:p>
          <a:p>
            <a:pPr lvl="1">
              <a:buClr>
                <a:schemeClr val="tx1"/>
              </a:buClr>
              <a:buFont typeface="Wingdings" pitchFamily="2" charset="2"/>
              <a:buNone/>
            </a:pPr>
            <a:r>
              <a:rPr lang="en-US" altLang="zh-CN" sz="3200" smtClean="0">
                <a:solidFill>
                  <a:schemeClr val="bg1"/>
                </a:solidFill>
                <a:latin typeface="方正喵呜体" panose="02010600010101010101" pitchFamily="2" charset="-122"/>
                <a:ea typeface="方正喵呜体" panose="02010600010101010101" pitchFamily="2" charset="-122"/>
              </a:rPr>
              <a:t>(</a:t>
            </a:r>
            <a:r>
              <a:rPr lang="zh-CN" altLang="en-US" sz="3200" smtClean="0">
                <a:solidFill>
                  <a:schemeClr val="bg1"/>
                </a:solidFill>
                <a:latin typeface="方正喵呜体" panose="02010600010101010101" pitchFamily="2" charset="-122"/>
                <a:ea typeface="方正喵呜体" panose="02010600010101010101" pitchFamily="2" charset="-122"/>
              </a:rPr>
              <a:t>逆波兰式</a:t>
            </a:r>
            <a:r>
              <a:rPr lang="en-US" altLang="zh-CN" sz="3200" smtClean="0">
                <a:solidFill>
                  <a:schemeClr val="bg1"/>
                </a:solidFill>
                <a:latin typeface="方正喵呜体" panose="02010600010101010101" pitchFamily="2" charset="-122"/>
                <a:ea typeface="方正喵呜体" panose="02010600010101010101" pitchFamily="2" charset="-122"/>
              </a:rPr>
              <a:t>)</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4" name="Line 2"/>
          <p:cNvSpPr>
            <a:spLocks noChangeShapeType="1"/>
          </p:cNvSpPr>
          <p:nvPr/>
        </p:nvSpPr>
        <p:spPr bwMode="auto">
          <a:xfrm>
            <a:off x="7161245" y="5262466"/>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5" name="Line 3"/>
          <p:cNvSpPr>
            <a:spLocks noChangeShapeType="1"/>
          </p:cNvSpPr>
          <p:nvPr/>
        </p:nvSpPr>
        <p:spPr bwMode="auto">
          <a:xfrm>
            <a:off x="7999445" y="3433666"/>
            <a:ext cx="3048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6" name="Line 4"/>
          <p:cNvSpPr>
            <a:spLocks noChangeShapeType="1"/>
          </p:cNvSpPr>
          <p:nvPr/>
        </p:nvSpPr>
        <p:spPr bwMode="auto">
          <a:xfrm>
            <a:off x="6246845" y="3433666"/>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7" name="Line 5"/>
          <p:cNvSpPr>
            <a:spLocks noChangeShapeType="1"/>
          </p:cNvSpPr>
          <p:nvPr/>
        </p:nvSpPr>
        <p:spPr bwMode="auto">
          <a:xfrm>
            <a:off x="6704045" y="4348066"/>
            <a:ext cx="381000" cy="685800"/>
          </a:xfrm>
          <a:prstGeom prst="line">
            <a:avLst/>
          </a:prstGeom>
          <a:noFill/>
          <a:ln w="38100">
            <a:solidFill>
              <a:schemeClr val="accent2"/>
            </a:solidFill>
            <a:round/>
            <a:headEnd/>
            <a:tailEnd/>
          </a:ln>
          <a:effectLst/>
        </p:spPr>
        <p:txBody>
          <a:bodyPr wrap="none" anchor="ctr"/>
          <a:lstStyle/>
          <a:p>
            <a:endParaRPr lang="zh-CN" altLang="en-US"/>
          </a:p>
        </p:txBody>
      </p:sp>
      <p:sp>
        <p:nvSpPr>
          <p:cNvPr id="8" name="Line 6"/>
          <p:cNvSpPr>
            <a:spLocks noChangeShapeType="1"/>
          </p:cNvSpPr>
          <p:nvPr/>
        </p:nvSpPr>
        <p:spPr bwMode="auto">
          <a:xfrm flipH="1">
            <a:off x="7466045" y="3433666"/>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9" name="Line 7"/>
          <p:cNvSpPr>
            <a:spLocks noChangeShapeType="1"/>
          </p:cNvSpPr>
          <p:nvPr/>
        </p:nvSpPr>
        <p:spPr bwMode="auto">
          <a:xfrm flipH="1">
            <a:off x="6704045" y="5262466"/>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0" name="Line 8"/>
          <p:cNvSpPr>
            <a:spLocks noChangeShapeType="1"/>
          </p:cNvSpPr>
          <p:nvPr/>
        </p:nvSpPr>
        <p:spPr bwMode="auto">
          <a:xfrm flipH="1">
            <a:off x="6323045" y="4348066"/>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1" name="Line 9"/>
          <p:cNvSpPr>
            <a:spLocks noChangeShapeType="1"/>
          </p:cNvSpPr>
          <p:nvPr/>
        </p:nvSpPr>
        <p:spPr bwMode="auto">
          <a:xfrm flipH="1">
            <a:off x="5789645" y="3509866"/>
            <a:ext cx="304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2" name="Line 10"/>
          <p:cNvSpPr>
            <a:spLocks noChangeShapeType="1"/>
          </p:cNvSpPr>
          <p:nvPr/>
        </p:nvSpPr>
        <p:spPr bwMode="auto">
          <a:xfrm>
            <a:off x="7085045" y="2595466"/>
            <a:ext cx="6858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3" name="Line 11"/>
          <p:cNvSpPr>
            <a:spLocks noChangeShapeType="1"/>
          </p:cNvSpPr>
          <p:nvPr/>
        </p:nvSpPr>
        <p:spPr bwMode="auto">
          <a:xfrm flipH="1">
            <a:off x="6323045" y="2595466"/>
            <a:ext cx="609600" cy="609600"/>
          </a:xfrm>
          <a:prstGeom prst="line">
            <a:avLst/>
          </a:prstGeom>
          <a:noFill/>
          <a:ln w="38100">
            <a:solidFill>
              <a:schemeClr val="accent2"/>
            </a:solidFill>
            <a:round/>
            <a:headEnd/>
            <a:tailEnd/>
          </a:ln>
          <a:effectLst/>
        </p:spPr>
        <p:txBody>
          <a:bodyPr wrap="none" anchor="ctr"/>
          <a:lstStyle/>
          <a:p>
            <a:endParaRPr lang="zh-CN" altLang="en-US"/>
          </a:p>
        </p:txBody>
      </p:sp>
      <p:sp>
        <p:nvSpPr>
          <p:cNvPr id="14" name="Oval 14"/>
          <p:cNvSpPr>
            <a:spLocks noChangeArrowheads="1"/>
          </p:cNvSpPr>
          <p:nvPr/>
        </p:nvSpPr>
        <p:spPr bwMode="auto">
          <a:xfrm>
            <a:off x="6780245" y="2214466"/>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15" name="Oval 15"/>
          <p:cNvSpPr>
            <a:spLocks noChangeArrowheads="1"/>
          </p:cNvSpPr>
          <p:nvPr/>
        </p:nvSpPr>
        <p:spPr bwMode="auto">
          <a:xfrm>
            <a:off x="5484845" y="39670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6" name="Oval 16"/>
          <p:cNvSpPr>
            <a:spLocks noChangeArrowheads="1"/>
          </p:cNvSpPr>
          <p:nvPr/>
        </p:nvSpPr>
        <p:spPr bwMode="auto">
          <a:xfrm>
            <a:off x="6399245" y="3967066"/>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17" name="Oval 17"/>
          <p:cNvSpPr>
            <a:spLocks noChangeArrowheads="1"/>
          </p:cNvSpPr>
          <p:nvPr/>
        </p:nvSpPr>
        <p:spPr bwMode="auto">
          <a:xfrm>
            <a:off x="7161245" y="39670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8" name="Oval 18"/>
          <p:cNvSpPr>
            <a:spLocks noChangeArrowheads="1"/>
          </p:cNvSpPr>
          <p:nvPr/>
        </p:nvSpPr>
        <p:spPr bwMode="auto">
          <a:xfrm>
            <a:off x="8075645" y="39670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19" name="Oval 19"/>
          <p:cNvSpPr>
            <a:spLocks noChangeArrowheads="1"/>
          </p:cNvSpPr>
          <p:nvPr/>
        </p:nvSpPr>
        <p:spPr bwMode="auto">
          <a:xfrm>
            <a:off x="5942045" y="3052666"/>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0" name="Oval 20"/>
          <p:cNvSpPr>
            <a:spLocks noChangeArrowheads="1"/>
          </p:cNvSpPr>
          <p:nvPr/>
        </p:nvSpPr>
        <p:spPr bwMode="auto">
          <a:xfrm>
            <a:off x="7618445" y="3052666"/>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1" name="Oval 21"/>
          <p:cNvSpPr>
            <a:spLocks noChangeArrowheads="1"/>
          </p:cNvSpPr>
          <p:nvPr/>
        </p:nvSpPr>
        <p:spPr bwMode="auto">
          <a:xfrm>
            <a:off x="5942045" y="48814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2" name="Oval 22"/>
          <p:cNvSpPr>
            <a:spLocks noChangeArrowheads="1"/>
          </p:cNvSpPr>
          <p:nvPr/>
        </p:nvSpPr>
        <p:spPr bwMode="auto">
          <a:xfrm>
            <a:off x="6856445" y="4881466"/>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endParaRPr lang="zh-CN" altLang="en-US"/>
          </a:p>
        </p:txBody>
      </p:sp>
      <p:sp>
        <p:nvSpPr>
          <p:cNvPr id="23" name="Oval 23"/>
          <p:cNvSpPr>
            <a:spLocks noChangeArrowheads="1"/>
          </p:cNvSpPr>
          <p:nvPr/>
        </p:nvSpPr>
        <p:spPr bwMode="auto">
          <a:xfrm>
            <a:off x="6399245" y="57196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4" name="Oval 24"/>
          <p:cNvSpPr>
            <a:spLocks noChangeArrowheads="1"/>
          </p:cNvSpPr>
          <p:nvPr/>
        </p:nvSpPr>
        <p:spPr bwMode="auto">
          <a:xfrm>
            <a:off x="7313645" y="5719666"/>
            <a:ext cx="533400" cy="533400"/>
          </a:xfrm>
          <a:prstGeom prst="ellipse">
            <a:avLst/>
          </a:prstGeom>
          <a:gradFill rotWithShape="0">
            <a:gsLst>
              <a:gs pos="0">
                <a:srgbClr val="FF7C80"/>
              </a:gs>
              <a:gs pos="100000">
                <a:srgbClr val="FF7C80">
                  <a:gamma/>
                  <a:shade val="46275"/>
                  <a:invGamma/>
                </a:srgbClr>
              </a:gs>
            </a:gsLst>
            <a:path path="rect">
              <a:fillToRect r="100000" b="100000"/>
            </a:path>
          </a:gradFill>
          <a:ln w="38100">
            <a:noFill/>
            <a:round/>
            <a:headEnd/>
            <a:tailEnd/>
          </a:ln>
          <a:effectLst/>
        </p:spPr>
        <p:txBody>
          <a:bodyPr wrap="none" anchor="ctr"/>
          <a:lstStyle/>
          <a:p>
            <a:endParaRPr lang="zh-CN" altLang="en-US"/>
          </a:p>
        </p:txBody>
      </p:sp>
      <p:sp>
        <p:nvSpPr>
          <p:cNvPr id="25" name="Text Box 25"/>
          <p:cNvSpPr txBox="1">
            <a:spLocks noChangeArrowheads="1"/>
          </p:cNvSpPr>
          <p:nvPr/>
        </p:nvSpPr>
        <p:spPr bwMode="auto">
          <a:xfrm>
            <a:off x="6824695" y="2106516"/>
            <a:ext cx="417102" cy="646331"/>
          </a:xfrm>
          <a:prstGeom prst="rect">
            <a:avLst/>
          </a:prstGeom>
          <a:noFill/>
          <a:ln w="38100">
            <a:noFill/>
            <a:miter lim="800000"/>
            <a:headEnd/>
            <a:tailEnd/>
          </a:ln>
          <a:effectLst/>
        </p:spPr>
        <p:txBody>
          <a:bodyPr wrap="none" anchor="ctr">
            <a:spAutoFit/>
          </a:bodyPr>
          <a:lstStyle/>
          <a:p>
            <a:pPr algn="ctr"/>
            <a:r>
              <a:rPr kumimoji="1" lang="en-US" altLang="zh-CN" sz="3600" b="1">
                <a:latin typeface="仿宋_GB2312" pitchFamily="49" charset="-122"/>
                <a:ea typeface="仿宋_GB2312" pitchFamily="49" charset="-122"/>
              </a:rPr>
              <a:t>-</a:t>
            </a:r>
            <a:endParaRPr kumimoji="1" lang="en-US" altLang="zh-CN" sz="2400" b="1">
              <a:latin typeface="Times New Roman" pitchFamily="18" charset="0"/>
            </a:endParaRPr>
          </a:p>
        </p:txBody>
      </p:sp>
      <p:sp>
        <p:nvSpPr>
          <p:cNvPr id="26" name="Text Box 26"/>
          <p:cNvSpPr txBox="1">
            <a:spLocks noChangeArrowheads="1"/>
          </p:cNvSpPr>
          <p:nvPr/>
        </p:nvSpPr>
        <p:spPr bwMode="auto">
          <a:xfrm>
            <a:off x="6900895" y="4805266"/>
            <a:ext cx="417102" cy="646331"/>
          </a:xfrm>
          <a:prstGeom prst="rect">
            <a:avLst/>
          </a:prstGeom>
          <a:noFill/>
          <a:ln w="38100">
            <a:noFill/>
            <a:miter lim="800000"/>
            <a:headEnd/>
            <a:tailEnd/>
          </a:ln>
          <a:effectLst/>
        </p:spPr>
        <p:txBody>
          <a:bodyPr wrap="none" anchor="ctr">
            <a:spAutoFit/>
          </a:bodyPr>
          <a:lstStyle/>
          <a:p>
            <a:pPr algn="ctr"/>
            <a:r>
              <a:rPr kumimoji="1" lang="en-US" altLang="zh-CN" sz="3600" b="1">
                <a:latin typeface="仿宋_GB2312" pitchFamily="49" charset="-122"/>
                <a:ea typeface="仿宋_GB2312" pitchFamily="49" charset="-122"/>
              </a:rPr>
              <a:t>-</a:t>
            </a:r>
            <a:endParaRPr kumimoji="1" lang="en-US" altLang="zh-CN" sz="2400" b="1">
              <a:latin typeface="Times New Roman" pitchFamily="18" charset="0"/>
            </a:endParaRPr>
          </a:p>
        </p:txBody>
      </p:sp>
      <p:sp>
        <p:nvSpPr>
          <p:cNvPr id="27" name="Text Box 27"/>
          <p:cNvSpPr txBox="1">
            <a:spLocks noChangeArrowheads="1"/>
          </p:cNvSpPr>
          <p:nvPr/>
        </p:nvSpPr>
        <p:spPr bwMode="auto">
          <a:xfrm>
            <a:off x="7675595" y="3006629"/>
            <a:ext cx="391454" cy="584775"/>
          </a:xfrm>
          <a:prstGeom prst="rect">
            <a:avLst/>
          </a:prstGeom>
          <a:noFill/>
          <a:ln w="38100">
            <a:noFill/>
            <a:miter lim="800000"/>
            <a:headEnd/>
            <a:tailEnd/>
          </a:ln>
          <a:effectLst/>
        </p:spPr>
        <p:txBody>
          <a:bodyPr wrap="none" anchor="ctr">
            <a:spAutoFit/>
          </a:bodyPr>
          <a:lstStyle/>
          <a:p>
            <a:pPr algn="ctr"/>
            <a:r>
              <a:rPr kumimoji="1" lang="en-US" altLang="zh-CN" sz="3200" b="1">
                <a:latin typeface="仿宋_GB2312" pitchFamily="49" charset="-122"/>
                <a:ea typeface="仿宋_GB2312" pitchFamily="49" charset="-122"/>
              </a:rPr>
              <a:t>/</a:t>
            </a:r>
            <a:endParaRPr kumimoji="1" lang="en-US" altLang="zh-CN" sz="2400" b="1">
              <a:latin typeface="Times New Roman" pitchFamily="18" charset="0"/>
            </a:endParaRPr>
          </a:p>
        </p:txBody>
      </p:sp>
      <p:sp>
        <p:nvSpPr>
          <p:cNvPr id="28" name="Text Box 28"/>
          <p:cNvSpPr txBox="1">
            <a:spLocks noChangeArrowheads="1"/>
          </p:cNvSpPr>
          <p:nvPr/>
        </p:nvSpPr>
        <p:spPr bwMode="auto">
          <a:xfrm>
            <a:off x="6044327" y="3083831"/>
            <a:ext cx="301685" cy="369332"/>
          </a:xfrm>
          <a:prstGeom prst="rect">
            <a:avLst/>
          </a:prstGeom>
          <a:noFill/>
          <a:ln w="38100">
            <a:noFill/>
            <a:miter lim="800000"/>
            <a:headEnd/>
            <a:tailEnd/>
          </a:ln>
          <a:effectLst/>
        </p:spPr>
        <p:txBody>
          <a:bodyPr wrap="none" anchor="ctr">
            <a:spAutoFit/>
          </a:bodyPr>
          <a:lstStyle/>
          <a:p>
            <a:pPr algn="ctr"/>
            <a:r>
              <a:rPr kumimoji="1" lang="en-US" altLang="zh-CN" b="1">
                <a:latin typeface="仿宋_GB2312" pitchFamily="49" charset="-122"/>
                <a:ea typeface="仿宋_GB2312" pitchFamily="49" charset="-122"/>
              </a:rPr>
              <a:t>+</a:t>
            </a:r>
            <a:endParaRPr kumimoji="1" lang="en-US" altLang="zh-CN" sz="3600" b="1">
              <a:latin typeface="仿宋_GB2312" pitchFamily="49" charset="-122"/>
              <a:ea typeface="仿宋_GB2312" pitchFamily="49" charset="-122"/>
            </a:endParaRPr>
          </a:p>
        </p:txBody>
      </p:sp>
      <p:sp>
        <p:nvSpPr>
          <p:cNvPr id="29" name="Text Box 29"/>
          <p:cNvSpPr txBox="1">
            <a:spLocks noChangeArrowheads="1"/>
          </p:cNvSpPr>
          <p:nvPr/>
        </p:nvSpPr>
        <p:spPr bwMode="auto">
          <a:xfrm>
            <a:off x="6501527" y="3998231"/>
            <a:ext cx="301685" cy="369332"/>
          </a:xfrm>
          <a:prstGeom prst="rect">
            <a:avLst/>
          </a:prstGeom>
          <a:noFill/>
          <a:ln w="38100">
            <a:noFill/>
            <a:miter lim="800000"/>
            <a:headEnd/>
            <a:tailEnd/>
          </a:ln>
          <a:effectLst/>
        </p:spPr>
        <p:txBody>
          <a:bodyPr wrap="none" anchor="ctr">
            <a:spAutoFit/>
          </a:bodyPr>
          <a:lstStyle/>
          <a:p>
            <a:pPr algn="ctr"/>
            <a:r>
              <a:rPr kumimoji="1" lang="en-US" altLang="zh-CN" b="1">
                <a:latin typeface="仿宋_GB2312" pitchFamily="49" charset="-122"/>
                <a:ea typeface="仿宋_GB2312" pitchFamily="49" charset="-122"/>
              </a:rPr>
              <a:t>*</a:t>
            </a:r>
            <a:endParaRPr kumimoji="1" lang="en-US" altLang="zh-CN" sz="3600" b="1">
              <a:latin typeface="仿宋_GB2312" pitchFamily="49" charset="-122"/>
              <a:ea typeface="仿宋_GB2312" pitchFamily="49" charset="-122"/>
            </a:endParaRPr>
          </a:p>
        </p:txBody>
      </p:sp>
      <p:sp>
        <p:nvSpPr>
          <p:cNvPr id="30" name="Text Box 30"/>
          <p:cNvSpPr txBox="1">
            <a:spLocks noChangeArrowheads="1"/>
          </p:cNvSpPr>
          <p:nvPr/>
        </p:nvSpPr>
        <p:spPr bwMode="auto">
          <a:xfrm>
            <a:off x="5529295" y="3859116"/>
            <a:ext cx="4127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a</a:t>
            </a:r>
            <a:endParaRPr kumimoji="1" lang="en-US" altLang="zh-CN" sz="3600" b="1">
              <a:latin typeface="仿宋_GB2312" pitchFamily="49" charset="-122"/>
              <a:ea typeface="仿宋_GB2312" pitchFamily="49" charset="-122"/>
            </a:endParaRPr>
          </a:p>
        </p:txBody>
      </p:sp>
      <p:sp>
        <p:nvSpPr>
          <p:cNvPr id="31" name="Text Box 31"/>
          <p:cNvSpPr txBox="1">
            <a:spLocks noChangeArrowheads="1"/>
          </p:cNvSpPr>
          <p:nvPr/>
        </p:nvSpPr>
        <p:spPr bwMode="auto">
          <a:xfrm>
            <a:off x="6018245" y="4773516"/>
            <a:ext cx="4127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b</a:t>
            </a:r>
            <a:endParaRPr kumimoji="1" lang="en-US" altLang="zh-CN" sz="3600" b="1">
              <a:latin typeface="仿宋_GB2312" pitchFamily="49" charset="-122"/>
              <a:ea typeface="仿宋_GB2312" pitchFamily="49" charset="-122"/>
            </a:endParaRPr>
          </a:p>
        </p:txBody>
      </p:sp>
      <p:sp>
        <p:nvSpPr>
          <p:cNvPr id="32" name="Text Box 32"/>
          <p:cNvSpPr txBox="1">
            <a:spLocks noChangeArrowheads="1"/>
          </p:cNvSpPr>
          <p:nvPr/>
        </p:nvSpPr>
        <p:spPr bwMode="auto">
          <a:xfrm>
            <a:off x="6469095" y="5611716"/>
            <a:ext cx="3873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c</a:t>
            </a:r>
            <a:endParaRPr kumimoji="1" lang="en-US" altLang="zh-CN" sz="3600" b="1">
              <a:latin typeface="仿宋_GB2312" pitchFamily="49" charset="-122"/>
              <a:ea typeface="仿宋_GB2312" pitchFamily="49" charset="-122"/>
            </a:endParaRPr>
          </a:p>
        </p:txBody>
      </p:sp>
      <p:sp>
        <p:nvSpPr>
          <p:cNvPr id="33" name="Text Box 33"/>
          <p:cNvSpPr txBox="1">
            <a:spLocks noChangeArrowheads="1"/>
          </p:cNvSpPr>
          <p:nvPr/>
        </p:nvSpPr>
        <p:spPr bwMode="auto">
          <a:xfrm>
            <a:off x="7313645" y="5643466"/>
            <a:ext cx="4127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d</a:t>
            </a:r>
            <a:endParaRPr kumimoji="1" lang="en-US" altLang="zh-CN" sz="3600" b="1">
              <a:latin typeface="仿宋_GB2312" pitchFamily="49" charset="-122"/>
              <a:ea typeface="仿宋_GB2312" pitchFamily="49" charset="-122"/>
            </a:endParaRPr>
          </a:p>
        </p:txBody>
      </p:sp>
      <p:sp>
        <p:nvSpPr>
          <p:cNvPr id="34" name="Text Box 34"/>
          <p:cNvSpPr txBox="1">
            <a:spLocks noChangeArrowheads="1"/>
          </p:cNvSpPr>
          <p:nvPr/>
        </p:nvSpPr>
        <p:spPr bwMode="auto">
          <a:xfrm>
            <a:off x="7231095" y="3859116"/>
            <a:ext cx="3873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e</a:t>
            </a:r>
            <a:endParaRPr kumimoji="1" lang="en-US" altLang="zh-CN" sz="3600" b="1">
              <a:latin typeface="仿宋_GB2312" pitchFamily="49" charset="-122"/>
              <a:ea typeface="仿宋_GB2312" pitchFamily="49" charset="-122"/>
            </a:endParaRPr>
          </a:p>
        </p:txBody>
      </p:sp>
      <p:sp>
        <p:nvSpPr>
          <p:cNvPr id="35" name="Text Box 35"/>
          <p:cNvSpPr txBox="1">
            <a:spLocks noChangeArrowheads="1"/>
          </p:cNvSpPr>
          <p:nvPr/>
        </p:nvSpPr>
        <p:spPr bwMode="auto">
          <a:xfrm>
            <a:off x="8196295" y="3890866"/>
            <a:ext cx="336550" cy="641350"/>
          </a:xfrm>
          <a:prstGeom prst="rect">
            <a:avLst/>
          </a:prstGeom>
          <a:noFill/>
          <a:ln w="38100">
            <a:noFill/>
            <a:miter lim="800000"/>
            <a:headEnd/>
            <a:tailEnd/>
          </a:ln>
          <a:effectLst/>
        </p:spPr>
        <p:txBody>
          <a:bodyPr wrap="none" anchor="ctr">
            <a:spAutoFit/>
          </a:bodyPr>
          <a:lstStyle/>
          <a:p>
            <a:pPr algn="ctr"/>
            <a:r>
              <a:rPr kumimoji="1" lang="en-US" altLang="zh-CN" sz="3600" b="1" i="1">
                <a:latin typeface="Times New Roman" pitchFamily="18" charset="0"/>
                <a:ea typeface="仿宋_GB2312" pitchFamily="49" charset="-122"/>
              </a:rPr>
              <a:t>f</a:t>
            </a:r>
            <a:endParaRPr kumimoji="1" lang="en-US" altLang="zh-CN" sz="3600" b="1">
              <a:latin typeface="仿宋_GB2312" pitchFamily="49" charset="-122"/>
              <a:ea typeface="仿宋_GB2312" pitchFamily="49" charset="-122"/>
            </a:endParaRPr>
          </a:p>
        </p:txBody>
      </p:sp>
    </p:spTree>
    <p:extLst>
      <p:ext uri="{BB962C8B-B14F-4D97-AF65-F5344CB8AC3E}">
        <p14:creationId xmlns:p14="http://schemas.microsoft.com/office/powerpoint/2010/main" val="199753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0007" y="578498"/>
            <a:ext cx="8229600" cy="8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二叉树</a:t>
            </a:r>
            <a:r>
              <a:rPr kumimoji="1" lang="zh-CN" altLang="en-US" sz="4000" dirty="0" smtClean="0">
                <a:solidFill>
                  <a:srgbClr val="C00000"/>
                </a:solidFill>
                <a:latin typeface="方正喵呜体" panose="02010600010101010101" pitchFamily="2" charset="-122"/>
                <a:ea typeface="方正喵呜体" panose="02010600010101010101" pitchFamily="2" charset="-122"/>
              </a:rPr>
              <a:t>递归</a:t>
            </a:r>
            <a:r>
              <a:rPr kumimoji="1" lang="zh-CN" altLang="en-US" sz="4000" dirty="0" smtClean="0">
                <a:solidFill>
                  <a:schemeClr val="bg1"/>
                </a:solidFill>
                <a:latin typeface="方正喵呜体" panose="02010600010101010101" pitchFamily="2" charset="-122"/>
                <a:ea typeface="方正喵呜体" panose="02010600010101010101" pitchFamily="2" charset="-122"/>
              </a:rPr>
              <a:t>的前序遍历算法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895739" y="1442098"/>
            <a:ext cx="7193902" cy="48244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void </a:t>
            </a:r>
            <a:r>
              <a:rPr lang="en-US" altLang="zh-CN" dirty="0" err="1" smtClean="0">
                <a:solidFill>
                  <a:schemeClr val="bg1"/>
                </a:solidFill>
                <a:latin typeface="方正喵呜体" panose="02010600010101010101" pitchFamily="2" charset="-122"/>
                <a:ea typeface="方正喵呜体" panose="02010600010101010101" pitchFamily="2" charset="-122"/>
              </a:rPr>
              <a:t>PreOrderTraverse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b="1" dirty="0" err="1" smtClean="0">
                <a:solidFill>
                  <a:srgbClr val="077CFD"/>
                </a:solidFill>
                <a:latin typeface="方正喵呜体" panose="02010600010101010101" pitchFamily="2" charset="-122"/>
                <a:ea typeface="方正喵呜体" panose="02010600010101010101" pitchFamily="2" charset="-122"/>
              </a:rPr>
              <a:t>BiTreeNode</a:t>
            </a:r>
            <a:r>
              <a:rPr lang="en-US" altLang="zh-CN" b="1" dirty="0" smtClean="0">
                <a:solidFill>
                  <a:srgbClr val="077CFD"/>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T) </a:t>
            </a:r>
          </a:p>
          <a:p>
            <a:pPr marL="0">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a:t>
            </a:r>
          </a:p>
          <a:p>
            <a:pPr marL="0">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if (T!=NULL) {</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rgbClr val="C00000"/>
                </a:solidFill>
                <a:latin typeface="方正喵呜体" panose="02010600010101010101" pitchFamily="2" charset="-122"/>
                <a:ea typeface="方正喵呜体" panose="02010600010101010101" pitchFamily="2" charset="-122"/>
              </a:rPr>
              <a:t>printf</a:t>
            </a:r>
            <a:r>
              <a:rPr lang="en-US" altLang="zh-CN" sz="2800" dirty="0" smtClean="0">
                <a:solidFill>
                  <a:srgbClr val="C00000"/>
                </a:solidFill>
                <a:latin typeface="方正喵呜体" panose="02010600010101010101" pitchFamily="2" charset="-122"/>
                <a:ea typeface="方正喵呜体" panose="02010600010101010101" pitchFamily="2" charset="-122"/>
              </a:rPr>
              <a:t>(“Get Tree Node\n”);</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PreOrderTraverse</a:t>
            </a:r>
            <a:r>
              <a:rPr lang="en-US" altLang="zh-CN" sz="2800" dirty="0" smtClean="0">
                <a:solidFill>
                  <a:schemeClr val="bg1"/>
                </a:solidFill>
                <a:latin typeface="方正喵呜体" panose="02010600010101010101" pitchFamily="2" charset="-122"/>
                <a:ea typeface="方正喵呜体" panose="02010600010101010101" pitchFamily="2" charset="-122"/>
              </a:rPr>
              <a:t>(T-&gt;</a:t>
            </a:r>
            <a:r>
              <a:rPr lang="en-US" altLang="zh-CN" sz="2800" dirty="0" err="1" smtClean="0">
                <a:solidFill>
                  <a:schemeClr val="bg1"/>
                </a:solidFill>
                <a:latin typeface="方正喵呜体" panose="02010600010101010101" pitchFamily="2" charset="-122"/>
                <a:ea typeface="方正喵呜体" panose="02010600010101010101" pitchFamily="2" charset="-122"/>
              </a:rPr>
              <a:t>lchild</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PreOrderTraverse</a:t>
            </a:r>
            <a:r>
              <a:rPr lang="en-US" altLang="zh-CN" sz="2800" dirty="0" smtClean="0">
                <a:solidFill>
                  <a:schemeClr val="bg1"/>
                </a:solidFill>
                <a:latin typeface="方正喵呜体" panose="02010600010101010101" pitchFamily="2" charset="-122"/>
                <a:ea typeface="方正喵呜体" panose="02010600010101010101" pitchFamily="2" charset="-122"/>
              </a:rPr>
              <a:t>(T-&gt;</a:t>
            </a:r>
            <a:r>
              <a:rPr lang="en-US" altLang="zh-CN" sz="2800" dirty="0" err="1" smtClean="0">
                <a:solidFill>
                  <a:schemeClr val="bg1"/>
                </a:solidFill>
                <a:latin typeface="方正喵呜体" panose="02010600010101010101" pitchFamily="2" charset="-122"/>
                <a:ea typeface="方正喵呜体" panose="02010600010101010101" pitchFamily="2" charset="-122"/>
              </a:rPr>
              <a:t>rchild</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return;</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else {</a:t>
            </a:r>
          </a:p>
          <a:p>
            <a:pPr lvl="1">
              <a:spcBef>
                <a:spcPct val="0"/>
              </a:spcBef>
              <a:buFont typeface="Wingdings" pitchFamily="2" charset="2"/>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return;</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1"/>
                </a:solidFill>
                <a:latin typeface="方正喵呜体" panose="02010600010101010101" pitchFamily="2" charset="-122"/>
                <a:ea typeface="方正喵呜体" panose="02010600010101010101" pitchFamily="2" charset="-122"/>
              </a:rPr>
              <a:t>PreOrderTraverse</a:t>
            </a:r>
            <a:endParaRPr lang="en-US" altLang="zh-CN"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83979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9691" y="905691"/>
            <a:ext cx="3875314" cy="707886"/>
          </a:xfrm>
          <a:prstGeom prst="rect">
            <a:avLst/>
          </a:prstGeom>
          <a:noFill/>
        </p:spPr>
        <p:txBody>
          <a:bodyPr wrap="square" rtlCol="0">
            <a:spAutoFit/>
          </a:bodyPr>
          <a:lstStyle/>
          <a:p>
            <a:pPr algn="ctr"/>
            <a:r>
              <a:rPr lang="zh-CN" altLang="en-US" sz="4000" dirty="0" smtClean="0">
                <a:solidFill>
                  <a:schemeClr val="tx2">
                    <a:lumMod val="10000"/>
                  </a:schemeClr>
                </a:solidFill>
                <a:latin typeface="方正喵呜体" panose="02010600010101010101" pitchFamily="2" charset="-122"/>
                <a:ea typeface="方正喵呜体" panose="02010600010101010101" pitchFamily="2" charset="-122"/>
              </a:rPr>
              <a:t>初步设计方案</a:t>
            </a:r>
            <a:endParaRPr lang="zh-CN" altLang="en-US" sz="4000" dirty="0">
              <a:solidFill>
                <a:schemeClr val="tx2">
                  <a:lumMod val="10000"/>
                </a:schemeClr>
              </a:solidFill>
              <a:latin typeface="方正喵呜体" panose="02010600010101010101" pitchFamily="2" charset="-122"/>
              <a:ea typeface="方正喵呜体" panose="02010600010101010101" pitchFamily="2" charset="-122"/>
            </a:endParaRPr>
          </a:p>
        </p:txBody>
      </p:sp>
      <p:pic>
        <p:nvPicPr>
          <p:cNvPr id="9" name="图片 8"/>
          <p:cNvPicPr>
            <a:picLocks noChangeAspect="1"/>
          </p:cNvPicPr>
          <p:nvPr/>
        </p:nvPicPr>
        <p:blipFill>
          <a:blip r:embed="rId2"/>
          <a:stretch>
            <a:fillRect/>
          </a:stretch>
        </p:blipFill>
        <p:spPr>
          <a:xfrm>
            <a:off x="6217716" y="850315"/>
            <a:ext cx="520745" cy="635485"/>
          </a:xfrm>
          <a:prstGeom prst="rect">
            <a:avLst/>
          </a:prstGeom>
        </p:spPr>
      </p:pic>
      <p:sp>
        <p:nvSpPr>
          <p:cNvPr id="10" name="文本框 9"/>
          <p:cNvSpPr txBox="1"/>
          <p:nvPr/>
        </p:nvSpPr>
        <p:spPr>
          <a:xfrm>
            <a:off x="565841" y="2811565"/>
            <a:ext cx="3243232" cy="2308324"/>
          </a:xfrm>
          <a:prstGeom prst="rect">
            <a:avLst/>
          </a:prstGeom>
          <a:noFill/>
        </p:spPr>
        <p:txBody>
          <a:bodyPr wrap="square" rtlCol="0">
            <a:spAutoFit/>
          </a:bodyPr>
          <a:lstStyle/>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400" b="1" dirty="0" smtClean="0">
                <a:solidFill>
                  <a:srgbClr val="7030A0"/>
                </a:solidFill>
                <a:latin typeface="方正喵呜体" panose="02010600010101010101" pitchFamily="2" charset="-122"/>
                <a:ea typeface="方正喵呜体" panose="02010600010101010101" pitchFamily="2" charset="-122"/>
              </a:rPr>
              <a:t>Student</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char</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char</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short</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score;</a:t>
            </a:r>
            <a:endParaRPr lang="en-US" altLang="zh-CN" sz="24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2" name="泪滴形 11"/>
          <p:cNvSpPr/>
          <p:nvPr/>
        </p:nvSpPr>
        <p:spPr>
          <a:xfrm>
            <a:off x="4103039" y="3196930"/>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13" name="泪滴形 12"/>
          <p:cNvSpPr/>
          <p:nvPr/>
        </p:nvSpPr>
        <p:spPr>
          <a:xfrm>
            <a:off x="5204022" y="3196930"/>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小欧</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14" name="泪滴形 13"/>
          <p:cNvSpPr/>
          <p:nvPr/>
        </p:nvSpPr>
        <p:spPr>
          <a:xfrm>
            <a:off x="6305005" y="3196930"/>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15" name="泪滴形 14"/>
          <p:cNvSpPr/>
          <p:nvPr/>
        </p:nvSpPr>
        <p:spPr>
          <a:xfrm>
            <a:off x="7405988" y="3196930"/>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小飞</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16" name="矩形 15"/>
          <p:cNvSpPr/>
          <p:nvPr/>
        </p:nvSpPr>
        <p:spPr>
          <a:xfrm>
            <a:off x="3950549" y="4401850"/>
            <a:ext cx="4721164" cy="461665"/>
          </a:xfrm>
          <a:prstGeom prst="rect">
            <a:avLst/>
          </a:prstGeom>
        </p:spPr>
        <p:txBody>
          <a:bodyPr wrap="none">
            <a:spAutoFit/>
          </a:bodyPr>
          <a:lstStyle/>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400" b="1" dirty="0" smtClean="0">
                <a:solidFill>
                  <a:srgbClr val="7030A0"/>
                </a:solidFill>
                <a:latin typeface="方正喵呜体" panose="02010600010101010101" pitchFamily="2" charset="-122"/>
                <a:ea typeface="方正喵呜体" panose="02010600010101010101" pitchFamily="2" charset="-122"/>
              </a:rPr>
              <a:t>Student      </a:t>
            </a:r>
            <a:r>
              <a:rPr lang="en-US" altLang="zh-CN" sz="2400" b="1" dirty="0" smtClean="0">
                <a:solidFill>
                  <a:schemeClr val="bg1">
                    <a:lumMod val="95000"/>
                    <a:lumOff val="5000"/>
                  </a:schemeClr>
                </a:solidFill>
                <a:latin typeface="方正喵呜体" panose="02010600010101010101" pitchFamily="2" charset="-122"/>
                <a:ea typeface="方正喵呜体" panose="02010600010101010101" pitchFamily="2" charset="-122"/>
              </a:rPr>
              <a:t>studentList[</a:t>
            </a:r>
            <a:r>
              <a:rPr lang="en-US" altLang="zh-CN" sz="2400" b="1" dirty="0" smtClean="0">
                <a:solidFill>
                  <a:srgbClr val="C00000"/>
                </a:solidFill>
                <a:latin typeface="方正喵呜体" panose="02010600010101010101" pitchFamily="2" charset="-122"/>
                <a:ea typeface="方正喵呜体" panose="02010600010101010101" pitchFamily="2" charset="-122"/>
              </a:rPr>
              <a:t>128</a:t>
            </a:r>
            <a:r>
              <a:rPr lang="en-US" altLang="zh-CN" sz="2400" b="1" dirty="0" smtClean="0">
                <a:solidFill>
                  <a:schemeClr val="bg1">
                    <a:lumMod val="95000"/>
                    <a:lumOff val="5000"/>
                  </a:schemeClr>
                </a:solidFill>
                <a:latin typeface="方正喵呜体" panose="02010600010101010101" pitchFamily="2" charset="-122"/>
                <a:ea typeface="方正喵呜体" panose="02010600010101010101" pitchFamily="2" charset="-122"/>
              </a:rPr>
              <a:t>];</a:t>
            </a:r>
            <a:endParaRPr lang="en-US" altLang="zh-CN" sz="2400"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4259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0007" y="578498"/>
            <a:ext cx="8229600" cy="8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二叉树</a:t>
            </a:r>
            <a:r>
              <a:rPr kumimoji="1" lang="zh-CN" altLang="en-US" sz="4000" dirty="0" smtClean="0">
                <a:solidFill>
                  <a:srgbClr val="C00000"/>
                </a:solidFill>
                <a:latin typeface="方正喵呜体" panose="02010600010101010101" pitchFamily="2" charset="-122"/>
                <a:ea typeface="方正喵呜体" panose="02010600010101010101" pitchFamily="2" charset="-122"/>
              </a:rPr>
              <a:t>递归</a:t>
            </a:r>
            <a:r>
              <a:rPr kumimoji="1" lang="zh-CN" altLang="en-US" sz="4000" dirty="0" smtClean="0">
                <a:solidFill>
                  <a:schemeClr val="bg1"/>
                </a:solidFill>
                <a:latin typeface="方正喵呜体" panose="02010600010101010101" pitchFamily="2" charset="-122"/>
                <a:ea typeface="方正喵呜体" panose="02010600010101010101" pitchFamily="2" charset="-122"/>
              </a:rPr>
              <a:t>的</a:t>
            </a:r>
            <a:r>
              <a:rPr kumimoji="1" lang="zh-CN" altLang="en-US" sz="4000" dirty="0">
                <a:solidFill>
                  <a:schemeClr val="bg1"/>
                </a:solidFill>
                <a:latin typeface="方正喵呜体" panose="02010600010101010101" pitchFamily="2" charset="-122"/>
                <a:ea typeface="方正喵呜体" panose="02010600010101010101" pitchFamily="2" charset="-122"/>
              </a:rPr>
              <a:t>中</a:t>
            </a:r>
            <a:r>
              <a:rPr kumimoji="1" lang="zh-CN" altLang="en-US" sz="4000" dirty="0" smtClean="0">
                <a:solidFill>
                  <a:schemeClr val="bg1"/>
                </a:solidFill>
                <a:latin typeface="方正喵呜体" panose="02010600010101010101" pitchFamily="2" charset="-122"/>
                <a:ea typeface="方正喵呜体" panose="02010600010101010101" pitchFamily="2" charset="-122"/>
              </a:rPr>
              <a:t>序遍历算法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895739" y="1442098"/>
            <a:ext cx="7193902" cy="48244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void </a:t>
            </a:r>
            <a:r>
              <a:rPr lang="en-US" altLang="zh-CN" dirty="0" err="1" smtClean="0">
                <a:solidFill>
                  <a:schemeClr val="bg1"/>
                </a:solidFill>
                <a:latin typeface="方正喵呜体" panose="02010600010101010101" pitchFamily="2" charset="-122"/>
                <a:ea typeface="方正喵呜体" panose="02010600010101010101" pitchFamily="2" charset="-122"/>
              </a:rPr>
              <a:t>MidOrderTraverse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b="1" dirty="0" err="1" smtClean="0">
                <a:solidFill>
                  <a:srgbClr val="077CFD"/>
                </a:solidFill>
                <a:latin typeface="方正喵呜体" panose="02010600010101010101" pitchFamily="2" charset="-122"/>
                <a:ea typeface="方正喵呜体" panose="02010600010101010101" pitchFamily="2" charset="-122"/>
              </a:rPr>
              <a:t>BiTreeNode</a:t>
            </a:r>
            <a:r>
              <a:rPr lang="en-US" altLang="zh-CN" b="1" dirty="0" smtClean="0">
                <a:solidFill>
                  <a:srgbClr val="077CFD"/>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T) </a:t>
            </a:r>
          </a:p>
          <a:p>
            <a:pPr marL="0">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a:t>
            </a:r>
          </a:p>
          <a:p>
            <a:pPr marL="0">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if (T!=NULL) {</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a:solidFill>
                  <a:schemeClr val="bg1"/>
                </a:solidFill>
                <a:latin typeface="方正喵呜体" panose="02010600010101010101" pitchFamily="2" charset="-122"/>
                <a:ea typeface="方正喵呜体" panose="02010600010101010101" pitchFamily="2" charset="-122"/>
              </a:rPr>
              <a:t>MidOrderTraverse</a:t>
            </a:r>
            <a:r>
              <a:rPr lang="en-US" altLang="zh-CN" sz="2800" dirty="0">
                <a:solidFill>
                  <a:schemeClr val="bg1"/>
                </a:solidFill>
                <a:latin typeface="方正喵呜体" panose="02010600010101010101" pitchFamily="2" charset="-122"/>
                <a:ea typeface="方正喵呜体" panose="02010600010101010101" pitchFamily="2" charset="-122"/>
              </a:rPr>
              <a:t>(T-</a:t>
            </a:r>
            <a:r>
              <a:rPr lang="en-US" altLang="zh-CN" sz="2800" dirty="0" smtClean="0">
                <a:solidFill>
                  <a:schemeClr val="bg1"/>
                </a:solidFill>
                <a:latin typeface="方正喵呜体" panose="02010600010101010101" pitchFamily="2" charset="-122"/>
                <a:ea typeface="方正喵呜体" panose="02010600010101010101" pitchFamily="2" charset="-122"/>
              </a:rPr>
              <a:t>&gt;</a:t>
            </a:r>
            <a:r>
              <a:rPr lang="en-US" altLang="zh-CN" sz="2800" dirty="0" err="1" smtClean="0">
                <a:solidFill>
                  <a:schemeClr val="bg1"/>
                </a:solidFill>
                <a:latin typeface="方正喵呜体" panose="02010600010101010101" pitchFamily="2" charset="-122"/>
                <a:ea typeface="方正喵呜体" panose="02010600010101010101" pitchFamily="2" charset="-122"/>
              </a:rPr>
              <a:t>lchild</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lvl="1">
              <a:spcBef>
                <a:spcPct val="0"/>
              </a:spcBef>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a:solidFill>
                  <a:srgbClr val="C00000"/>
                </a:solidFill>
                <a:latin typeface="方正喵呜体" panose="02010600010101010101" pitchFamily="2" charset="-122"/>
                <a:ea typeface="方正喵呜体" panose="02010600010101010101" pitchFamily="2" charset="-122"/>
              </a:rPr>
              <a:t>printf</a:t>
            </a:r>
            <a:r>
              <a:rPr lang="en-US" altLang="zh-CN" sz="2800" dirty="0">
                <a:solidFill>
                  <a:srgbClr val="C00000"/>
                </a:solidFill>
                <a:latin typeface="方正喵呜体" panose="02010600010101010101" pitchFamily="2" charset="-122"/>
                <a:ea typeface="方正喵呜体" panose="02010600010101010101" pitchFamily="2" charset="-122"/>
              </a:rPr>
              <a:t>(“Get Tree Node\n</a:t>
            </a:r>
            <a:r>
              <a:rPr lang="en-US" altLang="zh-CN" sz="2800" dirty="0" smtClean="0">
                <a:solidFill>
                  <a:srgbClr val="C00000"/>
                </a:solidFill>
                <a:latin typeface="方正喵呜体" panose="02010600010101010101" pitchFamily="2" charset="-122"/>
                <a:ea typeface="方正喵呜体" panose="02010600010101010101" pitchFamily="2" charset="-122"/>
              </a:rPr>
              <a:t>”);</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a:solidFill>
                  <a:schemeClr val="bg1"/>
                </a:solidFill>
                <a:latin typeface="方正喵呜体" panose="02010600010101010101" pitchFamily="2" charset="-122"/>
                <a:ea typeface="方正喵呜体" panose="02010600010101010101" pitchFamily="2" charset="-122"/>
              </a:rPr>
              <a:t>MidOrderTraverse</a:t>
            </a:r>
            <a:r>
              <a:rPr lang="en-US" altLang="zh-CN" sz="2800" dirty="0">
                <a:solidFill>
                  <a:schemeClr val="bg1"/>
                </a:solidFill>
                <a:latin typeface="方正喵呜体" panose="02010600010101010101" pitchFamily="2" charset="-122"/>
                <a:ea typeface="方正喵呜体" panose="02010600010101010101" pitchFamily="2" charset="-122"/>
              </a:rPr>
              <a:t>(T-</a:t>
            </a:r>
            <a:r>
              <a:rPr lang="en-US" altLang="zh-CN" sz="2800" dirty="0" smtClean="0">
                <a:solidFill>
                  <a:schemeClr val="bg1"/>
                </a:solidFill>
                <a:latin typeface="方正喵呜体" panose="02010600010101010101" pitchFamily="2" charset="-122"/>
                <a:ea typeface="方正喵呜体" panose="02010600010101010101" pitchFamily="2" charset="-122"/>
              </a:rPr>
              <a:t>&gt;</a:t>
            </a:r>
            <a:r>
              <a:rPr lang="en-US" altLang="zh-CN" sz="2800" dirty="0" err="1" smtClean="0">
                <a:solidFill>
                  <a:schemeClr val="bg1"/>
                </a:solidFill>
                <a:latin typeface="方正喵呜体" panose="02010600010101010101" pitchFamily="2" charset="-122"/>
                <a:ea typeface="方正喵呜体" panose="02010600010101010101" pitchFamily="2" charset="-122"/>
              </a:rPr>
              <a:t>rchild</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return;</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else {</a:t>
            </a:r>
          </a:p>
          <a:p>
            <a:pPr lvl="1">
              <a:spcBef>
                <a:spcPct val="0"/>
              </a:spcBef>
              <a:buFont typeface="Wingdings" pitchFamily="2" charset="2"/>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return;</a:t>
            </a:r>
          </a:p>
          <a:p>
            <a:pPr lvl="1">
              <a:spcBef>
                <a:spcPct val="0"/>
              </a:spcBef>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a:t>
            </a:r>
          </a:p>
          <a:p>
            <a:pPr>
              <a:spcBef>
                <a:spcPct val="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1"/>
                </a:solidFill>
                <a:latin typeface="方正喵呜体" panose="02010600010101010101" pitchFamily="2" charset="-122"/>
                <a:ea typeface="方正喵呜体" panose="02010600010101010101" pitchFamily="2" charset="-122"/>
              </a:rPr>
              <a:t>PreOrderTraverse</a:t>
            </a:r>
            <a:endParaRPr lang="en-US" altLang="zh-CN"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23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24733" y="1054360"/>
            <a:ext cx="8229600" cy="8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递归调用</a:t>
            </a:r>
            <a:r>
              <a:rPr kumimoji="1" lang="en-US" altLang="zh-CN" sz="4000" dirty="0" smtClean="0">
                <a:solidFill>
                  <a:schemeClr val="bg1"/>
                </a:solidFill>
                <a:latin typeface="方正喵呜体" panose="02010600010101010101" pitchFamily="2" charset="-122"/>
                <a:ea typeface="方正喵呜体" panose="02010600010101010101" pitchFamily="2" charset="-122"/>
              </a:rPr>
              <a:t>——</a:t>
            </a:r>
            <a:r>
              <a:rPr kumimoji="1" lang="zh-CN" altLang="en-US" sz="4000" dirty="0" smtClean="0">
                <a:solidFill>
                  <a:schemeClr val="bg1"/>
                </a:solidFill>
                <a:latin typeface="方正喵呜体" panose="02010600010101010101" pitchFamily="2" charset="-122"/>
                <a:ea typeface="方正喵呜体" panose="02010600010101010101" pitchFamily="2" charset="-122"/>
              </a:rPr>
              <a:t>内存在哪儿</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127378" y="2537926"/>
            <a:ext cx="5346442" cy="2677656"/>
          </a:xfrm>
          <a:prstGeom prst="rect">
            <a:avLst/>
          </a:prstGeom>
          <a:noFill/>
        </p:spPr>
        <p:txBody>
          <a:bodyPr wrap="square" rtlCol="0">
            <a:spAutoFit/>
          </a:bodyPr>
          <a:lstStyle/>
          <a:p>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main(</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argc</a:t>
            </a:r>
            <a:r>
              <a:rPr lang="en-US" altLang="zh-CN" sz="2400" dirty="0" smtClean="0">
                <a:solidFill>
                  <a:schemeClr val="bg1"/>
                </a:solidFill>
                <a:latin typeface="方正喵呜体" panose="02010600010101010101" pitchFamily="2" charset="-122"/>
                <a:ea typeface="方正喵呜体" panose="02010600010101010101" pitchFamily="2" charset="-122"/>
              </a:rPr>
              <a:t> , char* </a:t>
            </a:r>
            <a:r>
              <a:rPr lang="en-US" altLang="zh-CN" sz="2400" dirty="0" err="1" smtClean="0">
                <a:solidFill>
                  <a:schemeClr val="bg1"/>
                </a:solidFill>
                <a:latin typeface="方正喵呜体" panose="02010600010101010101" pitchFamily="2" charset="-122"/>
                <a:ea typeface="方正喵呜体" panose="02010600010101010101" pitchFamily="2" charset="-122"/>
              </a:rPr>
              <a:t>argv</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array[1024*1024];</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char* </a:t>
            </a:r>
            <a:r>
              <a:rPr lang="en-US" altLang="zh-CN" sz="2400" dirty="0" err="1" smtClean="0">
                <a:solidFill>
                  <a:schemeClr val="bg1"/>
                </a:solidFill>
                <a:latin typeface="方正喵呜体" panose="02010600010101010101" pitchFamily="2" charset="-122"/>
                <a:ea typeface="方正喵呜体" panose="02010600010101010101" pitchFamily="2" charset="-122"/>
              </a:rPr>
              <a:t>buf</a:t>
            </a:r>
            <a:r>
              <a:rPr lang="en-US" altLang="zh-CN" sz="2400" dirty="0" smtClean="0">
                <a:solidFill>
                  <a:schemeClr val="bg1"/>
                </a:solidFill>
                <a:latin typeface="方正喵呜体" panose="02010600010101010101" pitchFamily="2" charset="-122"/>
                <a:ea typeface="方正喵呜体" panose="02010600010101010101" pitchFamily="2" charset="-122"/>
              </a:rPr>
              <a:t> = (char*)</a:t>
            </a:r>
            <a:r>
              <a:rPr lang="en-US" altLang="zh-CN" sz="2400" dirty="0" err="1" smtClean="0">
                <a:solidFill>
                  <a:schemeClr val="bg1"/>
                </a:solidFill>
                <a:latin typeface="方正喵呜体" panose="02010600010101010101" pitchFamily="2" charset="-122"/>
                <a:ea typeface="方正喵呜体" panose="02010600010101010101" pitchFamily="2" charset="-122"/>
              </a:rPr>
              <a:t>malloc</a:t>
            </a:r>
            <a:r>
              <a:rPr lang="en-US" altLang="zh-CN" sz="2400" dirty="0" smtClean="0">
                <a:solidFill>
                  <a:schemeClr val="bg1"/>
                </a:solidFill>
                <a:latin typeface="方正喵呜体" panose="02010600010101010101" pitchFamily="2" charset="-122"/>
                <a:ea typeface="方正喵呜体" panose="02010600010101010101" pitchFamily="2" charset="-122"/>
              </a:rPr>
              <a:t>(1024*1024);</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return 1;</a:t>
            </a:r>
          </a:p>
          <a:p>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8334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0007" y="578498"/>
            <a:ext cx="8229600" cy="8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函数调用的本质结构</a:t>
            </a:r>
            <a:r>
              <a:rPr kumimoji="1" lang="en-US" altLang="zh-CN" sz="4000" dirty="0" smtClean="0">
                <a:solidFill>
                  <a:schemeClr val="bg1"/>
                </a:solidFill>
                <a:latin typeface="方正喵呜体" panose="02010600010101010101" pitchFamily="2" charset="-122"/>
                <a:ea typeface="方正喵呜体" panose="02010600010101010101" pitchFamily="2" charset="-122"/>
              </a:rPr>
              <a:t>——</a:t>
            </a:r>
            <a:r>
              <a:rPr kumimoji="1" lang="zh-CN" altLang="en-US" sz="4000" dirty="0" smtClean="0">
                <a:solidFill>
                  <a:schemeClr val="bg1"/>
                </a:solidFill>
                <a:latin typeface="方正喵呜体" panose="02010600010101010101" pitchFamily="2" charset="-122"/>
                <a:ea typeface="方正喵呜体" panose="02010600010101010101" pitchFamily="2" charset="-122"/>
              </a:rPr>
              <a:t>栈</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0" y="2987039"/>
            <a:ext cx="9152709" cy="3513909"/>
            <a:chOff x="-8709" y="1698171"/>
            <a:chExt cx="8364583" cy="3513909"/>
          </a:xfrm>
        </p:grpSpPr>
        <p:grpSp>
          <p:nvGrpSpPr>
            <p:cNvPr id="4" name="组合 3"/>
            <p:cNvGrpSpPr/>
            <p:nvPr/>
          </p:nvGrpSpPr>
          <p:grpSpPr>
            <a:xfrm>
              <a:off x="-8709" y="1698171"/>
              <a:ext cx="3640181" cy="3513909"/>
              <a:chOff x="-8709" y="1698171"/>
              <a:chExt cx="3640181" cy="3513909"/>
            </a:xfrm>
          </p:grpSpPr>
          <p:cxnSp>
            <p:nvCxnSpPr>
              <p:cNvPr id="13" name="直接连接符 12"/>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p:nvCxnSpPr>
          <p:spPr>
            <a:xfrm>
              <a:off x="3596637" y="5212080"/>
              <a:ext cx="123661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flipH="1">
              <a:off x="4815837" y="1698171"/>
              <a:ext cx="3540037" cy="3513909"/>
              <a:chOff x="-8709" y="1698171"/>
              <a:chExt cx="3640181" cy="3513909"/>
            </a:xfrm>
          </p:grpSpPr>
          <p:cxnSp>
            <p:nvCxnSpPr>
              <p:cNvPr id="7" name="直接连接符 6"/>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grpSp>
      <p:pic>
        <p:nvPicPr>
          <p:cNvPr id="21" name="图片 20"/>
          <p:cNvPicPr>
            <a:picLocks noChangeAspect="1"/>
          </p:cNvPicPr>
          <p:nvPr/>
        </p:nvPicPr>
        <p:blipFill>
          <a:blip r:embed="rId2"/>
          <a:stretch>
            <a:fillRect/>
          </a:stretch>
        </p:blipFill>
        <p:spPr>
          <a:xfrm>
            <a:off x="257741" y="1815737"/>
            <a:ext cx="1057275" cy="1123950"/>
          </a:xfrm>
          <a:prstGeom prst="rect">
            <a:avLst/>
          </a:prstGeom>
        </p:spPr>
      </p:pic>
      <p:pic>
        <p:nvPicPr>
          <p:cNvPr id="22" name="图片 21"/>
          <p:cNvPicPr>
            <a:picLocks noChangeAspect="1"/>
          </p:cNvPicPr>
          <p:nvPr/>
        </p:nvPicPr>
        <p:blipFill>
          <a:blip r:embed="rId2"/>
          <a:stretch>
            <a:fillRect/>
          </a:stretch>
        </p:blipFill>
        <p:spPr>
          <a:xfrm>
            <a:off x="7873870" y="1815737"/>
            <a:ext cx="1057275" cy="1123950"/>
          </a:xfrm>
          <a:prstGeom prst="rect">
            <a:avLst/>
          </a:prstGeom>
        </p:spPr>
      </p:pic>
      <p:pic>
        <p:nvPicPr>
          <p:cNvPr id="28" name="图片 27"/>
          <p:cNvPicPr>
            <a:picLocks noChangeAspect="1"/>
          </p:cNvPicPr>
          <p:nvPr/>
        </p:nvPicPr>
        <p:blipFill>
          <a:blip r:embed="rId2"/>
          <a:stretch>
            <a:fillRect/>
          </a:stretch>
        </p:blipFill>
        <p:spPr>
          <a:xfrm>
            <a:off x="1555770" y="2987039"/>
            <a:ext cx="1057275" cy="1123950"/>
          </a:xfrm>
          <a:prstGeom prst="rect">
            <a:avLst/>
          </a:prstGeom>
        </p:spPr>
      </p:pic>
      <p:pic>
        <p:nvPicPr>
          <p:cNvPr id="29" name="图片 28"/>
          <p:cNvPicPr>
            <a:picLocks noChangeAspect="1"/>
          </p:cNvPicPr>
          <p:nvPr/>
        </p:nvPicPr>
        <p:blipFill>
          <a:blip r:embed="rId2"/>
          <a:stretch>
            <a:fillRect/>
          </a:stretch>
        </p:blipFill>
        <p:spPr>
          <a:xfrm>
            <a:off x="2804166" y="4158342"/>
            <a:ext cx="1057275" cy="1123950"/>
          </a:xfrm>
          <a:prstGeom prst="rect">
            <a:avLst/>
          </a:prstGeom>
        </p:spPr>
      </p:pic>
      <p:pic>
        <p:nvPicPr>
          <p:cNvPr id="30" name="图片 29"/>
          <p:cNvPicPr>
            <a:picLocks noChangeAspect="1"/>
          </p:cNvPicPr>
          <p:nvPr/>
        </p:nvPicPr>
        <p:blipFill>
          <a:blip r:embed="rId2"/>
          <a:stretch>
            <a:fillRect/>
          </a:stretch>
        </p:blipFill>
        <p:spPr>
          <a:xfrm>
            <a:off x="4127284" y="5329645"/>
            <a:ext cx="1057275" cy="1123950"/>
          </a:xfrm>
          <a:prstGeom prst="rect">
            <a:avLst/>
          </a:prstGeom>
        </p:spPr>
      </p:pic>
      <p:pic>
        <p:nvPicPr>
          <p:cNvPr id="31" name="图片 30"/>
          <p:cNvPicPr>
            <a:picLocks noChangeAspect="1"/>
          </p:cNvPicPr>
          <p:nvPr/>
        </p:nvPicPr>
        <p:blipFill>
          <a:blip r:embed="rId2"/>
          <a:stretch>
            <a:fillRect/>
          </a:stretch>
        </p:blipFill>
        <p:spPr>
          <a:xfrm>
            <a:off x="5364277" y="4149401"/>
            <a:ext cx="1057275" cy="1123950"/>
          </a:xfrm>
          <a:prstGeom prst="rect">
            <a:avLst/>
          </a:prstGeom>
        </p:spPr>
      </p:pic>
      <p:pic>
        <p:nvPicPr>
          <p:cNvPr id="32" name="图片 31"/>
          <p:cNvPicPr>
            <a:picLocks noChangeAspect="1"/>
          </p:cNvPicPr>
          <p:nvPr/>
        </p:nvPicPr>
        <p:blipFill>
          <a:blip r:embed="rId2"/>
          <a:stretch>
            <a:fillRect/>
          </a:stretch>
        </p:blipFill>
        <p:spPr>
          <a:xfrm>
            <a:off x="6672819" y="2987039"/>
            <a:ext cx="1057275" cy="1123950"/>
          </a:xfrm>
          <a:prstGeom prst="rect">
            <a:avLst/>
          </a:prstGeom>
        </p:spPr>
      </p:pic>
      <p:sp>
        <p:nvSpPr>
          <p:cNvPr id="33" name="文本框 32"/>
          <p:cNvSpPr txBox="1"/>
          <p:nvPr/>
        </p:nvSpPr>
        <p:spPr>
          <a:xfrm>
            <a:off x="3042267" y="2206504"/>
            <a:ext cx="4473712" cy="584775"/>
          </a:xfrm>
          <a:prstGeom prst="rect">
            <a:avLst/>
          </a:prstGeom>
          <a:noFill/>
        </p:spPr>
        <p:txBody>
          <a:bodyPr wrap="square" rtlCol="0">
            <a:spAutoFit/>
          </a:bodyPr>
          <a:lstStyle/>
          <a:p>
            <a:r>
              <a:rPr lang="zh-CN" altLang="en-US" sz="3200" dirty="0" smtClean="0">
                <a:solidFill>
                  <a:schemeClr val="bg1"/>
                </a:solidFill>
                <a:latin typeface="方正喵呜体" panose="02010600010101010101" pitchFamily="2" charset="-122"/>
                <a:ea typeface="方正喵呜体" panose="02010600010101010101" pitchFamily="2" charset="-122"/>
              </a:rPr>
              <a:t>自己动手试试看</a:t>
            </a:r>
            <a:r>
              <a:rPr lang="en-US" altLang="zh-CN" sz="3200" dirty="0" smtClean="0">
                <a:solidFill>
                  <a:schemeClr val="bg1"/>
                </a:solidFill>
                <a:latin typeface="方正喵呜体" panose="02010600010101010101" pitchFamily="2" charset="-122"/>
                <a:ea typeface="方正喵呜体" panose="02010600010101010101" pitchFamily="2" charset="-122"/>
              </a:rPr>
              <a:t>… …</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9956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0007" y="578498"/>
            <a:ext cx="8229600" cy="86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二叉树</a:t>
            </a:r>
            <a:r>
              <a:rPr kumimoji="1" lang="zh-CN" altLang="en-US" sz="4000" dirty="0" smtClean="0">
                <a:solidFill>
                  <a:srgbClr val="C00000"/>
                </a:solidFill>
                <a:latin typeface="方正喵呜体" panose="02010600010101010101" pitchFamily="2" charset="-122"/>
                <a:ea typeface="方正喵呜体" panose="02010600010101010101" pitchFamily="2" charset="-122"/>
              </a:rPr>
              <a:t>递归</a:t>
            </a:r>
            <a:r>
              <a:rPr kumimoji="1" lang="zh-CN" altLang="en-US" sz="4000" dirty="0" smtClean="0">
                <a:solidFill>
                  <a:schemeClr val="bg1"/>
                </a:solidFill>
                <a:latin typeface="方正喵呜体" panose="02010600010101010101" pitchFamily="2" charset="-122"/>
                <a:ea typeface="方正喵呜体" panose="02010600010101010101" pitchFamily="2" charset="-122"/>
              </a:rPr>
              <a:t>的遍历算法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0" y="2987039"/>
            <a:ext cx="9152709" cy="3513909"/>
            <a:chOff x="-8709" y="1698171"/>
            <a:chExt cx="8364583" cy="3513909"/>
          </a:xfrm>
        </p:grpSpPr>
        <p:grpSp>
          <p:nvGrpSpPr>
            <p:cNvPr id="4" name="组合 3"/>
            <p:cNvGrpSpPr/>
            <p:nvPr/>
          </p:nvGrpSpPr>
          <p:grpSpPr>
            <a:xfrm>
              <a:off x="-8709" y="1698171"/>
              <a:ext cx="3640181" cy="3513909"/>
              <a:chOff x="-8709" y="1698171"/>
              <a:chExt cx="3640181" cy="3513909"/>
            </a:xfrm>
          </p:grpSpPr>
          <p:cxnSp>
            <p:nvCxnSpPr>
              <p:cNvPr id="13" name="直接连接符 12"/>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p:nvCxnSpPr>
          <p:spPr>
            <a:xfrm>
              <a:off x="3596637" y="5212080"/>
              <a:ext cx="123661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flipH="1">
              <a:off x="4815837" y="1698171"/>
              <a:ext cx="3540037" cy="3513909"/>
              <a:chOff x="-8709" y="1698171"/>
              <a:chExt cx="3640181" cy="3513909"/>
            </a:xfrm>
          </p:grpSpPr>
          <p:cxnSp>
            <p:nvCxnSpPr>
              <p:cNvPr id="7" name="直接连接符 6"/>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grpSp>
      <p:sp>
        <p:nvSpPr>
          <p:cNvPr id="27" name="椭圆 26"/>
          <p:cNvSpPr/>
          <p:nvPr/>
        </p:nvSpPr>
        <p:spPr>
          <a:xfrm>
            <a:off x="4353846" y="1430425"/>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28" name="椭圆 27"/>
          <p:cNvSpPr/>
          <p:nvPr/>
        </p:nvSpPr>
        <p:spPr>
          <a:xfrm rot="1549974">
            <a:off x="3691373" y="2402312"/>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29" name="椭圆 28"/>
          <p:cNvSpPr/>
          <p:nvPr/>
        </p:nvSpPr>
        <p:spPr>
          <a:xfrm rot="20270609">
            <a:off x="4984113" y="2402312"/>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2R</a:t>
            </a:r>
            <a:endParaRPr lang="zh-CN" altLang="en-US" sz="1400" b="1" dirty="0"/>
          </a:p>
        </p:txBody>
      </p:sp>
      <p:cxnSp>
        <p:nvCxnSpPr>
          <p:cNvPr id="31" name="直接连接符 30"/>
          <p:cNvCxnSpPr>
            <a:stCxn id="27" idx="3"/>
            <a:endCxn id="28" idx="0"/>
          </p:cNvCxnSpPr>
          <p:nvPr/>
        </p:nvCxnSpPr>
        <p:spPr>
          <a:xfrm flipH="1">
            <a:off x="4166946" y="1995882"/>
            <a:ext cx="283917" cy="439531"/>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7" idx="5"/>
            <a:endCxn id="29" idx="0"/>
          </p:cNvCxnSpPr>
          <p:nvPr/>
        </p:nvCxnSpPr>
        <p:spPr>
          <a:xfrm>
            <a:off x="4919303" y="1995882"/>
            <a:ext cx="271125" cy="43089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rot="1968015">
            <a:off x="3094475" y="3405268"/>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3L</a:t>
            </a:r>
            <a:endParaRPr lang="zh-CN" altLang="en-US" sz="1400" b="1" dirty="0"/>
          </a:p>
        </p:txBody>
      </p:sp>
      <p:cxnSp>
        <p:nvCxnSpPr>
          <p:cNvPr id="41" name="直接连接符 40"/>
          <p:cNvCxnSpPr>
            <a:stCxn id="28" idx="4"/>
            <a:endCxn id="40" idx="0"/>
          </p:cNvCxnSpPr>
          <p:nvPr/>
        </p:nvCxnSpPr>
        <p:spPr>
          <a:xfrm flipH="1">
            <a:off x="3605147" y="3031685"/>
            <a:ext cx="273127" cy="426394"/>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20220340">
            <a:off x="5456138" y="3457465"/>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3R</a:t>
            </a:r>
            <a:endParaRPr lang="zh-CN" altLang="en-US" sz="1400" b="1" dirty="0"/>
          </a:p>
        </p:txBody>
      </p:sp>
      <p:cxnSp>
        <p:nvCxnSpPr>
          <p:cNvPr id="54" name="直接连接符 53"/>
          <p:cNvCxnSpPr>
            <a:stCxn id="29" idx="4"/>
            <a:endCxn id="53" idx="0"/>
          </p:cNvCxnSpPr>
          <p:nvPr/>
        </p:nvCxnSpPr>
        <p:spPr>
          <a:xfrm>
            <a:off x="5440272" y="3040326"/>
            <a:ext cx="217709" cy="44345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345329" y="2232889"/>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76" name="椭圆 75"/>
          <p:cNvSpPr/>
          <p:nvPr/>
        </p:nvSpPr>
        <p:spPr>
          <a:xfrm rot="1549974">
            <a:off x="1650094" y="3384633"/>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78" name="椭圆 77"/>
          <p:cNvSpPr/>
          <p:nvPr/>
        </p:nvSpPr>
        <p:spPr>
          <a:xfrm rot="1968015">
            <a:off x="3002783" y="4575301"/>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3L</a:t>
            </a:r>
            <a:endParaRPr lang="zh-CN" altLang="en-US" sz="1400" b="1" dirty="0"/>
          </a:p>
        </p:txBody>
      </p:sp>
      <p:pic>
        <p:nvPicPr>
          <p:cNvPr id="79" name="图片 78"/>
          <p:cNvPicPr>
            <a:picLocks noChangeAspect="1"/>
          </p:cNvPicPr>
          <p:nvPr/>
        </p:nvPicPr>
        <p:blipFill>
          <a:blip r:embed="rId2"/>
          <a:stretch>
            <a:fillRect/>
          </a:stretch>
        </p:blipFill>
        <p:spPr>
          <a:xfrm rot="5400000">
            <a:off x="4342697" y="5787060"/>
            <a:ext cx="617597" cy="614430"/>
          </a:xfrm>
          <a:prstGeom prst="rect">
            <a:avLst/>
          </a:prstGeom>
        </p:spPr>
      </p:pic>
      <p:sp>
        <p:nvSpPr>
          <p:cNvPr id="80" name="椭圆 79"/>
          <p:cNvSpPr/>
          <p:nvPr/>
        </p:nvSpPr>
        <p:spPr>
          <a:xfrm rot="1968015">
            <a:off x="5560460" y="4575301"/>
            <a:ext cx="662474" cy="66247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3L</a:t>
            </a:r>
            <a:endParaRPr lang="zh-CN" altLang="en-US" sz="1400" b="1" dirty="0"/>
          </a:p>
        </p:txBody>
      </p:sp>
      <p:sp>
        <p:nvSpPr>
          <p:cNvPr id="90" name="椭圆 89"/>
          <p:cNvSpPr/>
          <p:nvPr/>
        </p:nvSpPr>
        <p:spPr>
          <a:xfrm rot="1549974">
            <a:off x="6869632" y="3384633"/>
            <a:ext cx="662474" cy="66247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2L</a:t>
            </a:r>
            <a:endParaRPr lang="zh-CN" altLang="en-US" sz="1400" b="1" dirty="0"/>
          </a:p>
        </p:txBody>
      </p:sp>
      <p:sp>
        <p:nvSpPr>
          <p:cNvPr id="91" name="椭圆 90"/>
          <p:cNvSpPr/>
          <p:nvPr/>
        </p:nvSpPr>
        <p:spPr>
          <a:xfrm>
            <a:off x="8163518" y="2232889"/>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Tree>
    <p:extLst>
      <p:ext uri="{BB962C8B-B14F-4D97-AF65-F5344CB8AC3E}">
        <p14:creationId xmlns:p14="http://schemas.microsoft.com/office/powerpoint/2010/main" val="335174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利用栈的</a:t>
            </a:r>
            <a:r>
              <a:rPr lang="zh-CN" altLang="en-US" sz="4000" dirty="0" smtClean="0">
                <a:solidFill>
                  <a:srgbClr val="C00000"/>
                </a:solidFill>
                <a:latin typeface="方正喵呜体" panose="02010600010101010101" pitchFamily="2" charset="-122"/>
                <a:ea typeface="方正喵呜体" panose="02010600010101010101" pitchFamily="2" charset="-122"/>
              </a:rPr>
              <a:t>非递归</a:t>
            </a:r>
            <a:r>
              <a:rPr lang="zh-CN" altLang="en-US" sz="4000" dirty="0">
                <a:solidFill>
                  <a:schemeClr val="bg1"/>
                </a:solidFill>
                <a:latin typeface="方正喵呜体" panose="02010600010101010101" pitchFamily="2" charset="-122"/>
                <a:ea typeface="方正喵呜体" panose="02010600010101010101" pitchFamily="2" charset="-122"/>
              </a:rPr>
              <a:t>遍历</a:t>
            </a:r>
            <a:r>
              <a:rPr lang="zh-CN" altLang="en-US" sz="4000" dirty="0" smtClean="0">
                <a:solidFill>
                  <a:schemeClr val="bg1"/>
                </a:solidFill>
                <a:latin typeface="方正喵呜体" panose="02010600010101010101" pitchFamily="2" charset="-122"/>
                <a:ea typeface="方正喵呜体" panose="02010600010101010101" pitchFamily="2" charset="-122"/>
              </a:rPr>
              <a:t>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椭圆 2"/>
          <p:cNvSpPr/>
          <p:nvPr/>
        </p:nvSpPr>
        <p:spPr>
          <a:xfrm>
            <a:off x="2141774" y="2288398"/>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4" name="椭圆 3"/>
          <p:cNvSpPr/>
          <p:nvPr/>
        </p:nvSpPr>
        <p:spPr>
          <a:xfrm rot="1549974">
            <a:off x="1479301" y="3260285"/>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5" name="椭圆 4"/>
          <p:cNvSpPr/>
          <p:nvPr/>
        </p:nvSpPr>
        <p:spPr>
          <a:xfrm rot="20270609">
            <a:off x="2772041" y="3260285"/>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2R</a:t>
            </a:r>
            <a:endParaRPr lang="zh-CN" altLang="en-US" sz="1400" b="1" dirty="0"/>
          </a:p>
        </p:txBody>
      </p:sp>
      <p:cxnSp>
        <p:nvCxnSpPr>
          <p:cNvPr id="6" name="直接连接符 5"/>
          <p:cNvCxnSpPr>
            <a:stCxn id="3" idx="3"/>
            <a:endCxn id="4" idx="0"/>
          </p:cNvCxnSpPr>
          <p:nvPr/>
        </p:nvCxnSpPr>
        <p:spPr>
          <a:xfrm flipH="1">
            <a:off x="1954874" y="2853855"/>
            <a:ext cx="283917" cy="439531"/>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5"/>
            <a:endCxn id="5" idx="0"/>
          </p:cNvCxnSpPr>
          <p:nvPr/>
        </p:nvCxnSpPr>
        <p:spPr>
          <a:xfrm>
            <a:off x="2707231" y="2853855"/>
            <a:ext cx="271125" cy="43089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968015">
            <a:off x="882403" y="4263241"/>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3L</a:t>
            </a:r>
            <a:endParaRPr lang="zh-CN" altLang="en-US" sz="1400" b="1" dirty="0"/>
          </a:p>
        </p:txBody>
      </p:sp>
      <p:cxnSp>
        <p:nvCxnSpPr>
          <p:cNvPr id="9" name="直接连接符 8"/>
          <p:cNvCxnSpPr>
            <a:stCxn id="4" idx="4"/>
            <a:endCxn id="8" idx="0"/>
          </p:cNvCxnSpPr>
          <p:nvPr/>
        </p:nvCxnSpPr>
        <p:spPr>
          <a:xfrm flipH="1">
            <a:off x="1393075" y="3889658"/>
            <a:ext cx="273127" cy="426394"/>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rot="20220340">
            <a:off x="3244066" y="4315438"/>
            <a:ext cx="662474" cy="66247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3R</a:t>
            </a:r>
            <a:endParaRPr lang="zh-CN" altLang="en-US" sz="1400" b="1" dirty="0"/>
          </a:p>
        </p:txBody>
      </p:sp>
      <p:cxnSp>
        <p:nvCxnSpPr>
          <p:cNvPr id="11" name="直接连接符 10"/>
          <p:cNvCxnSpPr>
            <a:stCxn id="5" idx="4"/>
            <a:endCxn id="10" idx="0"/>
          </p:cNvCxnSpPr>
          <p:nvPr/>
        </p:nvCxnSpPr>
        <p:spPr>
          <a:xfrm>
            <a:off x="3228200" y="3898299"/>
            <a:ext cx="217709" cy="44345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835821" y="1309207"/>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898889" y="1372275"/>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14" name="矩形 13"/>
          <p:cNvSpPr/>
          <p:nvPr/>
        </p:nvSpPr>
        <p:spPr>
          <a:xfrm>
            <a:off x="4835821" y="1995955"/>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98889" y="2059023"/>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16" name="矩形 15"/>
          <p:cNvSpPr/>
          <p:nvPr/>
        </p:nvSpPr>
        <p:spPr>
          <a:xfrm>
            <a:off x="5522569" y="1995955"/>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85637" y="2059023"/>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18" name="矩形 17"/>
          <p:cNvSpPr/>
          <p:nvPr/>
        </p:nvSpPr>
        <p:spPr>
          <a:xfrm>
            <a:off x="4835821" y="2670026"/>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898889" y="2733095"/>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20" name="矩形 19"/>
          <p:cNvSpPr/>
          <p:nvPr/>
        </p:nvSpPr>
        <p:spPr>
          <a:xfrm>
            <a:off x="5522569" y="2670026"/>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85637" y="2733095"/>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22" name="矩形 21"/>
          <p:cNvSpPr/>
          <p:nvPr/>
        </p:nvSpPr>
        <p:spPr>
          <a:xfrm>
            <a:off x="6209317" y="2670026"/>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272386" y="2733095"/>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3L</a:t>
            </a:r>
            <a:endParaRPr lang="zh-CN" altLang="en-US" sz="1400" b="1" dirty="0"/>
          </a:p>
        </p:txBody>
      </p:sp>
      <p:sp>
        <p:nvSpPr>
          <p:cNvPr id="25" name="矩形 24"/>
          <p:cNvSpPr/>
          <p:nvPr/>
        </p:nvSpPr>
        <p:spPr>
          <a:xfrm>
            <a:off x="4835821" y="3356775"/>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898889" y="3419844"/>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27" name="矩形 26"/>
          <p:cNvSpPr/>
          <p:nvPr/>
        </p:nvSpPr>
        <p:spPr>
          <a:xfrm>
            <a:off x="5522569" y="3356775"/>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585637" y="3419844"/>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2L</a:t>
            </a:r>
            <a:endParaRPr lang="zh-CN" altLang="en-US" sz="1400" b="1" dirty="0"/>
          </a:p>
        </p:txBody>
      </p:sp>
      <p:sp>
        <p:nvSpPr>
          <p:cNvPr id="29" name="矩形 28"/>
          <p:cNvSpPr/>
          <p:nvPr/>
        </p:nvSpPr>
        <p:spPr>
          <a:xfrm>
            <a:off x="4835821" y="4043524"/>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898889" y="4106593"/>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b="1" dirty="0" smtClean="0"/>
              <a:t>1</a:t>
            </a:r>
            <a:endParaRPr lang="zh-CN" altLang="en-US" sz="1400" b="1" dirty="0"/>
          </a:p>
        </p:txBody>
      </p:sp>
      <p:sp>
        <p:nvSpPr>
          <p:cNvPr id="32" name="矩形 31"/>
          <p:cNvSpPr/>
          <p:nvPr/>
        </p:nvSpPr>
        <p:spPr>
          <a:xfrm>
            <a:off x="4835821" y="4730273"/>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3" name="椭圆 32"/>
          <p:cNvSpPr/>
          <p:nvPr/>
        </p:nvSpPr>
        <p:spPr>
          <a:xfrm>
            <a:off x="4898889" y="4793342"/>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t>2</a:t>
            </a:r>
            <a:r>
              <a:rPr lang="en-US" altLang="zh-CN" sz="1200" b="1" dirty="0" smtClean="0"/>
              <a:t>R</a:t>
            </a:r>
            <a:endParaRPr lang="zh-CN" altLang="en-US" sz="1200" b="1" dirty="0"/>
          </a:p>
        </p:txBody>
      </p:sp>
      <p:sp>
        <p:nvSpPr>
          <p:cNvPr id="34" name="矩形 33"/>
          <p:cNvSpPr/>
          <p:nvPr/>
        </p:nvSpPr>
        <p:spPr>
          <a:xfrm>
            <a:off x="4835821" y="5417022"/>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椭圆 34"/>
          <p:cNvSpPr/>
          <p:nvPr/>
        </p:nvSpPr>
        <p:spPr>
          <a:xfrm>
            <a:off x="4898889" y="5480091"/>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t>2</a:t>
            </a:r>
            <a:r>
              <a:rPr lang="en-US" altLang="zh-CN" sz="1200" b="1" dirty="0" smtClean="0"/>
              <a:t>R</a:t>
            </a:r>
            <a:endParaRPr lang="zh-CN" altLang="en-US" sz="1200" b="1" dirty="0"/>
          </a:p>
        </p:txBody>
      </p:sp>
      <p:sp>
        <p:nvSpPr>
          <p:cNvPr id="36" name="矩形 35"/>
          <p:cNvSpPr/>
          <p:nvPr/>
        </p:nvSpPr>
        <p:spPr>
          <a:xfrm>
            <a:off x="5522569" y="5417022"/>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椭圆 36"/>
          <p:cNvSpPr/>
          <p:nvPr/>
        </p:nvSpPr>
        <p:spPr>
          <a:xfrm>
            <a:off x="5585637" y="5480091"/>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smtClean="0"/>
              <a:t>3R</a:t>
            </a:r>
            <a:endParaRPr lang="zh-CN" altLang="en-US" sz="1200" b="1" dirty="0"/>
          </a:p>
        </p:txBody>
      </p:sp>
      <p:sp>
        <p:nvSpPr>
          <p:cNvPr id="38" name="矩形 37"/>
          <p:cNvSpPr/>
          <p:nvPr/>
        </p:nvSpPr>
        <p:spPr>
          <a:xfrm>
            <a:off x="4835821" y="6103771"/>
            <a:ext cx="623680" cy="62368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 name="椭圆 38"/>
          <p:cNvSpPr/>
          <p:nvPr/>
        </p:nvSpPr>
        <p:spPr>
          <a:xfrm>
            <a:off x="4898889" y="6166840"/>
            <a:ext cx="497542" cy="4975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t>2</a:t>
            </a:r>
            <a:r>
              <a:rPr lang="en-US" altLang="zh-CN" sz="1200" b="1" dirty="0" smtClean="0"/>
              <a:t>R</a:t>
            </a:r>
            <a:endParaRPr lang="zh-CN" altLang="en-US" sz="1200" b="1" dirty="0"/>
          </a:p>
        </p:txBody>
      </p:sp>
    </p:spTree>
    <p:extLst>
      <p:ext uri="{BB962C8B-B14F-4D97-AF65-F5344CB8AC3E}">
        <p14:creationId xmlns:p14="http://schemas.microsoft.com/office/powerpoint/2010/main" val="289013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利用栈的</a:t>
            </a:r>
            <a:r>
              <a:rPr lang="zh-CN" altLang="en-US" sz="4000" dirty="0" smtClean="0">
                <a:solidFill>
                  <a:srgbClr val="C00000"/>
                </a:solidFill>
                <a:latin typeface="方正喵呜体" panose="02010600010101010101" pitchFamily="2" charset="-122"/>
                <a:ea typeface="方正喵呜体" panose="02010600010101010101" pitchFamily="2" charset="-122"/>
              </a:rPr>
              <a:t>非递归</a:t>
            </a:r>
            <a:r>
              <a:rPr lang="zh-CN" altLang="en-US" sz="4000" dirty="0">
                <a:solidFill>
                  <a:schemeClr val="bg1"/>
                </a:solidFill>
                <a:latin typeface="方正喵呜体" panose="02010600010101010101" pitchFamily="2" charset="-122"/>
                <a:ea typeface="方正喵呜体" panose="02010600010101010101" pitchFamily="2" charset="-122"/>
              </a:rPr>
              <a:t>前</a:t>
            </a:r>
            <a:r>
              <a:rPr lang="zh-CN" altLang="en-US" sz="4000" dirty="0" smtClean="0">
                <a:solidFill>
                  <a:schemeClr val="bg1"/>
                </a:solidFill>
                <a:latin typeface="方正喵呜体" panose="02010600010101010101" pitchFamily="2" charset="-122"/>
                <a:ea typeface="方正喵呜体" panose="02010600010101010101" pitchFamily="2" charset="-122"/>
              </a:rPr>
              <a:t>序遍历算法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58991" y="1273497"/>
            <a:ext cx="8690093" cy="4893647"/>
          </a:xfrm>
          <a:prstGeom prst="rect">
            <a:avLst/>
          </a:prstGeom>
        </p:spPr>
        <p:txBody>
          <a:bodyPr wrap="square">
            <a:spAutoFit/>
          </a:bodyPr>
          <a:lstStyle/>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void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PreOrderTraverse</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a:t>
            </a:r>
            <a:r>
              <a:rPr lang="en-US" altLang="zh-CN" sz="2400"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T){</a:t>
            </a:r>
          </a:p>
          <a:p>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stack S;</a:t>
            </a:r>
          </a:p>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p;</a:t>
            </a:r>
          </a:p>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InitStack</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(S);  </a:t>
            </a:r>
          </a:p>
          <a:p>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Push(S, T);  //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a:rPr>
              <a:t>根指针进栈</a:t>
            </a:r>
          </a:p>
          <a:p>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while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StackEmpty</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(S)) {</a:t>
            </a:r>
          </a:p>
          <a:p>
            <a:pPr lvl="1"/>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b="1" dirty="0" smtClean="0">
                <a:solidFill>
                  <a:srgbClr val="2959F3"/>
                </a:solidFill>
                <a:latin typeface="方正喵呜体" panose="02010600010101010101" pitchFamily="2" charset="-122"/>
                <a:ea typeface="方正喵呜体" panose="02010600010101010101" pitchFamily="2" charset="-122"/>
                <a:cs typeface="Times New Roman"/>
              </a:rPr>
              <a:t>Pop(S, p); </a:t>
            </a:r>
          </a:p>
          <a:p>
            <a:pPr lvl="1"/>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printf</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(“Get Tree Node\n”);</a:t>
            </a:r>
          </a:p>
          <a:p>
            <a:pPr lvl="1"/>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 </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if (p-&gt;</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rchild</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!=NULL) { Push(S, p-&gt;</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rchild</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p>
          <a:p>
            <a:pPr lvl="1"/>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if (p-&gt;</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lchild</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!=NULL) { Push(S, p-&gt;</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lchild</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 </a:t>
            </a:r>
            <a:endParaRPr lang="zh-CN" altLang="en-US" sz="2400" dirty="0" smtClean="0">
              <a:solidFill>
                <a:schemeClr val="bg1"/>
              </a:solidFill>
              <a:latin typeface="方正喵呜体" panose="02010600010101010101" pitchFamily="2" charset="-122"/>
              <a:ea typeface="方正喵呜体" panose="02010600010101010101" pitchFamily="2" charset="-122"/>
              <a:cs typeface="Times New Roman"/>
            </a:endParaRPr>
          </a:p>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a:t>
            </a:r>
          </a:p>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return;</a:t>
            </a:r>
          </a:p>
          <a:p>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 //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PreOrderTraverse</a:t>
            </a:r>
            <a:endParaRPr lang="zh-CN" altLang="en-US" sz="2400" dirty="0">
              <a:solidFill>
                <a:schemeClr val="bg1"/>
              </a:solidFill>
              <a:latin typeface="方正喵呜体" panose="02010600010101010101" pitchFamily="2" charset="-122"/>
              <a:ea typeface="方正喵呜体" panose="02010600010101010101" pitchFamily="2" charset="-122"/>
              <a:cs typeface="Times New Roman"/>
            </a:endParaRPr>
          </a:p>
        </p:txBody>
      </p:sp>
    </p:spTree>
    <p:extLst>
      <p:ext uri="{BB962C8B-B14F-4D97-AF65-F5344CB8AC3E}">
        <p14:creationId xmlns:p14="http://schemas.microsoft.com/office/powerpoint/2010/main" val="286451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利用栈的</a:t>
            </a:r>
            <a:r>
              <a:rPr lang="zh-CN" altLang="en-US" sz="4000" dirty="0" smtClean="0">
                <a:solidFill>
                  <a:srgbClr val="C00000"/>
                </a:solidFill>
                <a:latin typeface="方正喵呜体" panose="02010600010101010101" pitchFamily="2" charset="-122"/>
                <a:ea typeface="方正喵呜体" panose="02010600010101010101" pitchFamily="2" charset="-122"/>
              </a:rPr>
              <a:t>非递归</a:t>
            </a:r>
            <a:r>
              <a:rPr lang="zh-CN" altLang="en-US" sz="4000" dirty="0">
                <a:solidFill>
                  <a:schemeClr val="bg1"/>
                </a:solidFill>
                <a:latin typeface="方正喵呜体" panose="02010600010101010101" pitchFamily="2" charset="-122"/>
                <a:ea typeface="方正喵呜体" panose="02010600010101010101" pitchFamily="2" charset="-122"/>
              </a:rPr>
              <a:t>中</a:t>
            </a:r>
            <a:r>
              <a:rPr lang="zh-CN" altLang="en-US" sz="4000" dirty="0" smtClean="0">
                <a:solidFill>
                  <a:schemeClr val="bg1"/>
                </a:solidFill>
                <a:latin typeface="方正喵呜体" panose="02010600010101010101" pitchFamily="2" charset="-122"/>
                <a:ea typeface="方正喵呜体" panose="02010600010101010101" pitchFamily="2" charset="-122"/>
              </a:rPr>
              <a:t>序遍历算法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256564" y="1105546"/>
            <a:ext cx="8690093" cy="5632311"/>
          </a:xfrm>
          <a:prstGeom prst="rect">
            <a:avLst/>
          </a:prstGeom>
        </p:spPr>
        <p:txBody>
          <a:bodyPr wrap="squar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void</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MidOrderTraverse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T) {</a:t>
            </a:r>
            <a:r>
              <a:rPr lang="zh-CN" altLang="en-US" sz="2400" dirty="0" smtClean="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zh-CN" altLang="en-US" sz="2400" dirty="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stack S;</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p;</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InitStack</a:t>
            </a:r>
            <a:r>
              <a:rPr lang="en-US" altLang="zh-CN" sz="2400" dirty="0" smtClean="0">
                <a:solidFill>
                  <a:schemeClr val="bg1"/>
                </a:solidFill>
                <a:latin typeface="方正喵呜体" panose="02010600010101010101" pitchFamily="2" charset="-122"/>
                <a:ea typeface="方正喵呜体" panose="02010600010101010101" pitchFamily="2" charset="-122"/>
              </a:rPr>
              <a:t>(S);  Push(S, T);  // </a:t>
            </a:r>
            <a:r>
              <a:rPr lang="zh-CN" altLang="en-US" sz="2400" dirty="0" smtClean="0">
                <a:solidFill>
                  <a:schemeClr val="bg1"/>
                </a:solidFill>
                <a:latin typeface="方正喵呜体" panose="02010600010101010101" pitchFamily="2" charset="-122"/>
                <a:ea typeface="方正喵呜体" panose="02010600010101010101" pitchFamily="2" charset="-122"/>
              </a:rPr>
              <a:t>根指针进栈</a:t>
            </a: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while (!</a:t>
            </a:r>
            <a:r>
              <a:rPr lang="en-US" altLang="zh-CN" sz="2400" dirty="0" err="1" smtClean="0">
                <a:solidFill>
                  <a:schemeClr val="bg1"/>
                </a:solidFill>
                <a:latin typeface="方正喵呜体" panose="02010600010101010101" pitchFamily="2" charset="-122"/>
                <a:ea typeface="方正喵呜体" panose="02010600010101010101" pitchFamily="2" charset="-122"/>
              </a:rPr>
              <a:t>StackEmpty</a:t>
            </a:r>
            <a:r>
              <a:rPr lang="en-US" altLang="zh-CN" sz="2400" dirty="0" smtClean="0">
                <a:solidFill>
                  <a:schemeClr val="bg1"/>
                </a:solidFill>
                <a:latin typeface="方正喵呜体" panose="02010600010101010101" pitchFamily="2" charset="-122"/>
                <a:ea typeface="方正喵呜体" panose="02010600010101010101" pitchFamily="2" charset="-122"/>
              </a:rPr>
              <a:t>(S)) {</a:t>
            </a:r>
          </a:p>
          <a:p>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err="1" smtClean="0">
                <a:solidFill>
                  <a:schemeClr val="bg1"/>
                </a:solidFill>
                <a:latin typeface="方正喵呜体" panose="02010600010101010101" pitchFamily="2" charset="-122"/>
                <a:ea typeface="方正喵呜体" panose="02010600010101010101" pitchFamily="2" charset="-122"/>
              </a:rPr>
              <a:t>GetTop</a:t>
            </a:r>
            <a:r>
              <a:rPr lang="en-US" altLang="zh-CN" sz="2400" dirty="0" smtClean="0">
                <a:solidFill>
                  <a:schemeClr val="bg1"/>
                </a:solidFill>
                <a:latin typeface="方正喵呜体" panose="02010600010101010101" pitchFamily="2" charset="-122"/>
                <a:ea typeface="方正喵呜体" panose="02010600010101010101" pitchFamily="2" charset="-122"/>
              </a:rPr>
              <a:t>(S, p) &amp;&amp; p!=NULL) { Push(S, p-&gt;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C00000"/>
                </a:solidFill>
                <a:latin typeface="方正喵呜体" panose="02010600010101010101" pitchFamily="2" charset="-122"/>
                <a:ea typeface="方正喵呜体" panose="02010600010101010101" pitchFamily="2" charset="-122"/>
              </a:rPr>
              <a:t>Pop(S, p);                // </a:t>
            </a:r>
            <a:r>
              <a:rPr lang="zh-CN" altLang="en-US" sz="2400" dirty="0" smtClean="0">
                <a:solidFill>
                  <a:srgbClr val="C00000"/>
                </a:solidFill>
                <a:latin typeface="方正喵呜体" panose="02010600010101010101" pitchFamily="2" charset="-122"/>
                <a:ea typeface="方正喵呜体" panose="02010600010101010101" pitchFamily="2" charset="-122"/>
              </a:rPr>
              <a:t>空指针退栈</a:t>
            </a: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if (!</a:t>
            </a:r>
            <a:r>
              <a:rPr lang="en-US" altLang="zh-CN" sz="2400" dirty="0" err="1" smtClean="0">
                <a:solidFill>
                  <a:schemeClr val="bg1"/>
                </a:solidFill>
                <a:latin typeface="方正喵呜体" panose="02010600010101010101" pitchFamily="2" charset="-122"/>
                <a:ea typeface="方正喵呜体" panose="02010600010101010101" pitchFamily="2" charset="-122"/>
              </a:rPr>
              <a:t>StackEmpty</a:t>
            </a:r>
            <a:r>
              <a:rPr lang="en-US" altLang="zh-CN" sz="2400" dirty="0" smtClean="0">
                <a:solidFill>
                  <a:schemeClr val="bg1"/>
                </a:solidFill>
                <a:latin typeface="方正喵呜体" panose="02010600010101010101" pitchFamily="2" charset="-122"/>
                <a:ea typeface="方正喵呜体" panose="02010600010101010101" pitchFamily="2" charset="-122"/>
              </a:rPr>
              <a:t>(S)) {     // </a:t>
            </a:r>
            <a:r>
              <a:rPr lang="zh-CN" altLang="en-US" sz="2400" dirty="0" smtClean="0">
                <a:solidFill>
                  <a:schemeClr val="bg1"/>
                </a:solidFill>
                <a:latin typeface="方正喵呜体" panose="02010600010101010101" pitchFamily="2" charset="-122"/>
                <a:ea typeface="方正喵呜体" panose="02010600010101010101" pitchFamily="2" charset="-122"/>
              </a:rPr>
              <a:t>访问结点，向右一步</a:t>
            </a: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b="1" dirty="0" smtClean="0">
                <a:solidFill>
                  <a:srgbClr val="2959F3"/>
                </a:solidFill>
                <a:latin typeface="方正喵呜体" panose="02010600010101010101" pitchFamily="2" charset="-122"/>
                <a:ea typeface="方正喵呜体" panose="02010600010101010101" pitchFamily="2" charset="-122"/>
              </a:rPr>
              <a:t>Pop(S, p);  </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printf</a:t>
            </a:r>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(“Get Tree Node\n</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Push(S, p-&gt;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return;</a:t>
            </a:r>
          </a:p>
          <a:p>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0454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51915" y="204186"/>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利用栈的</a:t>
            </a:r>
            <a:r>
              <a:rPr lang="zh-CN" altLang="en-US" sz="4000" dirty="0" smtClean="0">
                <a:solidFill>
                  <a:srgbClr val="C00000"/>
                </a:solidFill>
                <a:latin typeface="方正喵呜体" panose="02010600010101010101" pitchFamily="2" charset="-122"/>
                <a:ea typeface="方正喵呜体" panose="02010600010101010101" pitchFamily="2" charset="-122"/>
              </a:rPr>
              <a:t>非递归</a:t>
            </a:r>
            <a:r>
              <a:rPr lang="zh-CN" altLang="en-US" sz="4000" dirty="0" smtClean="0">
                <a:solidFill>
                  <a:schemeClr val="bg1"/>
                </a:solidFill>
                <a:latin typeface="方正喵呜体" panose="02010600010101010101" pitchFamily="2" charset="-122"/>
                <a:ea typeface="方正喵呜体" panose="02010600010101010101" pitchFamily="2" charset="-122"/>
              </a:rPr>
              <a:t>后序遍历算法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228572" y="887296"/>
            <a:ext cx="8690093" cy="6001643"/>
          </a:xfrm>
          <a:prstGeom prst="rect">
            <a:avLst/>
          </a:prstGeom>
        </p:spPr>
        <p:txBody>
          <a:bodyPr wrap="squar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void</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Post</a:t>
            </a:r>
            <a:r>
              <a:rPr lang="en-US" altLang="zh-CN" sz="2400" dirty="0" err="1" smtClean="0">
                <a:solidFill>
                  <a:schemeClr val="bg1"/>
                </a:solidFill>
                <a:latin typeface="方正喵呜体" panose="02010600010101010101" pitchFamily="2" charset="-122"/>
                <a:ea typeface="方正喵呜体" panose="02010600010101010101" pitchFamily="2" charset="-122"/>
              </a:rPr>
              <a:t>OrderTraverse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T) {</a:t>
            </a:r>
            <a:r>
              <a:rPr lang="zh-CN" altLang="en-US" sz="2400" dirty="0" smtClean="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zh-CN" altLang="en-US" sz="2400" dirty="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stack S;</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rgbClr val="077CFD"/>
                </a:solidFill>
                <a:latin typeface="方正喵呜体" panose="02010600010101010101" pitchFamily="2" charset="-122"/>
                <a:ea typeface="方正喵呜体" panose="02010600010101010101" pitchFamily="2" charset="-122"/>
              </a:rPr>
              <a:t>BiTreeNode</a:t>
            </a:r>
            <a:r>
              <a:rPr lang="en-US" altLang="zh-CN" sz="2400" dirty="0" smtClean="0">
                <a:solidFill>
                  <a:srgbClr val="077CFD"/>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p;</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InitStack</a:t>
            </a:r>
            <a:r>
              <a:rPr lang="en-US" altLang="zh-CN" sz="2400" dirty="0" smtClean="0">
                <a:solidFill>
                  <a:schemeClr val="bg1"/>
                </a:solidFill>
                <a:latin typeface="方正喵呜体" panose="02010600010101010101" pitchFamily="2" charset="-122"/>
                <a:ea typeface="方正喵呜体" panose="02010600010101010101" pitchFamily="2" charset="-122"/>
              </a:rPr>
              <a:t>(S);  Push(S, T);  // </a:t>
            </a:r>
            <a:r>
              <a:rPr lang="zh-CN" altLang="en-US" sz="2400" dirty="0" smtClean="0">
                <a:solidFill>
                  <a:schemeClr val="bg1"/>
                </a:solidFill>
                <a:latin typeface="方正喵呜体" panose="02010600010101010101" pitchFamily="2" charset="-122"/>
                <a:ea typeface="方正喵呜体" panose="02010600010101010101" pitchFamily="2" charset="-122"/>
              </a:rPr>
              <a:t>根指针进栈</a:t>
            </a: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while (!</a:t>
            </a:r>
            <a:r>
              <a:rPr lang="en-US" altLang="zh-CN" sz="2400" dirty="0" err="1" smtClean="0">
                <a:solidFill>
                  <a:schemeClr val="bg1"/>
                </a:solidFill>
                <a:latin typeface="方正喵呜体" panose="02010600010101010101" pitchFamily="2" charset="-122"/>
                <a:ea typeface="方正喵呜体" panose="02010600010101010101" pitchFamily="2" charset="-122"/>
              </a:rPr>
              <a:t>StackEmpty</a:t>
            </a:r>
            <a:r>
              <a:rPr lang="en-US" altLang="zh-CN" sz="2400" dirty="0" smtClean="0">
                <a:solidFill>
                  <a:schemeClr val="bg1"/>
                </a:solidFill>
                <a:latin typeface="方正喵呜体" panose="02010600010101010101" pitchFamily="2" charset="-122"/>
                <a:ea typeface="方正喵呜体" panose="02010600010101010101" pitchFamily="2" charset="-122"/>
              </a:rPr>
              <a:t>(S)) {</a:t>
            </a:r>
          </a:p>
          <a:p>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err="1" smtClean="0">
                <a:solidFill>
                  <a:schemeClr val="bg1"/>
                </a:solidFill>
                <a:latin typeface="方正喵呜体" panose="02010600010101010101" pitchFamily="2" charset="-122"/>
                <a:ea typeface="方正喵呜体" panose="02010600010101010101" pitchFamily="2" charset="-122"/>
              </a:rPr>
              <a:t>GetTop</a:t>
            </a:r>
            <a:r>
              <a:rPr lang="en-US" altLang="zh-CN" sz="2400" dirty="0" smtClean="0">
                <a:solidFill>
                  <a:schemeClr val="bg1"/>
                </a:solidFill>
                <a:latin typeface="方正喵呜体" panose="02010600010101010101" pitchFamily="2" charset="-122"/>
                <a:ea typeface="方正喵呜体" panose="02010600010101010101" pitchFamily="2" charset="-122"/>
              </a:rPr>
              <a:t>(S, p) &amp;&amp; p!=NULL) { Push(S, p-&gt;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C00000"/>
                </a:solidFill>
                <a:latin typeface="方正喵呜体" panose="02010600010101010101" pitchFamily="2" charset="-122"/>
                <a:ea typeface="方正喵呜体" panose="02010600010101010101" pitchFamily="2" charset="-122"/>
              </a:rPr>
              <a:t>Pop(S, p);                // </a:t>
            </a:r>
            <a:r>
              <a:rPr lang="zh-CN" altLang="en-US" sz="2400" dirty="0" smtClean="0">
                <a:solidFill>
                  <a:srgbClr val="C00000"/>
                </a:solidFill>
                <a:latin typeface="方正喵呜体" panose="02010600010101010101" pitchFamily="2" charset="-122"/>
                <a:ea typeface="方正喵呜体" panose="02010600010101010101" pitchFamily="2" charset="-122"/>
              </a:rPr>
              <a:t>空指针退栈</a:t>
            </a: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if (!</a:t>
            </a:r>
            <a:r>
              <a:rPr lang="en-US" altLang="zh-CN" sz="2400" dirty="0" err="1" smtClean="0">
                <a:solidFill>
                  <a:schemeClr val="bg1"/>
                </a:solidFill>
                <a:latin typeface="方正喵呜体" panose="02010600010101010101" pitchFamily="2" charset="-122"/>
                <a:ea typeface="方正喵呜体" panose="02010600010101010101" pitchFamily="2" charset="-122"/>
              </a:rPr>
              <a:t>StackEmpty</a:t>
            </a:r>
            <a:r>
              <a:rPr lang="en-US" altLang="zh-CN" sz="2400" dirty="0" smtClean="0">
                <a:solidFill>
                  <a:schemeClr val="bg1"/>
                </a:solidFill>
                <a:latin typeface="方正喵呜体" panose="02010600010101010101" pitchFamily="2" charset="-122"/>
                <a:ea typeface="方正喵呜体" panose="02010600010101010101" pitchFamily="2" charset="-122"/>
              </a:rPr>
              <a:t>(S)) {</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GetTop</a:t>
            </a:r>
            <a:r>
              <a:rPr lang="en-US" altLang="zh-CN" sz="2400" dirty="0" smtClean="0">
                <a:solidFill>
                  <a:schemeClr val="bg1"/>
                </a:solidFill>
                <a:latin typeface="方正喵呜体" panose="02010600010101010101" pitchFamily="2" charset="-122"/>
                <a:ea typeface="方正喵呜体" panose="02010600010101010101" pitchFamily="2" charset="-122"/>
              </a:rPr>
              <a:t>(S</a:t>
            </a:r>
            <a:r>
              <a:rPr lang="en-US" altLang="zh-CN" sz="2400" dirty="0">
                <a:solidFill>
                  <a:schemeClr val="bg1"/>
                </a:solidFill>
                <a:latin typeface="方正喵呜体" panose="02010600010101010101" pitchFamily="2" charset="-122"/>
                <a:ea typeface="方正喵呜体" panose="02010600010101010101" pitchFamily="2" charset="-122"/>
              </a:rPr>
              <a:t>, p</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if(p!=NULL) { Push(S, p-&gt;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b="1" dirty="0" smtClean="0">
                <a:solidFill>
                  <a:srgbClr val="2959F3"/>
                </a:solidFill>
                <a:latin typeface="方正喵呜体" panose="02010600010101010101" pitchFamily="2" charset="-122"/>
                <a:ea typeface="方正喵呜体" panose="02010600010101010101" pitchFamily="2" charset="-122"/>
              </a:rPr>
              <a:t>        Pop(S</a:t>
            </a:r>
            <a:r>
              <a:rPr lang="en-US" altLang="zh-CN" sz="2400" b="1" dirty="0">
                <a:solidFill>
                  <a:srgbClr val="2959F3"/>
                </a:solidFill>
                <a:latin typeface="方正喵呜体" panose="02010600010101010101" pitchFamily="2" charset="-122"/>
                <a:ea typeface="方正喵呜体" panose="02010600010101010101" pitchFamily="2" charset="-122"/>
              </a:rPr>
              <a:t>, p);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cs typeface="Times New Roman"/>
              </a:rPr>
              <a:t>printf</a:t>
            </a:r>
            <a:r>
              <a:rPr lang="en-US" altLang="zh-CN" sz="2400" dirty="0">
                <a:solidFill>
                  <a:schemeClr val="bg1"/>
                </a:solidFill>
                <a:latin typeface="方正喵呜体" panose="02010600010101010101" pitchFamily="2" charset="-122"/>
                <a:ea typeface="方正喵呜体" panose="02010600010101010101" pitchFamily="2" charset="-122"/>
                <a:cs typeface="Times New Roman"/>
              </a:rPr>
              <a:t>(“Get Tree Node\n</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return;</a:t>
            </a:r>
          </a:p>
          <a:p>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pic>
        <p:nvPicPr>
          <p:cNvPr id="5" name="图片 4"/>
          <p:cNvPicPr>
            <a:picLocks noChangeAspect="1"/>
          </p:cNvPicPr>
          <p:nvPr/>
        </p:nvPicPr>
        <p:blipFill>
          <a:blip r:embed="rId2"/>
          <a:stretch>
            <a:fillRect/>
          </a:stretch>
        </p:blipFill>
        <p:spPr>
          <a:xfrm>
            <a:off x="7240556" y="4310470"/>
            <a:ext cx="1799446" cy="2547530"/>
          </a:xfrm>
          <a:prstGeom prst="rect">
            <a:avLst/>
          </a:prstGeom>
        </p:spPr>
      </p:pic>
    </p:spTree>
    <p:extLst>
      <p:ext uri="{BB962C8B-B14F-4D97-AF65-F5344CB8AC3E}">
        <p14:creationId xmlns:p14="http://schemas.microsoft.com/office/powerpoint/2010/main" val="201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如何</a:t>
            </a:r>
            <a:r>
              <a:rPr lang="zh-CN" altLang="en-US" sz="4000" dirty="0" smtClean="0">
                <a:solidFill>
                  <a:srgbClr val="2959F3"/>
                </a:solidFill>
                <a:latin typeface="方正喵呜体" panose="02010600010101010101" pitchFamily="2" charset="-122"/>
                <a:ea typeface="方正喵呜体" panose="02010600010101010101" pitchFamily="2" charset="-122"/>
              </a:rPr>
              <a:t>构造</a:t>
            </a:r>
            <a:r>
              <a:rPr lang="zh-CN" altLang="en-US" sz="4000" dirty="0" smtClean="0">
                <a:solidFill>
                  <a:schemeClr val="bg1"/>
                </a:solidFill>
                <a:latin typeface="方正喵呜体" panose="02010600010101010101" pitchFamily="2" charset="-122"/>
                <a:ea typeface="方正喵呜体" panose="02010600010101010101" pitchFamily="2" charset="-122"/>
              </a:rPr>
              <a:t>一棵树？</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275045" y="1045029"/>
            <a:ext cx="2118049" cy="400110"/>
          </a:xfrm>
          <a:prstGeom prst="rect">
            <a:avLst/>
          </a:prstGeom>
          <a:noFill/>
        </p:spPr>
        <p:txBody>
          <a:bodyPr wrap="square" rtlCol="0">
            <a:spAutoFit/>
          </a:bodyPr>
          <a:lstStyle/>
          <a:p>
            <a:pPr algn="ctr"/>
            <a:r>
              <a:rPr lang="zh-CN" altLang="en-US" sz="2000" dirty="0" smtClean="0">
                <a:solidFill>
                  <a:schemeClr val="bg1">
                    <a:lumMod val="85000"/>
                    <a:lumOff val="15000"/>
                  </a:schemeClr>
                </a:solidFill>
                <a:latin typeface="方正喵呜体" panose="02010600010101010101" pitchFamily="2" charset="-122"/>
                <a:ea typeface="方正喵呜体" panose="02010600010101010101" pitchFamily="2" charset="-122"/>
              </a:rPr>
              <a:t>照 葫 芦 画 瓢</a:t>
            </a:r>
            <a:endParaRPr lang="zh-CN" altLang="en-US" sz="2000" dirty="0">
              <a:solidFill>
                <a:schemeClr val="bg1">
                  <a:lumMod val="85000"/>
                  <a:lumOff val="15000"/>
                </a:schemeClr>
              </a:solidFill>
              <a:latin typeface="方正喵呜体" panose="02010600010101010101" pitchFamily="2" charset="-122"/>
              <a:ea typeface="方正喵呜体" panose="02010600010101010101" pitchFamily="2" charset="-122"/>
            </a:endParaRPr>
          </a:p>
        </p:txBody>
      </p:sp>
      <p:sp>
        <p:nvSpPr>
          <p:cNvPr id="4" name="灯片编号占位符 2"/>
          <p:cNvSpPr>
            <a:spLocks noGrp="1"/>
          </p:cNvSpPr>
          <p:nvPr>
            <p:ph type="sldNum" sz="quarter" idx="12"/>
          </p:nvPr>
        </p:nvSpPr>
        <p:spPr>
          <a:xfrm>
            <a:off x="8382000" y="6304085"/>
            <a:ext cx="762000" cy="365125"/>
          </a:xfrm>
        </p:spPr>
        <p:txBody>
          <a:bodyPr/>
          <a:lstStyle/>
          <a:p>
            <a:fld id="{5BDD6D85-753B-48B7-A41A-6CB8B091E47E}" type="slidenum">
              <a:rPr lang="en-US" altLang="zh-CN"/>
              <a:pPr/>
              <a:t>178</a:t>
            </a:fld>
            <a:endParaRPr lang="en-US" altLang="zh-CN"/>
          </a:p>
        </p:txBody>
      </p:sp>
      <p:sp>
        <p:nvSpPr>
          <p:cNvPr id="6" name="Line 2"/>
          <p:cNvSpPr>
            <a:spLocks noChangeShapeType="1"/>
          </p:cNvSpPr>
          <p:nvPr/>
        </p:nvSpPr>
        <p:spPr bwMode="auto">
          <a:xfrm flipH="1">
            <a:off x="3485243" y="4442909"/>
            <a:ext cx="573088" cy="5334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7" name="Line 3"/>
          <p:cNvSpPr>
            <a:spLocks noChangeShapeType="1"/>
          </p:cNvSpPr>
          <p:nvPr/>
        </p:nvSpPr>
        <p:spPr bwMode="auto">
          <a:xfrm flipH="1">
            <a:off x="4303940" y="5128709"/>
            <a:ext cx="409348" cy="6096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8" name="Line 4"/>
          <p:cNvSpPr>
            <a:spLocks noChangeShapeType="1"/>
          </p:cNvSpPr>
          <p:nvPr/>
        </p:nvSpPr>
        <p:spPr bwMode="auto">
          <a:xfrm>
            <a:off x="4958897" y="5204909"/>
            <a:ext cx="327479" cy="5334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9" name="Line 5"/>
          <p:cNvSpPr>
            <a:spLocks noChangeShapeType="1"/>
          </p:cNvSpPr>
          <p:nvPr/>
        </p:nvSpPr>
        <p:spPr bwMode="auto">
          <a:xfrm flipH="1">
            <a:off x="2175329" y="3833309"/>
            <a:ext cx="327479" cy="4572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10" name="Line 6"/>
          <p:cNvSpPr>
            <a:spLocks noChangeShapeType="1"/>
          </p:cNvSpPr>
          <p:nvPr/>
        </p:nvSpPr>
        <p:spPr bwMode="auto">
          <a:xfrm>
            <a:off x="2912155" y="3833309"/>
            <a:ext cx="327479" cy="5334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11" name="Line 7"/>
          <p:cNvSpPr>
            <a:spLocks noChangeShapeType="1"/>
          </p:cNvSpPr>
          <p:nvPr/>
        </p:nvSpPr>
        <p:spPr bwMode="auto">
          <a:xfrm>
            <a:off x="6268811" y="4519109"/>
            <a:ext cx="409348" cy="4572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12" name="Line 8"/>
          <p:cNvSpPr>
            <a:spLocks noChangeShapeType="1"/>
          </p:cNvSpPr>
          <p:nvPr/>
        </p:nvSpPr>
        <p:spPr bwMode="auto">
          <a:xfrm>
            <a:off x="5122636" y="2461709"/>
            <a:ext cx="654957" cy="3810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13" name="Line 9"/>
          <p:cNvSpPr>
            <a:spLocks noChangeShapeType="1"/>
          </p:cNvSpPr>
          <p:nvPr/>
        </p:nvSpPr>
        <p:spPr bwMode="auto">
          <a:xfrm flipH="1">
            <a:off x="5695724" y="4519109"/>
            <a:ext cx="327479" cy="457200"/>
          </a:xfrm>
          <a:prstGeom prst="line">
            <a:avLst/>
          </a:prstGeom>
          <a:noFill/>
          <a:ln w="38100" cap="rnd">
            <a:solidFill>
              <a:schemeClr val="bg1">
                <a:lumMod val="85000"/>
                <a:lumOff val="15000"/>
              </a:schemeClr>
            </a:solidFill>
            <a:prstDash val="sysDot"/>
            <a:round/>
            <a:headEnd/>
            <a:tailEnd/>
          </a:ln>
          <a:effectLst/>
        </p:spPr>
        <p:txBody>
          <a:bodyPr wrap="none" anchor="ctr"/>
          <a:lstStyle/>
          <a:p>
            <a:endParaRPr lang="zh-CN" altLang="en-US"/>
          </a:p>
        </p:txBody>
      </p:sp>
      <p:sp>
        <p:nvSpPr>
          <p:cNvPr id="14" name="Line 10"/>
          <p:cNvSpPr>
            <a:spLocks noChangeShapeType="1"/>
          </p:cNvSpPr>
          <p:nvPr/>
        </p:nvSpPr>
        <p:spPr bwMode="auto">
          <a:xfrm>
            <a:off x="4303940" y="4442909"/>
            <a:ext cx="409348" cy="457200"/>
          </a:xfrm>
          <a:prstGeom prst="line">
            <a:avLst/>
          </a:prstGeom>
          <a:noFill/>
          <a:ln w="38100">
            <a:solidFill>
              <a:schemeClr val="bg1">
                <a:lumMod val="85000"/>
                <a:lumOff val="15000"/>
              </a:schemeClr>
            </a:solidFill>
            <a:round/>
            <a:headEnd/>
            <a:tailEnd/>
          </a:ln>
          <a:effectLst/>
        </p:spPr>
        <p:txBody>
          <a:bodyPr wrap="none" anchor="ctr"/>
          <a:lstStyle/>
          <a:p>
            <a:endParaRPr lang="zh-CN" altLang="en-US"/>
          </a:p>
        </p:txBody>
      </p:sp>
      <p:sp>
        <p:nvSpPr>
          <p:cNvPr id="15" name="Line 11"/>
          <p:cNvSpPr>
            <a:spLocks noChangeShapeType="1"/>
          </p:cNvSpPr>
          <p:nvPr/>
        </p:nvSpPr>
        <p:spPr bwMode="auto">
          <a:xfrm flipH="1">
            <a:off x="4222070" y="3757109"/>
            <a:ext cx="573088" cy="533400"/>
          </a:xfrm>
          <a:prstGeom prst="line">
            <a:avLst/>
          </a:prstGeom>
          <a:noFill/>
          <a:ln w="38100">
            <a:solidFill>
              <a:schemeClr val="bg1">
                <a:lumMod val="85000"/>
                <a:lumOff val="15000"/>
              </a:schemeClr>
            </a:solidFill>
            <a:round/>
            <a:headEnd/>
            <a:tailEnd/>
          </a:ln>
          <a:effectLst/>
        </p:spPr>
        <p:txBody>
          <a:bodyPr wrap="none" anchor="ctr"/>
          <a:lstStyle/>
          <a:p>
            <a:endParaRPr lang="zh-CN" altLang="en-US"/>
          </a:p>
        </p:txBody>
      </p:sp>
      <p:sp>
        <p:nvSpPr>
          <p:cNvPr id="16" name="Line 12"/>
          <p:cNvSpPr>
            <a:spLocks noChangeShapeType="1"/>
          </p:cNvSpPr>
          <p:nvPr/>
        </p:nvSpPr>
        <p:spPr bwMode="auto">
          <a:xfrm>
            <a:off x="3976461" y="2995109"/>
            <a:ext cx="2046741" cy="1219200"/>
          </a:xfrm>
          <a:prstGeom prst="line">
            <a:avLst/>
          </a:prstGeom>
          <a:noFill/>
          <a:ln w="38100">
            <a:solidFill>
              <a:schemeClr val="bg1">
                <a:lumMod val="85000"/>
                <a:lumOff val="15000"/>
              </a:schemeClr>
            </a:solidFill>
            <a:round/>
            <a:headEnd/>
            <a:tailEnd/>
          </a:ln>
          <a:effectLst/>
        </p:spPr>
        <p:txBody>
          <a:bodyPr wrap="none" anchor="ctr"/>
          <a:lstStyle/>
          <a:p>
            <a:endParaRPr lang="zh-CN" altLang="en-US"/>
          </a:p>
        </p:txBody>
      </p:sp>
      <p:sp>
        <p:nvSpPr>
          <p:cNvPr id="17" name="Line 13"/>
          <p:cNvSpPr>
            <a:spLocks noChangeShapeType="1"/>
          </p:cNvSpPr>
          <p:nvPr/>
        </p:nvSpPr>
        <p:spPr bwMode="auto">
          <a:xfrm flipH="1">
            <a:off x="2748416" y="2461709"/>
            <a:ext cx="1964872" cy="1143000"/>
          </a:xfrm>
          <a:prstGeom prst="line">
            <a:avLst/>
          </a:prstGeom>
          <a:noFill/>
          <a:ln w="38100">
            <a:solidFill>
              <a:schemeClr val="bg1">
                <a:lumMod val="85000"/>
                <a:lumOff val="15000"/>
              </a:schemeClr>
            </a:solidFill>
            <a:round/>
            <a:headEnd/>
            <a:tailEnd/>
          </a:ln>
          <a:effectLst/>
        </p:spPr>
        <p:txBody>
          <a:bodyPr wrap="none" anchor="ctr"/>
          <a:lstStyle/>
          <a:p>
            <a:endParaRPr lang="zh-CN" altLang="en-US"/>
          </a:p>
        </p:txBody>
      </p:sp>
      <p:sp>
        <p:nvSpPr>
          <p:cNvPr id="18" name="Oval 15"/>
          <p:cNvSpPr>
            <a:spLocks noChangeArrowheads="1"/>
          </p:cNvSpPr>
          <p:nvPr/>
        </p:nvSpPr>
        <p:spPr bwMode="auto">
          <a:xfrm>
            <a:off x="4631418" y="20807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19" name="Oval 16"/>
          <p:cNvSpPr>
            <a:spLocks noChangeArrowheads="1"/>
          </p:cNvSpPr>
          <p:nvPr/>
        </p:nvSpPr>
        <p:spPr bwMode="auto">
          <a:xfrm>
            <a:off x="3567113" y="26903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0" name="Oval 17"/>
          <p:cNvSpPr>
            <a:spLocks noChangeArrowheads="1"/>
          </p:cNvSpPr>
          <p:nvPr/>
        </p:nvSpPr>
        <p:spPr bwMode="auto">
          <a:xfrm>
            <a:off x="2420938" y="33761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1" name="Oval 18"/>
          <p:cNvSpPr>
            <a:spLocks noChangeArrowheads="1"/>
          </p:cNvSpPr>
          <p:nvPr/>
        </p:nvSpPr>
        <p:spPr bwMode="auto">
          <a:xfrm>
            <a:off x="5859463" y="40619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2" name="Oval 19"/>
          <p:cNvSpPr>
            <a:spLocks noChangeArrowheads="1"/>
          </p:cNvSpPr>
          <p:nvPr/>
        </p:nvSpPr>
        <p:spPr bwMode="auto">
          <a:xfrm>
            <a:off x="4713288" y="33761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3" name="Oval 20"/>
          <p:cNvSpPr>
            <a:spLocks noChangeArrowheads="1"/>
          </p:cNvSpPr>
          <p:nvPr/>
        </p:nvSpPr>
        <p:spPr bwMode="auto">
          <a:xfrm>
            <a:off x="3894591" y="40619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4" name="Oval 21"/>
          <p:cNvSpPr>
            <a:spLocks noChangeArrowheads="1"/>
          </p:cNvSpPr>
          <p:nvPr/>
        </p:nvSpPr>
        <p:spPr bwMode="auto">
          <a:xfrm>
            <a:off x="4549548" y="4823909"/>
            <a:ext cx="573088" cy="533400"/>
          </a:xfrm>
          <a:prstGeom prst="ellipse">
            <a:avLst/>
          </a:prstGeom>
          <a:solidFill>
            <a:srgbClr val="FFFFFF"/>
          </a:solidFill>
          <a:ln w="38100">
            <a:solidFill>
              <a:schemeClr val="bg1">
                <a:lumMod val="85000"/>
                <a:lumOff val="15000"/>
              </a:schemeClr>
            </a:solidFill>
            <a:round/>
            <a:headEnd/>
            <a:tailEnd/>
          </a:ln>
          <a:effectLst/>
        </p:spPr>
        <p:txBody>
          <a:bodyPr wrap="none" anchor="ctr"/>
          <a:lstStyle/>
          <a:p>
            <a:pPr algn="ctr"/>
            <a:endParaRPr kumimoji="1" lang="zh-CN" altLang="zh-CN" sz="2400">
              <a:solidFill>
                <a:srgbClr val="CC3300"/>
              </a:solidFill>
              <a:latin typeface="Times New Roman" pitchFamily="18" charset="0"/>
            </a:endParaRPr>
          </a:p>
        </p:txBody>
      </p:sp>
      <p:sp>
        <p:nvSpPr>
          <p:cNvPr id="25" name="Text Box 22"/>
          <p:cNvSpPr txBox="1">
            <a:spLocks noChangeArrowheads="1"/>
          </p:cNvSpPr>
          <p:nvPr/>
        </p:nvSpPr>
        <p:spPr bwMode="auto">
          <a:xfrm>
            <a:off x="4631418" y="20807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A</a:t>
            </a:r>
            <a:endParaRPr kumimoji="1" lang="en-US" altLang="zh-CN" sz="2400" dirty="0">
              <a:solidFill>
                <a:srgbClr val="002060"/>
              </a:solidFill>
              <a:latin typeface="Times New Roman" pitchFamily="18" charset="0"/>
            </a:endParaRPr>
          </a:p>
        </p:txBody>
      </p:sp>
      <p:sp>
        <p:nvSpPr>
          <p:cNvPr id="26" name="Text Box 23"/>
          <p:cNvSpPr txBox="1">
            <a:spLocks noChangeArrowheads="1"/>
          </p:cNvSpPr>
          <p:nvPr/>
        </p:nvSpPr>
        <p:spPr bwMode="auto">
          <a:xfrm>
            <a:off x="3567113" y="26903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B</a:t>
            </a:r>
            <a:endParaRPr kumimoji="1" lang="en-US" altLang="zh-CN" sz="2400" dirty="0">
              <a:solidFill>
                <a:srgbClr val="002060"/>
              </a:solidFill>
              <a:latin typeface="Times New Roman" pitchFamily="18" charset="0"/>
            </a:endParaRPr>
          </a:p>
        </p:txBody>
      </p:sp>
      <p:sp>
        <p:nvSpPr>
          <p:cNvPr id="27" name="Text Box 24"/>
          <p:cNvSpPr txBox="1">
            <a:spLocks noChangeArrowheads="1"/>
          </p:cNvSpPr>
          <p:nvPr/>
        </p:nvSpPr>
        <p:spPr bwMode="auto">
          <a:xfrm>
            <a:off x="2420938" y="33761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C</a:t>
            </a:r>
            <a:endParaRPr kumimoji="1" lang="en-US" altLang="zh-CN" sz="2400" dirty="0">
              <a:solidFill>
                <a:srgbClr val="002060"/>
              </a:solidFill>
              <a:latin typeface="Times New Roman" pitchFamily="18" charset="0"/>
            </a:endParaRPr>
          </a:p>
        </p:txBody>
      </p:sp>
      <p:sp>
        <p:nvSpPr>
          <p:cNvPr id="28" name="Text Box 25"/>
          <p:cNvSpPr txBox="1">
            <a:spLocks noChangeArrowheads="1"/>
          </p:cNvSpPr>
          <p:nvPr/>
        </p:nvSpPr>
        <p:spPr bwMode="auto">
          <a:xfrm>
            <a:off x="4713288" y="33761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D</a:t>
            </a:r>
            <a:endParaRPr kumimoji="1" lang="en-US" altLang="zh-CN" sz="2400" dirty="0">
              <a:solidFill>
                <a:srgbClr val="002060"/>
              </a:solidFill>
              <a:latin typeface="Times New Roman" pitchFamily="18" charset="0"/>
            </a:endParaRPr>
          </a:p>
        </p:txBody>
      </p:sp>
      <p:sp>
        <p:nvSpPr>
          <p:cNvPr id="29" name="Text Box 26"/>
          <p:cNvSpPr txBox="1">
            <a:spLocks noChangeArrowheads="1"/>
          </p:cNvSpPr>
          <p:nvPr/>
        </p:nvSpPr>
        <p:spPr bwMode="auto">
          <a:xfrm>
            <a:off x="3894591" y="40619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E</a:t>
            </a:r>
            <a:endParaRPr kumimoji="1" lang="en-US" altLang="zh-CN" sz="2400" dirty="0">
              <a:solidFill>
                <a:srgbClr val="002060"/>
              </a:solidFill>
              <a:latin typeface="Times New Roman" pitchFamily="18" charset="0"/>
            </a:endParaRPr>
          </a:p>
        </p:txBody>
      </p:sp>
      <p:sp>
        <p:nvSpPr>
          <p:cNvPr id="30" name="Text Box 27"/>
          <p:cNvSpPr txBox="1">
            <a:spLocks noChangeArrowheads="1"/>
          </p:cNvSpPr>
          <p:nvPr/>
        </p:nvSpPr>
        <p:spPr bwMode="auto">
          <a:xfrm>
            <a:off x="4549548" y="4838197"/>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G</a:t>
            </a:r>
            <a:endParaRPr kumimoji="1" lang="en-US" altLang="zh-CN" sz="2400" dirty="0">
              <a:solidFill>
                <a:srgbClr val="002060"/>
              </a:solidFill>
              <a:latin typeface="Times New Roman" pitchFamily="18" charset="0"/>
            </a:endParaRPr>
          </a:p>
        </p:txBody>
      </p:sp>
      <p:sp>
        <p:nvSpPr>
          <p:cNvPr id="31" name="Text Box 28"/>
          <p:cNvSpPr txBox="1">
            <a:spLocks noChangeArrowheads="1"/>
          </p:cNvSpPr>
          <p:nvPr/>
        </p:nvSpPr>
        <p:spPr bwMode="auto">
          <a:xfrm>
            <a:off x="5859463" y="4061909"/>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rgbClr val="002060"/>
                </a:solidFill>
              </a:rPr>
              <a:t>F</a:t>
            </a:r>
            <a:endParaRPr kumimoji="1" lang="en-US" altLang="zh-CN" sz="2400" dirty="0">
              <a:solidFill>
                <a:srgbClr val="002060"/>
              </a:solidFill>
              <a:latin typeface="Times New Roman" pitchFamily="18" charset="0"/>
            </a:endParaRPr>
          </a:p>
        </p:txBody>
      </p:sp>
      <p:sp>
        <p:nvSpPr>
          <p:cNvPr id="32" name="Text Box 29"/>
          <p:cNvSpPr txBox="1">
            <a:spLocks noChangeArrowheads="1"/>
          </p:cNvSpPr>
          <p:nvPr/>
        </p:nvSpPr>
        <p:spPr bwMode="auto">
          <a:xfrm>
            <a:off x="1847850" y="4076197"/>
            <a:ext cx="573088" cy="519113"/>
          </a:xfrm>
          <a:prstGeom prst="rect">
            <a:avLst/>
          </a:prstGeom>
          <a:noFill/>
          <a:ln w="38100">
            <a:noFill/>
            <a:miter lim="800000"/>
            <a:headEnd/>
            <a:tailEnd/>
          </a:ln>
          <a:effectLst/>
        </p:spPr>
        <p:txBody>
          <a:bodyPr anchor="ctr">
            <a:spAutoFit/>
          </a:bodyPr>
          <a:lstStyle/>
          <a:p>
            <a:pPr algn="ctr"/>
            <a:r>
              <a:rPr kumimoji="1" lang="en-US" altLang="zh-CN" sz="2800" b="1" dirty="0">
                <a:solidFill>
                  <a:schemeClr val="accent2"/>
                </a:solidFill>
              </a:rPr>
              <a:t>@</a:t>
            </a:r>
            <a:endParaRPr kumimoji="1" lang="en-US" altLang="zh-CN" sz="2400" dirty="0">
              <a:latin typeface="Times New Roman" pitchFamily="18" charset="0"/>
            </a:endParaRPr>
          </a:p>
        </p:txBody>
      </p:sp>
      <p:sp>
        <p:nvSpPr>
          <p:cNvPr id="33" name="Text Box 30"/>
          <p:cNvSpPr txBox="1">
            <a:spLocks noChangeArrowheads="1"/>
          </p:cNvSpPr>
          <p:nvPr/>
        </p:nvSpPr>
        <p:spPr bwMode="auto">
          <a:xfrm>
            <a:off x="2912155" y="40761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4" name="Text Box 31"/>
          <p:cNvSpPr txBox="1">
            <a:spLocks noChangeArrowheads="1"/>
          </p:cNvSpPr>
          <p:nvPr/>
        </p:nvSpPr>
        <p:spPr bwMode="auto">
          <a:xfrm>
            <a:off x="3157764" y="4747709"/>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5" name="Text Box 32"/>
          <p:cNvSpPr txBox="1">
            <a:spLocks noChangeArrowheads="1"/>
          </p:cNvSpPr>
          <p:nvPr/>
        </p:nvSpPr>
        <p:spPr bwMode="auto">
          <a:xfrm>
            <a:off x="3894591" y="56001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6" name="Text Box 33"/>
          <p:cNvSpPr txBox="1">
            <a:spLocks noChangeArrowheads="1"/>
          </p:cNvSpPr>
          <p:nvPr/>
        </p:nvSpPr>
        <p:spPr bwMode="auto">
          <a:xfrm>
            <a:off x="5040766" y="56001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7" name="Text Box 34"/>
          <p:cNvSpPr txBox="1">
            <a:spLocks noChangeArrowheads="1"/>
          </p:cNvSpPr>
          <p:nvPr/>
        </p:nvSpPr>
        <p:spPr bwMode="auto">
          <a:xfrm>
            <a:off x="5368245" y="47619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8" name="Text Box 35"/>
          <p:cNvSpPr txBox="1">
            <a:spLocks noChangeArrowheads="1"/>
          </p:cNvSpPr>
          <p:nvPr/>
        </p:nvSpPr>
        <p:spPr bwMode="auto">
          <a:xfrm>
            <a:off x="6432550" y="47619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
        <p:nvSpPr>
          <p:cNvPr id="39" name="Text Box 36"/>
          <p:cNvSpPr txBox="1">
            <a:spLocks noChangeArrowheads="1"/>
          </p:cNvSpPr>
          <p:nvPr/>
        </p:nvSpPr>
        <p:spPr bwMode="auto">
          <a:xfrm>
            <a:off x="5613854" y="2628397"/>
            <a:ext cx="573088"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accent2"/>
                </a:solidFill>
              </a:rPr>
              <a:t>@</a:t>
            </a:r>
            <a:endParaRPr kumimoji="1" lang="en-US" altLang="zh-CN" sz="2400">
              <a:latin typeface="Times New Roman" pitchFamily="18" charset="0"/>
            </a:endParaRPr>
          </a:p>
        </p:txBody>
      </p:sp>
    </p:spTree>
    <p:extLst>
      <p:ext uri="{BB962C8B-B14F-4D97-AF65-F5344CB8AC3E}">
        <p14:creationId xmlns:p14="http://schemas.microsoft.com/office/powerpoint/2010/main" val="234412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226952" y="215856"/>
            <a:ext cx="8653581" cy="6353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itchFamily="2" charset="2"/>
              <a:buNone/>
            </a:pPr>
            <a:r>
              <a:rPr lang="en-US" altLang="zh-CN" dirty="0" err="1" smtClean="0">
                <a:solidFill>
                  <a:schemeClr val="bg1"/>
                </a:solidFill>
                <a:latin typeface="Times New Roman" pitchFamily="18" charset="0"/>
                <a:ea typeface="隶书" pitchFamily="49" charset="-122"/>
              </a:rPr>
              <a:t>BiTree</a:t>
            </a:r>
            <a:r>
              <a:rPr lang="en-US" altLang="zh-CN" dirty="0" smtClean="0">
                <a:solidFill>
                  <a:schemeClr val="bg1"/>
                </a:solidFill>
                <a:latin typeface="Times New Roman" pitchFamily="18" charset="0"/>
                <a:ea typeface="隶书" pitchFamily="49" charset="-122"/>
              </a:rPr>
              <a:t> </a:t>
            </a:r>
            <a:r>
              <a:rPr lang="en-US" altLang="zh-CN" dirty="0" err="1" smtClean="0">
                <a:solidFill>
                  <a:schemeClr val="bg1"/>
                </a:solidFill>
                <a:latin typeface="Times New Roman" pitchFamily="18" charset="0"/>
                <a:ea typeface="隶书" pitchFamily="49" charset="-122"/>
              </a:rPr>
              <a:t>CreateBiTree</a:t>
            </a:r>
            <a:r>
              <a:rPr lang="en-US" altLang="zh-CN" dirty="0" smtClean="0">
                <a:solidFill>
                  <a:schemeClr val="bg1"/>
                </a:solidFill>
                <a:latin typeface="Times New Roman" pitchFamily="18" charset="0"/>
                <a:ea typeface="隶书" pitchFamily="49" charset="-122"/>
              </a:rPr>
              <a:t>(</a:t>
            </a:r>
            <a:r>
              <a:rPr lang="en-US" altLang="zh-CN" dirty="0" err="1" smtClean="0">
                <a:solidFill>
                  <a:schemeClr val="bg1"/>
                </a:solidFill>
                <a:latin typeface="Times New Roman" pitchFamily="18" charset="0"/>
                <a:ea typeface="隶书" pitchFamily="49" charset="-122"/>
              </a:rPr>
              <a:t>BiTree</a:t>
            </a:r>
            <a:r>
              <a:rPr lang="en-US" altLang="zh-CN" dirty="0" smtClean="0">
                <a:solidFill>
                  <a:schemeClr val="bg1"/>
                </a:solidFill>
                <a:latin typeface="Times New Roman" pitchFamily="18" charset="0"/>
                <a:ea typeface="隶书" pitchFamily="49" charset="-122"/>
              </a:rPr>
              <a:t> &amp;T) {</a:t>
            </a:r>
          </a:p>
          <a:p>
            <a:pPr>
              <a:spcBef>
                <a:spcPct val="0"/>
              </a:spcBef>
              <a:buFont typeface="Wingdings" pitchFamily="2" charset="2"/>
              <a:buNone/>
            </a:pPr>
            <a:r>
              <a:rPr lang="en-US" altLang="zh-CN" dirty="0">
                <a:solidFill>
                  <a:schemeClr val="bg1"/>
                </a:solidFill>
                <a:latin typeface="Times New Roman" pitchFamily="18" charset="0"/>
                <a:ea typeface="隶书" pitchFamily="49" charset="-122"/>
              </a:rPr>
              <a:t> </a:t>
            </a:r>
            <a:r>
              <a:rPr lang="en-US" altLang="zh-CN" dirty="0" smtClean="0">
                <a:solidFill>
                  <a:schemeClr val="bg1"/>
                </a:solidFill>
                <a:latin typeface="Times New Roman" pitchFamily="18" charset="0"/>
                <a:ea typeface="隶书" pitchFamily="49" charset="-122"/>
              </a:rPr>
              <a:t>   char </a:t>
            </a:r>
            <a:r>
              <a:rPr lang="en-US" altLang="zh-CN" dirty="0" err="1" smtClean="0">
                <a:solidFill>
                  <a:schemeClr val="bg1"/>
                </a:solidFill>
                <a:latin typeface="Times New Roman" pitchFamily="18" charset="0"/>
                <a:ea typeface="隶书" pitchFamily="49" charset="-122"/>
              </a:rPr>
              <a:t>ch</a:t>
            </a:r>
            <a:r>
              <a:rPr lang="en-US" altLang="zh-CN" dirty="0" smtClean="0">
                <a:solidFill>
                  <a:schemeClr val="bg1"/>
                </a:solidFill>
                <a:latin typeface="Times New Roman" pitchFamily="18" charset="0"/>
                <a:ea typeface="隶书" pitchFamily="49" charset="-122"/>
              </a:rPr>
              <a:t>;</a:t>
            </a:r>
          </a:p>
          <a:p>
            <a:pPr>
              <a:spcBef>
                <a:spcPct val="0"/>
              </a:spcBef>
              <a:buFont typeface="Wingdings" pitchFamily="2" charset="2"/>
              <a:buNone/>
            </a:pPr>
            <a:r>
              <a:rPr lang="en-US" altLang="zh-CN" dirty="0" smtClean="0">
                <a:solidFill>
                  <a:schemeClr val="bg1"/>
                </a:solidFill>
                <a:latin typeface="Times New Roman" pitchFamily="18" charset="0"/>
                <a:ea typeface="隶书" pitchFamily="49" charset="-122"/>
              </a:rPr>
              <a:t>    </a:t>
            </a:r>
            <a:r>
              <a:rPr lang="en-US" altLang="zh-CN" dirty="0" err="1" smtClean="0">
                <a:solidFill>
                  <a:schemeClr val="bg1"/>
                </a:solidFill>
                <a:latin typeface="Times New Roman" pitchFamily="18" charset="0"/>
                <a:ea typeface="隶书" pitchFamily="49" charset="-122"/>
              </a:rPr>
              <a:t>cin</a:t>
            </a:r>
            <a:r>
              <a:rPr lang="en-US" altLang="zh-CN" dirty="0" smtClean="0">
                <a:solidFill>
                  <a:schemeClr val="bg1"/>
                </a:solidFill>
                <a:latin typeface="Times New Roman" pitchFamily="18" charset="0"/>
                <a:ea typeface="隶书" pitchFamily="49" charset="-122"/>
              </a:rPr>
              <a:t>&gt;&gt;</a:t>
            </a:r>
            <a:r>
              <a:rPr lang="en-US" altLang="zh-CN" dirty="0" err="1" smtClean="0">
                <a:solidFill>
                  <a:schemeClr val="bg1"/>
                </a:solidFill>
                <a:latin typeface="Times New Roman" pitchFamily="18" charset="0"/>
                <a:ea typeface="隶书" pitchFamily="49" charset="-122"/>
              </a:rPr>
              <a:t>ch</a:t>
            </a:r>
            <a:r>
              <a:rPr lang="en-US" altLang="zh-CN" dirty="0" smtClean="0">
                <a:solidFill>
                  <a:schemeClr val="bg1"/>
                </a:solidFill>
                <a:latin typeface="Times New Roman" pitchFamily="18" charset="0"/>
                <a:ea typeface="隶书" pitchFamily="49" charset="-122"/>
              </a:rPr>
              <a:t>;</a:t>
            </a:r>
          </a:p>
          <a:p>
            <a:pPr>
              <a:spcBef>
                <a:spcPct val="0"/>
              </a:spcBef>
              <a:buFont typeface="Wingdings" pitchFamily="2" charset="2"/>
              <a:buNone/>
            </a:pPr>
            <a:r>
              <a:rPr lang="en-US" altLang="zh-CN" dirty="0" smtClean="0">
                <a:solidFill>
                  <a:schemeClr val="bg1"/>
                </a:solidFill>
                <a:latin typeface="Times New Roman" pitchFamily="18" charset="0"/>
                <a:ea typeface="隶书" pitchFamily="49" charset="-122"/>
              </a:rPr>
              <a:t>    if (</a:t>
            </a:r>
            <a:r>
              <a:rPr lang="en-US" altLang="zh-CN" dirty="0" err="1" smtClean="0">
                <a:solidFill>
                  <a:schemeClr val="bg1"/>
                </a:solidFill>
                <a:latin typeface="Times New Roman" pitchFamily="18" charset="0"/>
                <a:ea typeface="隶书" pitchFamily="49" charset="-122"/>
              </a:rPr>
              <a:t>ch</a:t>
            </a:r>
            <a:r>
              <a:rPr lang="en-US" altLang="zh-CN" dirty="0" smtClean="0">
                <a:solidFill>
                  <a:schemeClr val="bg1"/>
                </a:solidFill>
                <a:latin typeface="Times New Roman" pitchFamily="18" charset="0"/>
                <a:ea typeface="隶书" pitchFamily="49" charset="-122"/>
              </a:rPr>
              <a:t>==‘@') {</a:t>
            </a:r>
          </a:p>
          <a:p>
            <a:pPr>
              <a:spcBef>
                <a:spcPct val="0"/>
              </a:spcBef>
              <a:buFont typeface="Wingdings" pitchFamily="2" charset="2"/>
              <a:buNone/>
            </a:pPr>
            <a:r>
              <a:rPr lang="en-US" altLang="zh-CN" dirty="0" smtClean="0">
                <a:solidFill>
                  <a:schemeClr val="bg1"/>
                </a:solidFill>
                <a:latin typeface="Times New Roman" pitchFamily="18" charset="0"/>
                <a:ea typeface="隶书" pitchFamily="49" charset="-122"/>
              </a:rPr>
              <a:t>         T = NULL; </a:t>
            </a:r>
          </a:p>
          <a:p>
            <a:pPr>
              <a:spcBef>
                <a:spcPct val="0"/>
              </a:spcBef>
              <a:buFont typeface="Wingdings" pitchFamily="2" charset="2"/>
              <a:buNone/>
            </a:pPr>
            <a:r>
              <a:rPr lang="en-US" altLang="zh-CN" dirty="0">
                <a:solidFill>
                  <a:schemeClr val="bg1"/>
                </a:solidFill>
                <a:latin typeface="Times New Roman" pitchFamily="18" charset="0"/>
                <a:ea typeface="隶书" pitchFamily="49" charset="-122"/>
              </a:rPr>
              <a:t> </a:t>
            </a:r>
            <a:r>
              <a:rPr lang="en-US" altLang="zh-CN" dirty="0" smtClean="0">
                <a:solidFill>
                  <a:schemeClr val="bg1"/>
                </a:solidFill>
                <a:latin typeface="Times New Roman" pitchFamily="18" charset="0"/>
                <a:ea typeface="隶书" pitchFamily="49" charset="-122"/>
              </a:rPr>
              <a:t>   }</a:t>
            </a:r>
          </a:p>
          <a:p>
            <a:pPr>
              <a:spcBef>
                <a:spcPct val="0"/>
              </a:spcBef>
              <a:buFont typeface="Wingdings" pitchFamily="2" charset="2"/>
              <a:buNone/>
            </a:pPr>
            <a:r>
              <a:rPr lang="en-US" altLang="zh-CN" dirty="0" smtClean="0">
                <a:solidFill>
                  <a:schemeClr val="bg1"/>
                </a:solidFill>
                <a:latin typeface="Times New Roman" pitchFamily="18" charset="0"/>
                <a:ea typeface="隶书" pitchFamily="49" charset="-122"/>
              </a:rPr>
              <a:t>    else {</a:t>
            </a:r>
          </a:p>
          <a:p>
            <a:pPr lvl="1">
              <a:spcBef>
                <a:spcPct val="0"/>
              </a:spcBef>
              <a:buFont typeface="Wingdings" pitchFamily="2" charset="2"/>
              <a:buNone/>
            </a:pPr>
            <a:r>
              <a:rPr lang="en-US" altLang="zh-CN" sz="2800" dirty="0" smtClean="0">
                <a:solidFill>
                  <a:schemeClr val="bg1"/>
                </a:solidFill>
                <a:latin typeface="Times New Roman" pitchFamily="18" charset="0"/>
                <a:ea typeface="隶书" pitchFamily="49" charset="-122"/>
              </a:rPr>
              <a:t>     T = new </a:t>
            </a:r>
            <a:r>
              <a:rPr lang="en-US" altLang="zh-CN" sz="2800" dirty="0" err="1" smtClean="0">
                <a:solidFill>
                  <a:schemeClr val="bg1"/>
                </a:solidFill>
                <a:latin typeface="Times New Roman" pitchFamily="18" charset="0"/>
                <a:ea typeface="隶书" pitchFamily="49" charset="-122"/>
              </a:rPr>
              <a:t>BiTNode</a:t>
            </a:r>
            <a:r>
              <a:rPr lang="en-US" altLang="zh-CN" sz="2800" dirty="0" smtClean="0">
                <a:solidFill>
                  <a:schemeClr val="bg1"/>
                </a:solidFill>
                <a:latin typeface="Times New Roman" pitchFamily="18" charset="0"/>
                <a:ea typeface="隶书" pitchFamily="49" charset="-122"/>
              </a:rPr>
              <a:t>;</a:t>
            </a:r>
          </a:p>
          <a:p>
            <a:pPr lvl="1">
              <a:spcBef>
                <a:spcPct val="0"/>
              </a:spcBef>
              <a:buFont typeface="Wingdings" pitchFamily="2" charset="2"/>
              <a:buNone/>
            </a:pPr>
            <a:r>
              <a:rPr lang="en-US" altLang="zh-CN" sz="2800" dirty="0" smtClean="0">
                <a:solidFill>
                  <a:schemeClr val="bg1"/>
                </a:solidFill>
                <a:latin typeface="Times New Roman" pitchFamily="18" charset="0"/>
                <a:ea typeface="隶书" pitchFamily="49" charset="-122"/>
              </a:rPr>
              <a:t>     if (!T) return ERROR;</a:t>
            </a:r>
          </a:p>
          <a:p>
            <a:pPr lvl="1">
              <a:spcBef>
                <a:spcPct val="0"/>
              </a:spcBef>
              <a:buFont typeface="Wingdings" pitchFamily="2" charset="2"/>
              <a:buNone/>
            </a:pPr>
            <a:r>
              <a:rPr lang="en-US" altLang="zh-CN" sz="2800" dirty="0" smtClean="0">
                <a:solidFill>
                  <a:schemeClr val="bg1"/>
                </a:solidFill>
                <a:latin typeface="Times New Roman" pitchFamily="18" charset="0"/>
                <a:ea typeface="隶书" pitchFamily="49" charset="-122"/>
              </a:rPr>
              <a:t>     T-&gt;data = </a:t>
            </a:r>
            <a:r>
              <a:rPr lang="en-US" altLang="zh-CN" sz="2800" dirty="0" err="1" smtClean="0">
                <a:solidFill>
                  <a:schemeClr val="bg1"/>
                </a:solidFill>
                <a:latin typeface="Times New Roman" pitchFamily="18" charset="0"/>
                <a:ea typeface="隶书" pitchFamily="49" charset="-122"/>
              </a:rPr>
              <a:t>ch</a:t>
            </a:r>
            <a:r>
              <a:rPr lang="en-US" altLang="zh-CN" sz="2800" dirty="0" smtClean="0">
                <a:solidFill>
                  <a:schemeClr val="bg1"/>
                </a:solidFill>
                <a:latin typeface="Times New Roman" pitchFamily="18" charset="0"/>
                <a:ea typeface="隶书" pitchFamily="49" charset="-122"/>
              </a:rPr>
              <a:t>;              // </a:t>
            </a:r>
            <a:r>
              <a:rPr lang="zh-CN" altLang="en-US" sz="2800" dirty="0" smtClean="0">
                <a:solidFill>
                  <a:schemeClr val="bg1"/>
                </a:solidFill>
                <a:latin typeface="Times New Roman" pitchFamily="18" charset="0"/>
                <a:ea typeface="隶书" pitchFamily="49" charset="-122"/>
              </a:rPr>
              <a:t>生成根结点</a:t>
            </a:r>
          </a:p>
          <a:p>
            <a:pPr lvl="1">
              <a:spcBef>
                <a:spcPct val="0"/>
              </a:spcBef>
              <a:buFont typeface="Wingdings" pitchFamily="2" charset="2"/>
              <a:buNone/>
            </a:pPr>
            <a:r>
              <a:rPr lang="zh-CN" altLang="en-US" sz="2800" dirty="0" smtClean="0">
                <a:solidFill>
                  <a:schemeClr val="bg1"/>
                </a:solidFill>
                <a:latin typeface="Times New Roman" pitchFamily="18" charset="0"/>
                <a:ea typeface="隶书" pitchFamily="49" charset="-122"/>
              </a:rPr>
              <a:t>    </a:t>
            </a:r>
            <a:r>
              <a:rPr lang="en-US" altLang="zh-CN" sz="2800" dirty="0" err="1" smtClean="0">
                <a:solidFill>
                  <a:schemeClr val="bg1"/>
                </a:solidFill>
                <a:latin typeface="Times New Roman" pitchFamily="18" charset="0"/>
                <a:ea typeface="隶书" pitchFamily="49" charset="-122"/>
              </a:rPr>
              <a:t>CreateBiTree</a:t>
            </a:r>
            <a:r>
              <a:rPr lang="en-US" altLang="zh-CN" sz="2800" dirty="0" smtClean="0">
                <a:solidFill>
                  <a:schemeClr val="bg1"/>
                </a:solidFill>
                <a:latin typeface="Times New Roman" pitchFamily="18" charset="0"/>
                <a:ea typeface="隶书" pitchFamily="49" charset="-122"/>
              </a:rPr>
              <a:t>(T-&gt;</a:t>
            </a:r>
            <a:r>
              <a:rPr lang="en-US" altLang="zh-CN" sz="2800" dirty="0" err="1" smtClean="0">
                <a:solidFill>
                  <a:schemeClr val="bg1"/>
                </a:solidFill>
                <a:latin typeface="Times New Roman" pitchFamily="18" charset="0"/>
                <a:ea typeface="隶书" pitchFamily="49" charset="-122"/>
              </a:rPr>
              <a:t>lchild</a:t>
            </a:r>
            <a:r>
              <a:rPr lang="en-US" altLang="zh-CN" sz="2800" dirty="0" smtClean="0">
                <a:solidFill>
                  <a:schemeClr val="bg1"/>
                </a:solidFill>
                <a:latin typeface="Times New Roman" pitchFamily="18" charset="0"/>
                <a:ea typeface="隶书" pitchFamily="49" charset="-122"/>
              </a:rPr>
              <a:t>);   // </a:t>
            </a:r>
            <a:r>
              <a:rPr lang="zh-CN" altLang="en-US" sz="2800" dirty="0" smtClean="0">
                <a:solidFill>
                  <a:schemeClr val="bg1"/>
                </a:solidFill>
                <a:latin typeface="Times New Roman" pitchFamily="18" charset="0"/>
                <a:ea typeface="隶书" pitchFamily="49" charset="-122"/>
              </a:rPr>
              <a:t>构造左子树</a:t>
            </a:r>
          </a:p>
          <a:p>
            <a:pPr lvl="1">
              <a:spcBef>
                <a:spcPct val="0"/>
              </a:spcBef>
              <a:buFont typeface="Wingdings" pitchFamily="2" charset="2"/>
              <a:buNone/>
            </a:pPr>
            <a:r>
              <a:rPr lang="zh-CN" altLang="en-US" sz="2800" dirty="0" smtClean="0">
                <a:solidFill>
                  <a:schemeClr val="bg1"/>
                </a:solidFill>
                <a:latin typeface="Times New Roman" pitchFamily="18" charset="0"/>
                <a:ea typeface="隶书" pitchFamily="49" charset="-122"/>
              </a:rPr>
              <a:t>    </a:t>
            </a:r>
            <a:r>
              <a:rPr lang="en-US" altLang="zh-CN" sz="2800" dirty="0" err="1" smtClean="0">
                <a:solidFill>
                  <a:schemeClr val="bg1"/>
                </a:solidFill>
                <a:latin typeface="Times New Roman" pitchFamily="18" charset="0"/>
                <a:ea typeface="隶书" pitchFamily="49" charset="-122"/>
              </a:rPr>
              <a:t>CreateBiTree</a:t>
            </a:r>
            <a:r>
              <a:rPr lang="en-US" altLang="zh-CN" sz="2800" dirty="0" smtClean="0">
                <a:solidFill>
                  <a:schemeClr val="bg1"/>
                </a:solidFill>
                <a:latin typeface="Times New Roman" pitchFamily="18" charset="0"/>
                <a:ea typeface="隶书" pitchFamily="49" charset="-122"/>
              </a:rPr>
              <a:t>(T-&gt;</a:t>
            </a:r>
            <a:r>
              <a:rPr lang="en-US" altLang="zh-CN" sz="2800" dirty="0" err="1" smtClean="0">
                <a:solidFill>
                  <a:schemeClr val="bg1"/>
                </a:solidFill>
                <a:latin typeface="Times New Roman" pitchFamily="18" charset="0"/>
                <a:ea typeface="隶书" pitchFamily="49" charset="-122"/>
              </a:rPr>
              <a:t>rchild</a:t>
            </a:r>
            <a:r>
              <a:rPr lang="en-US" altLang="zh-CN" sz="2800" dirty="0" smtClean="0">
                <a:solidFill>
                  <a:schemeClr val="bg1"/>
                </a:solidFill>
                <a:latin typeface="Times New Roman" pitchFamily="18" charset="0"/>
                <a:ea typeface="隶书" pitchFamily="49" charset="-122"/>
              </a:rPr>
              <a:t>);   // </a:t>
            </a:r>
            <a:r>
              <a:rPr lang="zh-CN" altLang="en-US" sz="2800" dirty="0" smtClean="0">
                <a:solidFill>
                  <a:schemeClr val="bg1"/>
                </a:solidFill>
                <a:latin typeface="Times New Roman" pitchFamily="18" charset="0"/>
                <a:ea typeface="隶书" pitchFamily="49" charset="-122"/>
              </a:rPr>
              <a:t>构造右子树</a:t>
            </a:r>
          </a:p>
          <a:p>
            <a:pPr>
              <a:spcBef>
                <a:spcPct val="0"/>
              </a:spcBef>
              <a:buFont typeface="Wingdings" pitchFamily="2" charset="2"/>
              <a:buNone/>
            </a:pPr>
            <a:r>
              <a:rPr lang="zh-CN" altLang="en-US" dirty="0" smtClean="0">
                <a:solidFill>
                  <a:schemeClr val="bg1"/>
                </a:solidFill>
                <a:latin typeface="Times New Roman" pitchFamily="18" charset="0"/>
                <a:ea typeface="隶书" pitchFamily="49" charset="-122"/>
              </a:rPr>
              <a:t>    </a:t>
            </a:r>
            <a:r>
              <a:rPr lang="en-US" altLang="zh-CN" dirty="0" smtClean="0">
                <a:solidFill>
                  <a:schemeClr val="bg1"/>
                </a:solidFill>
                <a:latin typeface="Times New Roman" pitchFamily="18" charset="0"/>
                <a:ea typeface="隶书" pitchFamily="49" charset="-122"/>
              </a:rPr>
              <a:t>}</a:t>
            </a:r>
          </a:p>
          <a:p>
            <a:pPr>
              <a:spcBef>
                <a:spcPct val="0"/>
              </a:spcBef>
              <a:buFont typeface="Wingdings" pitchFamily="2" charset="2"/>
              <a:buNone/>
            </a:pPr>
            <a:r>
              <a:rPr lang="en-US" altLang="zh-CN" smtClean="0">
                <a:solidFill>
                  <a:schemeClr val="bg1"/>
                </a:solidFill>
                <a:latin typeface="Times New Roman" pitchFamily="18" charset="0"/>
                <a:ea typeface="隶书" pitchFamily="49" charset="-122"/>
              </a:rPr>
              <a:t>    return </a:t>
            </a:r>
            <a:r>
              <a:rPr lang="en-US" altLang="zh-CN" dirty="0" smtClean="0">
                <a:solidFill>
                  <a:schemeClr val="bg1"/>
                </a:solidFill>
                <a:latin typeface="Times New Roman" pitchFamily="18" charset="0"/>
                <a:ea typeface="隶书" pitchFamily="49" charset="-122"/>
              </a:rPr>
              <a:t>T;</a:t>
            </a:r>
          </a:p>
          <a:p>
            <a:pPr>
              <a:spcBef>
                <a:spcPct val="0"/>
              </a:spcBef>
              <a:buFont typeface="Wingdings" pitchFamily="2" charset="2"/>
              <a:buNone/>
            </a:pPr>
            <a:r>
              <a:rPr lang="en-US" altLang="zh-CN" dirty="0" smtClean="0">
                <a:solidFill>
                  <a:schemeClr val="bg1"/>
                </a:solidFill>
                <a:latin typeface="Times New Roman" pitchFamily="18" charset="0"/>
                <a:ea typeface="隶书" pitchFamily="49" charset="-122"/>
              </a:rPr>
              <a:t>} // </a:t>
            </a:r>
            <a:r>
              <a:rPr lang="en-US" altLang="zh-CN" dirty="0" err="1" smtClean="0">
                <a:solidFill>
                  <a:schemeClr val="bg1"/>
                </a:solidFill>
                <a:latin typeface="Times New Roman" pitchFamily="18" charset="0"/>
                <a:ea typeface="隶书" pitchFamily="49" charset="-122"/>
              </a:rPr>
              <a:t>CreateBiTree</a:t>
            </a:r>
            <a:endParaRPr lang="en-US" altLang="zh-CN" dirty="0">
              <a:solidFill>
                <a:schemeClr val="bg1"/>
              </a:solidFill>
              <a:latin typeface="Times New Roman" pitchFamily="18" charset="0"/>
              <a:ea typeface="隶书" pitchFamily="49" charset="-122"/>
            </a:endParaRPr>
          </a:p>
        </p:txBody>
      </p:sp>
    </p:spTree>
    <p:extLst>
      <p:ext uri="{BB962C8B-B14F-4D97-AF65-F5344CB8AC3E}">
        <p14:creationId xmlns:p14="http://schemas.microsoft.com/office/powerpoint/2010/main" val="312693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9691" y="905691"/>
            <a:ext cx="3875314" cy="707886"/>
          </a:xfrm>
          <a:prstGeom prst="rect">
            <a:avLst/>
          </a:prstGeom>
          <a:noFill/>
        </p:spPr>
        <p:txBody>
          <a:bodyPr wrap="square" rtlCol="0">
            <a:spAutoFit/>
          </a:bodyPr>
          <a:lstStyle/>
          <a:p>
            <a:pPr algn="ctr"/>
            <a:r>
              <a:rPr lang="zh-CN" altLang="en-US" sz="4000" dirty="0" smtClean="0">
                <a:solidFill>
                  <a:schemeClr val="tx2">
                    <a:lumMod val="10000"/>
                  </a:schemeClr>
                </a:solidFill>
                <a:latin typeface="方正喵呜体" panose="02010600010101010101" pitchFamily="2" charset="-122"/>
                <a:ea typeface="方正喵呜体" panose="02010600010101010101" pitchFamily="2" charset="-122"/>
              </a:rPr>
              <a:t>分析与评估</a:t>
            </a:r>
            <a:endParaRPr lang="zh-CN" altLang="en-US" sz="4000" dirty="0">
              <a:solidFill>
                <a:schemeClr val="tx2">
                  <a:lumMod val="10000"/>
                </a:schemeClr>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stretch>
            <a:fillRect/>
          </a:stretch>
        </p:blipFill>
        <p:spPr>
          <a:xfrm>
            <a:off x="5784260" y="905691"/>
            <a:ext cx="520745" cy="635485"/>
          </a:xfrm>
          <a:prstGeom prst="rect">
            <a:avLst/>
          </a:prstGeom>
        </p:spPr>
      </p:pic>
      <p:sp>
        <p:nvSpPr>
          <p:cNvPr id="4" name="文本框 3"/>
          <p:cNvSpPr txBox="1"/>
          <p:nvPr/>
        </p:nvSpPr>
        <p:spPr>
          <a:xfrm>
            <a:off x="701202" y="2162085"/>
            <a:ext cx="7657032" cy="584775"/>
          </a:xfrm>
          <a:prstGeom prst="rect">
            <a:avLst/>
          </a:prstGeom>
          <a:noFill/>
        </p:spPr>
        <p:txBody>
          <a:bodyPr wrap="square" rtlCol="0">
            <a:spAutoFit/>
          </a:bodyPr>
          <a:lstStyle/>
          <a:p>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1.  </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如何应对越来越多的学生？</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701202" y="3194702"/>
            <a:ext cx="7657032" cy="584775"/>
          </a:xfrm>
          <a:prstGeom prst="rect">
            <a:avLst/>
          </a:prstGeom>
          <a:noFill/>
        </p:spPr>
        <p:txBody>
          <a:bodyPr wrap="square" rtlCol="0">
            <a:spAutoFit/>
          </a:bodyPr>
          <a:lstStyle/>
          <a:p>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2.  </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如何按照班级、学院、年级进行组织？</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701202" y="4227319"/>
            <a:ext cx="7657032" cy="584775"/>
          </a:xfrm>
          <a:prstGeom prst="rect">
            <a:avLst/>
          </a:prstGeom>
          <a:noFill/>
        </p:spPr>
        <p:txBody>
          <a:bodyPr wrap="square" rtlCol="0">
            <a:spAutoFit/>
          </a:bodyPr>
          <a:lstStyle/>
          <a:p>
            <a:r>
              <a:rPr lang="en-US" altLang="zh-CN" sz="3200" dirty="0">
                <a:solidFill>
                  <a:schemeClr val="bg2">
                    <a:lumMod val="50000"/>
                  </a:schemeClr>
                </a:solidFill>
                <a:latin typeface="方正喵呜体" panose="02010600010101010101" pitchFamily="2" charset="-122"/>
                <a:ea typeface="方正喵呜体" panose="02010600010101010101" pitchFamily="2" charset="-122"/>
              </a:rPr>
              <a:t>3</a:t>
            </a:r>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如何进行快速查找、排序以及统计？</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701202" y="5259936"/>
            <a:ext cx="7657032" cy="584775"/>
          </a:xfrm>
          <a:prstGeom prst="rect">
            <a:avLst/>
          </a:prstGeom>
          <a:noFill/>
        </p:spPr>
        <p:txBody>
          <a:bodyPr wrap="square" rtlCol="0">
            <a:spAutoFit/>
          </a:bodyPr>
          <a:lstStyle/>
          <a:p>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4.  </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如何对学生进行分类？</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396" y="5844711"/>
            <a:ext cx="1209230" cy="869134"/>
          </a:xfrm>
          <a:prstGeom prst="rect">
            <a:avLst/>
          </a:prstGeom>
        </p:spPr>
      </p:pic>
      <p:sp>
        <p:nvSpPr>
          <p:cNvPr id="9" name="文本框 8"/>
          <p:cNvSpPr txBox="1"/>
          <p:nvPr/>
        </p:nvSpPr>
        <p:spPr>
          <a:xfrm>
            <a:off x="1271452" y="3056709"/>
            <a:ext cx="1362890"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方法</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3008812" y="3056709"/>
            <a:ext cx="1362890"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线索</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1" name="文本框 10"/>
          <p:cNvSpPr txBox="1"/>
          <p:nvPr/>
        </p:nvSpPr>
        <p:spPr>
          <a:xfrm>
            <a:off x="4746172" y="3056710"/>
            <a:ext cx="1362890"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关系</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2" name="文本框 11"/>
          <p:cNvSpPr txBox="1"/>
          <p:nvPr/>
        </p:nvSpPr>
        <p:spPr>
          <a:xfrm>
            <a:off x="6483532" y="3056709"/>
            <a:ext cx="1362890"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结构</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4298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200"/>
                                        <p:tgtEl>
                                          <p:spTgt spid="4"/>
                                        </p:tgtEl>
                                        <p:attrNameLst>
                                          <p:attrName>ppt_x</p:attrName>
                                        </p:attrNameLst>
                                      </p:cBhvr>
                                      <p:tavLst>
                                        <p:tav tm="0">
                                          <p:val>
                                            <p:strVal val="ppt_x"/>
                                          </p:val>
                                        </p:tav>
                                        <p:tav tm="100000">
                                          <p:val>
                                            <p:strVal val="0-ppt_w/2"/>
                                          </p:val>
                                        </p:tav>
                                      </p:tavLst>
                                    </p:anim>
                                    <p:anim calcmode="lin" valueType="num">
                                      <p:cBhvr additive="base">
                                        <p:cTn id="7" dur="200"/>
                                        <p:tgtEl>
                                          <p:spTgt spid="4"/>
                                        </p:tgtEl>
                                        <p:attrNameLst>
                                          <p:attrName>ppt_y</p:attrName>
                                        </p:attrNameLst>
                                      </p:cBhvr>
                                      <p:tavLst>
                                        <p:tav tm="0">
                                          <p:val>
                                            <p:strVal val="ppt_y"/>
                                          </p:val>
                                        </p:tav>
                                        <p:tav tm="100000">
                                          <p:val>
                                            <p:strVal val="ppt_y"/>
                                          </p:val>
                                        </p:tav>
                                      </p:tavLst>
                                    </p:anim>
                                    <p:set>
                                      <p:cBhvr>
                                        <p:cTn id="8" dur="1" fill="hold">
                                          <p:stCondLst>
                                            <p:cond delay="199"/>
                                          </p:stCondLst>
                                        </p:cTn>
                                        <p:tgtEl>
                                          <p:spTgt spid="4"/>
                                        </p:tgtEl>
                                        <p:attrNameLst>
                                          <p:attrName>style.visibility</p:attrName>
                                        </p:attrNameLst>
                                      </p:cBhvr>
                                      <p:to>
                                        <p:strVal val="hidden"/>
                                      </p:to>
                                    </p:set>
                                  </p:childTnLst>
                                </p:cTn>
                              </p:par>
                            </p:childTnLst>
                          </p:cTn>
                        </p:par>
                        <p:par>
                          <p:cTn id="9" fill="hold">
                            <p:stCondLst>
                              <p:cond delay="200"/>
                            </p:stCondLst>
                            <p:childTnLst>
                              <p:par>
                                <p:cTn id="10" presetID="2" presetClass="exit" presetSubtype="8" fill="hold" grpId="0" nodeType="afterEffect">
                                  <p:stCondLst>
                                    <p:cond delay="0"/>
                                  </p:stCondLst>
                                  <p:childTnLst>
                                    <p:anim calcmode="lin" valueType="num">
                                      <p:cBhvr additive="base">
                                        <p:cTn id="11" dur="200"/>
                                        <p:tgtEl>
                                          <p:spTgt spid="5"/>
                                        </p:tgtEl>
                                        <p:attrNameLst>
                                          <p:attrName>ppt_x</p:attrName>
                                        </p:attrNameLst>
                                      </p:cBhvr>
                                      <p:tavLst>
                                        <p:tav tm="0">
                                          <p:val>
                                            <p:strVal val="ppt_x"/>
                                          </p:val>
                                        </p:tav>
                                        <p:tav tm="100000">
                                          <p:val>
                                            <p:strVal val="0-ppt_w/2"/>
                                          </p:val>
                                        </p:tav>
                                      </p:tavLst>
                                    </p:anim>
                                    <p:anim calcmode="lin" valueType="num">
                                      <p:cBhvr additive="base">
                                        <p:cTn id="12" dur="200"/>
                                        <p:tgtEl>
                                          <p:spTgt spid="5"/>
                                        </p:tgtEl>
                                        <p:attrNameLst>
                                          <p:attrName>ppt_y</p:attrName>
                                        </p:attrNameLst>
                                      </p:cBhvr>
                                      <p:tavLst>
                                        <p:tav tm="0">
                                          <p:val>
                                            <p:strVal val="ppt_y"/>
                                          </p:val>
                                        </p:tav>
                                        <p:tav tm="100000">
                                          <p:val>
                                            <p:strVal val="ppt_y"/>
                                          </p:val>
                                        </p:tav>
                                      </p:tavLst>
                                    </p:anim>
                                    <p:set>
                                      <p:cBhvr>
                                        <p:cTn id="13" dur="1" fill="hold">
                                          <p:stCondLst>
                                            <p:cond delay="199"/>
                                          </p:stCondLst>
                                        </p:cTn>
                                        <p:tgtEl>
                                          <p:spTgt spid="5"/>
                                        </p:tgtEl>
                                        <p:attrNameLst>
                                          <p:attrName>style.visibility</p:attrName>
                                        </p:attrNameLst>
                                      </p:cBhvr>
                                      <p:to>
                                        <p:strVal val="hidden"/>
                                      </p:to>
                                    </p:set>
                                  </p:childTnLst>
                                </p:cTn>
                              </p:par>
                            </p:childTnLst>
                          </p:cTn>
                        </p:par>
                        <p:par>
                          <p:cTn id="14" fill="hold">
                            <p:stCondLst>
                              <p:cond delay="400"/>
                            </p:stCondLst>
                            <p:childTnLst>
                              <p:par>
                                <p:cTn id="15" presetID="2" presetClass="exit" presetSubtype="8" fill="hold" grpId="0" nodeType="afterEffect">
                                  <p:stCondLst>
                                    <p:cond delay="0"/>
                                  </p:stCondLst>
                                  <p:childTnLst>
                                    <p:anim calcmode="lin" valueType="num">
                                      <p:cBhvr additive="base">
                                        <p:cTn id="16" dur="200"/>
                                        <p:tgtEl>
                                          <p:spTgt spid="6"/>
                                        </p:tgtEl>
                                        <p:attrNameLst>
                                          <p:attrName>ppt_x</p:attrName>
                                        </p:attrNameLst>
                                      </p:cBhvr>
                                      <p:tavLst>
                                        <p:tav tm="0">
                                          <p:val>
                                            <p:strVal val="ppt_x"/>
                                          </p:val>
                                        </p:tav>
                                        <p:tav tm="100000">
                                          <p:val>
                                            <p:strVal val="0-ppt_w/2"/>
                                          </p:val>
                                        </p:tav>
                                      </p:tavLst>
                                    </p:anim>
                                    <p:anim calcmode="lin" valueType="num">
                                      <p:cBhvr additive="base">
                                        <p:cTn id="17" dur="200"/>
                                        <p:tgtEl>
                                          <p:spTgt spid="6"/>
                                        </p:tgtEl>
                                        <p:attrNameLst>
                                          <p:attrName>ppt_y</p:attrName>
                                        </p:attrNameLst>
                                      </p:cBhvr>
                                      <p:tavLst>
                                        <p:tav tm="0">
                                          <p:val>
                                            <p:strVal val="ppt_y"/>
                                          </p:val>
                                        </p:tav>
                                        <p:tav tm="100000">
                                          <p:val>
                                            <p:strVal val="ppt_y"/>
                                          </p:val>
                                        </p:tav>
                                      </p:tavLst>
                                    </p:anim>
                                    <p:set>
                                      <p:cBhvr>
                                        <p:cTn id="18" dur="1" fill="hold">
                                          <p:stCondLst>
                                            <p:cond delay="199"/>
                                          </p:stCondLst>
                                        </p:cTn>
                                        <p:tgtEl>
                                          <p:spTgt spid="6"/>
                                        </p:tgtEl>
                                        <p:attrNameLst>
                                          <p:attrName>style.visibility</p:attrName>
                                        </p:attrNameLst>
                                      </p:cBhvr>
                                      <p:to>
                                        <p:strVal val="hidden"/>
                                      </p:to>
                                    </p:set>
                                  </p:childTnLst>
                                </p:cTn>
                              </p:par>
                            </p:childTnLst>
                          </p:cTn>
                        </p:par>
                        <p:par>
                          <p:cTn id="19" fill="hold">
                            <p:stCondLst>
                              <p:cond delay="600"/>
                            </p:stCondLst>
                            <p:childTnLst>
                              <p:par>
                                <p:cTn id="20" presetID="2" presetClass="exit" presetSubtype="8" fill="hold" grpId="0" nodeType="afterEffect">
                                  <p:stCondLst>
                                    <p:cond delay="0"/>
                                  </p:stCondLst>
                                  <p:childTnLst>
                                    <p:anim calcmode="lin" valueType="num">
                                      <p:cBhvr additive="base">
                                        <p:cTn id="21" dur="200"/>
                                        <p:tgtEl>
                                          <p:spTgt spid="7"/>
                                        </p:tgtEl>
                                        <p:attrNameLst>
                                          <p:attrName>ppt_x</p:attrName>
                                        </p:attrNameLst>
                                      </p:cBhvr>
                                      <p:tavLst>
                                        <p:tav tm="0">
                                          <p:val>
                                            <p:strVal val="ppt_x"/>
                                          </p:val>
                                        </p:tav>
                                        <p:tav tm="100000">
                                          <p:val>
                                            <p:strVal val="0-ppt_w/2"/>
                                          </p:val>
                                        </p:tav>
                                      </p:tavLst>
                                    </p:anim>
                                    <p:anim calcmode="lin" valueType="num">
                                      <p:cBhvr additive="base">
                                        <p:cTn id="22" dur="200"/>
                                        <p:tgtEl>
                                          <p:spTgt spid="7"/>
                                        </p:tgtEl>
                                        <p:attrNameLst>
                                          <p:attrName>ppt_y</p:attrName>
                                        </p:attrNameLst>
                                      </p:cBhvr>
                                      <p:tavLst>
                                        <p:tav tm="0">
                                          <p:val>
                                            <p:strVal val="ppt_y"/>
                                          </p:val>
                                        </p:tav>
                                        <p:tav tm="100000">
                                          <p:val>
                                            <p:strVal val="ppt_y"/>
                                          </p:val>
                                        </p:tav>
                                      </p:tavLst>
                                    </p:anim>
                                    <p:set>
                                      <p:cBhvr>
                                        <p:cTn id="23" dur="1" fill="hold">
                                          <p:stCondLst>
                                            <p:cond delay="199"/>
                                          </p:stCondLst>
                                        </p:cTn>
                                        <p:tgtEl>
                                          <p:spTgt spid="7"/>
                                        </p:tgtEl>
                                        <p:attrNameLst>
                                          <p:attrName>style.visibility</p:attrName>
                                        </p:attrNameLst>
                                      </p:cBhvr>
                                      <p:to>
                                        <p:strVal val="hidden"/>
                                      </p:to>
                                    </p:set>
                                  </p:childTnLst>
                                </p:cTn>
                              </p:par>
                              <p:par>
                                <p:cTn id="24" presetID="2" presetClass="entr" presetSubtype="2"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300" fill="hold"/>
                                        <p:tgtEl>
                                          <p:spTgt spid="9"/>
                                        </p:tgtEl>
                                        <p:attrNameLst>
                                          <p:attrName>ppt_x</p:attrName>
                                        </p:attrNameLst>
                                      </p:cBhvr>
                                      <p:tavLst>
                                        <p:tav tm="0">
                                          <p:val>
                                            <p:strVal val="1+#ppt_w/2"/>
                                          </p:val>
                                        </p:tav>
                                        <p:tav tm="100000">
                                          <p:val>
                                            <p:strVal val="#ppt_x"/>
                                          </p:val>
                                        </p:tav>
                                      </p:tavLst>
                                    </p:anim>
                                    <p:anim calcmode="lin" valueType="num">
                                      <p:cBhvr additive="base">
                                        <p:cTn id="27" dur="3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300" fill="hold"/>
                                        <p:tgtEl>
                                          <p:spTgt spid="10"/>
                                        </p:tgtEl>
                                        <p:attrNameLst>
                                          <p:attrName>ppt_x</p:attrName>
                                        </p:attrNameLst>
                                      </p:cBhvr>
                                      <p:tavLst>
                                        <p:tav tm="0">
                                          <p:val>
                                            <p:strVal val="1+#ppt_w/2"/>
                                          </p:val>
                                        </p:tav>
                                        <p:tav tm="100000">
                                          <p:val>
                                            <p:strVal val="#ppt_x"/>
                                          </p:val>
                                        </p:tav>
                                      </p:tavLst>
                                    </p:anim>
                                    <p:anim calcmode="lin" valueType="num">
                                      <p:cBhvr additive="base">
                                        <p:cTn id="31" dur="3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300" fill="hold"/>
                                        <p:tgtEl>
                                          <p:spTgt spid="11"/>
                                        </p:tgtEl>
                                        <p:attrNameLst>
                                          <p:attrName>ppt_x</p:attrName>
                                        </p:attrNameLst>
                                      </p:cBhvr>
                                      <p:tavLst>
                                        <p:tav tm="0">
                                          <p:val>
                                            <p:strVal val="1+#ppt_w/2"/>
                                          </p:val>
                                        </p:tav>
                                        <p:tav tm="100000">
                                          <p:val>
                                            <p:strVal val="#ppt_x"/>
                                          </p:val>
                                        </p:tav>
                                      </p:tavLst>
                                    </p:anim>
                                    <p:anim calcmode="lin" valueType="num">
                                      <p:cBhvr additive="base">
                                        <p:cTn id="35" dur="3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300" fill="hold"/>
                                        <p:tgtEl>
                                          <p:spTgt spid="12"/>
                                        </p:tgtEl>
                                        <p:attrNameLst>
                                          <p:attrName>ppt_x</p:attrName>
                                        </p:attrNameLst>
                                      </p:cBhvr>
                                      <p:tavLst>
                                        <p:tav tm="0">
                                          <p:val>
                                            <p:strVal val="1+#ppt_w/2"/>
                                          </p:val>
                                        </p:tav>
                                        <p:tav tm="100000">
                                          <p:val>
                                            <p:strVal val="#ppt_x"/>
                                          </p:val>
                                        </p:tav>
                                      </p:tavLst>
                                    </p:anim>
                                    <p:anim calcmode="lin" valueType="num">
                                      <p:cBhvr additive="base">
                                        <p:cTn id="39" dur="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树的广度优先遍历算法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grpSp>
        <p:nvGrpSpPr>
          <p:cNvPr id="4" name="Group 5"/>
          <p:cNvGrpSpPr>
            <a:grpSpLocks/>
          </p:cNvGrpSpPr>
          <p:nvPr/>
        </p:nvGrpSpPr>
        <p:grpSpPr bwMode="auto">
          <a:xfrm>
            <a:off x="2472831" y="1891652"/>
            <a:ext cx="4124325" cy="3514725"/>
            <a:chOff x="2757" y="1546"/>
            <a:chExt cx="2598" cy="2214"/>
          </a:xfrm>
        </p:grpSpPr>
        <p:grpSp>
          <p:nvGrpSpPr>
            <p:cNvPr id="16" name="Group 6"/>
            <p:cNvGrpSpPr>
              <a:grpSpLocks/>
            </p:cNvGrpSpPr>
            <p:nvPr/>
          </p:nvGrpSpPr>
          <p:grpSpPr bwMode="auto">
            <a:xfrm>
              <a:off x="2757" y="1583"/>
              <a:ext cx="2598" cy="2168"/>
              <a:chOff x="2730" y="1638"/>
              <a:chExt cx="2598" cy="2168"/>
            </a:xfrm>
          </p:grpSpPr>
          <p:sp>
            <p:nvSpPr>
              <p:cNvPr id="28" name="Line 7"/>
              <p:cNvSpPr>
                <a:spLocks noChangeShapeType="1"/>
              </p:cNvSpPr>
              <p:nvPr/>
            </p:nvSpPr>
            <p:spPr bwMode="auto">
              <a:xfrm flipH="1">
                <a:off x="3419" y="1811"/>
                <a:ext cx="567" cy="338"/>
              </a:xfrm>
              <a:prstGeom prst="line">
                <a:avLst/>
              </a:prstGeom>
              <a:noFill/>
              <a:ln w="38100">
                <a:solidFill>
                  <a:srgbClr val="92D050"/>
                </a:solidFill>
                <a:round/>
                <a:headEnd/>
                <a:tailEnd/>
              </a:ln>
              <a:effectLst/>
            </p:spPr>
            <p:txBody>
              <a:bodyPr wrap="none" anchor="ctr"/>
              <a:lstStyle/>
              <a:p>
                <a:endParaRPr lang="zh-CN" altLang="en-US"/>
              </a:p>
            </p:txBody>
          </p:sp>
          <p:sp>
            <p:nvSpPr>
              <p:cNvPr id="29" name="Line 8"/>
              <p:cNvSpPr>
                <a:spLocks noChangeShapeType="1"/>
              </p:cNvSpPr>
              <p:nvPr/>
            </p:nvSpPr>
            <p:spPr bwMode="auto">
              <a:xfrm flipH="1">
                <a:off x="2953" y="2286"/>
                <a:ext cx="329" cy="329"/>
              </a:xfrm>
              <a:prstGeom prst="line">
                <a:avLst/>
              </a:prstGeom>
              <a:noFill/>
              <a:ln w="38100">
                <a:solidFill>
                  <a:srgbClr val="92D050"/>
                </a:solidFill>
                <a:round/>
                <a:headEnd/>
                <a:tailEnd/>
              </a:ln>
              <a:effectLst/>
            </p:spPr>
            <p:txBody>
              <a:bodyPr wrap="none" anchor="ctr"/>
              <a:lstStyle/>
              <a:p>
                <a:endParaRPr lang="zh-CN" altLang="en-US"/>
              </a:p>
            </p:txBody>
          </p:sp>
          <p:sp>
            <p:nvSpPr>
              <p:cNvPr id="30" name="Line 9"/>
              <p:cNvSpPr>
                <a:spLocks noChangeShapeType="1"/>
              </p:cNvSpPr>
              <p:nvPr/>
            </p:nvSpPr>
            <p:spPr bwMode="auto">
              <a:xfrm>
                <a:off x="3429" y="2295"/>
                <a:ext cx="1143" cy="1289"/>
              </a:xfrm>
              <a:prstGeom prst="line">
                <a:avLst/>
              </a:prstGeom>
              <a:noFill/>
              <a:ln w="38100">
                <a:solidFill>
                  <a:srgbClr val="92D050"/>
                </a:solidFill>
                <a:round/>
                <a:headEnd/>
                <a:tailEnd/>
              </a:ln>
              <a:effectLst/>
            </p:spPr>
            <p:txBody>
              <a:bodyPr wrap="none" anchor="ctr"/>
              <a:lstStyle/>
              <a:p>
                <a:endParaRPr lang="zh-CN" altLang="en-US"/>
              </a:p>
            </p:txBody>
          </p:sp>
          <p:sp>
            <p:nvSpPr>
              <p:cNvPr id="31" name="Line 10"/>
              <p:cNvSpPr>
                <a:spLocks noChangeShapeType="1"/>
              </p:cNvSpPr>
              <p:nvPr/>
            </p:nvSpPr>
            <p:spPr bwMode="auto">
              <a:xfrm flipH="1">
                <a:off x="3429" y="2807"/>
                <a:ext cx="301" cy="302"/>
              </a:xfrm>
              <a:prstGeom prst="line">
                <a:avLst/>
              </a:prstGeom>
              <a:noFill/>
              <a:ln w="38100">
                <a:solidFill>
                  <a:srgbClr val="92D050"/>
                </a:solidFill>
                <a:round/>
                <a:headEnd/>
                <a:tailEnd/>
              </a:ln>
              <a:effectLst/>
            </p:spPr>
            <p:txBody>
              <a:bodyPr wrap="none" anchor="ctr"/>
              <a:lstStyle/>
              <a:p>
                <a:endParaRPr lang="zh-CN" altLang="en-US"/>
              </a:p>
            </p:txBody>
          </p:sp>
          <p:sp>
            <p:nvSpPr>
              <p:cNvPr id="32" name="Line 11"/>
              <p:cNvSpPr>
                <a:spLocks noChangeShapeType="1"/>
              </p:cNvSpPr>
              <p:nvPr/>
            </p:nvSpPr>
            <p:spPr bwMode="auto">
              <a:xfrm flipH="1">
                <a:off x="3849" y="3273"/>
                <a:ext cx="320" cy="320"/>
              </a:xfrm>
              <a:prstGeom prst="line">
                <a:avLst/>
              </a:prstGeom>
              <a:noFill/>
              <a:ln w="38100">
                <a:solidFill>
                  <a:srgbClr val="92D050"/>
                </a:solidFill>
                <a:round/>
                <a:headEnd/>
                <a:tailEnd/>
              </a:ln>
              <a:effectLst/>
            </p:spPr>
            <p:txBody>
              <a:bodyPr wrap="none" anchor="ctr"/>
              <a:lstStyle/>
              <a:p>
                <a:endParaRPr lang="zh-CN" altLang="en-US"/>
              </a:p>
            </p:txBody>
          </p:sp>
          <p:sp>
            <p:nvSpPr>
              <p:cNvPr id="33" name="Line 12"/>
              <p:cNvSpPr>
                <a:spLocks noChangeShapeType="1"/>
              </p:cNvSpPr>
              <p:nvPr/>
            </p:nvSpPr>
            <p:spPr bwMode="auto">
              <a:xfrm flipH="1">
                <a:off x="4398" y="2304"/>
                <a:ext cx="283" cy="347"/>
              </a:xfrm>
              <a:prstGeom prst="line">
                <a:avLst/>
              </a:prstGeom>
              <a:noFill/>
              <a:ln w="38100">
                <a:solidFill>
                  <a:srgbClr val="009900"/>
                </a:solidFill>
                <a:round/>
                <a:headEnd/>
                <a:tailEnd/>
              </a:ln>
              <a:effectLst/>
            </p:spPr>
            <p:txBody>
              <a:bodyPr wrap="none" anchor="ctr"/>
              <a:lstStyle/>
              <a:p>
                <a:endParaRPr lang="zh-CN" altLang="en-US"/>
              </a:p>
            </p:txBody>
          </p:sp>
          <p:sp>
            <p:nvSpPr>
              <p:cNvPr id="34" name="Line 13"/>
              <p:cNvSpPr>
                <a:spLocks noChangeShapeType="1"/>
              </p:cNvSpPr>
              <p:nvPr/>
            </p:nvSpPr>
            <p:spPr bwMode="auto">
              <a:xfrm>
                <a:off x="4133" y="1838"/>
                <a:ext cx="521" cy="329"/>
              </a:xfrm>
              <a:prstGeom prst="line">
                <a:avLst/>
              </a:prstGeom>
              <a:noFill/>
              <a:ln w="38100">
                <a:solidFill>
                  <a:srgbClr val="92D050"/>
                </a:solidFill>
                <a:round/>
                <a:headEnd/>
                <a:tailEnd/>
              </a:ln>
              <a:effectLst/>
            </p:spPr>
            <p:txBody>
              <a:bodyPr wrap="none" anchor="ctr"/>
              <a:lstStyle/>
              <a:p>
                <a:endParaRPr lang="zh-CN" altLang="en-US"/>
              </a:p>
            </p:txBody>
          </p:sp>
          <p:sp>
            <p:nvSpPr>
              <p:cNvPr id="35" name="Line 14"/>
              <p:cNvSpPr>
                <a:spLocks noChangeShapeType="1"/>
              </p:cNvSpPr>
              <p:nvPr/>
            </p:nvSpPr>
            <p:spPr bwMode="auto">
              <a:xfrm>
                <a:off x="4809" y="2295"/>
                <a:ext cx="338" cy="338"/>
              </a:xfrm>
              <a:prstGeom prst="line">
                <a:avLst/>
              </a:prstGeom>
              <a:noFill/>
              <a:ln w="38100">
                <a:solidFill>
                  <a:srgbClr val="92D050"/>
                </a:solidFill>
                <a:round/>
                <a:headEnd/>
                <a:tailEnd/>
              </a:ln>
              <a:effectLst/>
            </p:spPr>
            <p:txBody>
              <a:bodyPr wrap="none" anchor="ctr"/>
              <a:lstStyle/>
              <a:p>
                <a:endParaRPr lang="zh-CN" altLang="en-US"/>
              </a:p>
            </p:txBody>
          </p:sp>
          <p:sp>
            <p:nvSpPr>
              <p:cNvPr id="36" name="Oval 15"/>
              <p:cNvSpPr>
                <a:spLocks noChangeArrowheads="1"/>
              </p:cNvSpPr>
              <p:nvPr/>
            </p:nvSpPr>
            <p:spPr bwMode="auto">
              <a:xfrm>
                <a:off x="3904" y="1638"/>
                <a:ext cx="285" cy="296"/>
              </a:xfrm>
              <a:prstGeom prst="ellipse">
                <a:avLst/>
              </a:prstGeom>
              <a:solidFill>
                <a:srgbClr val="FFFF99"/>
              </a:solidFill>
              <a:ln w="38100">
                <a:noFill/>
                <a:round/>
                <a:headEnd/>
                <a:tailEnd/>
              </a:ln>
              <a:effectLst/>
            </p:spPr>
            <p:txBody>
              <a:bodyPr wrap="none" anchor="ctr"/>
              <a:lstStyle/>
              <a:p>
                <a:endParaRPr lang="zh-CN" altLang="en-US"/>
              </a:p>
            </p:txBody>
          </p:sp>
          <p:sp>
            <p:nvSpPr>
              <p:cNvPr id="37" name="Oval 16"/>
              <p:cNvSpPr>
                <a:spLocks noChangeArrowheads="1"/>
              </p:cNvSpPr>
              <p:nvPr/>
            </p:nvSpPr>
            <p:spPr bwMode="auto">
              <a:xfrm>
                <a:off x="2730" y="2546"/>
                <a:ext cx="285" cy="296"/>
              </a:xfrm>
              <a:prstGeom prst="ellipse">
                <a:avLst/>
              </a:prstGeom>
              <a:solidFill>
                <a:srgbClr val="FFC000"/>
              </a:solidFill>
              <a:ln w="38100">
                <a:noFill/>
                <a:round/>
                <a:headEnd/>
                <a:tailEnd/>
              </a:ln>
              <a:effectLst/>
            </p:spPr>
            <p:txBody>
              <a:bodyPr wrap="none" anchor="ctr"/>
              <a:lstStyle/>
              <a:p>
                <a:endParaRPr lang="zh-CN" altLang="en-US"/>
              </a:p>
            </p:txBody>
          </p:sp>
          <p:sp>
            <p:nvSpPr>
              <p:cNvPr id="38" name="Oval 17"/>
              <p:cNvSpPr>
                <a:spLocks noChangeArrowheads="1"/>
              </p:cNvSpPr>
              <p:nvPr/>
            </p:nvSpPr>
            <p:spPr bwMode="auto">
              <a:xfrm>
                <a:off x="3201" y="3017"/>
                <a:ext cx="285" cy="296"/>
              </a:xfrm>
              <a:prstGeom prst="ellipse">
                <a:avLst/>
              </a:prstGeom>
              <a:solidFill>
                <a:srgbClr val="FFC000"/>
              </a:solidFill>
              <a:ln w="38100">
                <a:noFill/>
                <a:round/>
                <a:headEnd/>
                <a:tailEnd/>
              </a:ln>
              <a:effectLst/>
            </p:spPr>
            <p:txBody>
              <a:bodyPr wrap="none" anchor="ctr"/>
              <a:lstStyle/>
              <a:p>
                <a:endParaRPr lang="zh-CN" altLang="en-US"/>
              </a:p>
            </p:txBody>
          </p:sp>
          <p:sp>
            <p:nvSpPr>
              <p:cNvPr id="39" name="Oval 18"/>
              <p:cNvSpPr>
                <a:spLocks noChangeArrowheads="1"/>
              </p:cNvSpPr>
              <p:nvPr/>
            </p:nvSpPr>
            <p:spPr bwMode="auto">
              <a:xfrm>
                <a:off x="3672" y="3496"/>
                <a:ext cx="285" cy="296"/>
              </a:xfrm>
              <a:prstGeom prst="ellipse">
                <a:avLst/>
              </a:prstGeom>
              <a:solidFill>
                <a:srgbClr val="FFC000"/>
              </a:solidFill>
              <a:ln w="38100">
                <a:noFill/>
                <a:round/>
                <a:headEnd/>
                <a:tailEnd/>
              </a:ln>
              <a:effectLst/>
            </p:spPr>
            <p:txBody>
              <a:bodyPr wrap="none" anchor="ctr"/>
              <a:lstStyle/>
              <a:p>
                <a:endParaRPr lang="zh-CN" altLang="en-US"/>
              </a:p>
            </p:txBody>
          </p:sp>
          <p:sp>
            <p:nvSpPr>
              <p:cNvPr id="40" name="Oval 19"/>
              <p:cNvSpPr>
                <a:spLocks noChangeArrowheads="1"/>
              </p:cNvSpPr>
              <p:nvPr/>
            </p:nvSpPr>
            <p:spPr bwMode="auto">
              <a:xfrm>
                <a:off x="4490" y="3510"/>
                <a:ext cx="285" cy="296"/>
              </a:xfrm>
              <a:prstGeom prst="ellipse">
                <a:avLst/>
              </a:prstGeom>
              <a:solidFill>
                <a:srgbClr val="FFC000"/>
              </a:solidFill>
              <a:ln w="38100">
                <a:noFill/>
                <a:round/>
                <a:headEnd/>
                <a:tailEnd/>
              </a:ln>
              <a:effectLst/>
            </p:spPr>
            <p:txBody>
              <a:bodyPr wrap="none" anchor="ctr"/>
              <a:lstStyle/>
              <a:p>
                <a:endParaRPr lang="zh-CN" altLang="en-US"/>
              </a:p>
            </p:txBody>
          </p:sp>
          <p:sp>
            <p:nvSpPr>
              <p:cNvPr id="41" name="Oval 20"/>
              <p:cNvSpPr>
                <a:spLocks noChangeArrowheads="1"/>
              </p:cNvSpPr>
              <p:nvPr/>
            </p:nvSpPr>
            <p:spPr bwMode="auto">
              <a:xfrm>
                <a:off x="5034" y="2582"/>
                <a:ext cx="294" cy="296"/>
              </a:xfrm>
              <a:prstGeom prst="ellipse">
                <a:avLst/>
              </a:prstGeom>
              <a:solidFill>
                <a:srgbClr val="FFC000"/>
              </a:solidFill>
              <a:ln w="38100">
                <a:noFill/>
                <a:round/>
                <a:headEnd/>
                <a:tailEnd/>
              </a:ln>
              <a:effectLst/>
            </p:spPr>
            <p:txBody>
              <a:bodyPr wrap="none" anchor="ctr"/>
              <a:lstStyle/>
              <a:p>
                <a:endParaRPr lang="zh-CN" altLang="en-US"/>
              </a:p>
            </p:txBody>
          </p:sp>
          <p:sp>
            <p:nvSpPr>
              <p:cNvPr id="42" name="Oval 21"/>
              <p:cNvSpPr>
                <a:spLocks noChangeArrowheads="1"/>
              </p:cNvSpPr>
              <p:nvPr/>
            </p:nvSpPr>
            <p:spPr bwMode="auto">
              <a:xfrm>
                <a:off x="4206" y="2578"/>
                <a:ext cx="285" cy="296"/>
              </a:xfrm>
              <a:prstGeom prst="ellipse">
                <a:avLst/>
              </a:prstGeom>
              <a:solidFill>
                <a:srgbClr val="FFC000"/>
              </a:solidFill>
              <a:ln w="38100">
                <a:noFill/>
                <a:round/>
                <a:headEnd/>
                <a:tailEnd/>
              </a:ln>
              <a:effectLst/>
            </p:spPr>
            <p:txBody>
              <a:bodyPr wrap="none" anchor="ctr"/>
              <a:lstStyle/>
              <a:p>
                <a:endParaRPr lang="zh-CN" altLang="en-US"/>
              </a:p>
            </p:txBody>
          </p:sp>
          <p:sp>
            <p:nvSpPr>
              <p:cNvPr id="43" name="Oval 22"/>
              <p:cNvSpPr>
                <a:spLocks noChangeArrowheads="1"/>
              </p:cNvSpPr>
              <p:nvPr/>
            </p:nvSpPr>
            <p:spPr bwMode="auto">
              <a:xfrm>
                <a:off x="3205" y="2052"/>
                <a:ext cx="285" cy="296"/>
              </a:xfrm>
              <a:prstGeom prst="ellipse">
                <a:avLst/>
              </a:prstGeom>
              <a:solidFill>
                <a:srgbClr val="FFFF99"/>
              </a:solidFill>
              <a:ln w="38100">
                <a:noFill/>
                <a:round/>
                <a:headEnd/>
                <a:tailEnd/>
              </a:ln>
              <a:effectLst/>
            </p:spPr>
            <p:txBody>
              <a:bodyPr wrap="none" anchor="ctr"/>
              <a:lstStyle/>
              <a:p>
                <a:endParaRPr lang="zh-CN" altLang="en-US"/>
              </a:p>
            </p:txBody>
          </p:sp>
          <p:sp>
            <p:nvSpPr>
              <p:cNvPr id="44" name="Oval 23"/>
              <p:cNvSpPr>
                <a:spLocks noChangeArrowheads="1"/>
              </p:cNvSpPr>
              <p:nvPr/>
            </p:nvSpPr>
            <p:spPr bwMode="auto">
              <a:xfrm>
                <a:off x="4078" y="3045"/>
                <a:ext cx="285" cy="296"/>
              </a:xfrm>
              <a:prstGeom prst="ellipse">
                <a:avLst/>
              </a:prstGeom>
              <a:solidFill>
                <a:srgbClr val="FFFF99"/>
              </a:solidFill>
              <a:ln w="38100">
                <a:noFill/>
                <a:round/>
                <a:headEnd/>
                <a:tailEnd/>
              </a:ln>
              <a:effectLst/>
            </p:spPr>
            <p:txBody>
              <a:bodyPr wrap="none" anchor="ctr"/>
              <a:lstStyle/>
              <a:p>
                <a:endParaRPr lang="zh-CN" altLang="en-US"/>
              </a:p>
            </p:txBody>
          </p:sp>
          <p:sp>
            <p:nvSpPr>
              <p:cNvPr id="45" name="Oval 24"/>
              <p:cNvSpPr>
                <a:spLocks noChangeArrowheads="1"/>
              </p:cNvSpPr>
              <p:nvPr/>
            </p:nvSpPr>
            <p:spPr bwMode="auto">
              <a:xfrm>
                <a:off x="3670" y="2583"/>
                <a:ext cx="285" cy="296"/>
              </a:xfrm>
              <a:prstGeom prst="ellipse">
                <a:avLst/>
              </a:prstGeom>
              <a:solidFill>
                <a:srgbClr val="FFFF99"/>
              </a:solidFill>
              <a:ln w="38100">
                <a:noFill/>
                <a:round/>
                <a:headEnd/>
                <a:tailEnd/>
              </a:ln>
              <a:effectLst/>
            </p:spPr>
            <p:txBody>
              <a:bodyPr wrap="none" anchor="ctr"/>
              <a:lstStyle/>
              <a:p>
                <a:endParaRPr lang="zh-CN" altLang="en-US"/>
              </a:p>
            </p:txBody>
          </p:sp>
          <p:sp>
            <p:nvSpPr>
              <p:cNvPr id="46" name="Oval 25"/>
              <p:cNvSpPr>
                <a:spLocks noChangeArrowheads="1"/>
              </p:cNvSpPr>
              <p:nvPr/>
            </p:nvSpPr>
            <p:spPr bwMode="auto">
              <a:xfrm>
                <a:off x="4590" y="2075"/>
                <a:ext cx="285" cy="296"/>
              </a:xfrm>
              <a:prstGeom prst="ellipse">
                <a:avLst/>
              </a:prstGeom>
              <a:solidFill>
                <a:srgbClr val="FFFF99"/>
              </a:solidFill>
              <a:ln w="38100">
                <a:noFill/>
                <a:round/>
                <a:headEnd/>
                <a:tailEnd/>
              </a:ln>
              <a:effectLst/>
            </p:spPr>
            <p:txBody>
              <a:bodyPr wrap="none" anchor="ctr"/>
              <a:lstStyle/>
              <a:p>
                <a:endParaRPr lang="zh-CN" altLang="en-US"/>
              </a:p>
            </p:txBody>
          </p:sp>
        </p:grpSp>
        <p:sp>
          <p:nvSpPr>
            <p:cNvPr id="17" name="Text Box 26"/>
            <p:cNvSpPr txBox="1">
              <a:spLocks noChangeArrowheads="1"/>
            </p:cNvSpPr>
            <p:nvPr/>
          </p:nvSpPr>
          <p:spPr bwMode="auto">
            <a:xfrm>
              <a:off x="2786" y="2451"/>
              <a:ext cx="228" cy="327"/>
            </a:xfrm>
            <a:prstGeom prst="rect">
              <a:avLst/>
            </a:prstGeom>
            <a:noFill/>
            <a:ln w="38100">
              <a:noFill/>
              <a:miter lim="800000"/>
              <a:headEnd/>
              <a:tailEnd/>
            </a:ln>
            <a:effectLst/>
          </p:spPr>
          <p:txBody>
            <a:bodyPr wrap="none">
              <a:spAutoFit/>
            </a:bodyPr>
            <a:lstStyle/>
            <a:p>
              <a:r>
                <a:rPr kumimoji="1" lang="en-US" altLang="zh-CN" sz="2800" b="1" i="1" dirty="0">
                  <a:solidFill>
                    <a:schemeClr val="bg1"/>
                  </a:solidFill>
                  <a:latin typeface="Times New Roman" pitchFamily="18" charset="0"/>
                </a:rPr>
                <a:t>a</a:t>
              </a:r>
            </a:p>
          </p:txBody>
        </p:sp>
        <p:sp>
          <p:nvSpPr>
            <p:cNvPr id="18" name="Text Box 27"/>
            <p:cNvSpPr txBox="1">
              <a:spLocks noChangeArrowheads="1"/>
            </p:cNvSpPr>
            <p:nvPr/>
          </p:nvSpPr>
          <p:spPr bwMode="auto">
            <a:xfrm>
              <a:off x="3266" y="2950"/>
              <a:ext cx="228" cy="327"/>
            </a:xfrm>
            <a:prstGeom prst="rect">
              <a:avLst/>
            </a:prstGeom>
            <a:noFill/>
            <a:ln w="38100">
              <a:noFill/>
              <a:miter lim="800000"/>
              <a:headEnd/>
              <a:tailEnd/>
            </a:ln>
            <a:effectLst/>
          </p:spPr>
          <p:txBody>
            <a:bodyPr wrap="none">
              <a:spAutoFit/>
            </a:bodyPr>
            <a:lstStyle/>
            <a:p>
              <a:r>
                <a:rPr kumimoji="1" lang="en-US" altLang="zh-CN" sz="2800" b="1" i="1">
                  <a:solidFill>
                    <a:schemeClr val="bg1"/>
                  </a:solidFill>
                  <a:latin typeface="Times New Roman" pitchFamily="18" charset="0"/>
                </a:rPr>
                <a:t>b</a:t>
              </a:r>
            </a:p>
          </p:txBody>
        </p:sp>
        <p:sp>
          <p:nvSpPr>
            <p:cNvPr id="19" name="Text Box 28"/>
            <p:cNvSpPr txBox="1">
              <a:spLocks noChangeArrowheads="1"/>
            </p:cNvSpPr>
            <p:nvPr/>
          </p:nvSpPr>
          <p:spPr bwMode="auto">
            <a:xfrm>
              <a:off x="3732" y="3407"/>
              <a:ext cx="215" cy="327"/>
            </a:xfrm>
            <a:prstGeom prst="rect">
              <a:avLst/>
            </a:prstGeom>
            <a:noFill/>
            <a:ln w="38100">
              <a:noFill/>
              <a:miter lim="800000"/>
              <a:headEnd/>
              <a:tailEnd/>
            </a:ln>
            <a:effectLst/>
          </p:spPr>
          <p:txBody>
            <a:bodyPr wrap="none">
              <a:spAutoFit/>
            </a:bodyPr>
            <a:lstStyle/>
            <a:p>
              <a:r>
                <a:rPr kumimoji="1" lang="en-US" altLang="zh-CN" sz="2800" b="1" i="1">
                  <a:solidFill>
                    <a:schemeClr val="bg1"/>
                  </a:solidFill>
                  <a:latin typeface="Times New Roman" pitchFamily="18" charset="0"/>
                </a:rPr>
                <a:t>c</a:t>
              </a:r>
            </a:p>
          </p:txBody>
        </p:sp>
        <p:sp>
          <p:nvSpPr>
            <p:cNvPr id="20" name="Text Box 29"/>
            <p:cNvSpPr txBox="1">
              <a:spLocks noChangeArrowheads="1"/>
            </p:cNvSpPr>
            <p:nvPr/>
          </p:nvSpPr>
          <p:spPr bwMode="auto">
            <a:xfrm>
              <a:off x="4537" y="3433"/>
              <a:ext cx="228" cy="327"/>
            </a:xfrm>
            <a:prstGeom prst="rect">
              <a:avLst/>
            </a:prstGeom>
            <a:noFill/>
            <a:ln w="38100">
              <a:noFill/>
              <a:miter lim="800000"/>
              <a:headEnd/>
              <a:tailEnd/>
            </a:ln>
            <a:effectLst/>
          </p:spPr>
          <p:txBody>
            <a:bodyPr wrap="none">
              <a:spAutoFit/>
            </a:bodyPr>
            <a:lstStyle/>
            <a:p>
              <a:r>
                <a:rPr kumimoji="1" lang="en-US" altLang="zh-CN" sz="2800" b="1" i="1">
                  <a:solidFill>
                    <a:schemeClr val="bg1"/>
                  </a:solidFill>
                  <a:latin typeface="Times New Roman" pitchFamily="18" charset="0"/>
                </a:rPr>
                <a:t>d</a:t>
              </a:r>
            </a:p>
          </p:txBody>
        </p:sp>
        <p:sp>
          <p:nvSpPr>
            <p:cNvPr id="21" name="Text Box 30"/>
            <p:cNvSpPr txBox="1">
              <a:spLocks noChangeArrowheads="1"/>
            </p:cNvSpPr>
            <p:nvPr/>
          </p:nvSpPr>
          <p:spPr bwMode="auto">
            <a:xfrm>
              <a:off x="4263" y="2483"/>
              <a:ext cx="215" cy="327"/>
            </a:xfrm>
            <a:prstGeom prst="rect">
              <a:avLst/>
            </a:prstGeom>
            <a:noFill/>
            <a:ln w="38100">
              <a:noFill/>
              <a:miter lim="800000"/>
              <a:headEnd/>
              <a:tailEnd/>
            </a:ln>
            <a:effectLst/>
          </p:spPr>
          <p:txBody>
            <a:bodyPr wrap="none">
              <a:spAutoFit/>
            </a:bodyPr>
            <a:lstStyle/>
            <a:p>
              <a:r>
                <a:rPr kumimoji="1" lang="en-US" altLang="zh-CN" sz="2800" b="1" i="1">
                  <a:solidFill>
                    <a:schemeClr val="bg1"/>
                  </a:solidFill>
                  <a:latin typeface="Times New Roman" pitchFamily="18" charset="0"/>
                </a:rPr>
                <a:t>e</a:t>
              </a:r>
            </a:p>
          </p:txBody>
        </p:sp>
        <p:sp>
          <p:nvSpPr>
            <p:cNvPr id="22" name="Text Box 31"/>
            <p:cNvSpPr txBox="1">
              <a:spLocks noChangeArrowheads="1"/>
            </p:cNvSpPr>
            <p:nvPr/>
          </p:nvSpPr>
          <p:spPr bwMode="auto">
            <a:xfrm>
              <a:off x="5113" y="2502"/>
              <a:ext cx="191" cy="327"/>
            </a:xfrm>
            <a:prstGeom prst="rect">
              <a:avLst/>
            </a:prstGeom>
            <a:noFill/>
            <a:ln w="38100">
              <a:noFill/>
              <a:miter lim="800000"/>
              <a:headEnd/>
              <a:tailEnd/>
            </a:ln>
            <a:effectLst/>
          </p:spPr>
          <p:txBody>
            <a:bodyPr wrap="none">
              <a:spAutoFit/>
            </a:bodyPr>
            <a:lstStyle/>
            <a:p>
              <a:r>
                <a:rPr kumimoji="1" lang="en-US" altLang="zh-CN" sz="2800" b="1" i="1">
                  <a:solidFill>
                    <a:schemeClr val="bg1"/>
                  </a:solidFill>
                  <a:latin typeface="Times New Roman" pitchFamily="18" charset="0"/>
                </a:rPr>
                <a:t>f</a:t>
              </a:r>
            </a:p>
          </p:txBody>
        </p:sp>
        <p:sp>
          <p:nvSpPr>
            <p:cNvPr id="23" name="Text Box 32"/>
            <p:cNvSpPr txBox="1">
              <a:spLocks noChangeArrowheads="1"/>
            </p:cNvSpPr>
            <p:nvPr/>
          </p:nvSpPr>
          <p:spPr bwMode="auto">
            <a:xfrm>
              <a:off x="3960" y="1546"/>
              <a:ext cx="229" cy="327"/>
            </a:xfrm>
            <a:prstGeom prst="rect">
              <a:avLst/>
            </a:prstGeom>
            <a:noFill/>
            <a:ln w="38100">
              <a:noFill/>
              <a:miter lim="800000"/>
              <a:headEnd/>
              <a:tailEnd/>
            </a:ln>
            <a:effectLst/>
          </p:spPr>
          <p:txBody>
            <a:bodyPr wrap="none">
              <a:spAutoFit/>
            </a:bodyPr>
            <a:lstStyle/>
            <a:p>
              <a:r>
                <a:rPr kumimoji="1" lang="en-US" altLang="zh-CN" sz="2800" b="1" dirty="0">
                  <a:solidFill>
                    <a:schemeClr val="bg1"/>
                  </a:solidFill>
                  <a:effectLst>
                    <a:outerShdw blurRad="38100" dist="38100" dir="2700000" algn="tl">
                      <a:srgbClr val="C0C0C0"/>
                    </a:outerShdw>
                  </a:effectLst>
                  <a:latin typeface="黑体" pitchFamily="2" charset="-122"/>
                  <a:ea typeface="黑体" pitchFamily="2" charset="-122"/>
                </a:rPr>
                <a:t>-</a:t>
              </a:r>
            </a:p>
          </p:txBody>
        </p:sp>
        <p:sp>
          <p:nvSpPr>
            <p:cNvPr id="24" name="Text Box 33"/>
            <p:cNvSpPr txBox="1">
              <a:spLocks noChangeArrowheads="1"/>
            </p:cNvSpPr>
            <p:nvPr/>
          </p:nvSpPr>
          <p:spPr bwMode="auto">
            <a:xfrm>
              <a:off x="4139" y="2968"/>
              <a:ext cx="229" cy="327"/>
            </a:xfrm>
            <a:prstGeom prst="rect">
              <a:avLst/>
            </a:prstGeom>
            <a:noFill/>
            <a:ln w="38100">
              <a:noFill/>
              <a:miter lim="800000"/>
              <a:headEnd/>
              <a:tailEnd/>
            </a:ln>
            <a:effectLst/>
          </p:spPr>
          <p:txBody>
            <a:bodyPr wrap="none">
              <a:spAutoFit/>
            </a:bodyPr>
            <a:lstStyle/>
            <a:p>
              <a:r>
                <a:rPr kumimoji="1" lang="en-US" altLang="zh-CN" sz="2800" b="1">
                  <a:solidFill>
                    <a:schemeClr val="bg1"/>
                  </a:solidFill>
                  <a:effectLst>
                    <a:outerShdw blurRad="38100" dist="38100" dir="2700000" algn="tl">
                      <a:srgbClr val="C0C0C0"/>
                    </a:outerShdw>
                  </a:effectLst>
                  <a:latin typeface="黑体" pitchFamily="2" charset="-122"/>
                  <a:ea typeface="黑体" pitchFamily="2" charset="-122"/>
                </a:rPr>
                <a:t>-</a:t>
              </a:r>
            </a:p>
          </p:txBody>
        </p:sp>
        <p:sp>
          <p:nvSpPr>
            <p:cNvPr id="25" name="Text Box 34"/>
            <p:cNvSpPr txBox="1">
              <a:spLocks noChangeArrowheads="1"/>
            </p:cNvSpPr>
            <p:nvPr/>
          </p:nvSpPr>
          <p:spPr bwMode="auto">
            <a:xfrm>
              <a:off x="3260" y="1981"/>
              <a:ext cx="229" cy="327"/>
            </a:xfrm>
            <a:prstGeom prst="rect">
              <a:avLst/>
            </a:prstGeom>
            <a:noFill/>
            <a:ln w="38100">
              <a:noFill/>
              <a:miter lim="800000"/>
              <a:headEnd/>
              <a:tailEnd/>
            </a:ln>
            <a:effectLst/>
          </p:spPr>
          <p:txBody>
            <a:bodyPr wrap="none">
              <a:spAutoFit/>
            </a:bodyPr>
            <a:lstStyle/>
            <a:p>
              <a:r>
                <a:rPr kumimoji="1" lang="en-US" altLang="zh-CN" sz="2800" b="1" dirty="0">
                  <a:solidFill>
                    <a:schemeClr val="bg1"/>
                  </a:solidFill>
                  <a:effectLst>
                    <a:outerShdw blurRad="38100" dist="38100" dir="2700000" algn="tl">
                      <a:srgbClr val="C0C0C0"/>
                    </a:outerShdw>
                  </a:effectLst>
                  <a:latin typeface="黑体" pitchFamily="2" charset="-122"/>
                  <a:ea typeface="黑体" pitchFamily="2" charset="-122"/>
                </a:rPr>
                <a:t>+</a:t>
              </a:r>
            </a:p>
          </p:txBody>
        </p:sp>
        <p:sp>
          <p:nvSpPr>
            <p:cNvPr id="26" name="Text Box 35"/>
            <p:cNvSpPr txBox="1">
              <a:spLocks noChangeArrowheads="1"/>
            </p:cNvSpPr>
            <p:nvPr/>
          </p:nvSpPr>
          <p:spPr bwMode="auto">
            <a:xfrm>
              <a:off x="4650" y="1999"/>
              <a:ext cx="229" cy="327"/>
            </a:xfrm>
            <a:prstGeom prst="rect">
              <a:avLst/>
            </a:prstGeom>
            <a:noFill/>
            <a:ln w="38100">
              <a:noFill/>
              <a:miter lim="800000"/>
              <a:headEnd/>
              <a:tailEnd/>
            </a:ln>
            <a:effectLst/>
          </p:spPr>
          <p:txBody>
            <a:bodyPr wrap="none">
              <a:spAutoFit/>
            </a:bodyPr>
            <a:lstStyle/>
            <a:p>
              <a:r>
                <a:rPr kumimoji="1" lang="en-US" altLang="zh-CN" sz="2800" b="1" dirty="0">
                  <a:solidFill>
                    <a:schemeClr val="bg1"/>
                  </a:solidFill>
                  <a:effectLst>
                    <a:outerShdw blurRad="38100" dist="38100" dir="2700000" algn="tl">
                      <a:srgbClr val="C0C0C0"/>
                    </a:outerShdw>
                  </a:effectLst>
                  <a:latin typeface="黑体" pitchFamily="2" charset="-122"/>
                  <a:ea typeface="黑体" pitchFamily="2" charset="-122"/>
                </a:rPr>
                <a:t>/</a:t>
              </a:r>
            </a:p>
          </p:txBody>
        </p:sp>
        <p:sp>
          <p:nvSpPr>
            <p:cNvPr id="27" name="Text Box 36"/>
            <p:cNvSpPr txBox="1">
              <a:spLocks noChangeArrowheads="1"/>
            </p:cNvSpPr>
            <p:nvPr/>
          </p:nvSpPr>
          <p:spPr bwMode="auto">
            <a:xfrm>
              <a:off x="3726" y="2511"/>
              <a:ext cx="229" cy="327"/>
            </a:xfrm>
            <a:prstGeom prst="rect">
              <a:avLst/>
            </a:prstGeom>
            <a:noFill/>
            <a:ln w="38100">
              <a:noFill/>
              <a:miter lim="800000"/>
              <a:headEnd/>
              <a:tailEnd/>
            </a:ln>
            <a:effectLst/>
          </p:spPr>
          <p:txBody>
            <a:bodyPr wrap="none">
              <a:spAutoFit/>
            </a:bodyPr>
            <a:lstStyle/>
            <a:p>
              <a:r>
                <a:rPr kumimoji="1" lang="en-US" altLang="zh-CN" sz="2800" b="1" dirty="0">
                  <a:solidFill>
                    <a:schemeClr val="bg1"/>
                  </a:solidFill>
                  <a:effectLst>
                    <a:outerShdw blurRad="38100" dist="38100" dir="2700000" algn="tl">
                      <a:srgbClr val="C0C0C0"/>
                    </a:outerShdw>
                  </a:effectLst>
                  <a:latin typeface="黑体" pitchFamily="2" charset="-122"/>
                  <a:ea typeface="黑体" pitchFamily="2" charset="-122"/>
                </a:rPr>
                <a:t>*</a:t>
              </a:r>
            </a:p>
          </p:txBody>
        </p:sp>
      </p:grpSp>
      <p:sp>
        <p:nvSpPr>
          <p:cNvPr id="5" name="Line 37"/>
          <p:cNvSpPr>
            <a:spLocks noChangeShapeType="1"/>
          </p:cNvSpPr>
          <p:nvPr/>
        </p:nvSpPr>
        <p:spPr bwMode="auto">
          <a:xfrm flipH="1">
            <a:off x="3655519" y="2209152"/>
            <a:ext cx="550862" cy="349250"/>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6" name="Line 38"/>
          <p:cNvSpPr>
            <a:spLocks noChangeShapeType="1"/>
          </p:cNvSpPr>
          <p:nvPr/>
        </p:nvSpPr>
        <p:spPr bwMode="auto">
          <a:xfrm>
            <a:off x="3777756" y="2899715"/>
            <a:ext cx="1597025" cy="0"/>
          </a:xfrm>
          <a:prstGeom prst="line">
            <a:avLst/>
          </a:prstGeom>
          <a:noFill/>
          <a:ln w="25400">
            <a:solidFill>
              <a:schemeClr val="bg1"/>
            </a:solidFill>
            <a:round/>
            <a:headEnd/>
            <a:tailEnd type="stealth" w="med" len="med"/>
          </a:ln>
          <a:effectLst/>
        </p:spPr>
        <p:txBody>
          <a:bodyPr wrap="none" anchor="ctr"/>
          <a:lstStyle/>
          <a:p>
            <a:endParaRPr lang="zh-CN" altLang="en-US"/>
          </a:p>
        </p:txBody>
      </p:sp>
      <p:sp>
        <p:nvSpPr>
          <p:cNvPr id="7" name="Line 39"/>
          <p:cNvSpPr>
            <a:spLocks noChangeShapeType="1"/>
          </p:cNvSpPr>
          <p:nvPr/>
        </p:nvSpPr>
        <p:spPr bwMode="auto">
          <a:xfrm flipV="1">
            <a:off x="2971306" y="3631552"/>
            <a:ext cx="914400" cy="15875"/>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8" name="Line 40"/>
          <p:cNvSpPr>
            <a:spLocks noChangeShapeType="1"/>
          </p:cNvSpPr>
          <p:nvPr/>
        </p:nvSpPr>
        <p:spPr bwMode="auto">
          <a:xfrm flipV="1">
            <a:off x="4444506" y="3653777"/>
            <a:ext cx="349250" cy="1588"/>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9" name="Line 41"/>
          <p:cNvSpPr>
            <a:spLocks noChangeShapeType="1"/>
          </p:cNvSpPr>
          <p:nvPr/>
        </p:nvSpPr>
        <p:spPr bwMode="auto">
          <a:xfrm>
            <a:off x="5287469" y="3669652"/>
            <a:ext cx="841375" cy="12700"/>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10" name="Line 42"/>
          <p:cNvSpPr>
            <a:spLocks noChangeShapeType="1"/>
          </p:cNvSpPr>
          <p:nvPr/>
        </p:nvSpPr>
        <p:spPr bwMode="auto">
          <a:xfrm flipV="1">
            <a:off x="3690444" y="4436415"/>
            <a:ext cx="900112" cy="1588"/>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11" name="Line 43"/>
          <p:cNvSpPr>
            <a:spLocks noChangeShapeType="1"/>
          </p:cNvSpPr>
          <p:nvPr/>
        </p:nvSpPr>
        <p:spPr bwMode="auto">
          <a:xfrm>
            <a:off x="4473081" y="5149202"/>
            <a:ext cx="754062" cy="12700"/>
          </a:xfrm>
          <a:prstGeom prst="line">
            <a:avLst/>
          </a:prstGeom>
          <a:noFill/>
          <a:ln w="25400">
            <a:solidFill>
              <a:schemeClr val="bg1">
                <a:lumMod val="95000"/>
                <a:lumOff val="5000"/>
              </a:schemeClr>
            </a:solidFill>
            <a:round/>
            <a:headEnd/>
            <a:tailEnd type="stealth" w="med" len="med"/>
          </a:ln>
          <a:effectLst/>
        </p:spPr>
        <p:txBody>
          <a:bodyPr wrap="none" anchor="ctr"/>
          <a:lstStyle/>
          <a:p>
            <a:endParaRPr lang="zh-CN" altLang="en-US"/>
          </a:p>
        </p:txBody>
      </p:sp>
      <p:sp>
        <p:nvSpPr>
          <p:cNvPr id="12" name="Line 44"/>
          <p:cNvSpPr>
            <a:spLocks noChangeShapeType="1"/>
          </p:cNvSpPr>
          <p:nvPr/>
        </p:nvSpPr>
        <p:spPr bwMode="auto">
          <a:xfrm>
            <a:off x="5760544" y="5141265"/>
            <a:ext cx="407987" cy="0"/>
          </a:xfrm>
          <a:prstGeom prst="line">
            <a:avLst/>
          </a:prstGeom>
          <a:noFill/>
          <a:ln w="25400">
            <a:solidFill>
              <a:schemeClr val="bg1"/>
            </a:solidFill>
            <a:round/>
            <a:headEnd/>
            <a:tailEnd type="stealth" w="med" len="med"/>
          </a:ln>
          <a:effectLst/>
        </p:spPr>
        <p:txBody>
          <a:bodyPr wrap="none" anchor="ctr"/>
          <a:lstStyle/>
          <a:p>
            <a:endParaRPr lang="zh-CN" altLang="en-US"/>
          </a:p>
        </p:txBody>
      </p:sp>
      <p:sp>
        <p:nvSpPr>
          <p:cNvPr id="13" name="Freeform 45"/>
          <p:cNvSpPr>
            <a:spLocks/>
          </p:cNvSpPr>
          <p:nvPr/>
        </p:nvSpPr>
        <p:spPr bwMode="auto">
          <a:xfrm>
            <a:off x="2191844" y="2879077"/>
            <a:ext cx="3986212" cy="782638"/>
          </a:xfrm>
          <a:custGeom>
            <a:avLst/>
            <a:gdLst/>
            <a:ahLst/>
            <a:cxnLst>
              <a:cxn ang="0">
                <a:pos x="2339" y="8"/>
              </a:cxn>
              <a:cxn ang="0">
                <a:pos x="2439" y="17"/>
              </a:cxn>
              <a:cxn ang="0">
                <a:pos x="2503" y="109"/>
              </a:cxn>
              <a:cxn ang="0">
                <a:pos x="2485" y="218"/>
              </a:cxn>
              <a:cxn ang="0">
                <a:pos x="2394" y="264"/>
              </a:cxn>
              <a:cxn ang="0">
                <a:pos x="1964" y="264"/>
              </a:cxn>
              <a:cxn ang="0">
                <a:pos x="593" y="264"/>
              </a:cxn>
              <a:cxn ang="0">
                <a:pos x="181" y="264"/>
              </a:cxn>
              <a:cxn ang="0">
                <a:pos x="26" y="337"/>
              </a:cxn>
              <a:cxn ang="0">
                <a:pos x="26" y="447"/>
              </a:cxn>
              <a:cxn ang="0">
                <a:pos x="117" y="493"/>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bg1"/>
            </a:solidFill>
            <a:prstDash val="solid"/>
            <a:round/>
            <a:headEnd type="none" w="med" len="med"/>
            <a:tailEnd type="stealth" w="med" len="med"/>
          </a:ln>
          <a:effectLst/>
        </p:spPr>
        <p:txBody>
          <a:bodyPr wrap="none" anchor="ctr"/>
          <a:lstStyle/>
          <a:p>
            <a:endParaRPr lang="zh-CN" altLang="en-US"/>
          </a:p>
        </p:txBody>
      </p:sp>
      <p:sp>
        <p:nvSpPr>
          <p:cNvPr id="14" name="Freeform 46"/>
          <p:cNvSpPr>
            <a:spLocks/>
          </p:cNvSpPr>
          <p:nvPr/>
        </p:nvSpPr>
        <p:spPr bwMode="auto">
          <a:xfrm>
            <a:off x="2666506" y="3676002"/>
            <a:ext cx="4149725" cy="681038"/>
          </a:xfrm>
          <a:custGeom>
            <a:avLst/>
            <a:gdLst/>
            <a:ahLst/>
            <a:cxnLst>
              <a:cxn ang="0">
                <a:pos x="2506" y="0"/>
              </a:cxn>
              <a:cxn ang="0">
                <a:pos x="2588" y="18"/>
              </a:cxn>
              <a:cxn ang="0">
                <a:pos x="2625" y="109"/>
              </a:cxn>
              <a:cxn ang="0">
                <a:pos x="2588" y="219"/>
              </a:cxn>
              <a:cxn ang="0">
                <a:pos x="2360" y="247"/>
              </a:cxn>
              <a:cxn ang="0">
                <a:pos x="1976" y="247"/>
              </a:cxn>
              <a:cxn ang="0">
                <a:pos x="312" y="247"/>
              </a:cxn>
              <a:cxn ang="0">
                <a:pos x="101" y="347"/>
              </a:cxn>
              <a:cxn ang="0">
                <a:pos x="339" y="429"/>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bg1"/>
            </a:solidFill>
            <a:prstDash val="solid"/>
            <a:round/>
            <a:headEnd type="none" w="med" len="med"/>
            <a:tailEnd type="stealth" w="med" len="med"/>
          </a:ln>
          <a:effectLst/>
        </p:spPr>
        <p:txBody>
          <a:bodyPr wrap="none" anchor="ctr"/>
          <a:lstStyle/>
          <a:p>
            <a:endParaRPr lang="zh-CN" altLang="en-US"/>
          </a:p>
        </p:txBody>
      </p:sp>
      <p:sp>
        <p:nvSpPr>
          <p:cNvPr id="15" name="Freeform 47"/>
          <p:cNvSpPr>
            <a:spLocks/>
          </p:cNvSpPr>
          <p:nvPr/>
        </p:nvSpPr>
        <p:spPr bwMode="auto">
          <a:xfrm>
            <a:off x="3655519" y="4430065"/>
            <a:ext cx="1562100" cy="723900"/>
          </a:xfrm>
          <a:custGeom>
            <a:avLst/>
            <a:gdLst/>
            <a:ahLst/>
            <a:cxnLst>
              <a:cxn ang="0">
                <a:pos x="905" y="0"/>
              </a:cxn>
              <a:cxn ang="0">
                <a:pos x="960" y="37"/>
              </a:cxn>
              <a:cxn ang="0">
                <a:pos x="960" y="137"/>
              </a:cxn>
              <a:cxn ang="0">
                <a:pos x="813" y="201"/>
              </a:cxn>
              <a:cxn ang="0">
                <a:pos x="439" y="201"/>
              </a:cxn>
              <a:cxn ang="0">
                <a:pos x="119" y="229"/>
              </a:cxn>
              <a:cxn ang="0">
                <a:pos x="9" y="348"/>
              </a:cxn>
              <a:cxn ang="0">
                <a:pos x="64" y="439"/>
              </a:cxn>
              <a:cxn ang="0">
                <a:pos x="192" y="448"/>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bg1"/>
            </a:solidFill>
            <a:prstDash val="solid"/>
            <a:round/>
            <a:headEnd type="none" w="med" len="med"/>
            <a:tailEnd type="stealth" w="med" len="med"/>
          </a:ln>
          <a:effectLst/>
        </p:spPr>
        <p:txBody>
          <a:bodyPr wrap="none" anchor="ctr"/>
          <a:lstStyle/>
          <a:p>
            <a:endParaRPr lang="zh-CN" altLang="en-US"/>
          </a:p>
        </p:txBody>
      </p:sp>
    </p:spTree>
    <p:extLst>
      <p:ext uri="{BB962C8B-B14F-4D97-AF65-F5344CB8AC3E}">
        <p14:creationId xmlns:p14="http://schemas.microsoft.com/office/powerpoint/2010/main" val="33063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53927" y="288882"/>
            <a:ext cx="8763120" cy="5837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zh-CN" altLang="en-US" dirty="0" smtClean="0">
                <a:solidFill>
                  <a:schemeClr val="bg1"/>
                </a:solidFill>
                <a:latin typeface="方正喵呜体" panose="02010600010101010101" pitchFamily="2" charset="-122"/>
                <a:ea typeface="方正喵呜体" panose="02010600010101010101" pitchFamily="2" charset="-122"/>
              </a:rPr>
              <a:t>问题：给定二叉树的前序序列和中序序列可否唯一地确定一棵二叉树？</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a:buClr>
                <a:schemeClr val="tx1"/>
              </a:buClr>
            </a:pPr>
            <a:endParaRPr lang="en-US" altLang="zh-CN" dirty="0" smtClean="0">
              <a:solidFill>
                <a:schemeClr val="bg1"/>
              </a:solidFill>
              <a:latin typeface="方正喵呜体" panose="02010600010101010101" pitchFamily="2" charset="-122"/>
              <a:ea typeface="方正喵呜体" panose="02010600010101010101" pitchFamily="2" charset="-122"/>
            </a:endParaRPr>
          </a:p>
          <a:p>
            <a:pPr>
              <a:spcBef>
                <a:spcPct val="5000"/>
              </a:spcBef>
              <a:buClr>
                <a:schemeClr val="tx1"/>
              </a:buClr>
              <a:buSzPct val="50000"/>
            </a:pPr>
            <a:r>
              <a:rPr lang="zh-CN" altLang="en-US" dirty="0" smtClean="0">
                <a:solidFill>
                  <a:srgbClr val="2959F3"/>
                </a:solidFill>
                <a:latin typeface="方正喵呜体" panose="02010600010101010101" pitchFamily="2" charset="-122"/>
                <a:ea typeface="方正喵呜体" panose="02010600010101010101" pitchFamily="2" charset="-122"/>
              </a:rPr>
              <a:t>前序序列</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a b d c e</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特点是第一个访问的</a:t>
            </a:r>
            <a:r>
              <a:rPr lang="en-US" altLang="zh-CN" i="1" dirty="0" smtClean="0">
                <a:solidFill>
                  <a:schemeClr val="bg1"/>
                </a:solidFill>
                <a:latin typeface="方正喵呜体" panose="02010600010101010101" pitchFamily="2" charset="-122"/>
                <a:ea typeface="方正喵呜体" panose="02010600010101010101" pitchFamily="2" charset="-122"/>
              </a:rPr>
              <a:t>a</a:t>
            </a:r>
            <a:r>
              <a:rPr lang="zh-CN" altLang="en-US" dirty="0" smtClean="0">
                <a:solidFill>
                  <a:schemeClr val="bg1"/>
                </a:solidFill>
                <a:latin typeface="方正喵呜体" panose="02010600010101010101" pitchFamily="2" charset="-122"/>
                <a:ea typeface="方正喵呜体" panose="02010600010101010101" pitchFamily="2" charset="-122"/>
              </a:rPr>
              <a:t>一定是树根，只要左子树非空，后面紧跟的</a:t>
            </a:r>
            <a:r>
              <a:rPr lang="en-US" altLang="zh-CN" i="1" dirty="0" smtClean="0">
                <a:solidFill>
                  <a:schemeClr val="bg1"/>
                </a:solidFill>
                <a:latin typeface="方正喵呜体" panose="02010600010101010101" pitchFamily="2" charset="-122"/>
                <a:ea typeface="方正喵呜体" panose="02010600010101010101" pitchFamily="2" charset="-122"/>
              </a:rPr>
              <a:t>b </a:t>
            </a:r>
            <a:r>
              <a:rPr lang="zh-CN" altLang="en-US" dirty="0" smtClean="0">
                <a:solidFill>
                  <a:schemeClr val="bg1"/>
                </a:solidFill>
                <a:latin typeface="方正喵呜体" panose="02010600010101010101" pitchFamily="2" charset="-122"/>
                <a:ea typeface="方正喵呜体" panose="02010600010101010101" pitchFamily="2" charset="-122"/>
              </a:rPr>
              <a:t>一定是根的左子女，</a:t>
            </a:r>
            <a:r>
              <a:rPr lang="en-US" altLang="zh-CN" dirty="0" smtClean="0">
                <a:solidFill>
                  <a:schemeClr val="bg1"/>
                </a:solidFill>
                <a:latin typeface="方正喵呜体" panose="02010600010101010101" pitchFamily="2" charset="-122"/>
                <a:ea typeface="方正喵呜体" panose="02010600010101010101" pitchFamily="2" charset="-122"/>
              </a:rPr>
              <a:t>…</a:t>
            </a:r>
          </a:p>
          <a:p>
            <a:pPr>
              <a:spcBef>
                <a:spcPct val="5000"/>
              </a:spcBef>
              <a:buClr>
                <a:schemeClr val="tx1"/>
              </a:buClr>
              <a:buSzPct val="50000"/>
            </a:pPr>
            <a:r>
              <a:rPr lang="zh-CN" altLang="en-US" dirty="0" smtClean="0">
                <a:solidFill>
                  <a:srgbClr val="2959F3"/>
                </a:solidFill>
                <a:latin typeface="方正喵呜体" panose="02010600010101010101" pitchFamily="2" charset="-122"/>
                <a:ea typeface="方正喵呜体" panose="02010600010101010101" pitchFamily="2" charset="-122"/>
              </a:rPr>
              <a:t>中序序列</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b d a e c</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特点是树根 </a:t>
            </a:r>
            <a:r>
              <a:rPr lang="en-US" altLang="zh-CN" i="1" dirty="0" smtClean="0">
                <a:solidFill>
                  <a:schemeClr val="bg1"/>
                </a:solidFill>
                <a:latin typeface="方正喵呜体" panose="02010600010101010101" pitchFamily="2" charset="-122"/>
                <a:ea typeface="方正喵呜体" panose="02010600010101010101" pitchFamily="2" charset="-122"/>
              </a:rPr>
              <a:t>a</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把整个中序分成两部分，</a:t>
            </a:r>
            <a:r>
              <a:rPr lang="en-US" altLang="zh-CN" i="1" dirty="0" smtClean="0">
                <a:solidFill>
                  <a:schemeClr val="bg1"/>
                </a:solidFill>
                <a:latin typeface="方正喵呜体" panose="02010600010101010101" pitchFamily="2" charset="-122"/>
                <a:ea typeface="方正喵呜体" panose="02010600010101010101" pitchFamily="2" charset="-122"/>
              </a:rPr>
              <a:t>a </a:t>
            </a:r>
            <a:r>
              <a:rPr lang="zh-CN" altLang="en-US" dirty="0" smtClean="0">
                <a:solidFill>
                  <a:schemeClr val="bg1"/>
                </a:solidFill>
                <a:latin typeface="方正喵呜体" panose="02010600010101010101" pitchFamily="2" charset="-122"/>
                <a:ea typeface="方正喵呜体" panose="02010600010101010101" pitchFamily="2" charset="-122"/>
              </a:rPr>
              <a:t>左侧子序列是根的左子树上的结点数据，右侧子序列是根的右子树上的结点数据。</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6149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81919" y="195576"/>
            <a:ext cx="8763120" cy="5837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zh-CN" altLang="en-US" b="1" smtClean="0">
                <a:solidFill>
                  <a:schemeClr val="bg1"/>
                </a:solidFill>
                <a:latin typeface="方正喵呜体" panose="02010600010101010101" pitchFamily="2" charset="-122"/>
                <a:ea typeface="方正喵呜体" panose="02010600010101010101" pitchFamily="2" charset="-122"/>
              </a:rPr>
              <a:t>例如：一棵二叉树的</a:t>
            </a:r>
            <a:endParaRPr lang="en-US" altLang="zh-CN" b="1" smtClean="0">
              <a:solidFill>
                <a:schemeClr val="bg1"/>
              </a:solidFill>
              <a:latin typeface="方正喵呜体" panose="02010600010101010101" pitchFamily="2" charset="-122"/>
              <a:ea typeface="方正喵呜体" panose="02010600010101010101" pitchFamily="2" charset="-122"/>
            </a:endParaRPr>
          </a:p>
          <a:p>
            <a:pPr>
              <a:buClr>
                <a:schemeClr val="tx1"/>
              </a:buClr>
              <a:buFont typeface="Arial" panose="020B0604020202020204" pitchFamily="34" charset="0"/>
              <a:buNone/>
            </a:pPr>
            <a:r>
              <a:rPr lang="zh-CN" altLang="en-US" b="1" smtClean="0">
                <a:solidFill>
                  <a:schemeClr val="bg1"/>
                </a:solidFill>
                <a:latin typeface="方正喵呜体" panose="02010600010101010101" pitchFamily="2" charset="-122"/>
                <a:ea typeface="方正喵呜体" panose="02010600010101010101" pitchFamily="2" charset="-122"/>
              </a:rPr>
              <a:t>    前序序列（</a:t>
            </a:r>
            <a:r>
              <a:rPr lang="en-US" altLang="zh-CN" b="1" smtClean="0">
                <a:solidFill>
                  <a:schemeClr val="bg1"/>
                </a:solidFill>
                <a:latin typeface="方正喵呜体" panose="02010600010101010101" pitchFamily="2" charset="-122"/>
                <a:ea typeface="方正喵呜体" panose="02010600010101010101" pitchFamily="2" charset="-122"/>
              </a:rPr>
              <a:t>ABHFDECKG</a:t>
            </a:r>
            <a:r>
              <a:rPr lang="zh-CN" altLang="en-US" b="1" smtClean="0">
                <a:solidFill>
                  <a:schemeClr val="bg1"/>
                </a:solidFill>
                <a:latin typeface="方正喵呜体" panose="02010600010101010101" pitchFamily="2" charset="-122"/>
                <a:ea typeface="方正喵呜体" panose="02010600010101010101" pitchFamily="2" charset="-122"/>
              </a:rPr>
              <a:t>）</a:t>
            </a:r>
            <a:endParaRPr lang="en-US" altLang="zh-CN" b="1" smtClean="0">
              <a:solidFill>
                <a:schemeClr val="bg1"/>
              </a:solidFill>
              <a:latin typeface="方正喵呜体" panose="02010600010101010101" pitchFamily="2" charset="-122"/>
              <a:ea typeface="方正喵呜体" panose="02010600010101010101" pitchFamily="2" charset="-122"/>
            </a:endParaRPr>
          </a:p>
          <a:p>
            <a:pPr>
              <a:buClr>
                <a:schemeClr val="tx1"/>
              </a:buClr>
              <a:buFont typeface="Arial" panose="020B0604020202020204" pitchFamily="34" charset="0"/>
              <a:buNone/>
            </a:pPr>
            <a:r>
              <a:rPr lang="zh-CN" altLang="en-US" b="1" smtClean="0">
                <a:solidFill>
                  <a:schemeClr val="bg1"/>
                </a:solidFill>
                <a:latin typeface="方正喵呜体" panose="02010600010101010101" pitchFamily="2" charset="-122"/>
                <a:ea typeface="方正喵呜体" panose="02010600010101010101" pitchFamily="2" charset="-122"/>
              </a:rPr>
              <a:t>    中序序列（</a:t>
            </a:r>
            <a:r>
              <a:rPr lang="en-US" altLang="zh-CN" b="1" smtClean="0">
                <a:solidFill>
                  <a:schemeClr val="bg1"/>
                </a:solidFill>
                <a:latin typeface="方正喵呜体" panose="02010600010101010101" pitchFamily="2" charset="-122"/>
                <a:ea typeface="方正喵呜体" panose="02010600010101010101" pitchFamily="2" charset="-122"/>
              </a:rPr>
              <a:t>HBDFAEKCG</a:t>
            </a:r>
            <a:r>
              <a:rPr lang="zh-CN" altLang="en-US" b="1"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nvGrpSpPr>
          <p:cNvPr id="3" name="Group 28"/>
          <p:cNvGrpSpPr>
            <a:grpSpLocks/>
          </p:cNvGrpSpPr>
          <p:nvPr/>
        </p:nvGrpSpPr>
        <p:grpSpPr bwMode="auto">
          <a:xfrm>
            <a:off x="320339" y="2019640"/>
            <a:ext cx="2970212" cy="1373188"/>
            <a:chOff x="521" y="2351"/>
            <a:chExt cx="1871" cy="865"/>
          </a:xfrm>
        </p:grpSpPr>
        <p:sp>
          <p:nvSpPr>
            <p:cNvPr id="4" name="Line 8"/>
            <p:cNvSpPr>
              <a:spLocks noChangeShapeType="1"/>
            </p:cNvSpPr>
            <p:nvPr/>
          </p:nvSpPr>
          <p:spPr bwMode="auto">
            <a:xfrm>
              <a:off x="1536" y="2640"/>
              <a:ext cx="255" cy="291"/>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 name="Line 9"/>
            <p:cNvSpPr>
              <a:spLocks noChangeShapeType="1"/>
            </p:cNvSpPr>
            <p:nvPr/>
          </p:nvSpPr>
          <p:spPr bwMode="auto">
            <a:xfrm flipH="1">
              <a:off x="1056" y="2640"/>
              <a:ext cx="288" cy="2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 name="Oval 12"/>
            <p:cNvSpPr>
              <a:spLocks noChangeArrowheads="1"/>
            </p:cNvSpPr>
            <p:nvPr/>
          </p:nvSpPr>
          <p:spPr bwMode="auto">
            <a:xfrm>
              <a:off x="1296" y="2409"/>
              <a:ext cx="288" cy="279"/>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Oval 13"/>
            <p:cNvSpPr>
              <a:spLocks noChangeArrowheads="1"/>
            </p:cNvSpPr>
            <p:nvPr/>
          </p:nvSpPr>
          <p:spPr bwMode="auto">
            <a:xfrm>
              <a:off x="521" y="2832"/>
              <a:ext cx="816" cy="384"/>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Oval 14"/>
            <p:cNvSpPr>
              <a:spLocks noChangeArrowheads="1"/>
            </p:cNvSpPr>
            <p:nvPr/>
          </p:nvSpPr>
          <p:spPr bwMode="auto">
            <a:xfrm>
              <a:off x="1519" y="2832"/>
              <a:ext cx="873" cy="384"/>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 name="Text Box 15"/>
            <p:cNvSpPr txBox="1">
              <a:spLocks noChangeArrowheads="1"/>
            </p:cNvSpPr>
            <p:nvPr/>
          </p:nvSpPr>
          <p:spPr bwMode="auto">
            <a:xfrm>
              <a:off x="660" y="2853"/>
              <a:ext cx="572" cy="33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HBDF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0" name="Text Box 16"/>
            <p:cNvSpPr txBox="1">
              <a:spLocks noChangeArrowheads="1"/>
            </p:cNvSpPr>
            <p:nvPr/>
          </p:nvSpPr>
          <p:spPr bwMode="auto">
            <a:xfrm>
              <a:off x="1670" y="2839"/>
              <a:ext cx="601" cy="33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EKCG</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11" name="Text Box 17"/>
            <p:cNvSpPr txBox="1">
              <a:spLocks noChangeArrowheads="1"/>
            </p:cNvSpPr>
            <p:nvPr/>
          </p:nvSpPr>
          <p:spPr bwMode="auto">
            <a:xfrm>
              <a:off x="1336" y="2351"/>
              <a:ext cx="218" cy="33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A</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grpSp>
      <p:grpSp>
        <p:nvGrpSpPr>
          <p:cNvPr id="12" name="Group 29"/>
          <p:cNvGrpSpPr>
            <a:grpSpLocks/>
          </p:cNvGrpSpPr>
          <p:nvPr/>
        </p:nvGrpSpPr>
        <p:grpSpPr bwMode="auto">
          <a:xfrm>
            <a:off x="3319165" y="1910100"/>
            <a:ext cx="2819400" cy="2062163"/>
            <a:chOff x="2928" y="2351"/>
            <a:chExt cx="1776" cy="1299"/>
          </a:xfrm>
        </p:grpSpPr>
        <p:sp>
          <p:nvSpPr>
            <p:cNvPr id="13" name="Line 4"/>
            <p:cNvSpPr>
              <a:spLocks noChangeShapeType="1"/>
            </p:cNvSpPr>
            <p:nvPr/>
          </p:nvSpPr>
          <p:spPr bwMode="auto">
            <a:xfrm>
              <a:off x="3504" y="3120"/>
              <a:ext cx="96" cy="24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Line 5"/>
            <p:cNvSpPr>
              <a:spLocks noChangeShapeType="1"/>
            </p:cNvSpPr>
            <p:nvPr/>
          </p:nvSpPr>
          <p:spPr bwMode="auto">
            <a:xfrm flipH="1">
              <a:off x="3120" y="3120"/>
              <a:ext cx="192" cy="2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Line 6"/>
            <p:cNvSpPr>
              <a:spLocks noChangeShapeType="1"/>
            </p:cNvSpPr>
            <p:nvPr/>
          </p:nvSpPr>
          <p:spPr bwMode="auto">
            <a:xfrm flipH="1">
              <a:off x="3456" y="2640"/>
              <a:ext cx="288" cy="2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Line 7"/>
            <p:cNvSpPr>
              <a:spLocks noChangeShapeType="1"/>
            </p:cNvSpPr>
            <p:nvPr/>
          </p:nvSpPr>
          <p:spPr bwMode="auto">
            <a:xfrm>
              <a:off x="3936" y="2640"/>
              <a:ext cx="288" cy="2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7" name="Oval 18"/>
            <p:cNvSpPr>
              <a:spLocks noChangeArrowheads="1"/>
            </p:cNvSpPr>
            <p:nvPr/>
          </p:nvSpPr>
          <p:spPr bwMode="auto">
            <a:xfrm>
              <a:off x="3696" y="2400"/>
              <a:ext cx="288" cy="288"/>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8" name="Oval 19"/>
            <p:cNvSpPr>
              <a:spLocks noChangeArrowheads="1"/>
            </p:cNvSpPr>
            <p:nvPr/>
          </p:nvSpPr>
          <p:spPr bwMode="auto">
            <a:xfrm>
              <a:off x="3840" y="2832"/>
              <a:ext cx="864" cy="384"/>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9" name="Text Box 20"/>
            <p:cNvSpPr txBox="1">
              <a:spLocks noChangeArrowheads="1"/>
            </p:cNvSpPr>
            <p:nvPr/>
          </p:nvSpPr>
          <p:spPr bwMode="auto">
            <a:xfrm>
              <a:off x="3968" y="2840"/>
              <a:ext cx="601" cy="33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EKCG</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0" name="Text Box 21"/>
            <p:cNvSpPr txBox="1">
              <a:spLocks noChangeArrowheads="1"/>
            </p:cNvSpPr>
            <p:nvPr/>
          </p:nvSpPr>
          <p:spPr bwMode="auto">
            <a:xfrm>
              <a:off x="3736" y="2351"/>
              <a:ext cx="218" cy="33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A</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1" name="Oval 22"/>
            <p:cNvSpPr>
              <a:spLocks noChangeArrowheads="1"/>
            </p:cNvSpPr>
            <p:nvPr/>
          </p:nvSpPr>
          <p:spPr bwMode="auto">
            <a:xfrm>
              <a:off x="3264" y="2880"/>
              <a:ext cx="288" cy="288"/>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Text Box 23"/>
            <p:cNvSpPr txBox="1">
              <a:spLocks noChangeArrowheads="1"/>
            </p:cNvSpPr>
            <p:nvPr/>
          </p:nvSpPr>
          <p:spPr bwMode="auto">
            <a:xfrm>
              <a:off x="3295" y="2840"/>
              <a:ext cx="235" cy="33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B</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3" name="Oval 24"/>
            <p:cNvSpPr>
              <a:spLocks noChangeArrowheads="1"/>
            </p:cNvSpPr>
            <p:nvPr/>
          </p:nvSpPr>
          <p:spPr bwMode="auto">
            <a:xfrm>
              <a:off x="2928" y="3360"/>
              <a:ext cx="288" cy="288"/>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4" name="Text Box 25"/>
            <p:cNvSpPr txBox="1">
              <a:spLocks noChangeArrowheads="1"/>
            </p:cNvSpPr>
            <p:nvPr/>
          </p:nvSpPr>
          <p:spPr bwMode="auto">
            <a:xfrm>
              <a:off x="2958" y="3320"/>
              <a:ext cx="237" cy="33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H</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5" name="Oval 26"/>
            <p:cNvSpPr>
              <a:spLocks noChangeArrowheads="1"/>
            </p:cNvSpPr>
            <p:nvPr/>
          </p:nvSpPr>
          <p:spPr bwMode="auto">
            <a:xfrm>
              <a:off x="3402" y="3351"/>
              <a:ext cx="438" cy="288"/>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6" name="Text Box 27"/>
            <p:cNvSpPr txBox="1">
              <a:spLocks noChangeArrowheads="1"/>
            </p:cNvSpPr>
            <p:nvPr/>
          </p:nvSpPr>
          <p:spPr bwMode="auto">
            <a:xfrm>
              <a:off x="3406" y="3321"/>
              <a:ext cx="434" cy="327"/>
            </a:xfrm>
            <a:prstGeom prst="rect">
              <a:avLst/>
            </a:prstGeom>
            <a:noFill/>
            <a:ln w="38100">
              <a:noFill/>
              <a:miter lim="800000"/>
              <a:headEnd/>
              <a:tailEnd/>
            </a:ln>
            <a:effectLst/>
          </p:spPr>
          <p:txBody>
            <a:bodyPr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DF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grpSp>
      <p:grpSp>
        <p:nvGrpSpPr>
          <p:cNvPr id="27" name="组合 129"/>
          <p:cNvGrpSpPr/>
          <p:nvPr/>
        </p:nvGrpSpPr>
        <p:grpSpPr>
          <a:xfrm>
            <a:off x="6240181" y="1946147"/>
            <a:ext cx="2462217" cy="2727524"/>
            <a:chOff x="6061110" y="2258531"/>
            <a:chExt cx="2462217" cy="2727524"/>
          </a:xfrm>
        </p:grpSpPr>
        <p:sp>
          <p:nvSpPr>
            <p:cNvPr id="28" name="Line 4"/>
            <p:cNvSpPr>
              <a:spLocks noChangeShapeType="1"/>
            </p:cNvSpPr>
            <p:nvPr/>
          </p:nvSpPr>
          <p:spPr bwMode="auto">
            <a:xfrm>
              <a:off x="6799293" y="3282948"/>
              <a:ext cx="381000" cy="6096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9" name="Line 4"/>
            <p:cNvSpPr>
              <a:spLocks noChangeShapeType="1"/>
            </p:cNvSpPr>
            <p:nvPr/>
          </p:nvSpPr>
          <p:spPr bwMode="auto">
            <a:xfrm>
              <a:off x="7456527" y="2589201"/>
              <a:ext cx="381000" cy="6096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0" name="Line 40"/>
            <p:cNvSpPr>
              <a:spLocks noChangeShapeType="1"/>
            </p:cNvSpPr>
            <p:nvPr/>
          </p:nvSpPr>
          <p:spPr bwMode="auto">
            <a:xfrm flipH="1">
              <a:off x="6365910" y="3363897"/>
              <a:ext cx="3048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Line 41"/>
            <p:cNvSpPr>
              <a:spLocks noChangeShapeType="1"/>
            </p:cNvSpPr>
            <p:nvPr/>
          </p:nvSpPr>
          <p:spPr bwMode="auto">
            <a:xfrm flipH="1">
              <a:off x="6823110" y="2678097"/>
              <a:ext cx="3810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Oval 43"/>
            <p:cNvSpPr>
              <a:spLocks noChangeArrowheads="1"/>
            </p:cNvSpPr>
            <p:nvPr/>
          </p:nvSpPr>
          <p:spPr bwMode="auto">
            <a:xfrm>
              <a:off x="7127910" y="2297097"/>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Oval 47"/>
            <p:cNvSpPr>
              <a:spLocks noChangeArrowheads="1"/>
            </p:cNvSpPr>
            <p:nvPr/>
          </p:nvSpPr>
          <p:spPr bwMode="auto">
            <a:xfrm>
              <a:off x="6518310" y="2982897"/>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Oval 49"/>
            <p:cNvSpPr>
              <a:spLocks noChangeArrowheads="1"/>
            </p:cNvSpPr>
            <p:nvPr/>
          </p:nvSpPr>
          <p:spPr bwMode="auto">
            <a:xfrm>
              <a:off x="6061110" y="3730610"/>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Oval 51"/>
            <p:cNvSpPr>
              <a:spLocks noChangeArrowheads="1"/>
            </p:cNvSpPr>
            <p:nvPr/>
          </p:nvSpPr>
          <p:spPr bwMode="auto">
            <a:xfrm>
              <a:off x="6899310" y="3716322"/>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Line 53"/>
            <p:cNvSpPr>
              <a:spLocks noChangeShapeType="1"/>
            </p:cNvSpPr>
            <p:nvPr/>
          </p:nvSpPr>
          <p:spPr bwMode="auto">
            <a:xfrm flipH="1">
              <a:off x="6823110" y="4125897"/>
              <a:ext cx="228600" cy="4714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7" name="Oval 54"/>
            <p:cNvSpPr>
              <a:spLocks noChangeArrowheads="1"/>
            </p:cNvSpPr>
            <p:nvPr/>
          </p:nvSpPr>
          <p:spPr bwMode="auto">
            <a:xfrm>
              <a:off x="6518310" y="4506897"/>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Oval 5"/>
            <p:cNvSpPr>
              <a:spLocks noChangeArrowheads="1"/>
            </p:cNvSpPr>
            <p:nvPr/>
          </p:nvSpPr>
          <p:spPr bwMode="auto">
            <a:xfrm>
              <a:off x="7456527" y="3100383"/>
              <a:ext cx="1066800" cy="533400"/>
            </a:xfrm>
            <a:prstGeom prst="ellipse">
              <a:avLst/>
            </a:prstGeom>
            <a:solidFill>
              <a:srgbClr val="FFFFCC"/>
            </a:solidFill>
            <a:ln w="38100">
              <a:solidFill>
                <a:schemeClr val="accent2"/>
              </a:solidFill>
              <a:round/>
              <a:headEnd/>
              <a:tailEnd/>
            </a:ln>
            <a:effectLst/>
          </p:spPr>
          <p:txBody>
            <a:bodyPr wrap="none" anchor="ctr"/>
            <a:lstStyle/>
            <a:p>
              <a:endParaRPr lang="zh-CN" altLang="en-US" sz="2400" b="1" dirty="0">
                <a:solidFill>
                  <a:schemeClr val="bg1"/>
                </a:solidFill>
                <a:latin typeface="方正喵呜体" panose="02010600010101010101" pitchFamily="2" charset="-122"/>
                <a:ea typeface="方正喵呜体" panose="02010600010101010101" pitchFamily="2" charset="-122"/>
                <a:cs typeface="Times New Roman" pitchFamily="18" charset="0"/>
              </a:endParaRPr>
            </a:p>
          </p:txBody>
        </p:sp>
        <p:sp>
          <p:nvSpPr>
            <p:cNvPr id="39" name="Text Box 21"/>
            <p:cNvSpPr txBox="1">
              <a:spLocks noChangeArrowheads="1"/>
            </p:cNvSpPr>
            <p:nvPr/>
          </p:nvSpPr>
          <p:spPr bwMode="auto">
            <a:xfrm>
              <a:off x="7175287" y="2258531"/>
              <a:ext cx="346570" cy="52322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A</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0" name="Text Box 21"/>
            <p:cNvSpPr txBox="1">
              <a:spLocks noChangeArrowheads="1"/>
            </p:cNvSpPr>
            <p:nvPr/>
          </p:nvSpPr>
          <p:spPr bwMode="auto">
            <a:xfrm>
              <a:off x="6565342" y="2954331"/>
              <a:ext cx="346570" cy="461665"/>
            </a:xfrm>
            <a:prstGeom prst="rect">
              <a:avLst/>
            </a:prstGeom>
            <a:noFill/>
            <a:ln w="38100">
              <a:noFill/>
              <a:miter lim="800000"/>
              <a:headEnd/>
              <a:tailEnd/>
            </a:ln>
            <a:effectLst/>
          </p:spPr>
          <p:txBody>
            <a:bodyPr wrap="none" anchor="ctr">
              <a:spAutoFit/>
            </a:bodyPr>
            <a:lstStyle/>
            <a:p>
              <a:pPr algn="ctr"/>
              <a:r>
                <a:rPr kumimoji="1" lang="en-US" altLang="zh-CN" sz="2400" b="1" dirty="0" smtClean="0">
                  <a:solidFill>
                    <a:schemeClr val="bg1"/>
                  </a:solidFill>
                  <a:latin typeface="方正喵呜体" panose="02010600010101010101" pitchFamily="2" charset="-122"/>
                  <a:ea typeface="方正喵呜体" panose="02010600010101010101" pitchFamily="2" charset="-122"/>
                </a:rPr>
                <a:t>B</a:t>
              </a:r>
              <a:endParaRPr kumimoji="1"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1" name="Text Box 21"/>
            <p:cNvSpPr txBox="1">
              <a:spLocks noChangeArrowheads="1"/>
            </p:cNvSpPr>
            <p:nvPr/>
          </p:nvSpPr>
          <p:spPr bwMode="auto">
            <a:xfrm>
              <a:off x="6142414" y="3721104"/>
              <a:ext cx="349776" cy="461665"/>
            </a:xfrm>
            <a:prstGeom prst="rect">
              <a:avLst/>
            </a:prstGeom>
            <a:noFill/>
            <a:ln w="38100">
              <a:noFill/>
              <a:miter lim="800000"/>
              <a:headEnd/>
              <a:tailEnd/>
            </a:ln>
            <a:effectLst/>
          </p:spPr>
          <p:txBody>
            <a:bodyPr wrap="none" anchor="ctr">
              <a:spAutoFit/>
            </a:bodyPr>
            <a:lstStyle/>
            <a:p>
              <a:pPr algn="ctr"/>
              <a:r>
                <a:rPr kumimoji="1" lang="en-US" altLang="zh-CN" sz="2400" b="1" dirty="0" smtClean="0">
                  <a:solidFill>
                    <a:schemeClr val="bg1"/>
                  </a:solidFill>
                  <a:latin typeface="方正喵呜体" panose="02010600010101010101" pitchFamily="2" charset="-122"/>
                  <a:ea typeface="方正喵呜体" panose="02010600010101010101" pitchFamily="2" charset="-122"/>
                </a:rPr>
                <a:t>H</a:t>
              </a:r>
              <a:endParaRPr kumimoji="1"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2" name="Text Box 21"/>
            <p:cNvSpPr txBox="1">
              <a:spLocks noChangeArrowheads="1"/>
            </p:cNvSpPr>
            <p:nvPr/>
          </p:nvSpPr>
          <p:spPr bwMode="auto">
            <a:xfrm>
              <a:off x="6975001" y="3721104"/>
              <a:ext cx="312906" cy="461665"/>
            </a:xfrm>
            <a:prstGeom prst="rect">
              <a:avLst/>
            </a:prstGeom>
            <a:noFill/>
            <a:ln w="38100">
              <a:noFill/>
              <a:miter lim="800000"/>
              <a:headEnd/>
              <a:tailEnd/>
            </a:ln>
            <a:effectLst/>
          </p:spPr>
          <p:txBody>
            <a:bodyPr wrap="none" anchor="ctr">
              <a:spAutoFit/>
            </a:bodyPr>
            <a:lstStyle/>
            <a:p>
              <a:pPr algn="ctr"/>
              <a:r>
                <a:rPr kumimoji="1" lang="en-US" altLang="zh-CN" sz="2400" b="1" dirty="0" smtClean="0">
                  <a:solidFill>
                    <a:schemeClr val="bg1"/>
                  </a:solidFill>
                  <a:latin typeface="方正喵呜体" panose="02010600010101010101" pitchFamily="2" charset="-122"/>
                  <a:ea typeface="方正喵呜体" panose="02010600010101010101" pitchFamily="2" charset="-122"/>
                </a:rPr>
                <a:t>F</a:t>
              </a:r>
              <a:endParaRPr kumimoji="1"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3" name="Text Box 21"/>
            <p:cNvSpPr txBox="1">
              <a:spLocks noChangeArrowheads="1"/>
            </p:cNvSpPr>
            <p:nvPr/>
          </p:nvSpPr>
          <p:spPr bwMode="auto">
            <a:xfrm>
              <a:off x="6572556" y="4524390"/>
              <a:ext cx="349775" cy="461665"/>
            </a:xfrm>
            <a:prstGeom prst="rect">
              <a:avLst/>
            </a:prstGeom>
            <a:noFill/>
            <a:ln w="38100">
              <a:noFill/>
              <a:miter lim="800000"/>
              <a:headEnd/>
              <a:tailEnd/>
            </a:ln>
            <a:effectLst/>
          </p:spPr>
          <p:txBody>
            <a:bodyPr wrap="none" anchor="ctr">
              <a:spAutoFit/>
            </a:bodyPr>
            <a:lstStyle/>
            <a:p>
              <a:pPr algn="ctr"/>
              <a:r>
                <a:rPr kumimoji="1" lang="en-US" altLang="zh-CN" sz="2400" b="1" dirty="0" smtClean="0">
                  <a:solidFill>
                    <a:schemeClr val="bg1"/>
                  </a:solidFill>
                  <a:latin typeface="方正喵呜体" panose="02010600010101010101" pitchFamily="2" charset="-122"/>
                  <a:ea typeface="方正喵呜体" panose="02010600010101010101" pitchFamily="2" charset="-122"/>
                </a:rPr>
                <a:t>D</a:t>
              </a:r>
              <a:endParaRPr kumimoji="1"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4" name="Text Box 21"/>
            <p:cNvSpPr txBox="1">
              <a:spLocks noChangeArrowheads="1"/>
            </p:cNvSpPr>
            <p:nvPr/>
          </p:nvSpPr>
          <p:spPr bwMode="auto">
            <a:xfrm>
              <a:off x="7614868" y="3136896"/>
              <a:ext cx="846706" cy="461665"/>
            </a:xfrm>
            <a:prstGeom prst="rect">
              <a:avLst/>
            </a:prstGeom>
            <a:noFill/>
            <a:ln w="38100">
              <a:noFill/>
              <a:miter lim="800000"/>
              <a:headEnd/>
              <a:tailEnd/>
            </a:ln>
            <a:effectLst/>
          </p:spPr>
          <p:txBody>
            <a:bodyPr wrap="none" anchor="ctr">
              <a:spAutoFit/>
            </a:bodyPr>
            <a:lstStyle/>
            <a:p>
              <a:pPr algn="ctr"/>
              <a:r>
                <a:rPr kumimoji="1" lang="en-US" altLang="zh-CN" sz="2400" b="1" dirty="0" smtClean="0">
                  <a:solidFill>
                    <a:schemeClr val="bg1"/>
                  </a:solidFill>
                  <a:latin typeface="方正喵呜体" panose="02010600010101010101" pitchFamily="2" charset="-122"/>
                  <a:ea typeface="方正喵呜体" panose="02010600010101010101" pitchFamily="2" charset="-122"/>
                </a:rPr>
                <a:t>EKCG</a:t>
              </a:r>
              <a:endParaRPr kumimoji="1" lang="en-US" altLang="zh-CN" sz="2400" b="1" dirty="0">
                <a:solidFill>
                  <a:schemeClr val="bg1"/>
                </a:solidFill>
                <a:latin typeface="方正喵呜体" panose="02010600010101010101" pitchFamily="2" charset="-122"/>
                <a:ea typeface="方正喵呜体" panose="02010600010101010101" pitchFamily="2" charset="-122"/>
              </a:endParaRPr>
            </a:p>
          </p:txBody>
        </p:sp>
      </p:grpSp>
      <p:grpSp>
        <p:nvGrpSpPr>
          <p:cNvPr id="45" name="组合 44"/>
          <p:cNvGrpSpPr/>
          <p:nvPr/>
        </p:nvGrpSpPr>
        <p:grpSpPr>
          <a:xfrm>
            <a:off x="656588" y="3771797"/>
            <a:ext cx="3051175" cy="2747308"/>
            <a:chOff x="1328738" y="3552360"/>
            <a:chExt cx="3051175" cy="2747308"/>
          </a:xfrm>
        </p:grpSpPr>
        <p:sp>
          <p:nvSpPr>
            <p:cNvPr id="46" name="Line 56"/>
            <p:cNvSpPr>
              <a:spLocks noChangeShapeType="1"/>
            </p:cNvSpPr>
            <p:nvPr/>
          </p:nvSpPr>
          <p:spPr bwMode="auto">
            <a:xfrm>
              <a:off x="3233738" y="4621213"/>
              <a:ext cx="381000" cy="6096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7" name="Line 57"/>
            <p:cNvSpPr>
              <a:spLocks noChangeShapeType="1"/>
            </p:cNvSpPr>
            <p:nvPr/>
          </p:nvSpPr>
          <p:spPr bwMode="auto">
            <a:xfrm>
              <a:off x="2090738" y="4697413"/>
              <a:ext cx="2286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8" name="Line 58"/>
            <p:cNvSpPr>
              <a:spLocks noChangeShapeType="1"/>
            </p:cNvSpPr>
            <p:nvPr/>
          </p:nvSpPr>
          <p:spPr bwMode="auto">
            <a:xfrm flipH="1">
              <a:off x="1633538" y="4697413"/>
              <a:ext cx="3048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9" name="Line 59"/>
            <p:cNvSpPr>
              <a:spLocks noChangeShapeType="1"/>
            </p:cNvSpPr>
            <p:nvPr/>
          </p:nvSpPr>
          <p:spPr bwMode="auto">
            <a:xfrm flipH="1">
              <a:off x="2090738" y="4011613"/>
              <a:ext cx="3810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0" name="Line 60"/>
            <p:cNvSpPr>
              <a:spLocks noChangeShapeType="1"/>
            </p:cNvSpPr>
            <p:nvPr/>
          </p:nvSpPr>
          <p:spPr bwMode="auto">
            <a:xfrm>
              <a:off x="2700338" y="3935413"/>
              <a:ext cx="3810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1" name="Oval 61"/>
            <p:cNvSpPr>
              <a:spLocks noChangeArrowheads="1"/>
            </p:cNvSpPr>
            <p:nvPr/>
          </p:nvSpPr>
          <p:spPr bwMode="auto">
            <a:xfrm>
              <a:off x="2395538" y="3630613"/>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2" name="Oval 62"/>
            <p:cNvSpPr>
              <a:spLocks noChangeArrowheads="1"/>
            </p:cNvSpPr>
            <p:nvPr/>
          </p:nvSpPr>
          <p:spPr bwMode="auto">
            <a:xfrm>
              <a:off x="2928938" y="4316413"/>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3" name="Text Box 63"/>
            <p:cNvSpPr txBox="1">
              <a:spLocks noChangeArrowheads="1"/>
            </p:cNvSpPr>
            <p:nvPr/>
          </p:nvSpPr>
          <p:spPr bwMode="auto">
            <a:xfrm>
              <a:off x="2977896" y="4252448"/>
              <a:ext cx="348172" cy="52322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E</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54" name="Text Box 64"/>
            <p:cNvSpPr txBox="1">
              <a:spLocks noChangeArrowheads="1"/>
            </p:cNvSpPr>
            <p:nvPr/>
          </p:nvSpPr>
          <p:spPr bwMode="auto">
            <a:xfrm>
              <a:off x="2458790" y="3552360"/>
              <a:ext cx="346570" cy="52322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A</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55" name="Oval 65"/>
            <p:cNvSpPr>
              <a:spLocks noChangeArrowheads="1"/>
            </p:cNvSpPr>
            <p:nvPr/>
          </p:nvSpPr>
          <p:spPr bwMode="auto">
            <a:xfrm>
              <a:off x="1785938" y="4316413"/>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6" name="Text Box 66"/>
            <p:cNvSpPr txBox="1">
              <a:spLocks noChangeArrowheads="1"/>
            </p:cNvSpPr>
            <p:nvPr/>
          </p:nvSpPr>
          <p:spPr bwMode="auto">
            <a:xfrm>
              <a:off x="1834772" y="4252448"/>
              <a:ext cx="373820" cy="52322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B</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7" name="Oval 67"/>
            <p:cNvSpPr>
              <a:spLocks noChangeArrowheads="1"/>
            </p:cNvSpPr>
            <p:nvPr/>
          </p:nvSpPr>
          <p:spPr bwMode="auto">
            <a:xfrm>
              <a:off x="1328738" y="5064126"/>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8" name="Text Box 68"/>
            <p:cNvSpPr txBox="1">
              <a:spLocks noChangeArrowheads="1"/>
            </p:cNvSpPr>
            <p:nvPr/>
          </p:nvSpPr>
          <p:spPr bwMode="auto">
            <a:xfrm>
              <a:off x="1376762" y="5000160"/>
              <a:ext cx="377026" cy="52322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H</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9" name="Oval 69"/>
            <p:cNvSpPr>
              <a:spLocks noChangeArrowheads="1"/>
            </p:cNvSpPr>
            <p:nvPr/>
          </p:nvSpPr>
          <p:spPr bwMode="auto">
            <a:xfrm>
              <a:off x="2166938" y="5049838"/>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0" name="Text Box 70"/>
            <p:cNvSpPr txBox="1">
              <a:spLocks noChangeArrowheads="1"/>
            </p:cNvSpPr>
            <p:nvPr/>
          </p:nvSpPr>
          <p:spPr bwMode="auto">
            <a:xfrm>
              <a:off x="2087563" y="5002213"/>
              <a:ext cx="688975"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1" name="Line 71"/>
            <p:cNvSpPr>
              <a:spLocks noChangeShapeType="1"/>
            </p:cNvSpPr>
            <p:nvPr/>
          </p:nvSpPr>
          <p:spPr bwMode="auto">
            <a:xfrm flipH="1">
              <a:off x="2090738" y="5459413"/>
              <a:ext cx="228600" cy="471488"/>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2" name="Oval 72"/>
            <p:cNvSpPr>
              <a:spLocks noChangeArrowheads="1"/>
            </p:cNvSpPr>
            <p:nvPr/>
          </p:nvSpPr>
          <p:spPr bwMode="auto">
            <a:xfrm>
              <a:off x="1785938" y="5840413"/>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3" name="Text Box 73"/>
            <p:cNvSpPr txBox="1">
              <a:spLocks noChangeArrowheads="1"/>
            </p:cNvSpPr>
            <p:nvPr/>
          </p:nvSpPr>
          <p:spPr bwMode="auto">
            <a:xfrm>
              <a:off x="1833962" y="5776448"/>
              <a:ext cx="377026" cy="52322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D</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4" name="Line 74"/>
            <p:cNvSpPr>
              <a:spLocks noChangeShapeType="1"/>
            </p:cNvSpPr>
            <p:nvPr/>
          </p:nvSpPr>
          <p:spPr bwMode="auto">
            <a:xfrm>
              <a:off x="3690938" y="5383213"/>
              <a:ext cx="3048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5" name="Line 75"/>
            <p:cNvSpPr>
              <a:spLocks noChangeShapeType="1"/>
            </p:cNvSpPr>
            <p:nvPr/>
          </p:nvSpPr>
          <p:spPr bwMode="auto">
            <a:xfrm flipH="1">
              <a:off x="3233738" y="5445126"/>
              <a:ext cx="3048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6" name="Oval 76"/>
            <p:cNvSpPr>
              <a:spLocks noChangeArrowheads="1"/>
            </p:cNvSpPr>
            <p:nvPr/>
          </p:nvSpPr>
          <p:spPr bwMode="auto">
            <a:xfrm>
              <a:off x="3386138" y="5064126"/>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7" name="Text Box 77"/>
            <p:cNvSpPr txBox="1">
              <a:spLocks noChangeArrowheads="1"/>
            </p:cNvSpPr>
            <p:nvPr/>
          </p:nvSpPr>
          <p:spPr bwMode="auto">
            <a:xfrm>
              <a:off x="3427750" y="5000160"/>
              <a:ext cx="389850" cy="523220"/>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方正喵呜体" panose="02010600010101010101" pitchFamily="2" charset="-122"/>
                  <a:ea typeface="方正喵呜体" panose="02010600010101010101" pitchFamily="2" charset="-122"/>
                </a:rPr>
                <a:t>C</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68" name="Oval 78"/>
            <p:cNvSpPr>
              <a:spLocks noChangeArrowheads="1"/>
            </p:cNvSpPr>
            <p:nvPr/>
          </p:nvSpPr>
          <p:spPr bwMode="auto">
            <a:xfrm>
              <a:off x="2928938" y="5811838"/>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9" name="Text Box 79"/>
            <p:cNvSpPr txBox="1">
              <a:spLocks noChangeArrowheads="1"/>
            </p:cNvSpPr>
            <p:nvPr/>
          </p:nvSpPr>
          <p:spPr bwMode="auto">
            <a:xfrm>
              <a:off x="2988984" y="5747873"/>
              <a:ext cx="352982" cy="523220"/>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K</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70" name="Oval 80"/>
            <p:cNvSpPr>
              <a:spLocks noChangeArrowheads="1"/>
            </p:cNvSpPr>
            <p:nvPr/>
          </p:nvSpPr>
          <p:spPr bwMode="auto">
            <a:xfrm>
              <a:off x="3843338" y="5797551"/>
              <a:ext cx="457200" cy="457200"/>
            </a:xfrm>
            <a:prstGeom prst="ellipse">
              <a:avLst/>
            </a:prstGeom>
            <a:solidFill>
              <a:srgbClr val="FFFFCC"/>
            </a:solidFill>
            <a:ln w="38100">
              <a:solidFill>
                <a:schemeClr val="accent2"/>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1" name="Text Box 81"/>
            <p:cNvSpPr txBox="1">
              <a:spLocks noChangeArrowheads="1"/>
            </p:cNvSpPr>
            <p:nvPr/>
          </p:nvSpPr>
          <p:spPr bwMode="auto">
            <a:xfrm>
              <a:off x="3690938" y="5749926"/>
              <a:ext cx="688975" cy="519113"/>
            </a:xfrm>
            <a:prstGeom prst="rect">
              <a:avLst/>
            </a:prstGeom>
            <a:noFill/>
            <a:ln w="38100">
              <a:noFill/>
              <a:miter lim="800000"/>
              <a:headEnd/>
              <a:tailEnd/>
            </a:ln>
            <a:effectLst/>
          </p:spPr>
          <p:txBody>
            <a:bodyPr anchor="ctr">
              <a:spAutoFit/>
            </a:bodyPr>
            <a:lstStyle/>
            <a:p>
              <a:pPr algn="ctr"/>
              <a:r>
                <a:rPr kumimoji="1" lang="en-US" altLang="zh-CN" sz="2800" b="1">
                  <a:solidFill>
                    <a:schemeClr val="bg1"/>
                  </a:solidFill>
                  <a:latin typeface="方正喵呜体" panose="02010600010101010101" pitchFamily="2" charset="-122"/>
                  <a:ea typeface="方正喵呜体" panose="02010600010101010101" pitchFamily="2" charset="-122"/>
                </a:rPr>
                <a:t>G</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389834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114800" y="2211355"/>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2</a:t>
            </a:r>
            <a:endParaRPr lang="zh-CN" altLang="en-US" sz="2400" dirty="0">
              <a:solidFill>
                <a:schemeClr val="bg1">
                  <a:lumMod val="85000"/>
                  <a:lumOff val="15000"/>
                </a:schemeClr>
              </a:solidFill>
            </a:endParaRPr>
          </a:p>
        </p:txBody>
      </p:sp>
      <p:cxnSp>
        <p:nvCxnSpPr>
          <p:cNvPr id="6" name="直接连接符 5"/>
          <p:cNvCxnSpPr>
            <a:stCxn id="2" idx="2"/>
            <a:endCxn id="14" idx="6"/>
          </p:cNvCxnSpPr>
          <p:nvPr/>
        </p:nvCxnSpPr>
        <p:spPr>
          <a:xfrm flipH="1">
            <a:off x="3898641" y="2635898"/>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295261" y="2334208"/>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18" name="椭圆 17"/>
          <p:cNvSpPr/>
          <p:nvPr/>
        </p:nvSpPr>
        <p:spPr>
          <a:xfrm>
            <a:off x="5180045" y="2334208"/>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19" name="直接连接符 18"/>
          <p:cNvCxnSpPr>
            <a:stCxn id="18" idx="2"/>
            <a:endCxn id="2" idx="6"/>
          </p:cNvCxnSpPr>
          <p:nvPr/>
        </p:nvCxnSpPr>
        <p:spPr>
          <a:xfrm flipH="1">
            <a:off x="4963886" y="2635898"/>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2192694" y="4061927"/>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1</a:t>
            </a:r>
            <a:endParaRPr lang="zh-CN" altLang="en-US" sz="2400" dirty="0">
              <a:solidFill>
                <a:schemeClr val="bg1">
                  <a:lumMod val="85000"/>
                  <a:lumOff val="15000"/>
                </a:schemeClr>
              </a:solidFill>
            </a:endParaRPr>
          </a:p>
        </p:txBody>
      </p:sp>
      <p:cxnSp>
        <p:nvCxnSpPr>
          <p:cNvPr id="23" name="直接连接符 22"/>
          <p:cNvCxnSpPr>
            <a:stCxn id="22" idx="2"/>
            <a:endCxn id="24" idx="6"/>
          </p:cNvCxnSpPr>
          <p:nvPr/>
        </p:nvCxnSpPr>
        <p:spPr>
          <a:xfrm flipH="1">
            <a:off x="1976535"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373155"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25" name="椭圆 24"/>
          <p:cNvSpPr/>
          <p:nvPr/>
        </p:nvSpPr>
        <p:spPr>
          <a:xfrm>
            <a:off x="3257939"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26" name="直接连接符 25"/>
          <p:cNvCxnSpPr>
            <a:stCxn id="25" idx="2"/>
            <a:endCxn id="22" idx="6"/>
          </p:cNvCxnSpPr>
          <p:nvPr/>
        </p:nvCxnSpPr>
        <p:spPr>
          <a:xfrm flipH="1">
            <a:off x="3041780"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347927" y="4061927"/>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3</a:t>
            </a:r>
            <a:endParaRPr lang="zh-CN" altLang="en-US" sz="2400" dirty="0">
              <a:solidFill>
                <a:schemeClr val="bg1">
                  <a:lumMod val="85000"/>
                  <a:lumOff val="15000"/>
                </a:schemeClr>
              </a:solidFill>
            </a:endParaRPr>
          </a:p>
        </p:txBody>
      </p:sp>
      <p:cxnSp>
        <p:nvCxnSpPr>
          <p:cNvPr id="28" name="直接连接符 27"/>
          <p:cNvCxnSpPr>
            <a:stCxn id="27" idx="2"/>
            <a:endCxn id="29" idx="6"/>
          </p:cNvCxnSpPr>
          <p:nvPr/>
        </p:nvCxnSpPr>
        <p:spPr>
          <a:xfrm flipH="1">
            <a:off x="6131768"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528388"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30" name="椭圆 29"/>
          <p:cNvSpPr/>
          <p:nvPr/>
        </p:nvSpPr>
        <p:spPr>
          <a:xfrm>
            <a:off x="7413172"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31" name="直接连接符 30"/>
          <p:cNvCxnSpPr>
            <a:stCxn id="30" idx="2"/>
            <a:endCxn id="27" idx="6"/>
          </p:cNvCxnSpPr>
          <p:nvPr/>
        </p:nvCxnSpPr>
        <p:spPr>
          <a:xfrm flipH="1">
            <a:off x="7197013"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14" idx="4"/>
            <a:endCxn id="22" idx="0"/>
          </p:cNvCxnSpPr>
          <p:nvPr/>
        </p:nvCxnSpPr>
        <p:spPr>
          <a:xfrm rot="5400000">
            <a:off x="2544925" y="3009900"/>
            <a:ext cx="1124339" cy="979714"/>
          </a:xfrm>
          <a:prstGeom prst="curvedConnector3">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18" idx="4"/>
            <a:endCxn id="27" idx="0"/>
          </p:cNvCxnSpPr>
          <p:nvPr/>
        </p:nvCxnSpPr>
        <p:spPr>
          <a:xfrm rot="16200000" flipH="1">
            <a:off x="5564933" y="2854389"/>
            <a:ext cx="1124339" cy="1290735"/>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二叉树链表中被</a:t>
            </a:r>
            <a:r>
              <a:rPr lang="zh-CN" altLang="en-US" sz="4000" dirty="0" smtClean="0">
                <a:solidFill>
                  <a:srgbClr val="C00000"/>
                </a:solidFill>
                <a:latin typeface="方正喵呜体" panose="02010600010101010101" pitchFamily="2" charset="-122"/>
                <a:ea typeface="方正喵呜体" panose="02010600010101010101" pitchFamily="2" charset="-122"/>
              </a:rPr>
              <a:t>浪费</a:t>
            </a:r>
            <a:r>
              <a:rPr lang="zh-CN" altLang="en-US" sz="4000" dirty="0" smtClean="0">
                <a:solidFill>
                  <a:schemeClr val="bg1"/>
                </a:solidFill>
                <a:latin typeface="方正喵呜体" panose="02010600010101010101" pitchFamily="2" charset="-122"/>
                <a:ea typeface="方正喵呜体" panose="02010600010101010101" pitchFamily="2" charset="-122"/>
              </a:rPr>
              <a:t>的空间</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0054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txBox="1">
            <a:spLocks noChangeArrowheads="1"/>
          </p:cNvSpPr>
          <p:nvPr/>
        </p:nvSpPr>
        <p:spPr>
          <a:xfrm>
            <a:off x="389238" y="409459"/>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rgbClr val="2959F3"/>
                </a:solidFill>
                <a:latin typeface="方正喵呜体" panose="02010600010101010101" pitchFamily="2" charset="-122"/>
                <a:ea typeface="方正喵呜体" panose="02010600010101010101" pitchFamily="2" charset="-122"/>
              </a:rPr>
              <a:t>利用</a:t>
            </a:r>
            <a:r>
              <a:rPr lang="zh-CN" altLang="en-US" sz="4000" dirty="0" smtClean="0">
                <a:solidFill>
                  <a:schemeClr val="bg1"/>
                </a:solidFill>
                <a:latin typeface="方正喵呜体" panose="02010600010101010101" pitchFamily="2" charset="-122"/>
                <a:ea typeface="方正喵呜体" panose="02010600010101010101" pitchFamily="2" charset="-122"/>
              </a:rPr>
              <a:t>二叉树链表中被</a:t>
            </a:r>
            <a:r>
              <a:rPr lang="zh-CN" altLang="en-US" sz="4000" dirty="0" smtClean="0">
                <a:solidFill>
                  <a:srgbClr val="C00000"/>
                </a:solidFill>
                <a:latin typeface="方正喵呜体" panose="02010600010101010101" pitchFamily="2" charset="-122"/>
                <a:ea typeface="方正喵呜体" panose="02010600010101010101" pitchFamily="2" charset="-122"/>
              </a:rPr>
              <a:t>浪费</a:t>
            </a:r>
            <a:r>
              <a:rPr lang="zh-CN" altLang="en-US" sz="4000" dirty="0" smtClean="0">
                <a:solidFill>
                  <a:schemeClr val="bg1"/>
                </a:solidFill>
                <a:latin typeface="方正喵呜体" panose="02010600010101010101" pitchFamily="2" charset="-122"/>
                <a:ea typeface="方正喵呜体" panose="02010600010101010101" pitchFamily="2" charset="-122"/>
              </a:rPr>
              <a:t>的空间</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椭圆 2"/>
          <p:cNvSpPr/>
          <p:nvPr/>
        </p:nvSpPr>
        <p:spPr>
          <a:xfrm>
            <a:off x="4114800" y="2211355"/>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2</a:t>
            </a:r>
            <a:endParaRPr lang="zh-CN" altLang="en-US" sz="2400" dirty="0">
              <a:solidFill>
                <a:schemeClr val="bg1">
                  <a:lumMod val="85000"/>
                  <a:lumOff val="15000"/>
                </a:schemeClr>
              </a:solidFill>
            </a:endParaRPr>
          </a:p>
        </p:txBody>
      </p:sp>
      <p:cxnSp>
        <p:nvCxnSpPr>
          <p:cNvPr id="4" name="直接连接符 3"/>
          <p:cNvCxnSpPr>
            <a:stCxn id="3" idx="2"/>
            <a:endCxn id="5" idx="6"/>
          </p:cNvCxnSpPr>
          <p:nvPr/>
        </p:nvCxnSpPr>
        <p:spPr>
          <a:xfrm flipH="1">
            <a:off x="3898641" y="2635898"/>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295261" y="2334208"/>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6" name="椭圆 5"/>
          <p:cNvSpPr/>
          <p:nvPr/>
        </p:nvSpPr>
        <p:spPr>
          <a:xfrm>
            <a:off x="5180045" y="2334208"/>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7" name="直接连接符 6"/>
          <p:cNvCxnSpPr>
            <a:stCxn id="6" idx="2"/>
            <a:endCxn id="3" idx="6"/>
          </p:cNvCxnSpPr>
          <p:nvPr/>
        </p:nvCxnSpPr>
        <p:spPr>
          <a:xfrm flipH="1">
            <a:off x="4963886" y="2635898"/>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192694" y="4061927"/>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1</a:t>
            </a:r>
            <a:endParaRPr lang="zh-CN" altLang="en-US" sz="2400" dirty="0">
              <a:solidFill>
                <a:schemeClr val="bg1">
                  <a:lumMod val="85000"/>
                  <a:lumOff val="15000"/>
                </a:schemeClr>
              </a:solidFill>
            </a:endParaRPr>
          </a:p>
        </p:txBody>
      </p:sp>
      <p:cxnSp>
        <p:nvCxnSpPr>
          <p:cNvPr id="9" name="直接连接符 8"/>
          <p:cNvCxnSpPr>
            <a:stCxn id="8" idx="2"/>
            <a:endCxn id="10" idx="6"/>
          </p:cNvCxnSpPr>
          <p:nvPr/>
        </p:nvCxnSpPr>
        <p:spPr>
          <a:xfrm flipH="1">
            <a:off x="1976535"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373155"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11" name="椭圆 10"/>
          <p:cNvSpPr/>
          <p:nvPr/>
        </p:nvSpPr>
        <p:spPr>
          <a:xfrm>
            <a:off x="3257939" y="4184780"/>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12" name="直接连接符 11"/>
          <p:cNvCxnSpPr>
            <a:stCxn id="11" idx="2"/>
            <a:endCxn id="8" idx="6"/>
          </p:cNvCxnSpPr>
          <p:nvPr/>
        </p:nvCxnSpPr>
        <p:spPr>
          <a:xfrm flipH="1">
            <a:off x="3041780"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347927" y="4061927"/>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3</a:t>
            </a:r>
            <a:endParaRPr lang="zh-CN" altLang="en-US" sz="2400" dirty="0">
              <a:solidFill>
                <a:schemeClr val="bg1">
                  <a:lumMod val="85000"/>
                  <a:lumOff val="15000"/>
                </a:schemeClr>
              </a:solidFill>
            </a:endParaRPr>
          </a:p>
        </p:txBody>
      </p:sp>
      <p:cxnSp>
        <p:nvCxnSpPr>
          <p:cNvPr id="14" name="直接连接符 13"/>
          <p:cNvCxnSpPr>
            <a:stCxn id="13" idx="2"/>
            <a:endCxn id="15" idx="6"/>
          </p:cNvCxnSpPr>
          <p:nvPr/>
        </p:nvCxnSpPr>
        <p:spPr>
          <a:xfrm flipH="1">
            <a:off x="6131768"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528388" y="4184780"/>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16" name="椭圆 15"/>
          <p:cNvSpPr/>
          <p:nvPr/>
        </p:nvSpPr>
        <p:spPr>
          <a:xfrm>
            <a:off x="7413172" y="4184780"/>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17" name="直接连接符 16"/>
          <p:cNvCxnSpPr>
            <a:stCxn id="16" idx="2"/>
            <a:endCxn id="13" idx="6"/>
          </p:cNvCxnSpPr>
          <p:nvPr/>
        </p:nvCxnSpPr>
        <p:spPr>
          <a:xfrm flipH="1">
            <a:off x="7197013" y="4486470"/>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5" idx="4"/>
            <a:endCxn id="8" idx="0"/>
          </p:cNvCxnSpPr>
          <p:nvPr/>
        </p:nvCxnSpPr>
        <p:spPr>
          <a:xfrm rot="5400000">
            <a:off x="2544925" y="3009900"/>
            <a:ext cx="1124339" cy="979714"/>
          </a:xfrm>
          <a:prstGeom prst="curvedConnector3">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6" idx="4"/>
            <a:endCxn id="13" idx="0"/>
          </p:cNvCxnSpPr>
          <p:nvPr/>
        </p:nvCxnSpPr>
        <p:spPr>
          <a:xfrm rot="16200000" flipH="1">
            <a:off x="5564933" y="2854389"/>
            <a:ext cx="1124339" cy="1290735"/>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1" idx="0"/>
            <a:endCxn id="3" idx="4"/>
          </p:cNvCxnSpPr>
          <p:nvPr/>
        </p:nvCxnSpPr>
        <p:spPr>
          <a:xfrm rot="5400000" flipH="1" flipV="1">
            <a:off x="3487317" y="3132754"/>
            <a:ext cx="1124339" cy="979714"/>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5" idx="0"/>
            <a:endCxn id="3" idx="4"/>
          </p:cNvCxnSpPr>
          <p:nvPr/>
        </p:nvCxnSpPr>
        <p:spPr>
          <a:xfrm rot="16200000" flipV="1">
            <a:off x="4622542" y="2977243"/>
            <a:ext cx="1124339" cy="1290735"/>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0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45428" y="793102"/>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3</a:t>
            </a:r>
            <a:endParaRPr lang="zh-CN" altLang="en-US" sz="2400" dirty="0">
              <a:solidFill>
                <a:schemeClr val="bg1">
                  <a:lumMod val="85000"/>
                  <a:lumOff val="15000"/>
                </a:schemeClr>
              </a:solidFill>
            </a:endParaRPr>
          </a:p>
        </p:txBody>
      </p:sp>
      <p:cxnSp>
        <p:nvCxnSpPr>
          <p:cNvPr id="3" name="直接连接符 2"/>
          <p:cNvCxnSpPr>
            <a:stCxn id="2" idx="2"/>
            <a:endCxn id="4" idx="6"/>
          </p:cNvCxnSpPr>
          <p:nvPr/>
        </p:nvCxnSpPr>
        <p:spPr>
          <a:xfrm flipH="1">
            <a:off x="4029269" y="1217645"/>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425889" y="915955"/>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5" name="椭圆 4"/>
          <p:cNvSpPr/>
          <p:nvPr/>
        </p:nvSpPr>
        <p:spPr>
          <a:xfrm>
            <a:off x="5310673" y="915955"/>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6" name="直接连接符 5"/>
          <p:cNvCxnSpPr>
            <a:stCxn id="5" idx="2"/>
            <a:endCxn id="2" idx="6"/>
          </p:cNvCxnSpPr>
          <p:nvPr/>
        </p:nvCxnSpPr>
        <p:spPr>
          <a:xfrm flipH="1">
            <a:off x="5094514" y="1217645"/>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323322" y="2643674"/>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2</a:t>
            </a:r>
            <a:endParaRPr lang="zh-CN" altLang="en-US" sz="2400" dirty="0">
              <a:solidFill>
                <a:schemeClr val="bg1">
                  <a:lumMod val="85000"/>
                  <a:lumOff val="15000"/>
                </a:schemeClr>
              </a:solidFill>
            </a:endParaRPr>
          </a:p>
        </p:txBody>
      </p:sp>
      <p:cxnSp>
        <p:nvCxnSpPr>
          <p:cNvPr id="8" name="直接连接符 7"/>
          <p:cNvCxnSpPr>
            <a:stCxn id="7" idx="2"/>
            <a:endCxn id="9" idx="6"/>
          </p:cNvCxnSpPr>
          <p:nvPr/>
        </p:nvCxnSpPr>
        <p:spPr>
          <a:xfrm flipH="1">
            <a:off x="2107163" y="306821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503783" y="2766527"/>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10" name="椭圆 9"/>
          <p:cNvSpPr/>
          <p:nvPr/>
        </p:nvSpPr>
        <p:spPr>
          <a:xfrm>
            <a:off x="3388567" y="2766527"/>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11" name="直接连接符 10"/>
          <p:cNvCxnSpPr>
            <a:stCxn id="10" idx="2"/>
            <a:endCxn id="7" idx="6"/>
          </p:cNvCxnSpPr>
          <p:nvPr/>
        </p:nvCxnSpPr>
        <p:spPr>
          <a:xfrm flipH="1">
            <a:off x="3172408" y="306821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478555" y="2643674"/>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5</a:t>
            </a:r>
            <a:endParaRPr lang="zh-CN" altLang="en-US" sz="2400" dirty="0">
              <a:solidFill>
                <a:schemeClr val="bg1">
                  <a:lumMod val="85000"/>
                  <a:lumOff val="15000"/>
                </a:schemeClr>
              </a:solidFill>
            </a:endParaRPr>
          </a:p>
        </p:txBody>
      </p:sp>
      <p:cxnSp>
        <p:nvCxnSpPr>
          <p:cNvPr id="13" name="直接连接符 12"/>
          <p:cNvCxnSpPr>
            <a:stCxn id="12" idx="2"/>
            <a:endCxn id="14" idx="6"/>
          </p:cNvCxnSpPr>
          <p:nvPr/>
        </p:nvCxnSpPr>
        <p:spPr>
          <a:xfrm flipH="1">
            <a:off x="6262396" y="306821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659016" y="2766527"/>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15" name="椭圆 14"/>
          <p:cNvSpPr/>
          <p:nvPr/>
        </p:nvSpPr>
        <p:spPr>
          <a:xfrm>
            <a:off x="7543800" y="2766527"/>
            <a:ext cx="603380" cy="603380"/>
          </a:xfrm>
          <a:prstGeom prst="ellipse">
            <a:avLst/>
          </a:prstGeom>
          <a:solidFill>
            <a:schemeClr val="bg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16" name="直接连接符 15"/>
          <p:cNvCxnSpPr>
            <a:stCxn id="15" idx="2"/>
            <a:endCxn id="12" idx="6"/>
          </p:cNvCxnSpPr>
          <p:nvPr/>
        </p:nvCxnSpPr>
        <p:spPr>
          <a:xfrm flipH="1">
            <a:off x="7327641" y="306821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4" idx="4"/>
            <a:endCxn id="7" idx="0"/>
          </p:cNvCxnSpPr>
          <p:nvPr/>
        </p:nvCxnSpPr>
        <p:spPr>
          <a:xfrm rot="5400000">
            <a:off x="2675553" y="1591647"/>
            <a:ext cx="1124339" cy="979714"/>
          </a:xfrm>
          <a:prstGeom prst="curvedConnector3">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5" idx="4"/>
            <a:endCxn id="12" idx="0"/>
          </p:cNvCxnSpPr>
          <p:nvPr/>
        </p:nvCxnSpPr>
        <p:spPr>
          <a:xfrm rot="16200000" flipH="1">
            <a:off x="5695561" y="1436136"/>
            <a:ext cx="1124339" cy="1290735"/>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0"/>
            <a:endCxn id="2" idx="4"/>
          </p:cNvCxnSpPr>
          <p:nvPr/>
        </p:nvCxnSpPr>
        <p:spPr>
          <a:xfrm rot="5400000" flipH="1" flipV="1">
            <a:off x="3617945" y="1714501"/>
            <a:ext cx="1124339" cy="979714"/>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4" idx="0"/>
            <a:endCxn id="2" idx="4"/>
          </p:cNvCxnSpPr>
          <p:nvPr/>
        </p:nvCxnSpPr>
        <p:spPr>
          <a:xfrm rot="16200000" flipV="1">
            <a:off x="4753170" y="1558990"/>
            <a:ext cx="1124339" cy="1290735"/>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18592" y="4352731"/>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1</a:t>
            </a:r>
            <a:endParaRPr lang="zh-CN" altLang="en-US" sz="2400" dirty="0">
              <a:solidFill>
                <a:schemeClr val="bg1">
                  <a:lumMod val="85000"/>
                  <a:lumOff val="15000"/>
                </a:schemeClr>
              </a:solidFill>
            </a:endParaRPr>
          </a:p>
        </p:txBody>
      </p:sp>
      <p:cxnSp>
        <p:nvCxnSpPr>
          <p:cNvPr id="22" name="直接连接符 21"/>
          <p:cNvCxnSpPr>
            <a:stCxn id="21" idx="2"/>
            <a:endCxn id="23" idx="6"/>
          </p:cNvCxnSpPr>
          <p:nvPr/>
        </p:nvCxnSpPr>
        <p:spPr>
          <a:xfrm flipH="1">
            <a:off x="802433" y="4777274"/>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9053" y="4475584"/>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24" name="椭圆 23"/>
          <p:cNvSpPr/>
          <p:nvPr/>
        </p:nvSpPr>
        <p:spPr>
          <a:xfrm>
            <a:off x="2083837" y="4475584"/>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25" name="直接连接符 24"/>
          <p:cNvCxnSpPr>
            <a:stCxn id="24" idx="2"/>
            <a:endCxn id="21" idx="6"/>
          </p:cNvCxnSpPr>
          <p:nvPr/>
        </p:nvCxnSpPr>
        <p:spPr>
          <a:xfrm flipH="1">
            <a:off x="1867678" y="4777274"/>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461587" y="5078964"/>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4</a:t>
            </a:r>
            <a:endParaRPr lang="zh-CN" altLang="en-US" sz="2400" dirty="0">
              <a:solidFill>
                <a:schemeClr val="bg1">
                  <a:lumMod val="85000"/>
                  <a:lumOff val="15000"/>
                </a:schemeClr>
              </a:solidFill>
            </a:endParaRPr>
          </a:p>
        </p:txBody>
      </p:sp>
      <p:cxnSp>
        <p:nvCxnSpPr>
          <p:cNvPr id="27" name="直接连接符 26"/>
          <p:cNvCxnSpPr>
            <a:stCxn id="26" idx="2"/>
            <a:endCxn id="28" idx="6"/>
          </p:cNvCxnSpPr>
          <p:nvPr/>
        </p:nvCxnSpPr>
        <p:spPr>
          <a:xfrm flipH="1">
            <a:off x="4245428" y="550350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642048" y="5201817"/>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29" name="椭圆 28"/>
          <p:cNvSpPr/>
          <p:nvPr/>
        </p:nvSpPr>
        <p:spPr>
          <a:xfrm>
            <a:off x="5526832" y="5201817"/>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30" name="直接连接符 29"/>
          <p:cNvCxnSpPr>
            <a:stCxn id="29" idx="2"/>
            <a:endCxn id="26" idx="6"/>
          </p:cNvCxnSpPr>
          <p:nvPr/>
        </p:nvCxnSpPr>
        <p:spPr>
          <a:xfrm flipH="1">
            <a:off x="5310673" y="5503507"/>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298094" y="4229878"/>
            <a:ext cx="849086" cy="849086"/>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lumMod val="85000"/>
                    <a:lumOff val="15000"/>
                  </a:schemeClr>
                </a:solidFill>
              </a:rPr>
              <a:t>6</a:t>
            </a:r>
            <a:endParaRPr lang="zh-CN" altLang="en-US" sz="2400" dirty="0">
              <a:solidFill>
                <a:schemeClr val="bg1">
                  <a:lumMod val="85000"/>
                  <a:lumOff val="15000"/>
                </a:schemeClr>
              </a:solidFill>
            </a:endParaRPr>
          </a:p>
        </p:txBody>
      </p:sp>
      <p:cxnSp>
        <p:nvCxnSpPr>
          <p:cNvPr id="32" name="直接连接符 31"/>
          <p:cNvCxnSpPr>
            <a:stCxn id="31" idx="2"/>
            <a:endCxn id="33" idx="6"/>
          </p:cNvCxnSpPr>
          <p:nvPr/>
        </p:nvCxnSpPr>
        <p:spPr>
          <a:xfrm flipH="1">
            <a:off x="7081935" y="4654421"/>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478555" y="4352731"/>
            <a:ext cx="603380" cy="603380"/>
          </a:xfrm>
          <a:prstGeom prst="ellipse">
            <a:avLst/>
          </a:prstGeom>
          <a:solidFill>
            <a:schemeClr val="accent1">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sp>
        <p:nvSpPr>
          <p:cNvPr id="34" name="椭圆 33"/>
          <p:cNvSpPr/>
          <p:nvPr/>
        </p:nvSpPr>
        <p:spPr>
          <a:xfrm>
            <a:off x="8363339" y="4352731"/>
            <a:ext cx="603380" cy="603380"/>
          </a:xfrm>
          <a:prstGeom prst="ellipse">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85000"/>
                  <a:lumOff val="15000"/>
                </a:schemeClr>
              </a:solidFill>
            </a:endParaRPr>
          </a:p>
        </p:txBody>
      </p:sp>
      <p:cxnSp>
        <p:nvCxnSpPr>
          <p:cNvPr id="35" name="直接连接符 34"/>
          <p:cNvCxnSpPr>
            <a:stCxn id="34" idx="2"/>
            <a:endCxn id="31" idx="6"/>
          </p:cNvCxnSpPr>
          <p:nvPr/>
        </p:nvCxnSpPr>
        <p:spPr>
          <a:xfrm flipH="1">
            <a:off x="8147180" y="4654421"/>
            <a:ext cx="21615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9" idx="4"/>
            <a:endCxn id="21" idx="0"/>
          </p:cNvCxnSpPr>
          <p:nvPr/>
        </p:nvCxnSpPr>
        <p:spPr>
          <a:xfrm rot="5400000">
            <a:off x="1132892" y="3680150"/>
            <a:ext cx="982824" cy="362338"/>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曲线连接符 40"/>
          <p:cNvCxnSpPr>
            <a:stCxn id="24" idx="0"/>
            <a:endCxn id="7" idx="4"/>
          </p:cNvCxnSpPr>
          <p:nvPr/>
        </p:nvCxnSpPr>
        <p:spPr>
          <a:xfrm rot="5400000" flipH="1" flipV="1">
            <a:off x="2075284" y="3803003"/>
            <a:ext cx="982824" cy="362338"/>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15" idx="4"/>
            <a:endCxn id="31" idx="0"/>
          </p:cNvCxnSpPr>
          <p:nvPr/>
        </p:nvCxnSpPr>
        <p:spPr>
          <a:xfrm rot="5400000">
            <a:off x="7354079" y="3738466"/>
            <a:ext cx="859971" cy="122853"/>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4" idx="4"/>
            <a:endCxn id="26" idx="0"/>
          </p:cNvCxnSpPr>
          <p:nvPr/>
        </p:nvCxnSpPr>
        <p:spPr>
          <a:xfrm rot="5400000">
            <a:off x="4568890" y="3687147"/>
            <a:ext cx="1709057" cy="1074576"/>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28" idx="0"/>
            <a:endCxn id="2" idx="4"/>
          </p:cNvCxnSpPr>
          <p:nvPr/>
        </p:nvCxnSpPr>
        <p:spPr>
          <a:xfrm rot="5400000" flipH="1" flipV="1">
            <a:off x="2527040" y="3058887"/>
            <a:ext cx="3559629" cy="726233"/>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曲线连接符 52"/>
          <p:cNvCxnSpPr>
            <a:stCxn id="29" idx="0"/>
            <a:endCxn id="12" idx="3"/>
          </p:cNvCxnSpPr>
          <p:nvPr/>
        </p:nvCxnSpPr>
        <p:spPr>
          <a:xfrm rot="5400000" flipH="1" flipV="1">
            <a:off x="5299010" y="3897927"/>
            <a:ext cx="1833403" cy="774379"/>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33" idx="0"/>
            <a:endCxn id="12" idx="4"/>
          </p:cNvCxnSpPr>
          <p:nvPr/>
        </p:nvCxnSpPr>
        <p:spPr>
          <a:xfrm rot="5400000" flipH="1" flipV="1">
            <a:off x="6411686" y="3861320"/>
            <a:ext cx="859971" cy="122853"/>
          </a:xfrm>
          <a:prstGeom prst="curvedConnector3">
            <a:avLst>
              <a:gd name="adj1" fmla="val 50000"/>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4133" y="470211"/>
            <a:ext cx="8229600" cy="985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线索化二叉树 </a:t>
            </a:r>
            <a:br>
              <a:rPr lang="zh-CN" altLang="en-US" sz="3200" dirty="0" smtClean="0">
                <a:solidFill>
                  <a:schemeClr val="bg1"/>
                </a:solidFill>
                <a:latin typeface="方正喵呜体" panose="02010600010101010101" pitchFamily="2" charset="-122"/>
                <a:ea typeface="方正喵呜体" panose="02010600010101010101" pitchFamily="2" charset="-122"/>
              </a:rPr>
            </a:br>
            <a:r>
              <a:rPr lang="en-US" altLang="zh-CN" sz="3200" dirty="0" smtClean="0">
                <a:solidFill>
                  <a:schemeClr val="bg1"/>
                </a:solidFill>
                <a:latin typeface="方正喵呜体" panose="02010600010101010101" pitchFamily="2" charset="-122"/>
                <a:ea typeface="方正喵呜体" panose="02010600010101010101" pitchFamily="2" charset="-122"/>
              </a:rPr>
              <a:t>(Threaded Binary Tree)</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628596" y="1639862"/>
            <a:ext cx="7940675" cy="46371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通过二叉树的遍历，可将二叉树中所有结点的数据排列在一个线性序列中，可以找到某数据在这种排列下它的前驱和后继。</a:t>
            </a:r>
          </a:p>
          <a:p>
            <a:pPr>
              <a:lnSpc>
                <a:spcPct val="105000"/>
              </a:lnSpc>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希望不必每次都通过遍历找出这样的线性序列。只要事先做预处理，将某种遍历顺序下的前驱、后继关系记在树的存储结构中，以后就可以高效地找出某结点的前驱、后继。</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11" name="Group 4"/>
          <p:cNvGrpSpPr>
            <a:grpSpLocks/>
          </p:cNvGrpSpPr>
          <p:nvPr/>
        </p:nvGrpSpPr>
        <p:grpSpPr bwMode="auto">
          <a:xfrm>
            <a:off x="1380186" y="5123777"/>
            <a:ext cx="6589712" cy="522288"/>
            <a:chOff x="589" y="913"/>
            <a:chExt cx="4151" cy="329"/>
          </a:xfrm>
          <a:solidFill>
            <a:schemeClr val="tx2"/>
          </a:solidFill>
        </p:grpSpPr>
        <p:sp>
          <p:nvSpPr>
            <p:cNvPr id="12" name="Rectangle 5"/>
            <p:cNvSpPr>
              <a:spLocks noChangeArrowheads="1"/>
            </p:cNvSpPr>
            <p:nvPr/>
          </p:nvSpPr>
          <p:spPr bwMode="auto">
            <a:xfrm>
              <a:off x="589" y="913"/>
              <a:ext cx="4151" cy="318"/>
            </a:xfrm>
            <a:prstGeom prst="rect">
              <a:avLst/>
            </a:prstGeom>
            <a:grp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13" name="Text Box 6"/>
            <p:cNvSpPr txBox="1">
              <a:spLocks noChangeArrowheads="1"/>
            </p:cNvSpPr>
            <p:nvPr/>
          </p:nvSpPr>
          <p:spPr bwMode="auto">
            <a:xfrm>
              <a:off x="663" y="932"/>
              <a:ext cx="3981" cy="310"/>
            </a:xfrm>
            <a:prstGeom prst="rect">
              <a:avLst/>
            </a:prstGeom>
            <a:solidFill>
              <a:schemeClr val="tx2">
                <a:lumMod val="90000"/>
              </a:schemeClr>
            </a:solidFill>
            <a:ln w="9525">
              <a:noFill/>
              <a:miter lim="800000"/>
              <a:headEnd/>
              <a:tailEnd/>
            </a:ln>
            <a:effectLst/>
          </p:spPr>
          <p:txBody>
            <a:bodyPr wrap="none">
              <a:spAutoFit/>
            </a:bodyPr>
            <a:lstStyle/>
            <a:p>
              <a:r>
                <a:rPr lang="en-US" altLang="zh-CN" sz="2600" b="1" dirty="0" smtClean="0">
                  <a:solidFill>
                    <a:srgbClr val="002060"/>
                  </a:solidFill>
                  <a:latin typeface="Times New Roman" pitchFamily="18" charset="0"/>
                </a:rPr>
                <a:t>   </a:t>
              </a:r>
              <a:r>
                <a:rPr lang="en-US" altLang="zh-CN" sz="2600" b="1" dirty="0" err="1" smtClean="0">
                  <a:solidFill>
                    <a:srgbClr val="002060"/>
                  </a:solidFill>
                  <a:latin typeface="Times New Roman" pitchFamily="18" charset="0"/>
                </a:rPr>
                <a:t>lchild</a:t>
              </a:r>
              <a:r>
                <a:rPr lang="en-US" altLang="zh-CN" sz="2600" b="1" dirty="0" smtClean="0">
                  <a:solidFill>
                    <a:srgbClr val="002060"/>
                  </a:solidFill>
                  <a:latin typeface="Times New Roman" pitchFamily="18" charset="0"/>
                </a:rPr>
                <a:t>        </a:t>
              </a:r>
              <a:r>
                <a:rPr lang="en-US" altLang="zh-CN" sz="2600" b="1" dirty="0" err="1" smtClean="0">
                  <a:solidFill>
                    <a:srgbClr val="002060"/>
                  </a:solidFill>
                  <a:latin typeface="Times New Roman" pitchFamily="18" charset="0"/>
                </a:rPr>
                <a:t>ltag</a:t>
              </a:r>
              <a:r>
                <a:rPr lang="en-US" altLang="zh-CN" sz="2600" b="1" dirty="0" smtClean="0">
                  <a:solidFill>
                    <a:srgbClr val="002060"/>
                  </a:solidFill>
                  <a:latin typeface="Times New Roman" pitchFamily="18" charset="0"/>
                </a:rPr>
                <a:t>      data      </a:t>
              </a:r>
              <a:r>
                <a:rPr lang="en-US" altLang="zh-CN" sz="2600" b="1" dirty="0" err="1" smtClean="0">
                  <a:solidFill>
                    <a:srgbClr val="002060"/>
                  </a:solidFill>
                  <a:latin typeface="Times New Roman" pitchFamily="18" charset="0"/>
                </a:rPr>
                <a:t>rtag</a:t>
              </a:r>
              <a:r>
                <a:rPr lang="en-US" altLang="zh-CN" sz="2600" b="1" dirty="0" smtClean="0">
                  <a:solidFill>
                    <a:srgbClr val="002060"/>
                  </a:solidFill>
                  <a:latin typeface="Times New Roman" pitchFamily="18" charset="0"/>
                </a:rPr>
                <a:t>         </a:t>
              </a:r>
              <a:r>
                <a:rPr lang="en-US" altLang="zh-CN" sz="2600" b="1" dirty="0" err="1" smtClean="0">
                  <a:solidFill>
                    <a:srgbClr val="002060"/>
                  </a:solidFill>
                  <a:latin typeface="Times New Roman" pitchFamily="18" charset="0"/>
                </a:rPr>
                <a:t>rchild</a:t>
              </a:r>
              <a:r>
                <a:rPr lang="en-US" altLang="zh-CN" sz="1800" dirty="0" smtClean="0">
                  <a:solidFill>
                    <a:srgbClr val="002060"/>
                  </a:solidFill>
                </a:rPr>
                <a:t> </a:t>
              </a:r>
              <a:endParaRPr lang="en-US" altLang="zh-CN" sz="1800" dirty="0">
                <a:solidFill>
                  <a:srgbClr val="002060"/>
                </a:solidFill>
              </a:endParaRPr>
            </a:p>
          </p:txBody>
        </p:sp>
        <p:sp>
          <p:nvSpPr>
            <p:cNvPr id="14" name="Line 7"/>
            <p:cNvSpPr>
              <a:spLocks noChangeShapeType="1"/>
            </p:cNvSpPr>
            <p:nvPr/>
          </p:nvSpPr>
          <p:spPr bwMode="auto">
            <a:xfrm>
              <a:off x="1610" y="913"/>
              <a:ext cx="0" cy="317"/>
            </a:xfrm>
            <a:prstGeom prst="line">
              <a:avLst/>
            </a:prstGeom>
            <a:grpFill/>
            <a:ln w="28575">
              <a:solidFill>
                <a:schemeClr val="tx1"/>
              </a:solidFill>
              <a:round/>
              <a:headEnd/>
              <a:tailEnd/>
            </a:ln>
            <a:effectLst/>
          </p:spPr>
          <p:txBody>
            <a:bodyPr wrap="none" anchor="ctr"/>
            <a:lstStyle/>
            <a:p>
              <a:endParaRPr lang="zh-CN" altLang="en-US">
                <a:solidFill>
                  <a:srgbClr val="002060"/>
                </a:solidFill>
              </a:endParaRPr>
            </a:p>
          </p:txBody>
        </p:sp>
        <p:sp>
          <p:nvSpPr>
            <p:cNvPr id="15" name="Line 8"/>
            <p:cNvSpPr>
              <a:spLocks noChangeShapeType="1"/>
            </p:cNvSpPr>
            <p:nvPr/>
          </p:nvSpPr>
          <p:spPr bwMode="auto">
            <a:xfrm>
              <a:off x="2245" y="913"/>
              <a:ext cx="0" cy="317"/>
            </a:xfrm>
            <a:prstGeom prst="line">
              <a:avLst/>
            </a:prstGeom>
            <a:grpFill/>
            <a:ln w="28575">
              <a:solidFill>
                <a:schemeClr val="tx1"/>
              </a:solidFill>
              <a:round/>
              <a:headEnd/>
              <a:tailEnd/>
            </a:ln>
            <a:effectLst/>
          </p:spPr>
          <p:txBody>
            <a:bodyPr wrap="none" anchor="ctr"/>
            <a:lstStyle/>
            <a:p>
              <a:endParaRPr lang="zh-CN" altLang="en-US">
                <a:solidFill>
                  <a:srgbClr val="002060"/>
                </a:solidFill>
              </a:endParaRPr>
            </a:p>
          </p:txBody>
        </p:sp>
        <p:sp>
          <p:nvSpPr>
            <p:cNvPr id="16" name="Line 9"/>
            <p:cNvSpPr>
              <a:spLocks noChangeShapeType="1"/>
            </p:cNvSpPr>
            <p:nvPr/>
          </p:nvSpPr>
          <p:spPr bwMode="auto">
            <a:xfrm>
              <a:off x="3016" y="913"/>
              <a:ext cx="0" cy="317"/>
            </a:xfrm>
            <a:prstGeom prst="line">
              <a:avLst/>
            </a:prstGeom>
            <a:grpFill/>
            <a:ln w="28575">
              <a:solidFill>
                <a:schemeClr val="tx1"/>
              </a:solidFill>
              <a:round/>
              <a:headEnd/>
              <a:tailEnd/>
            </a:ln>
            <a:effectLst/>
          </p:spPr>
          <p:txBody>
            <a:bodyPr wrap="none" anchor="ctr"/>
            <a:lstStyle/>
            <a:p>
              <a:endParaRPr lang="zh-CN" altLang="en-US">
                <a:solidFill>
                  <a:srgbClr val="002060"/>
                </a:solidFill>
              </a:endParaRPr>
            </a:p>
          </p:txBody>
        </p:sp>
        <p:sp>
          <p:nvSpPr>
            <p:cNvPr id="17" name="Line 10"/>
            <p:cNvSpPr>
              <a:spLocks noChangeShapeType="1"/>
            </p:cNvSpPr>
            <p:nvPr/>
          </p:nvSpPr>
          <p:spPr bwMode="auto">
            <a:xfrm>
              <a:off x="3628" y="913"/>
              <a:ext cx="0" cy="317"/>
            </a:xfrm>
            <a:prstGeom prst="line">
              <a:avLst/>
            </a:prstGeom>
            <a:grpFill/>
            <a:ln w="28575">
              <a:solidFill>
                <a:schemeClr val="tx1"/>
              </a:solidFill>
              <a:round/>
              <a:headEnd/>
              <a:tailEnd/>
            </a:ln>
            <a:effectLst/>
          </p:spPr>
          <p:txBody>
            <a:bodyPr wrap="none" anchor="ctr"/>
            <a:lstStyle/>
            <a:p>
              <a:endParaRPr lang="zh-CN" altLang="en-US">
                <a:solidFill>
                  <a:srgbClr val="002060"/>
                </a:solidFill>
              </a:endParaRPr>
            </a:p>
          </p:txBody>
        </p:sp>
      </p:grpSp>
    </p:spTree>
    <p:extLst>
      <p:ext uri="{BB962C8B-B14F-4D97-AF65-F5344CB8AC3E}">
        <p14:creationId xmlns:p14="http://schemas.microsoft.com/office/powerpoint/2010/main" val="29499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98845" y="21366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870358" y="2090575"/>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8084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3418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752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4086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912845" y="37368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1065245" y="3690775"/>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5224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20558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892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1226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408645" y="37368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551520" y="3690775"/>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60182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5516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850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6184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446245" y="5489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568483" y="5443375"/>
            <a:ext cx="2595562"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D   0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20558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892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1226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6560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75245" y="5489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008595" y="5443375"/>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848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60182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5516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850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436845" y="2441413"/>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713445" y="2365213"/>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351245" y="3965413"/>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332445" y="3965413"/>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570445" y="1679413"/>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808445" y="1298413"/>
            <a:ext cx="906463"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858870" y="1298413"/>
            <a:ext cx="2568575"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 == NULL</a:t>
            </a:r>
            <a:endParaRPr kumimoji="1" lang="en-US" altLang="zh-CN" sz="2400" dirty="0">
              <a:solidFill>
                <a:schemeClr val="bg1"/>
              </a:solidFill>
              <a:latin typeface="Times New Roman" pitchFamily="18" charset="0"/>
            </a:endParaRPr>
          </a:p>
        </p:txBody>
      </p:sp>
      <p:sp>
        <p:nvSpPr>
          <p:cNvPr id="39" name="Text Box 42"/>
          <p:cNvSpPr txBox="1">
            <a:spLocks noChangeArrowheads="1"/>
          </p:cNvSpPr>
          <p:nvPr/>
        </p:nvSpPr>
        <p:spPr bwMode="auto">
          <a:xfrm>
            <a:off x="5103845" y="1298413"/>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0" name="Line 43"/>
          <p:cNvSpPr>
            <a:spLocks noChangeShapeType="1"/>
          </p:cNvSpPr>
          <p:nvPr/>
        </p:nvSpPr>
        <p:spPr bwMode="auto">
          <a:xfrm flipH="1">
            <a:off x="4875245" y="1679413"/>
            <a:ext cx="228600" cy="4572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1" name="Rectangle 124"/>
          <p:cNvSpPr txBox="1">
            <a:spLocks noChangeArrowheads="1"/>
          </p:cNvSpPr>
          <p:nvPr/>
        </p:nvSpPr>
        <p:spPr>
          <a:xfrm>
            <a:off x="362054" y="389013"/>
            <a:ext cx="8229600" cy="574721"/>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3200" noProof="0" dirty="0" smtClean="0">
                <a:solidFill>
                  <a:schemeClr val="bg1"/>
                </a:solidFill>
                <a:latin typeface="方正喵呜体" panose="02010600010101010101" pitchFamily="2" charset="-122"/>
                <a:ea typeface="方正喵呜体" panose="02010600010101010101" pitchFamily="2" charset="-122"/>
                <a:cs typeface="+mj-cs"/>
              </a:rPr>
              <a:t>中序</a:t>
            </a:r>
            <a:r>
              <a:rPr kumimoji="0" lang="zh-CN" altLang="en-US" sz="3200" b="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mj-cs"/>
              </a:rPr>
              <a:t>线索化二叉树</a:t>
            </a:r>
            <a:endParaRPr kumimoji="0" lang="zh-CN" altLang="en-US" sz="3200" b="0" i="0" u="none" strike="noStrike" kern="1200" cap="none" spc="0" normalizeH="0" baseline="0" noProof="0" dirty="0">
              <a:ln>
                <a:noFill/>
              </a:ln>
              <a:solidFill>
                <a:schemeClr val="bg1"/>
              </a:solidFill>
              <a:effectLst/>
              <a:uLnTx/>
              <a:uFillTx/>
              <a:latin typeface="方正喵呜体" panose="02010600010101010101" pitchFamily="2" charset="-122"/>
              <a:ea typeface="方正喵呜体" panose="02010600010101010101" pitchFamily="2" charset="-122"/>
              <a:cs typeface="+mj-cs"/>
            </a:endParaRPr>
          </a:p>
        </p:txBody>
      </p:sp>
    </p:spTree>
    <p:extLst>
      <p:ext uri="{BB962C8B-B14F-4D97-AF65-F5344CB8AC3E}">
        <p14:creationId xmlns:p14="http://schemas.microsoft.com/office/powerpoint/2010/main" val="320486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493838" y="4902200"/>
            <a:ext cx="2595562"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D   0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838200" y="787400"/>
            <a:ext cx="2568575" cy="579438"/>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 == NULL</a:t>
            </a:r>
            <a:endParaRPr kumimoji="1" lang="en-US" altLang="zh-CN" sz="2400" dirty="0">
              <a:solidFill>
                <a:schemeClr val="bg1"/>
              </a:solidFill>
              <a:latin typeface="Times New Roman" pitchFamily="18" charset="0"/>
            </a:endParaRPr>
          </a:p>
        </p:txBody>
      </p:sp>
      <p:sp>
        <p:nvSpPr>
          <p:cNvPr id="39" name="Text Box 42"/>
          <p:cNvSpPr txBox="1">
            <a:spLocks noChangeArrowheads="1"/>
          </p:cNvSpPr>
          <p:nvPr/>
        </p:nvSpPr>
        <p:spPr bwMode="auto">
          <a:xfrm>
            <a:off x="838200" y="2128838"/>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0" name="Line 43"/>
          <p:cNvSpPr>
            <a:spLocks noChangeShapeType="1"/>
          </p:cNvSpPr>
          <p:nvPr/>
        </p:nvSpPr>
        <p:spPr bwMode="auto">
          <a:xfrm>
            <a:off x="1600200" y="2662238"/>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225318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52600" y="4902200"/>
            <a:ext cx="23495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D   0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1143000" y="2159000"/>
            <a:ext cx="771525" cy="579438"/>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39" name="Line 42"/>
          <p:cNvSpPr>
            <a:spLocks noChangeShapeType="1"/>
          </p:cNvSpPr>
          <p:nvPr/>
        </p:nvSpPr>
        <p:spPr bwMode="auto">
          <a:xfrm>
            <a:off x="1600200" y="2662238"/>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0" name="Text Box 43"/>
          <p:cNvSpPr txBox="1">
            <a:spLocks noChangeArrowheads="1"/>
          </p:cNvSpPr>
          <p:nvPr/>
        </p:nvSpPr>
        <p:spPr bwMode="auto">
          <a:xfrm>
            <a:off x="1706563" y="3881438"/>
            <a:ext cx="1493837"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1" name="Line 44"/>
          <p:cNvSpPr>
            <a:spLocks noChangeShapeType="1"/>
          </p:cNvSpPr>
          <p:nvPr/>
        </p:nvSpPr>
        <p:spPr bwMode="auto">
          <a:xfrm>
            <a:off x="2468563" y="4414838"/>
            <a:ext cx="258762"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2" name="Line 45"/>
          <p:cNvSpPr>
            <a:spLocks noChangeShapeType="1"/>
          </p:cNvSpPr>
          <p:nvPr/>
        </p:nvSpPr>
        <p:spPr bwMode="auto">
          <a:xfrm flipH="1" flipV="1">
            <a:off x="1295400" y="3805238"/>
            <a:ext cx="3810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25134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2515" y="801188"/>
            <a:ext cx="1611085" cy="707886"/>
          </a:xfrm>
          <a:prstGeom prst="rect">
            <a:avLst/>
          </a:prstGeom>
          <a:noFill/>
        </p:spPr>
        <p:txBody>
          <a:bodyPr wrap="square" rtlCol="0">
            <a:spAutoFit/>
          </a:bodyPr>
          <a:lstStyle/>
          <a:p>
            <a:r>
              <a:rPr lang="zh-CN" altLang="en-US" sz="4000" dirty="0" smtClean="0">
                <a:solidFill>
                  <a:srgbClr val="C00000"/>
                </a:solidFill>
                <a:latin typeface="方正喵呜体" panose="02010600010101010101" pitchFamily="2" charset="-122"/>
                <a:ea typeface="方正喵呜体" panose="02010600010101010101" pitchFamily="2" charset="-122"/>
              </a:rPr>
              <a:t>数据</a:t>
            </a:r>
            <a:endParaRPr lang="zh-CN" altLang="en-US" sz="4000" dirty="0">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522515" y="1584347"/>
            <a:ext cx="8212182" cy="1200329"/>
          </a:xfrm>
          <a:prstGeom prst="rect">
            <a:avLst/>
          </a:prstGeom>
        </p:spPr>
        <p:txBody>
          <a:bodyPr wrap="square">
            <a:spAutoFit/>
          </a:bodyPr>
          <a:lstStyle/>
          <a:p>
            <a:r>
              <a:rPr lang="zh-CN" altLang="en-US" sz="2400" dirty="0">
                <a:solidFill>
                  <a:schemeClr val="tx2">
                    <a:lumMod val="10000"/>
                  </a:schemeClr>
                </a:solidFill>
                <a:latin typeface="方正喵呜体" panose="02010600010101010101" pitchFamily="2" charset="-122"/>
                <a:ea typeface="方正喵呜体" panose="02010600010101010101" pitchFamily="2" charset="-122"/>
              </a:rPr>
              <a:t>数据就是</a:t>
            </a:r>
            <a:r>
              <a:rPr lang="zh-CN" altLang="en-US" sz="2400" dirty="0">
                <a:solidFill>
                  <a:schemeClr val="tx2">
                    <a:lumMod val="10000"/>
                  </a:schemeClr>
                </a:solidFill>
                <a:latin typeface="方正喵呜体" panose="02010600010101010101" pitchFamily="2" charset="-122"/>
                <a:ea typeface="方正喵呜体" panose="02010600010101010101" pitchFamily="2" charset="-122"/>
                <a:hlinkClick r:id="rId2"/>
              </a:rPr>
              <a:t>数值</a:t>
            </a:r>
            <a:r>
              <a:rPr lang="zh-CN" altLang="en-US" sz="2400" dirty="0">
                <a:solidFill>
                  <a:schemeClr val="tx2">
                    <a:lumMod val="10000"/>
                  </a:schemeClr>
                </a:solidFill>
                <a:latin typeface="方正喵呜体" panose="02010600010101010101" pitchFamily="2" charset="-122"/>
                <a:ea typeface="方正喵呜体" panose="02010600010101010101" pitchFamily="2" charset="-122"/>
              </a:rPr>
              <a:t>，也就是我们通过观察、实验或计算得出的结果。数据有很多种，最简单的就是数字。数据也可以是文字、图像、声音等。数据可以用于</a:t>
            </a:r>
            <a:r>
              <a:rPr lang="zh-CN" altLang="en-US" sz="2400" dirty="0">
                <a:solidFill>
                  <a:schemeClr val="tx2">
                    <a:lumMod val="10000"/>
                  </a:schemeClr>
                </a:solidFill>
                <a:latin typeface="方正喵呜体" panose="02010600010101010101" pitchFamily="2" charset="-122"/>
                <a:ea typeface="方正喵呜体" panose="02010600010101010101" pitchFamily="2" charset="-122"/>
                <a:hlinkClick r:id="rId3"/>
              </a:rPr>
              <a:t>科学研究</a:t>
            </a:r>
            <a:r>
              <a:rPr lang="zh-CN" altLang="en-US" sz="2400" dirty="0">
                <a:solidFill>
                  <a:schemeClr val="tx2">
                    <a:lumMod val="10000"/>
                  </a:schemeClr>
                </a:solidFill>
                <a:latin typeface="方正喵呜体" panose="02010600010101010101" pitchFamily="2" charset="-122"/>
                <a:ea typeface="方正喵呜体" panose="02010600010101010101" pitchFamily="2" charset="-122"/>
              </a:rPr>
              <a:t>、设计、查证等。</a:t>
            </a:r>
          </a:p>
        </p:txBody>
      </p:sp>
      <p:sp>
        <p:nvSpPr>
          <p:cNvPr id="4" name="文本框 3"/>
          <p:cNvSpPr txBox="1"/>
          <p:nvPr/>
        </p:nvSpPr>
        <p:spPr>
          <a:xfrm>
            <a:off x="522515" y="3522616"/>
            <a:ext cx="1611085" cy="707886"/>
          </a:xfrm>
          <a:prstGeom prst="rect">
            <a:avLst/>
          </a:prstGeom>
          <a:noFill/>
        </p:spPr>
        <p:txBody>
          <a:bodyPr wrap="square" rtlCol="0">
            <a:spAutoFit/>
          </a:bodyPr>
          <a:lstStyle/>
          <a:p>
            <a:r>
              <a:rPr lang="en-US" altLang="zh-CN" sz="4000" b="1" dirty="0" smtClean="0">
                <a:solidFill>
                  <a:srgbClr val="C00000"/>
                </a:solidFill>
                <a:latin typeface="方正喵呜体" panose="02010600010101010101" pitchFamily="2" charset="-122"/>
                <a:ea typeface="方正喵呜体" panose="02010600010101010101" pitchFamily="2" charset="-122"/>
              </a:rPr>
              <a:t>DATA</a:t>
            </a:r>
            <a:endParaRPr lang="zh-CN" altLang="en-US" sz="4000" b="1" dirty="0">
              <a:solidFill>
                <a:srgbClr val="C00000"/>
              </a:solidFill>
              <a:latin typeface="方正喵呜体" panose="02010600010101010101" pitchFamily="2" charset="-122"/>
              <a:ea typeface="方正喵呜体" panose="02010600010101010101" pitchFamily="2" charset="-122"/>
            </a:endParaRPr>
          </a:p>
        </p:txBody>
      </p:sp>
      <p:sp>
        <p:nvSpPr>
          <p:cNvPr id="5" name="矩形 4"/>
          <p:cNvSpPr/>
          <p:nvPr/>
        </p:nvSpPr>
        <p:spPr>
          <a:xfrm>
            <a:off x="522515" y="4305775"/>
            <a:ext cx="8212182" cy="1938992"/>
          </a:xfrm>
          <a:prstGeom prst="rect">
            <a:avLst/>
          </a:prstGeom>
        </p:spPr>
        <p:txBody>
          <a:bodyPr wrap="square">
            <a:spAutoFit/>
          </a:bodyPr>
          <a:lstStyle/>
          <a:p>
            <a:r>
              <a:rPr lang="en-US" altLang="zh-CN" sz="2400" b="1" dirty="0" smtClean="0">
                <a:solidFill>
                  <a:srgbClr val="077CFD"/>
                </a:solidFill>
                <a:latin typeface="方正喵呜体" panose="02010600010101010101" pitchFamily="2" charset="-122"/>
                <a:ea typeface="方正喵呜体" panose="02010600010101010101" pitchFamily="2" charset="-122"/>
              </a:rPr>
              <a:t>Data</a:t>
            </a:r>
            <a:r>
              <a:rPr lang="en-US" altLang="zh-CN" sz="2400" dirty="0" smtClean="0">
                <a:solidFill>
                  <a:schemeClr val="tx2">
                    <a:lumMod val="10000"/>
                  </a:schemeClr>
                </a:solidFill>
                <a:latin typeface="方正喵呜体" panose="02010600010101010101" pitchFamily="2" charset="-122"/>
                <a:ea typeface="方正喵呜体" panose="02010600010101010101" pitchFamily="2" charset="-122"/>
              </a:rPr>
              <a:t> is </a:t>
            </a:r>
            <a:r>
              <a:rPr lang="en-US" altLang="zh-CN" sz="2400" dirty="0">
                <a:solidFill>
                  <a:schemeClr val="tx2">
                    <a:lumMod val="10000"/>
                  </a:schemeClr>
                </a:solidFill>
                <a:latin typeface="方正喵呜体" panose="02010600010101010101" pitchFamily="2" charset="-122"/>
                <a:ea typeface="方正喵呜体" panose="02010600010101010101" pitchFamily="2" charset="-122"/>
              </a:rPr>
              <a:t>any sequence of one or more symbols given meaning by specific act(s) of interpretation. </a:t>
            </a:r>
            <a:r>
              <a:rPr lang="en-US" altLang="zh-CN" sz="2400" b="1" dirty="0">
                <a:solidFill>
                  <a:srgbClr val="077CFD"/>
                </a:solidFill>
                <a:latin typeface="方正喵呜体" panose="02010600010101010101" pitchFamily="2" charset="-122"/>
                <a:ea typeface="方正喵呜体" panose="02010600010101010101" pitchFamily="2" charset="-122"/>
              </a:rPr>
              <a:t>Data</a:t>
            </a:r>
            <a:r>
              <a:rPr lang="en-US" altLang="zh-CN" sz="2400" dirty="0">
                <a:solidFill>
                  <a:schemeClr val="tx2">
                    <a:lumMod val="1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tx2">
                    <a:lumMod val="10000"/>
                  </a:schemeClr>
                </a:solidFill>
                <a:latin typeface="方正喵呜体" panose="02010600010101010101" pitchFamily="2" charset="-122"/>
                <a:ea typeface="方正喵呜体" panose="02010600010101010101" pitchFamily="2" charset="-122"/>
              </a:rPr>
              <a:t>requires </a:t>
            </a:r>
            <a:r>
              <a:rPr lang="en-US" altLang="zh-CN" sz="2400" dirty="0">
                <a:solidFill>
                  <a:schemeClr val="tx2">
                    <a:lumMod val="10000"/>
                  </a:schemeClr>
                </a:solidFill>
                <a:latin typeface="方正喵呜体" panose="02010600010101010101" pitchFamily="2" charset="-122"/>
                <a:ea typeface="方正喵呜体" panose="02010600010101010101" pitchFamily="2" charset="-122"/>
              </a:rPr>
              <a:t>interpretation to become </a:t>
            </a:r>
            <a:r>
              <a:rPr lang="en-US" altLang="zh-CN" sz="2400" dirty="0">
                <a:solidFill>
                  <a:schemeClr val="tx2">
                    <a:lumMod val="10000"/>
                  </a:schemeClr>
                </a:solidFill>
                <a:latin typeface="方正喵呜体" panose="02010600010101010101" pitchFamily="2" charset="-122"/>
                <a:ea typeface="方正喵呜体" panose="02010600010101010101" pitchFamily="2" charset="-122"/>
                <a:hlinkClick r:id="rId4" tooltip="Information"/>
              </a:rPr>
              <a:t>information</a:t>
            </a:r>
            <a:r>
              <a:rPr lang="en-US" altLang="zh-CN" sz="2400" dirty="0">
                <a:solidFill>
                  <a:schemeClr val="tx2">
                    <a:lumMod val="10000"/>
                  </a:schemeClr>
                </a:solidFill>
                <a:latin typeface="方正喵呜体" panose="02010600010101010101" pitchFamily="2" charset="-122"/>
                <a:ea typeface="方正喵呜体" panose="02010600010101010101" pitchFamily="2" charset="-122"/>
              </a:rPr>
              <a:t>. To translate data to information, there must be several known factors considered. The factors involved are determined by the creator of the data and the desired information. </a:t>
            </a:r>
            <a:endParaRPr lang="zh-CN" altLang="en-US" sz="2400" dirty="0">
              <a:solidFill>
                <a:schemeClr val="tx2">
                  <a:lumMod val="1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4523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1+#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52600" y="4902200"/>
            <a:ext cx="20018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D   1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1981200" y="3911600"/>
            <a:ext cx="771525" cy="579438"/>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39" name="Line 42"/>
          <p:cNvSpPr>
            <a:spLocks noChangeShapeType="1"/>
          </p:cNvSpPr>
          <p:nvPr/>
        </p:nvSpPr>
        <p:spPr bwMode="auto">
          <a:xfrm>
            <a:off x="2438400" y="4414838"/>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0" name="Text Box 43"/>
          <p:cNvSpPr txBox="1">
            <a:spLocks noChangeArrowheads="1"/>
          </p:cNvSpPr>
          <p:nvPr/>
        </p:nvSpPr>
        <p:spPr bwMode="auto">
          <a:xfrm>
            <a:off x="1905000" y="757238"/>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1" name="Line 44"/>
          <p:cNvSpPr>
            <a:spLocks noChangeShapeType="1"/>
          </p:cNvSpPr>
          <p:nvPr/>
        </p:nvSpPr>
        <p:spPr bwMode="auto">
          <a:xfrm>
            <a:off x="3382963" y="1062038"/>
            <a:ext cx="258762"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2" name="Line 45"/>
          <p:cNvSpPr>
            <a:spLocks noChangeShapeType="1"/>
          </p:cNvSpPr>
          <p:nvPr/>
        </p:nvSpPr>
        <p:spPr bwMode="auto">
          <a:xfrm flipH="1" flipV="1">
            <a:off x="1295400" y="3805238"/>
            <a:ext cx="3810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3" name="Line 46"/>
          <p:cNvSpPr>
            <a:spLocks noChangeShapeType="1"/>
          </p:cNvSpPr>
          <p:nvPr/>
        </p:nvSpPr>
        <p:spPr bwMode="auto">
          <a:xfrm flipV="1">
            <a:off x="3810000" y="2151045"/>
            <a:ext cx="542922" cy="3025793"/>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5601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52600" y="4902200"/>
            <a:ext cx="20018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D   1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486400" y="4902200"/>
            <a:ext cx="21240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1   E   0   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2581275" y="757238"/>
            <a:ext cx="771525"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39" name="Line 42"/>
          <p:cNvSpPr>
            <a:spLocks noChangeShapeType="1"/>
          </p:cNvSpPr>
          <p:nvPr/>
        </p:nvSpPr>
        <p:spPr bwMode="auto">
          <a:xfrm>
            <a:off x="3343275" y="1108075"/>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0" name="Text Box 43"/>
          <p:cNvSpPr txBox="1">
            <a:spLocks noChangeArrowheads="1"/>
          </p:cNvSpPr>
          <p:nvPr/>
        </p:nvSpPr>
        <p:spPr bwMode="auto">
          <a:xfrm>
            <a:off x="6507163" y="4110038"/>
            <a:ext cx="1493837"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1" name="Line 44"/>
          <p:cNvSpPr>
            <a:spLocks noChangeShapeType="1"/>
          </p:cNvSpPr>
          <p:nvPr/>
        </p:nvSpPr>
        <p:spPr bwMode="auto">
          <a:xfrm flipH="1">
            <a:off x="6172200" y="4414838"/>
            <a:ext cx="304800"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2" name="Line 45"/>
          <p:cNvSpPr>
            <a:spLocks noChangeShapeType="1"/>
          </p:cNvSpPr>
          <p:nvPr/>
        </p:nvSpPr>
        <p:spPr bwMode="auto">
          <a:xfrm flipH="1" flipV="1">
            <a:off x="1295400" y="3805238"/>
            <a:ext cx="3810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3" name="Line 46"/>
          <p:cNvSpPr>
            <a:spLocks noChangeShapeType="1"/>
          </p:cNvSpPr>
          <p:nvPr/>
        </p:nvSpPr>
        <p:spPr bwMode="auto">
          <a:xfrm flipV="1">
            <a:off x="3810000" y="2205038"/>
            <a:ext cx="5334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4" name="Line 47"/>
          <p:cNvSpPr>
            <a:spLocks noChangeShapeType="1"/>
          </p:cNvSpPr>
          <p:nvPr/>
        </p:nvSpPr>
        <p:spPr bwMode="auto">
          <a:xfrm flipH="1" flipV="1">
            <a:off x="4724400" y="2205038"/>
            <a:ext cx="3810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343241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52600" y="4902200"/>
            <a:ext cx="20018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D   1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486400" y="4902200"/>
            <a:ext cx="1776413"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1   E   1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6477000" y="4110038"/>
            <a:ext cx="771525"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a:t>
            </a:r>
          </a:p>
        </p:txBody>
      </p:sp>
      <p:sp>
        <p:nvSpPr>
          <p:cNvPr id="39" name="Line 42"/>
          <p:cNvSpPr>
            <a:spLocks noChangeShapeType="1"/>
          </p:cNvSpPr>
          <p:nvPr/>
        </p:nvSpPr>
        <p:spPr bwMode="auto">
          <a:xfrm flipH="1">
            <a:off x="6172200" y="4414838"/>
            <a:ext cx="304800"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0" name="Line 43"/>
          <p:cNvSpPr>
            <a:spLocks noChangeShapeType="1"/>
          </p:cNvSpPr>
          <p:nvPr/>
        </p:nvSpPr>
        <p:spPr bwMode="auto">
          <a:xfrm flipH="1" flipV="1">
            <a:off x="1295400" y="3805238"/>
            <a:ext cx="3810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1" name="Line 44"/>
          <p:cNvSpPr>
            <a:spLocks noChangeShapeType="1"/>
          </p:cNvSpPr>
          <p:nvPr/>
        </p:nvSpPr>
        <p:spPr bwMode="auto">
          <a:xfrm flipV="1">
            <a:off x="3810000" y="2205038"/>
            <a:ext cx="5334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2" name="Line 45"/>
          <p:cNvSpPr>
            <a:spLocks noChangeShapeType="1"/>
          </p:cNvSpPr>
          <p:nvPr/>
        </p:nvSpPr>
        <p:spPr bwMode="auto">
          <a:xfrm flipH="1" flipV="1">
            <a:off x="4724400" y="2205038"/>
            <a:ext cx="3810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3" name="Text Box 46"/>
          <p:cNvSpPr txBox="1">
            <a:spLocks noChangeArrowheads="1"/>
          </p:cNvSpPr>
          <p:nvPr/>
        </p:nvSpPr>
        <p:spPr bwMode="auto">
          <a:xfrm>
            <a:off x="6858000" y="2159000"/>
            <a:ext cx="1493838" cy="579438"/>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4" name="Line 47"/>
          <p:cNvSpPr>
            <a:spLocks noChangeShapeType="1"/>
          </p:cNvSpPr>
          <p:nvPr/>
        </p:nvSpPr>
        <p:spPr bwMode="auto">
          <a:xfrm flipH="1">
            <a:off x="6934200" y="2662238"/>
            <a:ext cx="304800"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5" name="Line 48"/>
          <p:cNvSpPr>
            <a:spLocks noChangeShapeType="1"/>
          </p:cNvSpPr>
          <p:nvPr/>
        </p:nvSpPr>
        <p:spPr bwMode="auto">
          <a:xfrm flipV="1">
            <a:off x="7239000" y="3805238"/>
            <a:ext cx="4572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3376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990600" y="3149600"/>
            <a:ext cx="2327275"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B   0   </a:t>
            </a:r>
            <a:endParaRPr kumimoji="1" lang="en-US" altLang="zh-CN" sz="3200" b="1">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1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52600" y="4902200"/>
            <a:ext cx="20018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1   D   1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486400" y="4902200"/>
            <a:ext cx="1776413"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1   E   1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741738" y="757238"/>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7239000" y="2357438"/>
            <a:ext cx="771525"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a:t>
            </a:r>
          </a:p>
        </p:txBody>
      </p:sp>
      <p:sp>
        <p:nvSpPr>
          <p:cNvPr id="39" name="Line 42"/>
          <p:cNvSpPr>
            <a:spLocks noChangeShapeType="1"/>
          </p:cNvSpPr>
          <p:nvPr/>
        </p:nvSpPr>
        <p:spPr bwMode="auto">
          <a:xfrm flipH="1">
            <a:off x="6934200" y="2662238"/>
            <a:ext cx="304800"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0" name="Line 43"/>
          <p:cNvSpPr>
            <a:spLocks noChangeShapeType="1"/>
          </p:cNvSpPr>
          <p:nvPr/>
        </p:nvSpPr>
        <p:spPr bwMode="auto">
          <a:xfrm flipH="1" flipV="1">
            <a:off x="1295400" y="3805238"/>
            <a:ext cx="3810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1" name="Line 44"/>
          <p:cNvSpPr>
            <a:spLocks noChangeShapeType="1"/>
          </p:cNvSpPr>
          <p:nvPr/>
        </p:nvSpPr>
        <p:spPr bwMode="auto">
          <a:xfrm flipV="1">
            <a:off x="3810000" y="2205038"/>
            <a:ext cx="5334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2" name="Line 45"/>
          <p:cNvSpPr>
            <a:spLocks noChangeShapeType="1"/>
          </p:cNvSpPr>
          <p:nvPr/>
        </p:nvSpPr>
        <p:spPr bwMode="auto">
          <a:xfrm flipH="1" flipV="1">
            <a:off x="4724400" y="2205038"/>
            <a:ext cx="381000" cy="29718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
        <p:nvSpPr>
          <p:cNvPr id="43" name="Line 46"/>
          <p:cNvSpPr>
            <a:spLocks noChangeShapeType="1"/>
          </p:cNvSpPr>
          <p:nvPr/>
        </p:nvSpPr>
        <p:spPr bwMode="auto">
          <a:xfrm flipV="1">
            <a:off x="7239000" y="3805238"/>
            <a:ext cx="457200" cy="1371600"/>
          </a:xfrm>
          <a:prstGeom prst="line">
            <a:avLst/>
          </a:prstGeom>
          <a:noFill/>
          <a:ln w="31750">
            <a:solidFill>
              <a:schemeClr val="accent2"/>
            </a:solidFill>
            <a:round/>
            <a:headEnd type="oval" w="med" len="med"/>
            <a:tailEnd type="triangle" w="sm" len="lg"/>
          </a:ln>
          <a:effectLst/>
        </p:spPr>
        <p:txBody>
          <a:bodyPr wrap="none" anchor="ctr"/>
          <a:lstStyle/>
          <a:p>
            <a:endParaRPr lang="zh-CN" altLang="en-US">
              <a:solidFill>
                <a:schemeClr val="bg1"/>
              </a:solidFill>
            </a:endParaRPr>
          </a:p>
        </p:txBody>
      </p:sp>
    </p:spTree>
    <p:extLst>
      <p:ext uri="{BB962C8B-B14F-4D97-AF65-F5344CB8AC3E}">
        <p14:creationId xmlns:p14="http://schemas.microsoft.com/office/powerpoint/2010/main" val="122547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8186" y="488063"/>
            <a:ext cx="7010496" cy="6001643"/>
          </a:xfrm>
          <a:prstGeom prst="rect">
            <a:avLst/>
          </a:prstGeom>
        </p:spPr>
        <p:txBody>
          <a:bodyPr wrap="square">
            <a:spAutoFit/>
          </a:bodyPr>
          <a:lstStyle/>
          <a:p>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TAG_THREAD = 1;</a:t>
            </a:r>
          </a:p>
          <a:p>
            <a:r>
              <a:rPr lang="en-US" altLang="zh-CN" sz="2400" dirty="0" err="1" smtClean="0">
                <a:solidFill>
                  <a:schemeClr val="bg1"/>
                </a:solidFill>
                <a:latin typeface="方正喵呜体" panose="02010600010101010101" pitchFamily="2" charset="-122"/>
                <a:ea typeface="方正喵呜体" panose="02010600010101010101" pitchFamily="2" charset="-122"/>
              </a:rPr>
              <a:t>Const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TAG_LINK = 0;</a:t>
            </a:r>
          </a:p>
          <a:p>
            <a:r>
              <a:rPr lang="en-US" altLang="zh-CN" sz="2400" dirty="0" err="1">
                <a:solidFill>
                  <a:srgbClr val="077CFD"/>
                </a:solidFill>
                <a:latin typeface="方正喵呜体" panose="02010600010101010101" pitchFamily="2" charset="-122"/>
                <a:ea typeface="方正喵呜体" panose="02010600010101010101" pitchFamily="2" charset="-122"/>
              </a:rPr>
              <a:t>BiTreeNode</a:t>
            </a:r>
            <a:r>
              <a:rPr lang="en-US" altLang="zh-CN" sz="2400" dirty="0">
                <a:solidFill>
                  <a:srgbClr val="077CFD"/>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pre = NULL</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MidThreading</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a:solidFill>
                  <a:srgbClr val="077CFD"/>
                </a:solidFill>
                <a:latin typeface="方正喵呜体" panose="02010600010101010101" pitchFamily="2" charset="-122"/>
                <a:ea typeface="方正喵呜体" panose="02010600010101010101" pitchFamily="2" charset="-122"/>
              </a:rPr>
              <a:t>BiTreeNode</a:t>
            </a:r>
            <a:r>
              <a:rPr lang="en-US" altLang="zh-CN" sz="2400" dirty="0">
                <a:solidFill>
                  <a:srgbClr val="077CFD"/>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T)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if (T!=NULL) {</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MidThreading</a:t>
            </a:r>
            <a:r>
              <a:rPr lang="en-US" altLang="zh-CN" sz="2400" dirty="0" smtClean="0">
                <a:solidFill>
                  <a:schemeClr val="bg1"/>
                </a:solidFill>
                <a:latin typeface="方正喵呜体" panose="02010600010101010101" pitchFamily="2" charset="-122"/>
                <a:ea typeface="方正喵呜体" panose="02010600010101010101" pitchFamily="2" charset="-122"/>
              </a:rPr>
              <a:t>(T-&gt;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endParaRPr lang="zh-CN" altLang="en-US"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if (T-&gt;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 NULL)   // </a:t>
            </a:r>
            <a:r>
              <a:rPr lang="zh-CN" altLang="en-US" sz="2400" dirty="0" smtClean="0">
                <a:solidFill>
                  <a:schemeClr val="bg1"/>
                </a:solidFill>
                <a:latin typeface="方正喵呜体" panose="02010600010101010101" pitchFamily="2" charset="-122"/>
                <a:ea typeface="方正喵呜体" panose="02010600010101010101" pitchFamily="2" charset="-122"/>
              </a:rPr>
              <a:t>建前驱线索</a:t>
            </a:r>
          </a:p>
          <a:p>
            <a:r>
              <a:rPr lang="en-US" altLang="zh-CN" sz="2400" dirty="0" smtClean="0">
                <a:solidFill>
                  <a:schemeClr val="bg1"/>
                </a:solidFill>
                <a:latin typeface="方正喵呜体" panose="02010600010101010101" pitchFamily="2" charset="-122"/>
                <a:ea typeface="方正喵呜体" panose="02010600010101010101" pitchFamily="2" charset="-122"/>
              </a:rPr>
              <a:t>      { p-&gt;</a:t>
            </a:r>
            <a:r>
              <a:rPr lang="en-US" altLang="zh-CN" sz="2400" dirty="0" err="1" smtClean="0">
                <a:solidFill>
                  <a:schemeClr val="bg1"/>
                </a:solidFill>
                <a:latin typeface="方正喵呜体" panose="02010600010101010101" pitchFamily="2" charset="-122"/>
                <a:ea typeface="方正喵呜体" panose="02010600010101010101" pitchFamily="2" charset="-122"/>
              </a:rPr>
              <a:t>LTag</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 TAG_THREAD;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p-&gt;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 pre; }</a:t>
            </a:r>
          </a:p>
          <a:p>
            <a:r>
              <a:rPr lang="en-US" altLang="zh-CN" sz="2400" dirty="0" smtClean="0">
                <a:solidFill>
                  <a:schemeClr val="bg1"/>
                </a:solidFill>
                <a:latin typeface="方正喵呜体" panose="02010600010101010101" pitchFamily="2" charset="-122"/>
                <a:ea typeface="方正喵呜体" panose="02010600010101010101" pitchFamily="2" charset="-122"/>
              </a:rPr>
              <a:t>    if (pre-&gt;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NULL) // </a:t>
            </a:r>
            <a:r>
              <a:rPr lang="zh-CN" altLang="en-US" sz="2400" dirty="0" smtClean="0">
                <a:solidFill>
                  <a:schemeClr val="bg1"/>
                </a:solidFill>
                <a:latin typeface="方正喵呜体" panose="02010600010101010101" pitchFamily="2" charset="-122"/>
                <a:ea typeface="方正喵呜体" panose="02010600010101010101" pitchFamily="2" charset="-122"/>
              </a:rPr>
              <a:t>建后继线索</a:t>
            </a:r>
          </a:p>
          <a:p>
            <a:r>
              <a:rPr lang="en-US" altLang="zh-CN" sz="2400" dirty="0" smtClean="0">
                <a:solidFill>
                  <a:schemeClr val="bg1"/>
                </a:solidFill>
                <a:latin typeface="方正喵呜体" panose="02010600010101010101" pitchFamily="2" charset="-122"/>
                <a:ea typeface="方正喵呜体" panose="02010600010101010101" pitchFamily="2" charset="-122"/>
              </a:rPr>
              <a:t>      { pre-&gt;</a:t>
            </a:r>
            <a:r>
              <a:rPr lang="en-US" altLang="zh-CN" sz="2400" dirty="0" err="1" smtClean="0">
                <a:solidFill>
                  <a:schemeClr val="bg1"/>
                </a:solidFill>
                <a:latin typeface="方正喵呜体" panose="02010600010101010101" pitchFamily="2" charset="-122"/>
                <a:ea typeface="方正喵呜体" panose="02010600010101010101" pitchFamily="2" charset="-122"/>
              </a:rPr>
              <a:t>RTag</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a:solidFill>
                  <a:schemeClr val="bg1"/>
                </a:solidFill>
                <a:latin typeface="方正喵呜体" panose="02010600010101010101" pitchFamily="2" charset="-122"/>
                <a:ea typeface="方正喵呜体" panose="02010600010101010101" pitchFamily="2" charset="-122"/>
              </a:rPr>
              <a:t>TAG_THREAD;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pre-&gt;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 = T; } </a:t>
            </a:r>
          </a:p>
          <a:p>
            <a:r>
              <a:rPr lang="en-US" altLang="zh-CN" sz="2400" dirty="0" smtClean="0">
                <a:solidFill>
                  <a:schemeClr val="bg1"/>
                </a:solidFill>
                <a:latin typeface="方正喵呜体" panose="02010600010101010101" pitchFamily="2" charset="-122"/>
                <a:ea typeface="方正喵呜体" panose="02010600010101010101" pitchFamily="2" charset="-122"/>
              </a:rPr>
              <a:t>    pre = T; // </a:t>
            </a:r>
            <a:r>
              <a:rPr lang="zh-CN" altLang="en-US" sz="2400" dirty="0" smtClean="0">
                <a:solidFill>
                  <a:schemeClr val="bg1"/>
                </a:solidFill>
                <a:latin typeface="方正喵呜体" panose="02010600010101010101" pitchFamily="2" charset="-122"/>
                <a:ea typeface="方正喵呜体" panose="02010600010101010101" pitchFamily="2" charset="-122"/>
              </a:rPr>
              <a:t>保持</a:t>
            </a:r>
            <a:r>
              <a:rPr lang="en-US" altLang="zh-CN" sz="2400" dirty="0" smtClean="0">
                <a:solidFill>
                  <a:schemeClr val="bg1"/>
                </a:solidFill>
                <a:latin typeface="方正喵呜体" panose="02010600010101010101" pitchFamily="2" charset="-122"/>
                <a:ea typeface="方正喵呜体" panose="02010600010101010101" pitchFamily="2" charset="-122"/>
              </a:rPr>
              <a:t>pre</a:t>
            </a:r>
            <a:r>
              <a:rPr lang="zh-CN" altLang="en-US" sz="2400" dirty="0" smtClean="0">
                <a:solidFill>
                  <a:schemeClr val="bg1"/>
                </a:solidFill>
                <a:latin typeface="方正喵呜体" panose="02010600010101010101" pitchFamily="2" charset="-122"/>
                <a:ea typeface="方正喵呜体" panose="02010600010101010101" pitchFamily="2" charset="-122"/>
              </a:rPr>
              <a:t>指向</a:t>
            </a:r>
            <a:r>
              <a:rPr lang="en-US" altLang="zh-CN" sz="2400" dirty="0" smtClean="0">
                <a:solidFill>
                  <a:schemeClr val="bg1"/>
                </a:solidFill>
                <a:latin typeface="方正喵呜体" panose="02010600010101010101" pitchFamily="2" charset="-122"/>
                <a:ea typeface="方正喵呜体" panose="02010600010101010101" pitchFamily="2" charset="-122"/>
              </a:rPr>
              <a:t>p</a:t>
            </a:r>
            <a:r>
              <a:rPr lang="zh-CN" altLang="en-US" sz="2400" dirty="0" smtClean="0">
                <a:solidFill>
                  <a:schemeClr val="bg1"/>
                </a:solidFill>
                <a:latin typeface="方正喵呜体" panose="02010600010101010101" pitchFamily="2" charset="-122"/>
                <a:ea typeface="方正喵呜体" panose="02010600010101010101" pitchFamily="2" charset="-122"/>
              </a:rPr>
              <a:t>的前驱</a:t>
            </a:r>
          </a:p>
          <a:p>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MidThreading</a:t>
            </a:r>
            <a:r>
              <a:rPr lang="en-US" altLang="zh-CN" sz="2400" dirty="0" smtClean="0">
                <a:solidFill>
                  <a:schemeClr val="bg1"/>
                </a:solidFill>
                <a:latin typeface="方正喵呜体" panose="02010600010101010101" pitchFamily="2" charset="-122"/>
                <a:ea typeface="方正喵呜体" panose="02010600010101010101" pitchFamily="2" charset="-122"/>
              </a:rPr>
              <a:t>(T-&gt;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smtClean="0">
              <a:solidFill>
                <a:schemeClr val="bg1"/>
              </a:solidFill>
              <a:latin typeface="方正喵呜体" panose="02010600010101010101" pitchFamily="2" charset="-122"/>
              <a:ea typeface="方正喵呜体" panose="02010600010101010101" pitchFamily="2" charset="-122"/>
            </a:endParaRPr>
          </a:p>
          <a:p>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InThreading</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7590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H="1">
            <a:off x="1877913" y="4293687"/>
            <a:ext cx="219077" cy="401643"/>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3" name="Line 3"/>
          <p:cNvSpPr>
            <a:spLocks noChangeShapeType="1"/>
          </p:cNvSpPr>
          <p:nvPr/>
        </p:nvSpPr>
        <p:spPr bwMode="auto">
          <a:xfrm>
            <a:off x="2863764" y="3526914"/>
            <a:ext cx="349251" cy="455612"/>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4" name="Line 6"/>
          <p:cNvSpPr>
            <a:spLocks noChangeShapeType="1"/>
          </p:cNvSpPr>
          <p:nvPr/>
        </p:nvSpPr>
        <p:spPr bwMode="auto">
          <a:xfrm flipH="1">
            <a:off x="1522305" y="5074754"/>
            <a:ext cx="136530" cy="277809"/>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5" name="Line 7"/>
          <p:cNvSpPr>
            <a:spLocks noChangeShapeType="1"/>
          </p:cNvSpPr>
          <p:nvPr/>
        </p:nvSpPr>
        <p:spPr bwMode="auto">
          <a:xfrm flipH="1">
            <a:off x="2170017" y="1774290"/>
            <a:ext cx="182564" cy="36513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6" name="Line 8"/>
          <p:cNvSpPr>
            <a:spLocks noChangeShapeType="1"/>
          </p:cNvSpPr>
          <p:nvPr/>
        </p:nvSpPr>
        <p:spPr bwMode="auto">
          <a:xfrm>
            <a:off x="2179587" y="2622036"/>
            <a:ext cx="381000" cy="53340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7" name="Line 9"/>
          <p:cNvSpPr>
            <a:spLocks noChangeShapeType="1"/>
          </p:cNvSpPr>
          <p:nvPr/>
        </p:nvSpPr>
        <p:spPr bwMode="auto">
          <a:xfrm flipH="1">
            <a:off x="2255787" y="3536436"/>
            <a:ext cx="228600" cy="38100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8" name="Line 10"/>
          <p:cNvSpPr>
            <a:spLocks noChangeShapeType="1"/>
          </p:cNvSpPr>
          <p:nvPr/>
        </p:nvSpPr>
        <p:spPr bwMode="auto">
          <a:xfrm>
            <a:off x="1658835" y="5754207"/>
            <a:ext cx="284163" cy="481013"/>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3880866" y="2431536"/>
            <a:ext cx="4933950" cy="2123658"/>
          </a:xfrm>
          <a:prstGeom prst="rect">
            <a:avLst/>
          </a:prstGeom>
          <a:noFill/>
          <a:ln w="9525">
            <a:noFill/>
            <a:miter lim="800000"/>
            <a:headEnd/>
            <a:tailEnd/>
          </a:ln>
          <a:effectLst/>
        </p:spPr>
        <p:txBody>
          <a:bodyPr>
            <a:spAutoFit/>
          </a:bodyPr>
          <a:lstStyle/>
          <a:p>
            <a:pPr>
              <a:lnSpc>
                <a:spcPct val="110000"/>
              </a:lnSpc>
            </a:pPr>
            <a:r>
              <a:rPr kumimoji="1" lang="en-US" altLang="zh-CN" sz="2400" b="1" dirty="0">
                <a:solidFill>
                  <a:schemeClr val="bg1"/>
                </a:solidFill>
                <a:latin typeface="方正喵呜体" panose="02010600010101010101" pitchFamily="2" charset="-122"/>
                <a:ea typeface="方正喵呜体" panose="02010600010101010101" pitchFamily="2" charset="-122"/>
              </a:rPr>
              <a:t>if</a:t>
            </a:r>
            <a:r>
              <a:rPr kumimoji="1" lang="en-US" altLang="zh-CN" sz="2400" dirty="0">
                <a:solidFill>
                  <a:schemeClr val="bg1"/>
                </a:solidFill>
                <a:latin typeface="方正喵呜体" panose="02010600010101010101" pitchFamily="2" charset="-122"/>
                <a:ea typeface="方正喵呜体" panose="02010600010101010101" pitchFamily="2" charset="-122"/>
              </a:rPr>
              <a:t> (current-&gt;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rtag</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en-US" altLang="zh-CN" sz="2400" i="1"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Thread) </a:t>
            </a:r>
            <a:endPar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endParaRPr>
          </a:p>
          <a:p>
            <a:pPr>
              <a:lnSpc>
                <a:spcPct val="110000"/>
              </a:lnSpc>
            </a:pPr>
            <a:r>
              <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zh-CN" altLang="en-US" sz="2400" b="1" dirty="0">
                <a:solidFill>
                  <a:schemeClr val="bg1"/>
                </a:solidFill>
                <a:latin typeface="方正喵呜体" panose="02010600010101010101" pitchFamily="2" charset="-122"/>
                <a:ea typeface="方正喵呜体" panose="02010600010101010101" pitchFamily="2" charset="-122"/>
                <a:sym typeface="Symbol" pitchFamily="18" charset="2"/>
              </a:rPr>
              <a:t>后继为</a:t>
            </a:r>
            <a:r>
              <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rPr>
              <a:t>current-&gt;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rchild</a:t>
            </a:r>
            <a:endPar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endParaRPr>
          </a:p>
          <a:p>
            <a:pPr>
              <a:lnSpc>
                <a:spcPct val="110000"/>
              </a:lnSpc>
            </a:pPr>
            <a:r>
              <a:rPr kumimoji="1" lang="en-US" altLang="zh-CN" sz="2400" b="1" dirty="0">
                <a:solidFill>
                  <a:schemeClr val="bg1"/>
                </a:solidFill>
                <a:latin typeface="方正喵呜体" panose="02010600010101010101" pitchFamily="2" charset="-122"/>
                <a:ea typeface="方正喵呜体" panose="02010600010101010101" pitchFamily="2" charset="-122"/>
                <a:sym typeface="Symbol" pitchFamily="18" charset="2"/>
              </a:rPr>
              <a:t>else   </a:t>
            </a:r>
            <a:r>
              <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rPr>
              <a:t>//current</a:t>
            </a:r>
            <a:r>
              <a:rPr kumimoji="1" lang="en-US" altLang="zh-CN" sz="2400" dirty="0">
                <a:solidFill>
                  <a:schemeClr val="bg1"/>
                </a:solidFill>
                <a:latin typeface="方正喵呜体" panose="02010600010101010101" pitchFamily="2" charset="-122"/>
                <a:ea typeface="方正喵呜体" panose="02010600010101010101" pitchFamily="2" charset="-122"/>
              </a:rPr>
              <a: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rtag</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 Link</a:t>
            </a:r>
            <a:endParaRPr kumimoji="1" lang="en-US" altLang="zh-CN" sz="2400" dirty="0">
              <a:solidFill>
                <a:schemeClr val="bg1"/>
              </a:solidFill>
              <a:latin typeface="方正喵呜体" panose="02010600010101010101" pitchFamily="2" charset="-122"/>
              <a:ea typeface="方正喵呜体" panose="02010600010101010101" pitchFamily="2" charset="-122"/>
              <a:sym typeface="Symbol" pitchFamily="18" charset="2"/>
            </a:endParaRPr>
          </a:p>
          <a:p>
            <a:pPr>
              <a:lnSpc>
                <a:spcPct val="110000"/>
              </a:lnSpc>
            </a:pPr>
            <a:r>
              <a:rPr kumimoji="1" lang="en-US" altLang="zh-CN" sz="2400" b="1" dirty="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zh-CN" altLang="en-US" sz="2400" dirty="0">
                <a:solidFill>
                  <a:schemeClr val="bg1"/>
                </a:solidFill>
                <a:latin typeface="方正喵呜体" panose="02010600010101010101" pitchFamily="2" charset="-122"/>
                <a:ea typeface="方正喵呜体" panose="02010600010101010101" pitchFamily="2" charset="-122"/>
                <a:sym typeface="Symbol" pitchFamily="18" charset="2"/>
              </a:rPr>
              <a:t>后继为当前结点右子树</a:t>
            </a:r>
          </a:p>
          <a:p>
            <a:pPr>
              <a:lnSpc>
                <a:spcPct val="110000"/>
              </a:lnSpc>
            </a:pPr>
            <a:r>
              <a:rPr kumimoji="1" lang="zh-CN" altLang="en-US" sz="2400" dirty="0">
                <a:solidFill>
                  <a:schemeClr val="bg1"/>
                </a:solidFill>
                <a:latin typeface="方正喵呜体" panose="02010600010101010101" pitchFamily="2" charset="-122"/>
                <a:ea typeface="方正喵呜体" panose="02010600010101010101" pitchFamily="2" charset="-122"/>
                <a:sym typeface="Symbol" pitchFamily="18" charset="2"/>
              </a:rPr>
              <a:t>     的中序下的第一个</a:t>
            </a:r>
            <a:r>
              <a:rPr kumimoji="1"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结点</a:t>
            </a:r>
            <a:endParaRPr kumimoji="1" lang="zh-CN" altLang="en-US" sz="2400" b="1" dirty="0">
              <a:solidFill>
                <a:schemeClr val="bg1"/>
              </a:solidFill>
              <a:latin typeface="方正喵呜体" panose="02010600010101010101" pitchFamily="2" charset="-122"/>
              <a:ea typeface="方正喵呜体" panose="02010600010101010101" pitchFamily="2" charset="-122"/>
              <a:sym typeface="Symbol" pitchFamily="18" charset="2"/>
            </a:endParaRPr>
          </a:p>
        </p:txBody>
      </p:sp>
      <p:sp>
        <p:nvSpPr>
          <p:cNvPr id="10" name="Text Box 13"/>
          <p:cNvSpPr txBox="1">
            <a:spLocks noChangeArrowheads="1"/>
          </p:cNvSpPr>
          <p:nvPr/>
        </p:nvSpPr>
        <p:spPr bwMode="auto">
          <a:xfrm>
            <a:off x="908445" y="287528"/>
            <a:ext cx="7302600" cy="584775"/>
          </a:xfrm>
          <a:prstGeom prst="rect">
            <a:avLst/>
          </a:prstGeom>
          <a:noFill/>
          <a:ln w="9525">
            <a:noFill/>
            <a:miter lim="800000"/>
            <a:headEnd/>
            <a:tailEnd/>
          </a:ln>
          <a:effectLst/>
        </p:spPr>
        <p:txBody>
          <a:bodyPr wrap="square">
            <a:spAutoFit/>
          </a:bodyPr>
          <a:lstStyle/>
          <a:p>
            <a:pPr algn="ctr">
              <a:spcBef>
                <a:spcPct val="50000"/>
              </a:spcBef>
            </a:pPr>
            <a:r>
              <a:rPr kumimoji="1" lang="zh-CN" altLang="en-US" sz="3200" dirty="0">
                <a:solidFill>
                  <a:schemeClr val="bg1"/>
                </a:solidFill>
                <a:latin typeface="方正喵呜体" panose="02010600010101010101" pitchFamily="2" charset="-122"/>
                <a:ea typeface="方正喵呜体" panose="02010600010101010101" pitchFamily="2" charset="-122"/>
              </a:rPr>
              <a:t>寻找当前结点在中序下的后继</a:t>
            </a:r>
          </a:p>
        </p:txBody>
      </p:sp>
      <p:sp>
        <p:nvSpPr>
          <p:cNvPr id="11" name="Oval 15"/>
          <p:cNvSpPr>
            <a:spLocks noChangeArrowheads="1"/>
          </p:cNvSpPr>
          <p:nvPr/>
        </p:nvSpPr>
        <p:spPr bwMode="auto">
          <a:xfrm>
            <a:off x="1798587" y="2164836"/>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B</a:t>
            </a:r>
            <a:endParaRPr kumimoji="1" lang="en-US" altLang="zh-CN" sz="2400" dirty="0">
              <a:solidFill>
                <a:schemeClr val="bg1"/>
              </a:solidFill>
              <a:ea typeface="黑体" pitchFamily="2" charset="-122"/>
            </a:endParaRPr>
          </a:p>
        </p:txBody>
      </p:sp>
      <p:sp>
        <p:nvSpPr>
          <p:cNvPr id="12" name="Oval 17"/>
          <p:cNvSpPr>
            <a:spLocks noChangeArrowheads="1"/>
          </p:cNvSpPr>
          <p:nvPr/>
        </p:nvSpPr>
        <p:spPr bwMode="auto">
          <a:xfrm rot="774089">
            <a:off x="2408187" y="3079236"/>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E</a:t>
            </a:r>
            <a:endParaRPr kumimoji="1" lang="en-US" altLang="zh-CN" sz="2400" dirty="0">
              <a:solidFill>
                <a:schemeClr val="bg1"/>
              </a:solidFill>
              <a:ea typeface="黑体" pitchFamily="2" charset="-122"/>
            </a:endParaRPr>
          </a:p>
        </p:txBody>
      </p:sp>
      <p:sp>
        <p:nvSpPr>
          <p:cNvPr id="13" name="Oval 23"/>
          <p:cNvSpPr>
            <a:spLocks noChangeArrowheads="1"/>
          </p:cNvSpPr>
          <p:nvPr/>
        </p:nvSpPr>
        <p:spPr bwMode="auto">
          <a:xfrm>
            <a:off x="1874787" y="3917436"/>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a:solidFill>
                  <a:schemeClr val="bg1"/>
                </a:solidFill>
                <a:latin typeface="Times New Roman" pitchFamily="18" charset="0"/>
                <a:ea typeface="黑体" pitchFamily="2" charset="-122"/>
              </a:rPr>
              <a:t>G</a:t>
            </a:r>
            <a:endParaRPr kumimoji="1" lang="en-US" altLang="zh-CN" sz="2400">
              <a:solidFill>
                <a:schemeClr val="bg1"/>
              </a:solidFill>
              <a:ea typeface="黑体" pitchFamily="2" charset="-122"/>
            </a:endParaRPr>
          </a:p>
        </p:txBody>
      </p:sp>
      <p:sp>
        <p:nvSpPr>
          <p:cNvPr id="14" name="Oval 24"/>
          <p:cNvSpPr>
            <a:spLocks noChangeArrowheads="1"/>
          </p:cNvSpPr>
          <p:nvPr/>
        </p:nvSpPr>
        <p:spPr bwMode="auto">
          <a:xfrm>
            <a:off x="1108325" y="5280183"/>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J</a:t>
            </a:r>
            <a:endParaRPr kumimoji="1" lang="en-US" altLang="zh-CN" sz="2400" dirty="0">
              <a:solidFill>
                <a:schemeClr val="bg1"/>
              </a:solidFill>
              <a:ea typeface="黑体" pitchFamily="2" charset="-122"/>
            </a:endParaRPr>
          </a:p>
        </p:txBody>
      </p:sp>
      <p:sp>
        <p:nvSpPr>
          <p:cNvPr id="15" name="TextBox 31"/>
          <p:cNvSpPr txBox="1"/>
          <p:nvPr/>
        </p:nvSpPr>
        <p:spPr>
          <a:xfrm>
            <a:off x="1525620" y="1663720"/>
            <a:ext cx="1314468" cy="461665"/>
          </a:xfrm>
          <a:prstGeom prst="rect">
            <a:avLst/>
          </a:prstGeom>
          <a:noFill/>
        </p:spPr>
        <p:txBody>
          <a:bodyPr wrap="square" rtlCol="0">
            <a:spAutoFit/>
          </a:bodyPr>
          <a:lstStyle/>
          <a:p>
            <a:r>
              <a:rPr lang="en-US" altLang="zh-CN" sz="2400" dirty="0" smtClean="0">
                <a:solidFill>
                  <a:schemeClr val="bg1"/>
                </a:solidFill>
              </a:rPr>
              <a:t>current</a:t>
            </a:r>
            <a:endParaRPr lang="zh-CN" altLang="en-US" sz="2400" dirty="0">
              <a:solidFill>
                <a:schemeClr val="bg1"/>
              </a:solidFill>
            </a:endParaRPr>
          </a:p>
        </p:txBody>
      </p:sp>
      <p:sp>
        <p:nvSpPr>
          <p:cNvPr id="16" name="TextBox 32"/>
          <p:cNvSpPr txBox="1"/>
          <p:nvPr/>
        </p:nvSpPr>
        <p:spPr>
          <a:xfrm rot="18043779">
            <a:off x="1399739" y="4553104"/>
            <a:ext cx="730260" cy="523220"/>
          </a:xfrm>
          <a:prstGeom prst="rect">
            <a:avLst/>
          </a:prstGeom>
          <a:noFill/>
        </p:spPr>
        <p:txBody>
          <a:bodyPr wrap="square" rtlCol="0">
            <a:spAutoFit/>
          </a:bodyPr>
          <a:lstStyle/>
          <a:p>
            <a:r>
              <a:rPr lang="en-US" altLang="zh-CN" sz="2800" b="1" dirty="0" smtClean="0">
                <a:solidFill>
                  <a:schemeClr val="bg1"/>
                </a:solidFill>
              </a:rPr>
              <a:t>…</a:t>
            </a:r>
            <a:endParaRPr lang="zh-CN" altLang="en-US" sz="2800" b="1" dirty="0">
              <a:solidFill>
                <a:schemeClr val="bg1"/>
              </a:solidFill>
            </a:endParaRPr>
          </a:p>
        </p:txBody>
      </p:sp>
      <p:sp>
        <p:nvSpPr>
          <p:cNvPr id="17" name="TextBox 33"/>
          <p:cNvSpPr txBox="1"/>
          <p:nvPr/>
        </p:nvSpPr>
        <p:spPr>
          <a:xfrm>
            <a:off x="1804887" y="5316051"/>
            <a:ext cx="1716111" cy="461665"/>
          </a:xfrm>
          <a:prstGeom prst="rect">
            <a:avLst/>
          </a:prstGeom>
          <a:noFill/>
        </p:spPr>
        <p:txBody>
          <a:bodyPr wrap="square" rtlCol="0">
            <a:spAutoFit/>
          </a:bodyPr>
          <a:lstStyle/>
          <a:p>
            <a:r>
              <a:rPr lang="zh-CN" altLang="en-US" sz="2400" b="1" dirty="0" smtClean="0">
                <a:solidFill>
                  <a:schemeClr val="bg1"/>
                </a:solidFill>
                <a:latin typeface="方正喵呜体" panose="02010600010101010101" pitchFamily="2" charset="-122"/>
                <a:ea typeface="方正喵呜体" panose="02010600010101010101" pitchFamily="2" charset="-122"/>
              </a:rPr>
              <a:t>最左下结点</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cxnSp>
        <p:nvCxnSpPr>
          <p:cNvPr id="19" name="直接连接符 18"/>
          <p:cNvCxnSpPr>
            <a:stCxn id="11" idx="5"/>
            <a:endCxn id="12" idx="1"/>
          </p:cNvCxnSpPr>
          <p:nvPr/>
        </p:nvCxnSpPr>
        <p:spPr>
          <a:xfrm>
            <a:off x="2253872" y="2620121"/>
            <a:ext cx="279297" cy="4998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7"/>
            <a:endCxn id="12" idx="4"/>
          </p:cNvCxnSpPr>
          <p:nvPr/>
        </p:nvCxnSpPr>
        <p:spPr>
          <a:xfrm flipV="1">
            <a:off x="2330072" y="3605903"/>
            <a:ext cx="285267" cy="38964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2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4"/>
          <p:cNvSpPr txBox="1">
            <a:spLocks noChangeArrowheads="1"/>
          </p:cNvSpPr>
          <p:nvPr/>
        </p:nvSpPr>
        <p:spPr>
          <a:xfrm>
            <a:off x="750012" y="282571"/>
            <a:ext cx="7566066" cy="658785"/>
          </a:xfrm>
          <a:prstGeom prst="rect">
            <a:avLst/>
          </a:prstGeom>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200" dirty="0" smtClean="0">
                <a:solidFill>
                  <a:schemeClr val="bg1"/>
                </a:solidFill>
                <a:latin typeface="方正喵呜体" panose="02010600010101010101" pitchFamily="2" charset="-122"/>
                <a:ea typeface="方正喵呜体" panose="02010600010101010101" pitchFamily="2" charset="-122"/>
              </a:rPr>
              <a:t>寻找当前结点在中序下的前驱</a:t>
            </a:r>
            <a:endParaRPr kumimoji="1"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5"/>
          <p:cNvSpPr txBox="1">
            <a:spLocks noChangeArrowheads="1"/>
          </p:cNvSpPr>
          <p:nvPr/>
        </p:nvSpPr>
        <p:spPr>
          <a:xfrm>
            <a:off x="4294104" y="2199990"/>
            <a:ext cx="4021974" cy="2103459"/>
          </a:xfrm>
          <a:prstGeom prst="rect">
            <a:avLst/>
          </a:prstGeom>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itchFamily="2" charset="2"/>
              <a:buNone/>
            </a:pPr>
            <a:r>
              <a:rPr kumimoji="1" lang="en-US" altLang="zh-CN" sz="2400" b="1" dirty="0" smtClean="0">
                <a:solidFill>
                  <a:schemeClr val="bg1"/>
                </a:solidFill>
                <a:latin typeface="方正喵呜体" panose="02010600010101010101" pitchFamily="2" charset="-122"/>
                <a:ea typeface="方正喵呜体" panose="02010600010101010101" pitchFamily="2" charset="-122"/>
              </a:rPr>
              <a:t>if</a:t>
            </a:r>
            <a:r>
              <a:rPr kumimoji="1" lang="en-US" altLang="zh-CN" sz="2400" dirty="0" smtClean="0">
                <a:solidFill>
                  <a:schemeClr val="bg1"/>
                </a:solidFill>
                <a:latin typeface="方正喵呜体" panose="02010600010101010101" pitchFamily="2" charset="-122"/>
                <a:ea typeface="方正喵呜体" panose="02010600010101010101" pitchFamily="2" charset="-122"/>
              </a:rPr>
              <a:t> (current-&gt;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ltag</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en-US" altLang="zh-CN" sz="2400" i="1"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Thread)</a:t>
            </a:r>
          </a:p>
          <a:p>
            <a:pPr>
              <a:spcBef>
                <a:spcPct val="5000"/>
              </a:spcBef>
              <a:buFont typeface="Wingdings" pitchFamily="2" charset="2"/>
              <a:buNone/>
            </a:pPr>
            <a:r>
              <a:rPr kumimoji="1" lang="en-US" altLang="zh-CN" sz="2400" b="1"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zh-CN" altLang="en-US" sz="2400" b="1" dirty="0" smtClean="0">
                <a:solidFill>
                  <a:schemeClr val="bg1"/>
                </a:solidFill>
                <a:latin typeface="方正喵呜体" panose="02010600010101010101" pitchFamily="2" charset="-122"/>
                <a:ea typeface="方正喵呜体" panose="02010600010101010101" pitchFamily="2" charset="-122"/>
                <a:sym typeface="Symbol" pitchFamily="18" charset="2"/>
              </a:rPr>
              <a:t>前驱为</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current-&gt;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lchild</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p>
          <a:p>
            <a:pPr>
              <a:spcBef>
                <a:spcPct val="5000"/>
              </a:spcBef>
              <a:buFont typeface="Wingdings" pitchFamily="2" charset="2"/>
              <a:buNone/>
            </a:pPr>
            <a:r>
              <a:rPr kumimoji="1" lang="en-US" altLang="zh-CN" sz="2400" b="1" dirty="0" smtClean="0">
                <a:solidFill>
                  <a:schemeClr val="bg1"/>
                </a:solidFill>
                <a:latin typeface="方正喵呜体" panose="02010600010101010101" pitchFamily="2" charset="-122"/>
                <a:ea typeface="方正喵呜体" panose="02010600010101010101" pitchFamily="2" charset="-122"/>
                <a:sym typeface="Symbol" pitchFamily="18" charset="2"/>
              </a:rPr>
              <a:t>else    //</a:t>
            </a:r>
            <a:r>
              <a:rPr kumimoji="1" lang="en-US" altLang="zh-CN" sz="2400" dirty="0" smtClean="0">
                <a:solidFill>
                  <a:schemeClr val="bg1"/>
                </a:solidFill>
                <a:latin typeface="方正喵呜体" panose="02010600010101010101" pitchFamily="2" charset="-122"/>
                <a:ea typeface="方正喵呜体" panose="02010600010101010101" pitchFamily="2" charset="-122"/>
              </a:rPr>
              <a:t>current-&gt;</a:t>
            </a:r>
            <a:r>
              <a:rPr kumimoji="1" lang="en-US" altLang="zh-CN" sz="2400" dirty="0" err="1" smtClean="0">
                <a:solidFill>
                  <a:schemeClr val="bg1"/>
                </a:solidFill>
                <a:latin typeface="方正喵呜体" panose="02010600010101010101" pitchFamily="2" charset="-122"/>
                <a:ea typeface="方正喵呜体" panose="02010600010101010101" pitchFamily="2" charset="-122"/>
                <a:sym typeface="Symbol" pitchFamily="18" charset="2"/>
              </a:rPr>
              <a:t>ltag</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en-US" altLang="zh-CN" sz="2400" i="1"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Link</a:t>
            </a:r>
          </a:p>
          <a:p>
            <a:pPr>
              <a:spcBef>
                <a:spcPct val="5000"/>
              </a:spcBef>
              <a:buFont typeface="Wingdings" pitchFamily="2" charset="2"/>
              <a:buNone/>
            </a:pPr>
            <a:r>
              <a:rPr kumimoji="1" lang="zh-CN" altLang="en-US" sz="2400" b="1" dirty="0" smtClean="0">
                <a:solidFill>
                  <a:schemeClr val="bg1"/>
                </a:solidFill>
                <a:latin typeface="方正喵呜体" panose="02010600010101010101" pitchFamily="2" charset="-122"/>
                <a:ea typeface="方正喵呜体" panose="02010600010101010101" pitchFamily="2" charset="-122"/>
                <a:sym typeface="Symbol" pitchFamily="18" charset="2"/>
              </a:rPr>
              <a:t>     前驱为当前结点左子树</a:t>
            </a:r>
            <a:endParaRPr kumimoji="1"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endParaRPr>
          </a:p>
          <a:p>
            <a:pPr>
              <a:spcBef>
                <a:spcPct val="5000"/>
              </a:spcBef>
              <a:buFont typeface="Wingdings" pitchFamily="2" charset="2"/>
              <a:buNone/>
            </a:pPr>
            <a:r>
              <a:rPr kumimoji="1"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kumimoji="1" lang="zh-CN" altLang="en-US" sz="2400" b="1" dirty="0" smtClean="0">
                <a:solidFill>
                  <a:schemeClr val="bg1"/>
                </a:solidFill>
                <a:latin typeface="方正喵呜体" panose="02010600010101010101" pitchFamily="2" charset="-122"/>
                <a:ea typeface="方正喵呜体" panose="02010600010101010101" pitchFamily="2" charset="-122"/>
                <a:sym typeface="Symbol" pitchFamily="18" charset="2"/>
              </a:rPr>
              <a:t>中序下的最后一个结点</a:t>
            </a:r>
            <a:endParaRPr kumimoji="1" lang="en-US" altLang="zh-CN" sz="2400" b="1" dirty="0" smtClean="0">
              <a:solidFill>
                <a:schemeClr val="bg1"/>
              </a:solidFill>
              <a:latin typeface="方正喵呜体" panose="02010600010101010101" pitchFamily="2" charset="-122"/>
              <a:ea typeface="方正喵呜体" panose="02010600010101010101" pitchFamily="2" charset="-122"/>
              <a:sym typeface="Symbol" pitchFamily="18" charset="2"/>
            </a:endParaRPr>
          </a:p>
          <a:p>
            <a:pPr>
              <a:spcBef>
                <a:spcPct val="5000"/>
              </a:spcBef>
              <a:buFont typeface="Wingdings" pitchFamily="2" charset="2"/>
              <a:buNone/>
            </a:pPr>
            <a:r>
              <a:rPr kumimoji="1"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endParaRPr kumimoji="1" lang="zh-CN" altLang="en-US" sz="2400" b="1" dirty="0">
              <a:solidFill>
                <a:schemeClr val="bg1"/>
              </a:solidFill>
              <a:latin typeface="方正喵呜体" panose="02010600010101010101" pitchFamily="2" charset="-122"/>
              <a:ea typeface="方正喵呜体" panose="02010600010101010101" pitchFamily="2" charset="-122"/>
              <a:sym typeface="Symbol" pitchFamily="18" charset="2"/>
            </a:endParaRPr>
          </a:p>
        </p:txBody>
      </p:sp>
      <p:sp>
        <p:nvSpPr>
          <p:cNvPr id="4" name="Line 2"/>
          <p:cNvSpPr>
            <a:spLocks noChangeShapeType="1"/>
          </p:cNvSpPr>
          <p:nvPr/>
        </p:nvSpPr>
        <p:spPr bwMode="auto">
          <a:xfrm>
            <a:off x="2112615" y="4122748"/>
            <a:ext cx="282899" cy="401642"/>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5" name="Line 3"/>
          <p:cNvSpPr>
            <a:spLocks noChangeShapeType="1"/>
          </p:cNvSpPr>
          <p:nvPr/>
        </p:nvSpPr>
        <p:spPr bwMode="auto">
          <a:xfrm>
            <a:off x="1536624" y="3328983"/>
            <a:ext cx="349251" cy="455612"/>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6" name="Line 6"/>
          <p:cNvSpPr>
            <a:spLocks noChangeShapeType="1"/>
          </p:cNvSpPr>
          <p:nvPr/>
        </p:nvSpPr>
        <p:spPr bwMode="auto">
          <a:xfrm>
            <a:off x="2641584" y="4889520"/>
            <a:ext cx="228600" cy="328617"/>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7" name="Line 7"/>
          <p:cNvSpPr>
            <a:spLocks noChangeShapeType="1"/>
          </p:cNvSpPr>
          <p:nvPr/>
        </p:nvSpPr>
        <p:spPr bwMode="auto">
          <a:xfrm flipH="1">
            <a:off x="1884333" y="1603350"/>
            <a:ext cx="182564" cy="36513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8" name="Line 8"/>
          <p:cNvSpPr>
            <a:spLocks noChangeShapeType="1"/>
          </p:cNvSpPr>
          <p:nvPr/>
        </p:nvSpPr>
        <p:spPr bwMode="auto">
          <a:xfrm flipH="1">
            <a:off x="1427085" y="2343132"/>
            <a:ext cx="292104" cy="57786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9" name="Line 9"/>
          <p:cNvSpPr>
            <a:spLocks noChangeShapeType="1"/>
          </p:cNvSpPr>
          <p:nvPr/>
        </p:nvSpPr>
        <p:spPr bwMode="auto">
          <a:xfrm flipH="1">
            <a:off x="928647" y="3338505"/>
            <a:ext cx="228600" cy="38100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10" name="Line 10"/>
          <p:cNvSpPr>
            <a:spLocks noChangeShapeType="1"/>
          </p:cNvSpPr>
          <p:nvPr/>
        </p:nvSpPr>
        <p:spPr bwMode="auto">
          <a:xfrm flipH="1">
            <a:off x="2505054" y="5583267"/>
            <a:ext cx="282624" cy="344483"/>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sp>
        <p:nvSpPr>
          <p:cNvPr id="11" name="Oval 15"/>
          <p:cNvSpPr>
            <a:spLocks noChangeArrowheads="1"/>
          </p:cNvSpPr>
          <p:nvPr/>
        </p:nvSpPr>
        <p:spPr bwMode="auto">
          <a:xfrm>
            <a:off x="1500111" y="1941489"/>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B</a:t>
            </a:r>
            <a:endParaRPr kumimoji="1" lang="en-US" altLang="zh-CN" sz="2400" dirty="0">
              <a:solidFill>
                <a:schemeClr val="bg1"/>
              </a:solidFill>
              <a:ea typeface="黑体" pitchFamily="2" charset="-122"/>
            </a:endParaRPr>
          </a:p>
        </p:txBody>
      </p:sp>
      <p:sp>
        <p:nvSpPr>
          <p:cNvPr id="12" name="Oval 17"/>
          <p:cNvSpPr>
            <a:spLocks noChangeArrowheads="1"/>
          </p:cNvSpPr>
          <p:nvPr/>
        </p:nvSpPr>
        <p:spPr bwMode="auto">
          <a:xfrm>
            <a:off x="1081047" y="2881305"/>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E</a:t>
            </a:r>
            <a:endParaRPr kumimoji="1" lang="en-US" altLang="zh-CN" sz="2400" dirty="0">
              <a:solidFill>
                <a:schemeClr val="bg1"/>
              </a:solidFill>
              <a:ea typeface="黑体" pitchFamily="2" charset="-122"/>
            </a:endParaRPr>
          </a:p>
        </p:txBody>
      </p:sp>
      <p:sp>
        <p:nvSpPr>
          <p:cNvPr id="13" name="Oval 23"/>
          <p:cNvSpPr>
            <a:spLocks noChangeArrowheads="1"/>
          </p:cNvSpPr>
          <p:nvPr/>
        </p:nvSpPr>
        <p:spPr bwMode="auto">
          <a:xfrm>
            <a:off x="1738281" y="3721104"/>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a:solidFill>
                  <a:schemeClr val="bg1"/>
                </a:solidFill>
                <a:latin typeface="Times New Roman" pitchFamily="18" charset="0"/>
                <a:ea typeface="黑体" pitchFamily="2" charset="-122"/>
              </a:rPr>
              <a:t>G</a:t>
            </a:r>
            <a:endParaRPr kumimoji="1" lang="en-US" altLang="zh-CN" sz="2400">
              <a:solidFill>
                <a:schemeClr val="bg1"/>
              </a:solidFill>
              <a:ea typeface="黑体" pitchFamily="2" charset="-122"/>
            </a:endParaRPr>
          </a:p>
        </p:txBody>
      </p:sp>
      <p:sp>
        <p:nvSpPr>
          <p:cNvPr id="14" name="Oval 24"/>
          <p:cNvSpPr>
            <a:spLocks noChangeArrowheads="1"/>
          </p:cNvSpPr>
          <p:nvPr/>
        </p:nvSpPr>
        <p:spPr bwMode="auto">
          <a:xfrm>
            <a:off x="2724132" y="5181624"/>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sz="2800" b="1" dirty="0">
                <a:solidFill>
                  <a:schemeClr val="bg1"/>
                </a:solidFill>
                <a:latin typeface="Times New Roman" pitchFamily="18" charset="0"/>
                <a:ea typeface="黑体" pitchFamily="2" charset="-122"/>
              </a:rPr>
              <a:t>J</a:t>
            </a:r>
            <a:endParaRPr kumimoji="1" lang="en-US" altLang="zh-CN" sz="2400" dirty="0">
              <a:solidFill>
                <a:schemeClr val="bg1"/>
              </a:solidFill>
              <a:ea typeface="黑体" pitchFamily="2" charset="-122"/>
            </a:endParaRPr>
          </a:p>
        </p:txBody>
      </p:sp>
      <p:sp>
        <p:nvSpPr>
          <p:cNvPr id="15" name="TextBox 47"/>
          <p:cNvSpPr txBox="1"/>
          <p:nvPr/>
        </p:nvSpPr>
        <p:spPr>
          <a:xfrm>
            <a:off x="1185813" y="1381548"/>
            <a:ext cx="1314468" cy="461665"/>
          </a:xfrm>
          <a:prstGeom prst="rect">
            <a:avLst/>
          </a:prstGeom>
          <a:noFill/>
        </p:spPr>
        <p:txBody>
          <a:bodyPr wrap="square" rtlCol="0">
            <a:spAutoFit/>
          </a:bodyPr>
          <a:lstStyle/>
          <a:p>
            <a:r>
              <a:rPr lang="en-US" altLang="zh-CN" sz="2400" dirty="0" smtClean="0">
                <a:solidFill>
                  <a:schemeClr val="bg1"/>
                </a:solidFill>
              </a:rPr>
              <a:t>current</a:t>
            </a:r>
            <a:endParaRPr lang="zh-CN" altLang="en-US" sz="2400" dirty="0">
              <a:solidFill>
                <a:schemeClr val="bg1"/>
              </a:solidFill>
            </a:endParaRPr>
          </a:p>
        </p:txBody>
      </p:sp>
      <p:sp>
        <p:nvSpPr>
          <p:cNvPr id="16" name="TextBox 48"/>
          <p:cNvSpPr txBox="1"/>
          <p:nvPr/>
        </p:nvSpPr>
        <p:spPr>
          <a:xfrm rot="3204457">
            <a:off x="2275527" y="4419789"/>
            <a:ext cx="730260" cy="523220"/>
          </a:xfrm>
          <a:prstGeom prst="rect">
            <a:avLst/>
          </a:prstGeom>
          <a:noFill/>
        </p:spPr>
        <p:txBody>
          <a:bodyPr wrap="square" rtlCol="0">
            <a:spAutoFit/>
          </a:bodyPr>
          <a:lstStyle/>
          <a:p>
            <a:r>
              <a:rPr lang="en-US" altLang="zh-CN" sz="2800" dirty="0" smtClean="0">
                <a:solidFill>
                  <a:schemeClr val="bg1"/>
                </a:solidFill>
              </a:rPr>
              <a:t>…</a:t>
            </a:r>
            <a:endParaRPr lang="zh-CN" altLang="en-US" sz="2800" dirty="0">
              <a:solidFill>
                <a:schemeClr val="bg1"/>
              </a:solidFill>
            </a:endParaRPr>
          </a:p>
        </p:txBody>
      </p:sp>
      <p:sp>
        <p:nvSpPr>
          <p:cNvPr id="17" name="TextBox 49"/>
          <p:cNvSpPr txBox="1"/>
          <p:nvPr/>
        </p:nvSpPr>
        <p:spPr>
          <a:xfrm>
            <a:off x="3476610" y="5218137"/>
            <a:ext cx="1716111" cy="461665"/>
          </a:xfrm>
          <a:prstGeom prst="rect">
            <a:avLst/>
          </a:prstGeom>
          <a:noFill/>
        </p:spPr>
        <p:txBody>
          <a:bodyPr wrap="square" rtlCol="0">
            <a:spAutoFit/>
          </a:bodyPr>
          <a:lstStyle/>
          <a:p>
            <a:r>
              <a:rPr lang="zh-CN" altLang="en-US" sz="2400" b="1" dirty="0" smtClean="0">
                <a:solidFill>
                  <a:schemeClr val="bg1"/>
                </a:solidFill>
              </a:rPr>
              <a:t>最右下结点</a:t>
            </a:r>
            <a:endParaRPr lang="zh-CN" altLang="en-US" sz="2400" b="1" dirty="0">
              <a:solidFill>
                <a:schemeClr val="bg1"/>
              </a:solidFill>
            </a:endParaRPr>
          </a:p>
        </p:txBody>
      </p:sp>
      <p:sp>
        <p:nvSpPr>
          <p:cNvPr id="18" name="Line 9"/>
          <p:cNvSpPr>
            <a:spLocks noChangeShapeType="1"/>
          </p:cNvSpPr>
          <p:nvPr/>
        </p:nvSpPr>
        <p:spPr bwMode="auto">
          <a:xfrm flipH="1">
            <a:off x="1614447" y="4232286"/>
            <a:ext cx="228600" cy="381000"/>
          </a:xfrm>
          <a:prstGeom prst="line">
            <a:avLst/>
          </a:prstGeom>
          <a:noFill/>
          <a:ln w="25400">
            <a:solidFill>
              <a:schemeClr val="tx1"/>
            </a:solidFill>
            <a:round/>
            <a:headEnd/>
            <a:tailEnd type="triangle" w="med" len="lg"/>
          </a:ln>
          <a:effectLst/>
        </p:spPr>
        <p:txBody>
          <a:bodyPr wrap="none" anchor="ctr"/>
          <a:lstStyle/>
          <a:p>
            <a:endParaRPr lang="zh-CN" altLang="en-US">
              <a:solidFill>
                <a:schemeClr val="bg1"/>
              </a:solidFill>
            </a:endParaRPr>
          </a:p>
        </p:txBody>
      </p:sp>
      <p:cxnSp>
        <p:nvCxnSpPr>
          <p:cNvPr id="19" name="直接连接符 18"/>
          <p:cNvCxnSpPr>
            <a:stCxn id="11" idx="4"/>
            <a:endCxn id="12" idx="7"/>
          </p:cNvCxnSpPr>
          <p:nvPr/>
        </p:nvCxnSpPr>
        <p:spPr>
          <a:xfrm flipH="1">
            <a:off x="1536332" y="2474889"/>
            <a:ext cx="230479" cy="4845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3" idx="1"/>
          </p:cNvCxnSpPr>
          <p:nvPr/>
        </p:nvCxnSpPr>
        <p:spPr>
          <a:xfrm>
            <a:off x="1536332" y="3336590"/>
            <a:ext cx="280064" cy="46262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7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98845" y="21366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870358" y="2090575"/>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8084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3418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752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408645" y="21366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912845" y="37368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1065245" y="3690775"/>
            <a:ext cx="2327275" cy="579438"/>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sym typeface="Symbol" pitchFamily="18" charset="2"/>
              </a:rPr>
              <a:t>   </a:t>
            </a:r>
            <a:r>
              <a:rPr kumimoji="1" lang="en-US" altLang="zh-CN" sz="3200" b="1" dirty="0" smtClean="0">
                <a:solidFill>
                  <a:schemeClr val="bg1"/>
                </a:solidFill>
                <a:latin typeface="Times New Roman" pitchFamily="18" charset="0"/>
                <a:sym typeface="Symbol" pitchFamily="18" charset="2"/>
              </a:rPr>
              <a:t>1   </a:t>
            </a:r>
            <a:r>
              <a:rPr kumimoji="1" lang="en-US" altLang="zh-CN" sz="3200" b="1" dirty="0">
                <a:solidFill>
                  <a:schemeClr val="bg1"/>
                </a:solidFill>
                <a:latin typeface="Times New Roman" pitchFamily="18" charset="0"/>
                <a:sym typeface="Symbol" pitchFamily="18" charset="2"/>
              </a:rPr>
              <a:t>B   0   </a:t>
            </a:r>
            <a:endParaRPr kumimoji="1" lang="en-US" altLang="zh-CN" sz="3200" b="1" dirty="0">
              <a:solidFill>
                <a:schemeClr val="bg1"/>
              </a:solidFill>
              <a:latin typeface="Times New Roman" pitchFamily="18" charset="0"/>
            </a:endParaRPr>
          </a:p>
        </p:txBody>
      </p:sp>
      <p:sp>
        <p:nvSpPr>
          <p:cNvPr id="10" name="Line 13"/>
          <p:cNvSpPr>
            <a:spLocks noChangeShapeType="1"/>
          </p:cNvSpPr>
          <p:nvPr/>
        </p:nvSpPr>
        <p:spPr bwMode="auto">
          <a:xfrm>
            <a:off x="15224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20558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892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1226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408645" y="37368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551520" y="3690775"/>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60182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5516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850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618445" y="37368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446245" y="5489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568483" y="5443375"/>
            <a:ext cx="2595562"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D   0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20558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892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1226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6560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75245" y="5489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008595" y="5443375"/>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848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60182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5516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85045" y="5489413"/>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436845" y="2441413"/>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713445" y="2365213"/>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351245" y="3965413"/>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332445" y="3965413"/>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570445" y="1679413"/>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3808445" y="1298413"/>
            <a:ext cx="906463"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858870" y="1298413"/>
            <a:ext cx="2568575"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pre == NULL</a:t>
            </a:r>
            <a:endParaRPr kumimoji="1" lang="en-US" altLang="zh-CN" sz="2400" dirty="0">
              <a:solidFill>
                <a:schemeClr val="bg1"/>
              </a:solidFill>
              <a:latin typeface="Times New Roman" pitchFamily="18" charset="0"/>
            </a:endParaRPr>
          </a:p>
        </p:txBody>
      </p:sp>
      <p:sp>
        <p:nvSpPr>
          <p:cNvPr id="39" name="Text Box 42"/>
          <p:cNvSpPr txBox="1">
            <a:spLocks noChangeArrowheads="1"/>
          </p:cNvSpPr>
          <p:nvPr/>
        </p:nvSpPr>
        <p:spPr bwMode="auto">
          <a:xfrm>
            <a:off x="5103845" y="1298413"/>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0" name="Line 43"/>
          <p:cNvSpPr>
            <a:spLocks noChangeShapeType="1"/>
          </p:cNvSpPr>
          <p:nvPr/>
        </p:nvSpPr>
        <p:spPr bwMode="auto">
          <a:xfrm flipH="1">
            <a:off x="4875245" y="1679413"/>
            <a:ext cx="228600" cy="4572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1" name="Rectangle 124"/>
          <p:cNvSpPr txBox="1">
            <a:spLocks noChangeArrowheads="1"/>
          </p:cNvSpPr>
          <p:nvPr/>
        </p:nvSpPr>
        <p:spPr>
          <a:xfrm>
            <a:off x="362054" y="389013"/>
            <a:ext cx="8229600" cy="574721"/>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3200" noProof="0" dirty="0" smtClean="0">
                <a:solidFill>
                  <a:schemeClr val="bg1"/>
                </a:solidFill>
                <a:latin typeface="方正喵呜体" panose="02010600010101010101" pitchFamily="2" charset="-122"/>
                <a:ea typeface="方正喵呜体" panose="02010600010101010101" pitchFamily="2" charset="-122"/>
                <a:cs typeface="+mj-cs"/>
              </a:rPr>
              <a:t>前序</a:t>
            </a:r>
            <a:r>
              <a:rPr kumimoji="0" lang="zh-CN" altLang="en-US" sz="3200" b="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mj-cs"/>
              </a:rPr>
              <a:t>线索化二叉树</a:t>
            </a:r>
            <a:endParaRPr kumimoji="0" lang="zh-CN" altLang="en-US" sz="3200" b="0" i="0" u="none" strike="noStrike" kern="1200" cap="none" spc="0" normalizeH="0" baseline="0" noProof="0" dirty="0">
              <a:ln>
                <a:noFill/>
              </a:ln>
              <a:solidFill>
                <a:schemeClr val="bg1"/>
              </a:solidFill>
              <a:effectLst/>
              <a:uLnTx/>
              <a:uFillTx/>
              <a:latin typeface="方正喵呜体" panose="02010600010101010101" pitchFamily="2" charset="-122"/>
              <a:ea typeface="方正喵呜体" panose="02010600010101010101" pitchFamily="2" charset="-122"/>
              <a:cs typeface="+mj-cs"/>
            </a:endParaRPr>
          </a:p>
        </p:txBody>
      </p:sp>
    </p:spTree>
    <p:extLst>
      <p:ext uri="{BB962C8B-B14F-4D97-AF65-F5344CB8AC3E}">
        <p14:creationId xmlns:p14="http://schemas.microsoft.com/office/powerpoint/2010/main" val="219401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1210357" y="3152037"/>
            <a:ext cx="1832764" cy="584775"/>
          </a:xfrm>
          <a:prstGeom prst="rect">
            <a:avLst/>
          </a:prstGeom>
          <a:noFill/>
          <a:ln w="38100">
            <a:noFill/>
            <a:miter lim="800000"/>
            <a:headEnd/>
            <a:tailEnd/>
          </a:ln>
          <a:effectLst/>
        </p:spPr>
        <p:txBody>
          <a:bodyPr wrap="squar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   B   0   </a:t>
            </a:r>
            <a:endParaRPr kumimoji="1" lang="en-US" altLang="zh-CN" sz="3200" b="1" dirty="0">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493838" y="4902200"/>
            <a:ext cx="2595562"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D   0   </a:t>
            </a:r>
            <a:endParaRPr kumimoji="1" lang="en-US" altLang="zh-CN" sz="3200" b="1">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4156869" y="673101"/>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5029201" y="1010663"/>
            <a:ext cx="770339"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39" name="Text Box 42"/>
          <p:cNvSpPr txBox="1">
            <a:spLocks noChangeArrowheads="1"/>
          </p:cNvSpPr>
          <p:nvPr/>
        </p:nvSpPr>
        <p:spPr bwMode="auto">
          <a:xfrm>
            <a:off x="838200" y="2128838"/>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0" name="Line 43"/>
          <p:cNvSpPr>
            <a:spLocks noChangeShapeType="1"/>
          </p:cNvSpPr>
          <p:nvPr/>
        </p:nvSpPr>
        <p:spPr bwMode="auto">
          <a:xfrm>
            <a:off x="1600200" y="2662238"/>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41" name="Line 44"/>
          <p:cNvSpPr>
            <a:spLocks noChangeShapeType="1"/>
          </p:cNvSpPr>
          <p:nvPr/>
        </p:nvSpPr>
        <p:spPr bwMode="auto">
          <a:xfrm flipV="1">
            <a:off x="1210357" y="2319338"/>
            <a:ext cx="3285443" cy="1104900"/>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2" name="椭圆 41"/>
          <p:cNvSpPr/>
          <p:nvPr/>
        </p:nvSpPr>
        <p:spPr>
          <a:xfrm>
            <a:off x="1087216" y="3389996"/>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06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4"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5"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6"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7"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8"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9"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0" name="Text Box 12"/>
          <p:cNvSpPr txBox="1">
            <a:spLocks noChangeArrowheads="1"/>
          </p:cNvSpPr>
          <p:nvPr/>
        </p:nvSpPr>
        <p:spPr bwMode="auto">
          <a:xfrm>
            <a:off x="1210357" y="3152037"/>
            <a:ext cx="1832764" cy="584775"/>
          </a:xfrm>
          <a:prstGeom prst="rect">
            <a:avLst/>
          </a:prstGeom>
          <a:noFill/>
          <a:ln w="38100">
            <a:noFill/>
            <a:miter lim="800000"/>
            <a:headEnd/>
            <a:tailEnd/>
          </a:ln>
          <a:effectLst/>
        </p:spPr>
        <p:txBody>
          <a:bodyPr wrap="squar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   B   0   </a:t>
            </a:r>
            <a:endParaRPr kumimoji="1" lang="en-US" altLang="zh-CN" sz="3200" b="1" dirty="0">
              <a:solidFill>
                <a:schemeClr val="bg1"/>
              </a:solidFill>
              <a:latin typeface="Times New Roman" pitchFamily="18" charset="0"/>
            </a:endParaRPr>
          </a:p>
        </p:txBody>
      </p:sp>
      <p:sp>
        <p:nvSpPr>
          <p:cNvPr id="51"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2"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3"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4"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5"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6"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57"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8"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9"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0"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1"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62" name="Text Box 24"/>
          <p:cNvSpPr txBox="1">
            <a:spLocks noChangeArrowheads="1"/>
          </p:cNvSpPr>
          <p:nvPr/>
        </p:nvSpPr>
        <p:spPr bwMode="auto">
          <a:xfrm>
            <a:off x="1721788" y="4899532"/>
            <a:ext cx="2371163"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a:t>
            </a: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D   0   </a:t>
            </a:r>
            <a:endParaRPr kumimoji="1" lang="en-US" altLang="zh-CN" sz="3200" b="1" dirty="0">
              <a:solidFill>
                <a:schemeClr val="bg1"/>
              </a:solidFill>
              <a:latin typeface="Times New Roman" pitchFamily="18" charset="0"/>
            </a:endParaRPr>
          </a:p>
        </p:txBody>
      </p:sp>
      <p:sp>
        <p:nvSpPr>
          <p:cNvPr id="63"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4"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5"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6"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7"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68"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69"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0"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1"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2"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3"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4"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5"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6"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7"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78" name="Text Box 40"/>
          <p:cNvSpPr txBox="1">
            <a:spLocks noChangeArrowheads="1"/>
          </p:cNvSpPr>
          <p:nvPr/>
        </p:nvSpPr>
        <p:spPr bwMode="auto">
          <a:xfrm>
            <a:off x="4156869" y="673101"/>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79" name="Text Box 41"/>
          <p:cNvSpPr txBox="1">
            <a:spLocks noChangeArrowheads="1"/>
          </p:cNvSpPr>
          <p:nvPr/>
        </p:nvSpPr>
        <p:spPr bwMode="auto">
          <a:xfrm>
            <a:off x="1174317" y="2491896"/>
            <a:ext cx="770339"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80" name="Text Box 42"/>
          <p:cNvSpPr txBox="1">
            <a:spLocks noChangeArrowheads="1"/>
          </p:cNvSpPr>
          <p:nvPr/>
        </p:nvSpPr>
        <p:spPr bwMode="auto">
          <a:xfrm>
            <a:off x="1782762" y="3842270"/>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81" name="Line 43"/>
          <p:cNvSpPr>
            <a:spLocks noChangeShapeType="1"/>
          </p:cNvSpPr>
          <p:nvPr/>
        </p:nvSpPr>
        <p:spPr bwMode="auto">
          <a:xfrm>
            <a:off x="2544762" y="4375670"/>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82" name="Line 44"/>
          <p:cNvSpPr>
            <a:spLocks noChangeShapeType="1"/>
          </p:cNvSpPr>
          <p:nvPr/>
        </p:nvSpPr>
        <p:spPr bwMode="auto">
          <a:xfrm flipV="1">
            <a:off x="1210357" y="2319338"/>
            <a:ext cx="3285443" cy="1104900"/>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3" name="椭圆 82"/>
          <p:cNvSpPr/>
          <p:nvPr/>
        </p:nvSpPr>
        <p:spPr>
          <a:xfrm>
            <a:off x="1087216" y="3389996"/>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Line 44"/>
          <p:cNvSpPr>
            <a:spLocks noChangeShapeType="1"/>
          </p:cNvSpPr>
          <p:nvPr/>
        </p:nvSpPr>
        <p:spPr bwMode="auto">
          <a:xfrm flipV="1">
            <a:off x="1776040" y="3842270"/>
            <a:ext cx="326343" cy="131085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5" name="椭圆 84"/>
          <p:cNvSpPr/>
          <p:nvPr/>
        </p:nvSpPr>
        <p:spPr>
          <a:xfrm>
            <a:off x="1652899" y="5118887"/>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28974" y="3194731"/>
            <a:ext cx="3991897" cy="2812794"/>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4"/>
          <a:stretch>
            <a:fillRect/>
          </a:stretch>
        </p:blipFill>
        <p:spPr>
          <a:xfrm>
            <a:off x="4745324" y="3194731"/>
            <a:ext cx="3932642" cy="2812794"/>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636" y="1214021"/>
            <a:ext cx="2159236" cy="1696064"/>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6"/>
          <a:stretch>
            <a:fillRect/>
          </a:stretch>
        </p:blipFill>
        <p:spPr>
          <a:xfrm>
            <a:off x="6266061" y="1214021"/>
            <a:ext cx="2411905" cy="1696064"/>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75" y="1214022"/>
            <a:ext cx="1946787" cy="1696063"/>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8"/>
          <a:stretch>
            <a:fillRect/>
          </a:stretch>
        </p:blipFill>
        <p:spPr>
          <a:xfrm>
            <a:off x="2607951" y="1214021"/>
            <a:ext cx="1234495" cy="17003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46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2515" y="801188"/>
            <a:ext cx="2534194" cy="707886"/>
          </a:xfrm>
          <a:prstGeom prst="rect">
            <a:avLst/>
          </a:prstGeom>
          <a:noFill/>
        </p:spPr>
        <p:txBody>
          <a:bodyPr wrap="square" rtlCol="0">
            <a:spAutoFit/>
          </a:bodyPr>
          <a:lstStyle/>
          <a:p>
            <a:r>
              <a:rPr lang="zh-CN" altLang="en-US" sz="4000" dirty="0" smtClean="0">
                <a:solidFill>
                  <a:srgbClr val="C00000"/>
                </a:solidFill>
                <a:latin typeface="方正喵呜体" panose="02010600010101010101" pitchFamily="2" charset="-122"/>
                <a:ea typeface="方正喵呜体" panose="02010600010101010101" pitchFamily="2" charset="-122"/>
              </a:rPr>
              <a:t>数据结构</a:t>
            </a:r>
            <a:endParaRPr lang="zh-CN" altLang="en-US" sz="4000" dirty="0">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522515" y="1584347"/>
            <a:ext cx="8212182" cy="1569660"/>
          </a:xfrm>
          <a:prstGeom prst="rect">
            <a:avLst/>
          </a:prstGeom>
        </p:spPr>
        <p:txBody>
          <a:bodyPr wrap="square">
            <a:spAutoFit/>
          </a:bodyPr>
          <a:lstStyle/>
          <a:p>
            <a:r>
              <a:rPr lang="zh-CN" altLang="en-US" sz="2400" dirty="0">
                <a:solidFill>
                  <a:schemeClr val="bg1"/>
                </a:solidFill>
                <a:latin typeface="方正喵呜体" panose="02010600010101010101" pitchFamily="2" charset="-122"/>
                <a:ea typeface="方正喵呜体" panose="02010600010101010101" pitchFamily="2" charset="-122"/>
                <a:hlinkClick r:id="rId2"/>
              </a:rPr>
              <a:t>数据</a:t>
            </a:r>
            <a:r>
              <a:rPr lang="zh-CN" altLang="en-US" sz="2400" dirty="0">
                <a:solidFill>
                  <a:schemeClr val="bg1"/>
                </a:solidFill>
                <a:latin typeface="方正喵呜体" panose="02010600010101010101" pitchFamily="2" charset="-122"/>
                <a:ea typeface="方正喵呜体" panose="02010600010101010101" pitchFamily="2" charset="-122"/>
              </a:rPr>
              <a:t>结构是</a:t>
            </a:r>
            <a:r>
              <a:rPr lang="zh-CN" altLang="en-US" sz="2400" dirty="0">
                <a:solidFill>
                  <a:schemeClr val="bg1"/>
                </a:solidFill>
                <a:latin typeface="方正喵呜体" panose="02010600010101010101" pitchFamily="2" charset="-122"/>
                <a:ea typeface="方正喵呜体" panose="02010600010101010101" pitchFamily="2" charset="-122"/>
                <a:hlinkClick r:id="rId3"/>
              </a:rPr>
              <a:t>计算机</a:t>
            </a:r>
            <a:r>
              <a:rPr lang="zh-CN" altLang="en-US" sz="2400" dirty="0">
                <a:solidFill>
                  <a:schemeClr val="bg1"/>
                </a:solidFill>
                <a:latin typeface="方正喵呜体" panose="02010600010101010101" pitchFamily="2" charset="-122"/>
                <a:ea typeface="方正喵呜体" panose="02010600010101010101" pitchFamily="2" charset="-122"/>
              </a:rPr>
              <a:t>存储、组织</a:t>
            </a:r>
            <a:r>
              <a:rPr lang="zh-CN" altLang="en-US" sz="2400" dirty="0">
                <a:solidFill>
                  <a:schemeClr val="bg1"/>
                </a:solidFill>
                <a:latin typeface="方正喵呜体" panose="02010600010101010101" pitchFamily="2" charset="-122"/>
                <a:ea typeface="方正喵呜体" panose="02010600010101010101" pitchFamily="2" charset="-122"/>
                <a:hlinkClick r:id="rId4"/>
              </a:rPr>
              <a:t>数据</a:t>
            </a:r>
            <a:r>
              <a:rPr lang="zh-CN" altLang="en-US" sz="2400" dirty="0">
                <a:solidFill>
                  <a:schemeClr val="bg1"/>
                </a:solidFill>
                <a:latin typeface="方正喵呜体" panose="02010600010101010101" pitchFamily="2" charset="-122"/>
                <a:ea typeface="方正喵呜体" panose="02010600010101010101" pitchFamily="2" charset="-122"/>
              </a:rPr>
              <a:t>的方式。数据结构是指相互之间存在一种或多种特定关系的</a:t>
            </a:r>
            <a:r>
              <a:rPr lang="zh-CN" altLang="en-US" sz="2400" dirty="0">
                <a:solidFill>
                  <a:schemeClr val="bg1"/>
                </a:solidFill>
                <a:latin typeface="方正喵呜体" panose="02010600010101010101" pitchFamily="2" charset="-122"/>
                <a:ea typeface="方正喵呜体" panose="02010600010101010101" pitchFamily="2" charset="-122"/>
                <a:hlinkClick r:id="rId5"/>
              </a:rPr>
              <a:t>数据元素</a:t>
            </a:r>
            <a:r>
              <a:rPr lang="zh-CN" altLang="en-US" sz="2400" dirty="0">
                <a:solidFill>
                  <a:schemeClr val="bg1"/>
                </a:solidFill>
                <a:latin typeface="方正喵呜体" panose="02010600010101010101" pitchFamily="2" charset="-122"/>
                <a:ea typeface="方正喵呜体" panose="02010600010101010101" pitchFamily="2" charset="-122"/>
              </a:rPr>
              <a:t>的集合。通常情况下，精心选择的数据结构可以带来更高的运行或者存储</a:t>
            </a:r>
            <a:r>
              <a:rPr lang="zh-CN" altLang="en-US" sz="2400" dirty="0">
                <a:solidFill>
                  <a:schemeClr val="bg1"/>
                </a:solidFill>
                <a:latin typeface="方正喵呜体" panose="02010600010101010101" pitchFamily="2" charset="-122"/>
                <a:ea typeface="方正喵呜体" panose="02010600010101010101" pitchFamily="2" charset="-122"/>
                <a:hlinkClick r:id="rId6"/>
              </a:rPr>
              <a:t>效率</a:t>
            </a:r>
            <a:r>
              <a:rPr lang="zh-CN" altLang="en-US" sz="2400" dirty="0">
                <a:solidFill>
                  <a:schemeClr val="bg1"/>
                </a:solidFill>
                <a:latin typeface="方正喵呜体" panose="02010600010101010101" pitchFamily="2" charset="-122"/>
                <a:ea typeface="方正喵呜体" panose="02010600010101010101" pitchFamily="2" charset="-122"/>
              </a:rPr>
              <a:t>。数据结构往往同高效的检索</a:t>
            </a:r>
            <a:r>
              <a:rPr lang="zh-CN" altLang="en-US" sz="2400" dirty="0">
                <a:solidFill>
                  <a:schemeClr val="bg1"/>
                </a:solidFill>
                <a:latin typeface="方正喵呜体" panose="02010600010101010101" pitchFamily="2" charset="-122"/>
                <a:ea typeface="方正喵呜体" panose="02010600010101010101" pitchFamily="2" charset="-122"/>
                <a:hlinkClick r:id="rId7"/>
              </a:rPr>
              <a:t>算法</a:t>
            </a:r>
            <a:r>
              <a:rPr lang="zh-CN" altLang="en-US" sz="2400" dirty="0">
                <a:solidFill>
                  <a:schemeClr val="bg1"/>
                </a:solidFill>
                <a:latin typeface="方正喵呜体" panose="02010600010101010101" pitchFamily="2" charset="-122"/>
                <a:ea typeface="方正喵呜体" panose="02010600010101010101" pitchFamily="2" charset="-122"/>
              </a:rPr>
              <a:t>和</a:t>
            </a:r>
            <a:r>
              <a:rPr lang="zh-CN" altLang="en-US" sz="2400" dirty="0">
                <a:solidFill>
                  <a:schemeClr val="bg1"/>
                </a:solidFill>
                <a:latin typeface="方正喵呜体" panose="02010600010101010101" pitchFamily="2" charset="-122"/>
                <a:ea typeface="方正喵呜体" panose="02010600010101010101" pitchFamily="2" charset="-122"/>
                <a:hlinkClick r:id="rId8"/>
              </a:rPr>
              <a:t>索引</a:t>
            </a:r>
            <a:r>
              <a:rPr lang="zh-CN" altLang="en-US" sz="2400" dirty="0">
                <a:solidFill>
                  <a:schemeClr val="bg1"/>
                </a:solidFill>
                <a:latin typeface="方正喵呜体" panose="02010600010101010101" pitchFamily="2" charset="-122"/>
                <a:ea typeface="方正喵呜体" panose="02010600010101010101" pitchFamily="2" charset="-122"/>
              </a:rPr>
              <a:t>技术</a:t>
            </a:r>
            <a:r>
              <a:rPr lang="zh-CN" altLang="en-US" sz="2400" dirty="0" smtClean="0">
                <a:solidFill>
                  <a:schemeClr val="bg1"/>
                </a:solidFill>
                <a:latin typeface="方正喵呜体" panose="02010600010101010101" pitchFamily="2" charset="-122"/>
                <a:ea typeface="方正喵呜体" panose="02010600010101010101" pitchFamily="2" charset="-122"/>
              </a:rPr>
              <a:t>有关。</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522514" y="3522616"/>
            <a:ext cx="3466011" cy="707886"/>
          </a:xfrm>
          <a:prstGeom prst="rect">
            <a:avLst/>
          </a:prstGeom>
          <a:noFill/>
        </p:spPr>
        <p:txBody>
          <a:bodyPr wrap="square" rtlCol="0">
            <a:spAutoFit/>
          </a:bodyPr>
          <a:lstStyle/>
          <a:p>
            <a:r>
              <a:rPr lang="en-US" altLang="zh-CN" sz="4000" b="1" dirty="0" smtClean="0">
                <a:solidFill>
                  <a:srgbClr val="C00000"/>
                </a:solidFill>
                <a:latin typeface="方正喵呜体" panose="02010600010101010101" pitchFamily="2" charset="-122"/>
                <a:ea typeface="方正喵呜体" panose="02010600010101010101" pitchFamily="2" charset="-122"/>
              </a:rPr>
              <a:t>DATA Structure</a:t>
            </a:r>
            <a:endParaRPr lang="zh-CN" altLang="en-US" sz="4000" b="1" dirty="0">
              <a:solidFill>
                <a:srgbClr val="C00000"/>
              </a:solidFill>
              <a:latin typeface="方正喵呜体" panose="02010600010101010101" pitchFamily="2" charset="-122"/>
              <a:ea typeface="方正喵呜体" panose="02010600010101010101" pitchFamily="2" charset="-122"/>
            </a:endParaRPr>
          </a:p>
        </p:txBody>
      </p:sp>
      <p:sp>
        <p:nvSpPr>
          <p:cNvPr id="5" name="矩形 4"/>
          <p:cNvSpPr/>
          <p:nvPr/>
        </p:nvSpPr>
        <p:spPr>
          <a:xfrm>
            <a:off x="522515" y="4305775"/>
            <a:ext cx="8212182" cy="1938992"/>
          </a:xfrm>
          <a:prstGeom prst="rect">
            <a:avLst/>
          </a:prstGeom>
        </p:spPr>
        <p:txBody>
          <a:bodyPr wrap="squar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In </a:t>
            </a:r>
            <a:r>
              <a:rPr lang="en-US" altLang="zh-CN" sz="2400" dirty="0">
                <a:solidFill>
                  <a:schemeClr val="bg1"/>
                </a:solidFill>
                <a:latin typeface="方正喵呜体" panose="02010600010101010101" pitchFamily="2" charset="-122"/>
                <a:ea typeface="方正喵呜体" panose="02010600010101010101" pitchFamily="2" charset="-122"/>
                <a:hlinkClick r:id="rId9" tooltip="Computer science"/>
              </a:rPr>
              <a:t>computer science</a:t>
            </a:r>
            <a:r>
              <a:rPr lang="en-US" altLang="zh-CN" sz="2400" dirty="0">
                <a:solidFill>
                  <a:schemeClr val="bg1"/>
                </a:solidFill>
                <a:latin typeface="方正喵呜体" panose="02010600010101010101" pitchFamily="2" charset="-122"/>
                <a:ea typeface="方正喵呜体" panose="02010600010101010101" pitchFamily="2" charset="-122"/>
              </a:rPr>
              <a:t>, a </a:t>
            </a:r>
            <a:r>
              <a:rPr lang="en-US" altLang="zh-CN" sz="2400" b="1" dirty="0">
                <a:solidFill>
                  <a:schemeClr val="bg1"/>
                </a:solidFill>
                <a:latin typeface="方正喵呜体" panose="02010600010101010101" pitchFamily="2" charset="-122"/>
                <a:ea typeface="方正喵呜体" panose="02010600010101010101" pitchFamily="2" charset="-122"/>
              </a:rPr>
              <a:t>data structure</a:t>
            </a:r>
            <a:r>
              <a:rPr lang="en-US" altLang="zh-CN" sz="2400" dirty="0">
                <a:solidFill>
                  <a:schemeClr val="bg1"/>
                </a:solidFill>
                <a:latin typeface="方正喵呜体" panose="02010600010101010101" pitchFamily="2" charset="-122"/>
                <a:ea typeface="方正喵呜体" panose="02010600010101010101" pitchFamily="2" charset="-122"/>
              </a:rPr>
              <a:t> is a data organization and storage format that enables </a:t>
            </a:r>
            <a:r>
              <a:rPr lang="en-US" altLang="zh-CN" sz="2400" dirty="0">
                <a:solidFill>
                  <a:schemeClr val="bg1"/>
                </a:solidFill>
                <a:latin typeface="方正喵呜体" panose="02010600010101010101" pitchFamily="2" charset="-122"/>
                <a:ea typeface="方正喵呜体" panose="02010600010101010101" pitchFamily="2" charset="-122"/>
                <a:hlinkClick r:id="rId10" tooltip="Algorithmic efficiency"/>
              </a:rPr>
              <a:t>efficient</a:t>
            </a:r>
            <a:r>
              <a:rPr lang="en-US" altLang="zh-CN" sz="2400" dirty="0">
                <a:solidFill>
                  <a:schemeClr val="bg1"/>
                </a:solidFill>
                <a:latin typeface="方正喵呜体" panose="02010600010101010101" pitchFamily="2" charset="-122"/>
                <a:ea typeface="方正喵呜体" panose="02010600010101010101" pitchFamily="2" charset="-122"/>
              </a:rPr>
              <a:t> access and </a:t>
            </a:r>
            <a:r>
              <a:rPr lang="en-US" altLang="zh-CN" sz="2400" dirty="0" smtClean="0">
                <a:solidFill>
                  <a:schemeClr val="bg1"/>
                </a:solidFill>
                <a:latin typeface="方正喵呜体" panose="02010600010101010101" pitchFamily="2" charset="-122"/>
                <a:ea typeface="方正喵呜体" panose="02010600010101010101" pitchFamily="2" charset="-122"/>
              </a:rPr>
              <a:t>modification.</a:t>
            </a:r>
            <a:r>
              <a:rPr lang="en-US" altLang="zh-CN" sz="2400" baseline="300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More </a:t>
            </a:r>
            <a:r>
              <a:rPr lang="en-US" altLang="zh-CN" sz="2400" dirty="0">
                <a:solidFill>
                  <a:schemeClr val="bg1"/>
                </a:solidFill>
                <a:latin typeface="方正喵呜体" panose="02010600010101010101" pitchFamily="2" charset="-122"/>
                <a:ea typeface="方正喵呜体" panose="02010600010101010101" pitchFamily="2" charset="-122"/>
              </a:rPr>
              <a:t>precisely, a data structure is a collection of data values, the relationships among them, and the functions or operations that can be applied to the data</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1485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1+#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5"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6"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7"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8"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9"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0"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1" name="Text Box 12"/>
          <p:cNvSpPr txBox="1">
            <a:spLocks noChangeArrowheads="1"/>
          </p:cNvSpPr>
          <p:nvPr/>
        </p:nvSpPr>
        <p:spPr bwMode="auto">
          <a:xfrm>
            <a:off x="1210357" y="3152037"/>
            <a:ext cx="1832764" cy="584775"/>
          </a:xfrm>
          <a:prstGeom prst="rect">
            <a:avLst/>
          </a:prstGeom>
          <a:noFill/>
          <a:ln w="38100">
            <a:noFill/>
            <a:miter lim="800000"/>
            <a:headEnd/>
            <a:tailEnd/>
          </a:ln>
          <a:effectLst/>
        </p:spPr>
        <p:txBody>
          <a:bodyPr wrap="squar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   B   0   </a:t>
            </a:r>
            <a:endParaRPr kumimoji="1" lang="en-US" altLang="zh-CN" sz="3200" b="1" dirty="0">
              <a:solidFill>
                <a:schemeClr val="bg1"/>
              </a:solidFill>
              <a:latin typeface="Times New Roman" pitchFamily="18" charset="0"/>
            </a:endParaRPr>
          </a:p>
        </p:txBody>
      </p:sp>
      <p:sp>
        <p:nvSpPr>
          <p:cNvPr id="52"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3"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4"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5"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6"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7" name="Text Box 18"/>
          <p:cNvSpPr txBox="1">
            <a:spLocks noChangeArrowheads="1"/>
          </p:cNvSpPr>
          <p:nvPr/>
        </p:nvSpPr>
        <p:spPr bwMode="auto">
          <a:xfrm>
            <a:off x="5476875" y="3149600"/>
            <a:ext cx="2552700"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C   0   </a:t>
            </a:r>
            <a:endParaRPr kumimoji="1" lang="en-US" altLang="zh-CN" sz="3200" b="1">
              <a:solidFill>
                <a:schemeClr val="bg1"/>
              </a:solidFill>
              <a:latin typeface="Times New Roman" pitchFamily="18" charset="0"/>
            </a:endParaRPr>
          </a:p>
        </p:txBody>
      </p:sp>
      <p:sp>
        <p:nvSpPr>
          <p:cNvPr id="58"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9"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0"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1"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2"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63" name="Text Box 24"/>
          <p:cNvSpPr txBox="1">
            <a:spLocks noChangeArrowheads="1"/>
          </p:cNvSpPr>
          <p:nvPr/>
        </p:nvSpPr>
        <p:spPr bwMode="auto">
          <a:xfrm>
            <a:off x="1769065" y="4908309"/>
            <a:ext cx="1814920"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a:t>
            </a: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D   </a:t>
            </a:r>
            <a:r>
              <a:rPr kumimoji="1" lang="en-US" altLang="zh-CN" sz="3200" b="1" dirty="0" smtClean="0">
                <a:solidFill>
                  <a:schemeClr val="bg1"/>
                </a:solidFill>
                <a:latin typeface="Times New Roman" pitchFamily="18" charset="0"/>
                <a:sym typeface="Symbol" pitchFamily="18" charset="2"/>
              </a:rPr>
              <a:t>1</a:t>
            </a:r>
            <a:endParaRPr kumimoji="1" lang="en-US" altLang="zh-CN" sz="3200" b="1" dirty="0">
              <a:solidFill>
                <a:schemeClr val="bg1"/>
              </a:solidFill>
              <a:latin typeface="Times New Roman" pitchFamily="18" charset="0"/>
            </a:endParaRPr>
          </a:p>
        </p:txBody>
      </p:sp>
      <p:sp>
        <p:nvSpPr>
          <p:cNvPr id="64"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5"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6"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7"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8"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69"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70"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1"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2"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3"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4"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5"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6"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7" name="Line 38"/>
          <p:cNvSpPr>
            <a:spLocks noChangeShapeType="1"/>
          </p:cNvSpPr>
          <p:nvPr/>
        </p:nvSpPr>
        <p:spPr bwMode="auto">
          <a:xfrm flipH="1">
            <a:off x="52578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8"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79" name="Text Box 40"/>
          <p:cNvSpPr txBox="1">
            <a:spLocks noChangeArrowheads="1"/>
          </p:cNvSpPr>
          <p:nvPr/>
        </p:nvSpPr>
        <p:spPr bwMode="auto">
          <a:xfrm>
            <a:off x="4156869" y="673101"/>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80" name="Text Box 41"/>
          <p:cNvSpPr txBox="1">
            <a:spLocks noChangeArrowheads="1"/>
          </p:cNvSpPr>
          <p:nvPr/>
        </p:nvSpPr>
        <p:spPr bwMode="auto">
          <a:xfrm>
            <a:off x="2484326" y="4343808"/>
            <a:ext cx="770339"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81" name="Text Box 42"/>
          <p:cNvSpPr txBox="1">
            <a:spLocks noChangeArrowheads="1"/>
          </p:cNvSpPr>
          <p:nvPr/>
        </p:nvSpPr>
        <p:spPr bwMode="auto">
          <a:xfrm>
            <a:off x="6705599" y="2059782"/>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82" name="Line 43"/>
          <p:cNvSpPr>
            <a:spLocks noChangeShapeType="1"/>
          </p:cNvSpPr>
          <p:nvPr/>
        </p:nvSpPr>
        <p:spPr bwMode="auto">
          <a:xfrm>
            <a:off x="7467599" y="2593182"/>
            <a:ext cx="258763" cy="533400"/>
          </a:xfrm>
          <a:prstGeom prst="line">
            <a:avLst/>
          </a:prstGeom>
          <a:noFill/>
          <a:ln w="31750">
            <a:solidFill>
              <a:srgbClr val="FFFF00"/>
            </a:solidFill>
            <a:round/>
            <a:headEnd/>
            <a:tailEnd type="triangle" w="sm" len="lg"/>
          </a:ln>
          <a:effectLst/>
        </p:spPr>
        <p:txBody>
          <a:bodyPr wrap="none" anchor="ctr"/>
          <a:lstStyle/>
          <a:p>
            <a:endParaRPr lang="zh-CN" altLang="en-US">
              <a:solidFill>
                <a:schemeClr val="bg1"/>
              </a:solidFill>
            </a:endParaRPr>
          </a:p>
        </p:txBody>
      </p:sp>
      <p:sp>
        <p:nvSpPr>
          <p:cNvPr id="83" name="Line 44"/>
          <p:cNvSpPr>
            <a:spLocks noChangeShapeType="1"/>
          </p:cNvSpPr>
          <p:nvPr/>
        </p:nvSpPr>
        <p:spPr bwMode="auto">
          <a:xfrm flipV="1">
            <a:off x="1210357" y="2319338"/>
            <a:ext cx="3285443" cy="1104900"/>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4" name="椭圆 83"/>
          <p:cNvSpPr/>
          <p:nvPr/>
        </p:nvSpPr>
        <p:spPr>
          <a:xfrm>
            <a:off x="1087216" y="3389996"/>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Line 44"/>
          <p:cNvSpPr>
            <a:spLocks noChangeShapeType="1"/>
          </p:cNvSpPr>
          <p:nvPr/>
        </p:nvSpPr>
        <p:spPr bwMode="auto">
          <a:xfrm flipV="1">
            <a:off x="1776040" y="3842270"/>
            <a:ext cx="326343" cy="131085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6" name="椭圆 85"/>
          <p:cNvSpPr/>
          <p:nvPr/>
        </p:nvSpPr>
        <p:spPr>
          <a:xfrm>
            <a:off x="1652899" y="5118887"/>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Line 44"/>
          <p:cNvSpPr>
            <a:spLocks noChangeShapeType="1"/>
          </p:cNvSpPr>
          <p:nvPr/>
        </p:nvSpPr>
        <p:spPr bwMode="auto">
          <a:xfrm flipV="1">
            <a:off x="3940856" y="3768967"/>
            <a:ext cx="2572657" cy="1494604"/>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8" name="椭圆 87"/>
          <p:cNvSpPr/>
          <p:nvPr/>
        </p:nvSpPr>
        <p:spPr>
          <a:xfrm>
            <a:off x="3817715" y="5229329"/>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199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6"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7"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8"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49"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0"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1"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2" name="Text Box 12"/>
          <p:cNvSpPr txBox="1">
            <a:spLocks noChangeArrowheads="1"/>
          </p:cNvSpPr>
          <p:nvPr/>
        </p:nvSpPr>
        <p:spPr bwMode="auto">
          <a:xfrm>
            <a:off x="1210357" y="3152037"/>
            <a:ext cx="1832764" cy="584775"/>
          </a:xfrm>
          <a:prstGeom prst="rect">
            <a:avLst/>
          </a:prstGeom>
          <a:noFill/>
          <a:ln w="38100">
            <a:noFill/>
            <a:miter lim="800000"/>
            <a:headEnd/>
            <a:tailEnd/>
          </a:ln>
          <a:effectLst/>
        </p:spPr>
        <p:txBody>
          <a:bodyPr wrap="squar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   B   0   </a:t>
            </a:r>
            <a:endParaRPr kumimoji="1" lang="en-US" altLang="zh-CN" sz="3200" b="1" dirty="0">
              <a:solidFill>
                <a:schemeClr val="bg1"/>
              </a:solidFill>
              <a:latin typeface="Times New Roman" pitchFamily="18" charset="0"/>
            </a:endParaRPr>
          </a:p>
        </p:txBody>
      </p:sp>
      <p:sp>
        <p:nvSpPr>
          <p:cNvPr id="53"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4"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5"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6"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7"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8" name="Text Box 18"/>
          <p:cNvSpPr txBox="1">
            <a:spLocks noChangeArrowheads="1"/>
          </p:cNvSpPr>
          <p:nvPr/>
        </p:nvSpPr>
        <p:spPr bwMode="auto">
          <a:xfrm>
            <a:off x="5486400" y="3128823"/>
            <a:ext cx="2327880" cy="584775"/>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sym typeface="Symbol" pitchFamily="18" charset="2"/>
              </a:rPr>
              <a:t>     0   C   </a:t>
            </a:r>
            <a:r>
              <a:rPr kumimoji="1" lang="en-US" altLang="zh-CN" sz="3200" b="1" dirty="0" smtClean="0">
                <a:solidFill>
                  <a:schemeClr val="bg1"/>
                </a:solidFill>
                <a:latin typeface="Times New Roman" pitchFamily="18" charset="0"/>
                <a:sym typeface="Symbol" pitchFamily="18" charset="2"/>
              </a:rPr>
              <a:t>1   </a:t>
            </a:r>
            <a:endParaRPr kumimoji="1" lang="en-US" altLang="zh-CN" sz="3200" b="1" dirty="0">
              <a:solidFill>
                <a:schemeClr val="bg1"/>
              </a:solidFill>
              <a:latin typeface="Times New Roman" pitchFamily="18" charset="0"/>
            </a:endParaRPr>
          </a:p>
        </p:txBody>
      </p:sp>
      <p:sp>
        <p:nvSpPr>
          <p:cNvPr id="59"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0"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1"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2"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3"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64" name="Text Box 24"/>
          <p:cNvSpPr txBox="1">
            <a:spLocks noChangeArrowheads="1"/>
          </p:cNvSpPr>
          <p:nvPr/>
        </p:nvSpPr>
        <p:spPr bwMode="auto">
          <a:xfrm>
            <a:off x="1769065" y="4908309"/>
            <a:ext cx="1814920"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a:t>
            </a: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D   </a:t>
            </a:r>
            <a:r>
              <a:rPr kumimoji="1" lang="en-US" altLang="zh-CN" sz="3200" b="1" dirty="0" smtClean="0">
                <a:solidFill>
                  <a:schemeClr val="bg1"/>
                </a:solidFill>
                <a:latin typeface="Times New Roman" pitchFamily="18" charset="0"/>
                <a:sym typeface="Symbol" pitchFamily="18" charset="2"/>
              </a:rPr>
              <a:t>1</a:t>
            </a:r>
            <a:endParaRPr kumimoji="1" lang="en-US" altLang="zh-CN" sz="3200" b="1" dirty="0">
              <a:solidFill>
                <a:schemeClr val="bg1"/>
              </a:solidFill>
              <a:latin typeface="Times New Roman" pitchFamily="18" charset="0"/>
            </a:endParaRPr>
          </a:p>
        </p:txBody>
      </p:sp>
      <p:sp>
        <p:nvSpPr>
          <p:cNvPr id="65"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6"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7"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8"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9"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70" name="Text Box 30"/>
          <p:cNvSpPr txBox="1">
            <a:spLocks noChangeArrowheads="1"/>
          </p:cNvSpPr>
          <p:nvPr/>
        </p:nvSpPr>
        <p:spPr bwMode="auto">
          <a:xfrm>
            <a:off x="4933950" y="4902200"/>
            <a:ext cx="2573338"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   0   E   0   </a:t>
            </a:r>
            <a:endParaRPr kumimoji="1" lang="en-US" altLang="zh-CN" sz="3200" b="1">
              <a:solidFill>
                <a:schemeClr val="bg1"/>
              </a:solidFill>
              <a:latin typeface="Times New Roman" pitchFamily="18" charset="0"/>
            </a:endParaRPr>
          </a:p>
        </p:txBody>
      </p:sp>
      <p:sp>
        <p:nvSpPr>
          <p:cNvPr id="71"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2"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3"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4"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5"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6"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7"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8" name="Line 38"/>
          <p:cNvSpPr>
            <a:spLocks noChangeShapeType="1"/>
          </p:cNvSpPr>
          <p:nvPr/>
        </p:nvSpPr>
        <p:spPr bwMode="auto">
          <a:xfrm>
            <a:off x="5715000" y="3424238"/>
            <a:ext cx="484128" cy="147796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79"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80" name="Text Box 40"/>
          <p:cNvSpPr txBox="1">
            <a:spLocks noChangeArrowheads="1"/>
          </p:cNvSpPr>
          <p:nvPr/>
        </p:nvSpPr>
        <p:spPr bwMode="auto">
          <a:xfrm>
            <a:off x="4156869" y="673101"/>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81" name="Text Box 41"/>
          <p:cNvSpPr txBox="1">
            <a:spLocks noChangeArrowheads="1"/>
          </p:cNvSpPr>
          <p:nvPr/>
        </p:nvSpPr>
        <p:spPr bwMode="auto">
          <a:xfrm>
            <a:off x="7774653" y="2508077"/>
            <a:ext cx="770339"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82" name="Text Box 42"/>
          <p:cNvSpPr txBox="1">
            <a:spLocks noChangeArrowheads="1"/>
          </p:cNvSpPr>
          <p:nvPr/>
        </p:nvSpPr>
        <p:spPr bwMode="auto">
          <a:xfrm>
            <a:off x="5638800" y="5588001"/>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84" name="Line 44"/>
          <p:cNvSpPr>
            <a:spLocks noChangeShapeType="1"/>
          </p:cNvSpPr>
          <p:nvPr/>
        </p:nvSpPr>
        <p:spPr bwMode="auto">
          <a:xfrm flipV="1">
            <a:off x="1210357" y="2319338"/>
            <a:ext cx="3285443" cy="1104900"/>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5" name="椭圆 84"/>
          <p:cNvSpPr/>
          <p:nvPr/>
        </p:nvSpPr>
        <p:spPr>
          <a:xfrm>
            <a:off x="1087216" y="3389996"/>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Line 44"/>
          <p:cNvSpPr>
            <a:spLocks noChangeShapeType="1"/>
          </p:cNvSpPr>
          <p:nvPr/>
        </p:nvSpPr>
        <p:spPr bwMode="auto">
          <a:xfrm flipV="1">
            <a:off x="1776040" y="3842270"/>
            <a:ext cx="326343" cy="131085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7" name="椭圆 86"/>
          <p:cNvSpPr/>
          <p:nvPr/>
        </p:nvSpPr>
        <p:spPr>
          <a:xfrm>
            <a:off x="1652899" y="5118887"/>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Line 44"/>
          <p:cNvSpPr>
            <a:spLocks noChangeShapeType="1"/>
          </p:cNvSpPr>
          <p:nvPr/>
        </p:nvSpPr>
        <p:spPr bwMode="auto">
          <a:xfrm flipV="1">
            <a:off x="3940856" y="3768967"/>
            <a:ext cx="2572657" cy="1494604"/>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89" name="椭圆 88"/>
          <p:cNvSpPr/>
          <p:nvPr/>
        </p:nvSpPr>
        <p:spPr>
          <a:xfrm>
            <a:off x="3817715" y="5229329"/>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Line 44"/>
          <p:cNvSpPr>
            <a:spLocks noChangeShapeType="1"/>
          </p:cNvSpPr>
          <p:nvPr/>
        </p:nvSpPr>
        <p:spPr bwMode="auto">
          <a:xfrm flipH="1">
            <a:off x="6238755" y="3534679"/>
            <a:ext cx="1535898" cy="136751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91" name="椭圆 90"/>
          <p:cNvSpPr/>
          <p:nvPr/>
        </p:nvSpPr>
        <p:spPr>
          <a:xfrm>
            <a:off x="7708501" y="3425433"/>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74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124200" y="15954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 name="Text Box 6"/>
          <p:cNvSpPr txBox="1">
            <a:spLocks noChangeArrowheads="1"/>
          </p:cNvSpPr>
          <p:nvPr/>
        </p:nvSpPr>
        <p:spPr bwMode="auto">
          <a:xfrm>
            <a:off x="3795713" y="1549400"/>
            <a:ext cx="1493837" cy="579438"/>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sym typeface="Symbol" pitchFamily="18" charset="2"/>
              </a:rPr>
              <a:t>0   A   0</a:t>
            </a:r>
            <a:endParaRPr kumimoji="1" lang="en-US" altLang="zh-CN" sz="3200" b="1">
              <a:solidFill>
                <a:schemeClr val="bg1"/>
              </a:solidFill>
              <a:latin typeface="Times New Roman" pitchFamily="18" charset="0"/>
            </a:endParaRPr>
          </a:p>
        </p:txBody>
      </p:sp>
      <p:sp>
        <p:nvSpPr>
          <p:cNvPr id="4" name="Line 7"/>
          <p:cNvSpPr>
            <a:spLocks noChangeShapeType="1"/>
          </p:cNvSpPr>
          <p:nvPr/>
        </p:nvSpPr>
        <p:spPr bwMode="auto">
          <a:xfrm>
            <a:off x="37338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5" name="Line 8"/>
          <p:cNvSpPr>
            <a:spLocks noChangeShapeType="1"/>
          </p:cNvSpPr>
          <p:nvPr/>
        </p:nvSpPr>
        <p:spPr bwMode="auto">
          <a:xfrm>
            <a:off x="42672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6" name="Line 9"/>
          <p:cNvSpPr>
            <a:spLocks noChangeShapeType="1"/>
          </p:cNvSpPr>
          <p:nvPr/>
        </p:nvSpPr>
        <p:spPr bwMode="auto">
          <a:xfrm>
            <a:off x="48006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7" name="Line 10"/>
          <p:cNvSpPr>
            <a:spLocks noChangeShapeType="1"/>
          </p:cNvSpPr>
          <p:nvPr/>
        </p:nvSpPr>
        <p:spPr bwMode="auto">
          <a:xfrm>
            <a:off x="5334000" y="15954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8" name="Rectangle 11"/>
          <p:cNvSpPr>
            <a:spLocks noChangeArrowheads="1"/>
          </p:cNvSpPr>
          <p:nvPr/>
        </p:nvSpPr>
        <p:spPr bwMode="auto">
          <a:xfrm>
            <a:off x="8382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9" name="Text Box 12"/>
          <p:cNvSpPr txBox="1">
            <a:spLocks noChangeArrowheads="1"/>
          </p:cNvSpPr>
          <p:nvPr/>
        </p:nvSpPr>
        <p:spPr bwMode="auto">
          <a:xfrm>
            <a:off x="1210357" y="3152037"/>
            <a:ext cx="1832764" cy="584775"/>
          </a:xfrm>
          <a:prstGeom prst="rect">
            <a:avLst/>
          </a:prstGeom>
          <a:noFill/>
          <a:ln w="38100">
            <a:noFill/>
            <a:miter lim="800000"/>
            <a:headEnd/>
            <a:tailEnd/>
          </a:ln>
          <a:effectLst/>
        </p:spPr>
        <p:txBody>
          <a:bodyPr wrap="squar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   B   0   </a:t>
            </a:r>
            <a:endParaRPr kumimoji="1" lang="en-US" altLang="zh-CN" sz="3200" b="1" dirty="0">
              <a:solidFill>
                <a:schemeClr val="bg1"/>
              </a:solidFill>
              <a:latin typeface="Times New Roman" pitchFamily="18" charset="0"/>
            </a:endParaRPr>
          </a:p>
        </p:txBody>
      </p:sp>
      <p:sp>
        <p:nvSpPr>
          <p:cNvPr id="10" name="Line 13"/>
          <p:cNvSpPr>
            <a:spLocks noChangeShapeType="1"/>
          </p:cNvSpPr>
          <p:nvPr/>
        </p:nvSpPr>
        <p:spPr bwMode="auto">
          <a:xfrm>
            <a:off x="1447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1" name="Line 14"/>
          <p:cNvSpPr>
            <a:spLocks noChangeShapeType="1"/>
          </p:cNvSpPr>
          <p:nvPr/>
        </p:nvSpPr>
        <p:spPr bwMode="auto">
          <a:xfrm>
            <a:off x="19812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2" name="Line 15"/>
          <p:cNvSpPr>
            <a:spLocks noChangeShapeType="1"/>
          </p:cNvSpPr>
          <p:nvPr/>
        </p:nvSpPr>
        <p:spPr bwMode="auto">
          <a:xfrm>
            <a:off x="2514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3" name="Line 16"/>
          <p:cNvSpPr>
            <a:spLocks noChangeShapeType="1"/>
          </p:cNvSpPr>
          <p:nvPr/>
        </p:nvSpPr>
        <p:spPr bwMode="auto">
          <a:xfrm>
            <a:off x="3048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4" name="Rectangle 17"/>
          <p:cNvSpPr>
            <a:spLocks noChangeArrowheads="1"/>
          </p:cNvSpPr>
          <p:nvPr/>
        </p:nvSpPr>
        <p:spPr bwMode="auto">
          <a:xfrm>
            <a:off x="5334000" y="31956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15" name="Text Box 18"/>
          <p:cNvSpPr txBox="1">
            <a:spLocks noChangeArrowheads="1"/>
          </p:cNvSpPr>
          <p:nvPr/>
        </p:nvSpPr>
        <p:spPr bwMode="auto">
          <a:xfrm>
            <a:off x="5486400" y="3128823"/>
            <a:ext cx="2327880" cy="584775"/>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sym typeface="Symbol" pitchFamily="18" charset="2"/>
              </a:rPr>
              <a:t>     0   C   </a:t>
            </a:r>
            <a:r>
              <a:rPr kumimoji="1" lang="en-US" altLang="zh-CN" sz="3200" b="1" dirty="0" smtClean="0">
                <a:solidFill>
                  <a:schemeClr val="bg1"/>
                </a:solidFill>
                <a:latin typeface="Times New Roman" pitchFamily="18" charset="0"/>
                <a:sym typeface="Symbol" pitchFamily="18" charset="2"/>
              </a:rPr>
              <a:t>1   </a:t>
            </a:r>
            <a:endParaRPr kumimoji="1" lang="en-US" altLang="zh-CN" sz="3200" b="1" dirty="0">
              <a:solidFill>
                <a:schemeClr val="bg1"/>
              </a:solidFill>
              <a:latin typeface="Times New Roman" pitchFamily="18" charset="0"/>
            </a:endParaRPr>
          </a:p>
        </p:txBody>
      </p:sp>
      <p:sp>
        <p:nvSpPr>
          <p:cNvPr id="16" name="Line 19"/>
          <p:cNvSpPr>
            <a:spLocks noChangeShapeType="1"/>
          </p:cNvSpPr>
          <p:nvPr/>
        </p:nvSpPr>
        <p:spPr bwMode="auto">
          <a:xfrm>
            <a:off x="59436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7" name="Line 20"/>
          <p:cNvSpPr>
            <a:spLocks noChangeShapeType="1"/>
          </p:cNvSpPr>
          <p:nvPr/>
        </p:nvSpPr>
        <p:spPr bwMode="auto">
          <a:xfrm>
            <a:off x="64770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8" name="Line 21"/>
          <p:cNvSpPr>
            <a:spLocks noChangeShapeType="1"/>
          </p:cNvSpPr>
          <p:nvPr/>
        </p:nvSpPr>
        <p:spPr bwMode="auto">
          <a:xfrm>
            <a:off x="70104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19" name="Line 22"/>
          <p:cNvSpPr>
            <a:spLocks noChangeShapeType="1"/>
          </p:cNvSpPr>
          <p:nvPr/>
        </p:nvSpPr>
        <p:spPr bwMode="auto">
          <a:xfrm>
            <a:off x="7543800" y="31956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0" name="Rectangle 23"/>
          <p:cNvSpPr>
            <a:spLocks noChangeArrowheads="1"/>
          </p:cNvSpPr>
          <p:nvPr/>
        </p:nvSpPr>
        <p:spPr bwMode="auto">
          <a:xfrm>
            <a:off x="1371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1" name="Text Box 24"/>
          <p:cNvSpPr txBox="1">
            <a:spLocks noChangeArrowheads="1"/>
          </p:cNvSpPr>
          <p:nvPr/>
        </p:nvSpPr>
        <p:spPr bwMode="auto">
          <a:xfrm>
            <a:off x="1769065" y="4908309"/>
            <a:ext cx="1814920"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1</a:t>
            </a:r>
            <a:r>
              <a:rPr kumimoji="1" lang="en-US" altLang="zh-CN" sz="3200" b="1" dirty="0" smtClean="0">
                <a:solidFill>
                  <a:schemeClr val="bg1"/>
                </a:solidFill>
                <a:latin typeface="Times New Roman" pitchFamily="18" charset="0"/>
                <a:sym typeface="Symbol" pitchFamily="18" charset="2"/>
              </a:rPr>
              <a:t>   </a:t>
            </a:r>
            <a:r>
              <a:rPr kumimoji="1" lang="en-US" altLang="zh-CN" sz="3200" b="1" dirty="0">
                <a:solidFill>
                  <a:schemeClr val="bg1"/>
                </a:solidFill>
                <a:latin typeface="Times New Roman" pitchFamily="18" charset="0"/>
                <a:sym typeface="Symbol" pitchFamily="18" charset="2"/>
              </a:rPr>
              <a:t>D   </a:t>
            </a:r>
            <a:r>
              <a:rPr kumimoji="1" lang="en-US" altLang="zh-CN" sz="3200" b="1" dirty="0" smtClean="0">
                <a:solidFill>
                  <a:schemeClr val="bg1"/>
                </a:solidFill>
                <a:latin typeface="Times New Roman" pitchFamily="18" charset="0"/>
                <a:sym typeface="Symbol" pitchFamily="18" charset="2"/>
              </a:rPr>
              <a:t>1</a:t>
            </a:r>
            <a:endParaRPr kumimoji="1" lang="en-US" altLang="zh-CN" sz="3200" b="1" dirty="0">
              <a:solidFill>
                <a:schemeClr val="bg1"/>
              </a:solidFill>
              <a:latin typeface="Times New Roman" pitchFamily="18" charset="0"/>
            </a:endParaRPr>
          </a:p>
        </p:txBody>
      </p:sp>
      <p:sp>
        <p:nvSpPr>
          <p:cNvPr id="22" name="Line 25"/>
          <p:cNvSpPr>
            <a:spLocks noChangeShapeType="1"/>
          </p:cNvSpPr>
          <p:nvPr/>
        </p:nvSpPr>
        <p:spPr bwMode="auto">
          <a:xfrm>
            <a:off x="1981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3" name="Line 26"/>
          <p:cNvSpPr>
            <a:spLocks noChangeShapeType="1"/>
          </p:cNvSpPr>
          <p:nvPr/>
        </p:nvSpPr>
        <p:spPr bwMode="auto">
          <a:xfrm>
            <a:off x="2514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4" name="Line 27"/>
          <p:cNvSpPr>
            <a:spLocks noChangeShapeType="1"/>
          </p:cNvSpPr>
          <p:nvPr/>
        </p:nvSpPr>
        <p:spPr bwMode="auto">
          <a:xfrm>
            <a:off x="3048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5" name="Line 28"/>
          <p:cNvSpPr>
            <a:spLocks noChangeShapeType="1"/>
          </p:cNvSpPr>
          <p:nvPr/>
        </p:nvSpPr>
        <p:spPr bwMode="auto">
          <a:xfrm>
            <a:off x="3581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6" name="Rectangle 29"/>
          <p:cNvSpPr>
            <a:spLocks noChangeArrowheads="1"/>
          </p:cNvSpPr>
          <p:nvPr/>
        </p:nvSpPr>
        <p:spPr bwMode="auto">
          <a:xfrm>
            <a:off x="4800600" y="494823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27" name="Text Box 30"/>
          <p:cNvSpPr txBox="1">
            <a:spLocks noChangeArrowheads="1"/>
          </p:cNvSpPr>
          <p:nvPr/>
        </p:nvSpPr>
        <p:spPr bwMode="auto">
          <a:xfrm>
            <a:off x="5150434" y="4899532"/>
            <a:ext cx="2348720"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sym typeface="Symbol" pitchFamily="18" charset="2"/>
              </a:rPr>
              <a:t>   1   </a:t>
            </a:r>
            <a:r>
              <a:rPr kumimoji="1" lang="en-US" altLang="zh-CN" sz="3200" b="1" dirty="0">
                <a:solidFill>
                  <a:schemeClr val="bg1"/>
                </a:solidFill>
                <a:latin typeface="Times New Roman" pitchFamily="18" charset="0"/>
                <a:sym typeface="Symbol" pitchFamily="18" charset="2"/>
              </a:rPr>
              <a:t>E   0   </a:t>
            </a:r>
            <a:endParaRPr kumimoji="1" lang="en-US" altLang="zh-CN" sz="3200" b="1" dirty="0">
              <a:solidFill>
                <a:schemeClr val="bg1"/>
              </a:solidFill>
              <a:latin typeface="Times New Roman" pitchFamily="18" charset="0"/>
            </a:endParaRPr>
          </a:p>
        </p:txBody>
      </p:sp>
      <p:sp>
        <p:nvSpPr>
          <p:cNvPr id="28" name="Line 31"/>
          <p:cNvSpPr>
            <a:spLocks noChangeShapeType="1"/>
          </p:cNvSpPr>
          <p:nvPr/>
        </p:nvSpPr>
        <p:spPr bwMode="auto">
          <a:xfrm>
            <a:off x="54102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29" name="Line 32"/>
          <p:cNvSpPr>
            <a:spLocks noChangeShapeType="1"/>
          </p:cNvSpPr>
          <p:nvPr/>
        </p:nvSpPr>
        <p:spPr bwMode="auto">
          <a:xfrm>
            <a:off x="59436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0" name="Line 33"/>
          <p:cNvSpPr>
            <a:spLocks noChangeShapeType="1"/>
          </p:cNvSpPr>
          <p:nvPr/>
        </p:nvSpPr>
        <p:spPr bwMode="auto">
          <a:xfrm>
            <a:off x="64770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1" name="Line 34"/>
          <p:cNvSpPr>
            <a:spLocks noChangeShapeType="1"/>
          </p:cNvSpPr>
          <p:nvPr/>
        </p:nvSpPr>
        <p:spPr bwMode="auto">
          <a:xfrm>
            <a:off x="7010400" y="4948238"/>
            <a:ext cx="0" cy="533400"/>
          </a:xfrm>
          <a:prstGeom prst="line">
            <a:avLst/>
          </a:prstGeom>
          <a:noFill/>
          <a:ln w="9525">
            <a:solidFill>
              <a:srgbClr val="009900"/>
            </a:solidFill>
            <a:round/>
            <a:headEnd/>
            <a:tailEnd/>
          </a:ln>
          <a:effectLst/>
        </p:spPr>
        <p:txBody>
          <a:bodyPr wrap="none" anchor="ctr"/>
          <a:lstStyle/>
          <a:p>
            <a:endParaRPr lang="zh-CN" altLang="en-US">
              <a:solidFill>
                <a:schemeClr val="bg1"/>
              </a:solidFill>
            </a:endParaRPr>
          </a:p>
        </p:txBody>
      </p:sp>
      <p:sp>
        <p:nvSpPr>
          <p:cNvPr id="32" name="Line 35"/>
          <p:cNvSpPr>
            <a:spLocks noChangeShapeType="1"/>
          </p:cNvSpPr>
          <p:nvPr/>
        </p:nvSpPr>
        <p:spPr bwMode="auto">
          <a:xfrm flipH="1">
            <a:off x="2362200" y="1900238"/>
            <a:ext cx="1066800" cy="12954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3" name="Line 36"/>
          <p:cNvSpPr>
            <a:spLocks noChangeShapeType="1"/>
          </p:cNvSpPr>
          <p:nvPr/>
        </p:nvSpPr>
        <p:spPr bwMode="auto">
          <a:xfrm>
            <a:off x="5638800" y="1824038"/>
            <a:ext cx="990600" cy="13716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4" name="Line 37"/>
          <p:cNvSpPr>
            <a:spLocks noChangeShapeType="1"/>
          </p:cNvSpPr>
          <p:nvPr/>
        </p:nvSpPr>
        <p:spPr bwMode="auto">
          <a:xfrm>
            <a:off x="3276600" y="3424238"/>
            <a:ext cx="457200" cy="152400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5" name="Line 38"/>
          <p:cNvSpPr>
            <a:spLocks noChangeShapeType="1"/>
          </p:cNvSpPr>
          <p:nvPr/>
        </p:nvSpPr>
        <p:spPr bwMode="auto">
          <a:xfrm>
            <a:off x="5715000" y="3424238"/>
            <a:ext cx="484128" cy="1477960"/>
          </a:xfrm>
          <a:prstGeom prst="line">
            <a:avLst/>
          </a:prstGeom>
          <a:noFill/>
          <a:ln w="31750">
            <a:solidFill>
              <a:srgbClr val="009900"/>
            </a:solidFill>
            <a:round/>
            <a:headEnd type="oval" w="med" len="med"/>
            <a:tailEnd type="triangle" w="sm" len="lg"/>
          </a:ln>
          <a:effectLst/>
        </p:spPr>
        <p:txBody>
          <a:bodyPr wrap="none" anchor="ctr"/>
          <a:lstStyle/>
          <a:p>
            <a:endParaRPr lang="zh-CN" altLang="en-US">
              <a:solidFill>
                <a:schemeClr val="bg1"/>
              </a:solidFill>
            </a:endParaRPr>
          </a:p>
        </p:txBody>
      </p:sp>
      <p:sp>
        <p:nvSpPr>
          <p:cNvPr id="36" name="Line 39"/>
          <p:cNvSpPr>
            <a:spLocks noChangeShapeType="1"/>
          </p:cNvSpPr>
          <p:nvPr/>
        </p:nvSpPr>
        <p:spPr bwMode="auto">
          <a:xfrm flipH="1">
            <a:off x="4495800" y="1138238"/>
            <a:ext cx="228600" cy="457200"/>
          </a:xfrm>
          <a:prstGeom prst="line">
            <a:avLst/>
          </a:prstGeom>
          <a:noFill/>
          <a:ln w="31750">
            <a:solidFill>
              <a:srgbClr val="009900"/>
            </a:solidFill>
            <a:round/>
            <a:headEnd/>
            <a:tailEnd type="triangle" w="sm" len="lg"/>
          </a:ln>
          <a:effectLst/>
        </p:spPr>
        <p:txBody>
          <a:bodyPr wrap="none" anchor="ctr"/>
          <a:lstStyle/>
          <a:p>
            <a:endParaRPr lang="zh-CN" altLang="en-US">
              <a:solidFill>
                <a:schemeClr val="bg1"/>
              </a:solidFill>
            </a:endParaRPr>
          </a:p>
        </p:txBody>
      </p:sp>
      <p:sp>
        <p:nvSpPr>
          <p:cNvPr id="37" name="Text Box 40"/>
          <p:cNvSpPr txBox="1">
            <a:spLocks noChangeArrowheads="1"/>
          </p:cNvSpPr>
          <p:nvPr/>
        </p:nvSpPr>
        <p:spPr bwMode="auto">
          <a:xfrm>
            <a:off x="4156869" y="673101"/>
            <a:ext cx="906462"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root</a:t>
            </a:r>
            <a:endParaRPr kumimoji="1" lang="en-US" altLang="zh-CN" sz="2400" dirty="0">
              <a:solidFill>
                <a:schemeClr val="bg1"/>
              </a:solidFill>
              <a:latin typeface="Times New Roman" pitchFamily="18" charset="0"/>
            </a:endParaRPr>
          </a:p>
        </p:txBody>
      </p:sp>
      <p:sp>
        <p:nvSpPr>
          <p:cNvPr id="38" name="Text Box 41"/>
          <p:cNvSpPr txBox="1">
            <a:spLocks noChangeArrowheads="1"/>
          </p:cNvSpPr>
          <p:nvPr/>
        </p:nvSpPr>
        <p:spPr bwMode="auto">
          <a:xfrm>
            <a:off x="7774653" y="2508077"/>
            <a:ext cx="770339" cy="584775"/>
          </a:xfrm>
          <a:prstGeom prst="rect">
            <a:avLst/>
          </a:prstGeom>
          <a:noFill/>
          <a:ln w="38100">
            <a:noFill/>
            <a:miter lim="800000"/>
            <a:headEnd/>
            <a:tailEnd/>
          </a:ln>
          <a:effectLst/>
        </p:spPr>
        <p:txBody>
          <a:bodyPr wrap="none" anchor="ctr">
            <a:spAutoFit/>
          </a:bodyPr>
          <a:lstStyle/>
          <a:p>
            <a:pPr algn="ctr"/>
            <a:r>
              <a:rPr kumimoji="1" lang="en-US" altLang="zh-CN" sz="3200" b="1" dirty="0" smtClean="0">
                <a:solidFill>
                  <a:schemeClr val="bg1"/>
                </a:solidFill>
                <a:latin typeface="Times New Roman" pitchFamily="18" charset="0"/>
              </a:rPr>
              <a:t>pre</a:t>
            </a:r>
            <a:endParaRPr kumimoji="1" lang="en-US" altLang="zh-CN" sz="2400" dirty="0">
              <a:solidFill>
                <a:schemeClr val="bg1"/>
              </a:solidFill>
              <a:latin typeface="Times New Roman" pitchFamily="18" charset="0"/>
            </a:endParaRPr>
          </a:p>
        </p:txBody>
      </p:sp>
      <p:sp>
        <p:nvSpPr>
          <p:cNvPr id="39" name="Text Box 42"/>
          <p:cNvSpPr txBox="1">
            <a:spLocks noChangeArrowheads="1"/>
          </p:cNvSpPr>
          <p:nvPr/>
        </p:nvSpPr>
        <p:spPr bwMode="auto">
          <a:xfrm>
            <a:off x="5638800" y="5588001"/>
            <a:ext cx="1493838" cy="579437"/>
          </a:xfrm>
          <a:prstGeom prst="rect">
            <a:avLst/>
          </a:prstGeom>
          <a:noFill/>
          <a:ln w="38100">
            <a:noFill/>
            <a:miter lim="800000"/>
            <a:headEnd/>
            <a:tailEnd/>
          </a:ln>
          <a:effectLst/>
        </p:spPr>
        <p:txBody>
          <a:bodyPr wrap="none" anchor="ctr">
            <a:spAutoFit/>
          </a:bodyPr>
          <a:lstStyle/>
          <a:p>
            <a:pPr algn="ctr"/>
            <a:r>
              <a:rPr kumimoji="1" lang="en-US" altLang="zh-CN" sz="3200" b="1" dirty="0">
                <a:solidFill>
                  <a:schemeClr val="bg1"/>
                </a:solidFill>
                <a:latin typeface="Times New Roman" pitchFamily="18" charset="0"/>
              </a:rPr>
              <a:t>current</a:t>
            </a:r>
            <a:endParaRPr kumimoji="1" lang="en-US" altLang="zh-CN" sz="2400" dirty="0">
              <a:solidFill>
                <a:schemeClr val="bg1"/>
              </a:solidFill>
              <a:latin typeface="Times New Roman" pitchFamily="18" charset="0"/>
            </a:endParaRPr>
          </a:p>
        </p:txBody>
      </p:sp>
      <p:sp>
        <p:nvSpPr>
          <p:cNvPr id="40" name="Line 44"/>
          <p:cNvSpPr>
            <a:spLocks noChangeShapeType="1"/>
          </p:cNvSpPr>
          <p:nvPr/>
        </p:nvSpPr>
        <p:spPr bwMode="auto">
          <a:xfrm flipV="1">
            <a:off x="1210357" y="2319338"/>
            <a:ext cx="3285443" cy="1104900"/>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1" name="椭圆 40"/>
          <p:cNvSpPr/>
          <p:nvPr/>
        </p:nvSpPr>
        <p:spPr>
          <a:xfrm>
            <a:off x="1087216" y="3389996"/>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Line 44"/>
          <p:cNvSpPr>
            <a:spLocks noChangeShapeType="1"/>
          </p:cNvSpPr>
          <p:nvPr/>
        </p:nvSpPr>
        <p:spPr bwMode="auto">
          <a:xfrm flipV="1">
            <a:off x="1776040" y="3842270"/>
            <a:ext cx="326343" cy="131085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3" name="椭圆 42"/>
          <p:cNvSpPr/>
          <p:nvPr/>
        </p:nvSpPr>
        <p:spPr>
          <a:xfrm>
            <a:off x="1652899" y="5118887"/>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Line 44"/>
          <p:cNvSpPr>
            <a:spLocks noChangeShapeType="1"/>
          </p:cNvSpPr>
          <p:nvPr/>
        </p:nvSpPr>
        <p:spPr bwMode="auto">
          <a:xfrm flipV="1">
            <a:off x="3940856" y="3768967"/>
            <a:ext cx="2572657" cy="1494604"/>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5" name="椭圆 44"/>
          <p:cNvSpPr/>
          <p:nvPr/>
        </p:nvSpPr>
        <p:spPr>
          <a:xfrm>
            <a:off x="3817715" y="5229329"/>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Line 44"/>
          <p:cNvSpPr>
            <a:spLocks noChangeShapeType="1"/>
          </p:cNvSpPr>
          <p:nvPr/>
        </p:nvSpPr>
        <p:spPr bwMode="auto">
          <a:xfrm flipH="1">
            <a:off x="6238755" y="3534679"/>
            <a:ext cx="1535898" cy="1367519"/>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7" name="椭圆 46"/>
          <p:cNvSpPr/>
          <p:nvPr/>
        </p:nvSpPr>
        <p:spPr>
          <a:xfrm>
            <a:off x="7708501" y="3425433"/>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Line 44"/>
          <p:cNvSpPr>
            <a:spLocks noChangeShapeType="1"/>
          </p:cNvSpPr>
          <p:nvPr/>
        </p:nvSpPr>
        <p:spPr bwMode="auto">
          <a:xfrm flipV="1">
            <a:off x="5225828" y="3831823"/>
            <a:ext cx="1356973" cy="1356321"/>
          </a:xfrm>
          <a:prstGeom prst="line">
            <a:avLst/>
          </a:prstGeom>
          <a:noFill/>
          <a:ln w="31750">
            <a:solidFill>
              <a:srgbClr val="2959F3"/>
            </a:solidFill>
            <a:round/>
            <a:headEnd type="none" w="med" len="med"/>
            <a:tailEnd type="triangle" w="med" len="med"/>
          </a:ln>
          <a:effectLst/>
        </p:spPr>
        <p:txBody>
          <a:bodyPr wrap="none" anchor="ctr"/>
          <a:lstStyle/>
          <a:p>
            <a:endParaRPr lang="zh-CN" altLang="en-US">
              <a:solidFill>
                <a:schemeClr val="bg1"/>
              </a:solidFill>
            </a:endParaRPr>
          </a:p>
        </p:txBody>
      </p:sp>
      <p:sp>
        <p:nvSpPr>
          <p:cNvPr id="49" name="椭圆 48"/>
          <p:cNvSpPr/>
          <p:nvPr/>
        </p:nvSpPr>
        <p:spPr>
          <a:xfrm>
            <a:off x="5081145" y="5188145"/>
            <a:ext cx="144684" cy="1446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904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9"/>
          <p:cNvSpPr txBox="1">
            <a:spLocks noChangeArrowheads="1"/>
          </p:cNvSpPr>
          <p:nvPr/>
        </p:nvSpPr>
        <p:spPr>
          <a:xfrm>
            <a:off x="338138" y="754099"/>
            <a:ext cx="8229600" cy="5533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smtClean="0">
                <a:solidFill>
                  <a:schemeClr val="bg1"/>
                </a:solidFill>
                <a:latin typeface="方正喵呜体" panose="02010600010101010101" pitchFamily="2" charset="-122"/>
                <a:ea typeface="方正喵呜体" panose="02010600010101010101" pitchFamily="2" charset="-122"/>
              </a:rPr>
              <a:t>1</a:t>
            </a:r>
            <a:r>
              <a:rPr lang="zh-CN" altLang="en-US" sz="3200" dirty="0" smtClean="0">
                <a:solidFill>
                  <a:schemeClr val="bg1"/>
                </a:solidFill>
                <a:latin typeface="方正喵呜体" panose="02010600010101010101" pitchFamily="2" charset="-122"/>
                <a:ea typeface="方正喵呜体" panose="02010600010101010101" pitchFamily="2" charset="-122"/>
              </a:rPr>
              <a:t>、双亲表示</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50"/>
          <p:cNvSpPr txBox="1">
            <a:spLocks noChangeArrowheads="1"/>
          </p:cNvSpPr>
          <p:nvPr/>
        </p:nvSpPr>
        <p:spPr>
          <a:xfrm>
            <a:off x="627063" y="3840200"/>
            <a:ext cx="7940675" cy="267549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双亲表示法是向上链接的，对求指定结点双亲或祖先十分方便，但是求结点子女需要遍历整个树。</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树中结点的存放顺序一般不做特殊要求，但为了操作实现的方便，有时也会规定结点的存放顺序。例如，按树的前序次序，或按树的层次次序。</a:t>
            </a:r>
            <a:r>
              <a:rPr lang="zh-CN" altLang="en-US"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nvGrpSpPr>
          <p:cNvPr id="4" name="Group 52"/>
          <p:cNvGrpSpPr>
            <a:grpSpLocks/>
          </p:cNvGrpSpPr>
          <p:nvPr/>
        </p:nvGrpSpPr>
        <p:grpSpPr bwMode="auto">
          <a:xfrm>
            <a:off x="854075" y="1335596"/>
            <a:ext cx="2143125" cy="2057400"/>
            <a:chOff x="538" y="873"/>
            <a:chExt cx="1350" cy="1296"/>
          </a:xfrm>
        </p:grpSpPr>
        <p:sp>
          <p:nvSpPr>
            <p:cNvPr id="5" name="Line 3"/>
            <p:cNvSpPr>
              <a:spLocks noChangeShapeType="1"/>
            </p:cNvSpPr>
            <p:nvPr/>
          </p:nvSpPr>
          <p:spPr bwMode="auto">
            <a:xfrm>
              <a:off x="1738" y="1632"/>
              <a:ext cx="0"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6" name="Line 4"/>
            <p:cNvSpPr>
              <a:spLocks noChangeShapeType="1"/>
            </p:cNvSpPr>
            <p:nvPr/>
          </p:nvSpPr>
          <p:spPr bwMode="auto">
            <a:xfrm>
              <a:off x="1402" y="1104"/>
              <a:ext cx="336" cy="432"/>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7" name="Line 5"/>
            <p:cNvSpPr>
              <a:spLocks noChangeShapeType="1"/>
            </p:cNvSpPr>
            <p:nvPr/>
          </p:nvSpPr>
          <p:spPr bwMode="auto">
            <a:xfrm>
              <a:off x="922" y="1632"/>
              <a:ext cx="144"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8" name="Line 6"/>
            <p:cNvSpPr>
              <a:spLocks noChangeShapeType="1"/>
            </p:cNvSpPr>
            <p:nvPr/>
          </p:nvSpPr>
          <p:spPr bwMode="auto">
            <a:xfrm flipH="1">
              <a:off x="682" y="1632"/>
              <a:ext cx="144"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9" name="Line 7"/>
            <p:cNvSpPr>
              <a:spLocks noChangeShapeType="1"/>
            </p:cNvSpPr>
            <p:nvPr/>
          </p:nvSpPr>
          <p:spPr bwMode="auto">
            <a:xfrm flipH="1">
              <a:off x="922" y="1152"/>
              <a:ext cx="288"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0" name="Line 8"/>
            <p:cNvSpPr>
              <a:spLocks noChangeShapeType="1"/>
            </p:cNvSpPr>
            <p:nvPr/>
          </p:nvSpPr>
          <p:spPr bwMode="auto">
            <a:xfrm>
              <a:off x="1306" y="1152"/>
              <a:ext cx="0"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1"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2"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3"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4"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5"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6"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7"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8" name="Text Box 16"/>
            <p:cNvSpPr txBox="1">
              <a:spLocks noChangeArrowheads="1"/>
            </p:cNvSpPr>
            <p:nvPr/>
          </p:nvSpPr>
          <p:spPr bwMode="auto">
            <a:xfrm>
              <a:off x="1172" y="87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19" name="Text Box 17"/>
            <p:cNvSpPr txBox="1">
              <a:spLocks noChangeArrowheads="1"/>
            </p:cNvSpPr>
            <p:nvPr/>
          </p:nvSpPr>
          <p:spPr bwMode="auto">
            <a:xfrm>
              <a:off x="746" y="135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20" name="Text Box 18"/>
            <p:cNvSpPr txBox="1">
              <a:spLocks noChangeArrowheads="1"/>
            </p:cNvSpPr>
            <p:nvPr/>
          </p:nvSpPr>
          <p:spPr bwMode="auto">
            <a:xfrm>
              <a:off x="1172" y="135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21" name="Text Box 19"/>
            <p:cNvSpPr txBox="1">
              <a:spLocks noChangeArrowheads="1"/>
            </p:cNvSpPr>
            <p:nvPr/>
          </p:nvSpPr>
          <p:spPr bwMode="auto">
            <a:xfrm>
              <a:off x="1610" y="1357"/>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22" name="Text Box 20"/>
            <p:cNvSpPr txBox="1">
              <a:spLocks noChangeArrowheads="1"/>
            </p:cNvSpPr>
            <p:nvPr/>
          </p:nvSpPr>
          <p:spPr bwMode="auto">
            <a:xfrm>
              <a:off x="554" y="183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23" name="Text Box 21"/>
            <p:cNvSpPr txBox="1">
              <a:spLocks noChangeArrowheads="1"/>
            </p:cNvSpPr>
            <p:nvPr/>
          </p:nvSpPr>
          <p:spPr bwMode="auto">
            <a:xfrm>
              <a:off x="944" y="1842"/>
              <a:ext cx="253"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24" name="Text Box 22"/>
            <p:cNvSpPr txBox="1">
              <a:spLocks noChangeArrowheads="1"/>
            </p:cNvSpPr>
            <p:nvPr/>
          </p:nvSpPr>
          <p:spPr bwMode="auto">
            <a:xfrm>
              <a:off x="1592" y="1842"/>
              <a:ext cx="290"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grpSp>
      <p:grpSp>
        <p:nvGrpSpPr>
          <p:cNvPr id="25" name="Group 51"/>
          <p:cNvGrpSpPr>
            <a:grpSpLocks/>
          </p:cNvGrpSpPr>
          <p:nvPr/>
        </p:nvGrpSpPr>
        <p:grpSpPr bwMode="auto">
          <a:xfrm>
            <a:off x="3311526" y="1434021"/>
            <a:ext cx="4953001" cy="1554162"/>
            <a:chOff x="2064" y="749"/>
            <a:chExt cx="3120" cy="979"/>
          </a:xfrm>
        </p:grpSpPr>
        <p:sp>
          <p:nvSpPr>
            <p:cNvPr id="26"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7" name="Line 24"/>
            <p:cNvSpPr>
              <a:spLocks noChangeShapeType="1"/>
            </p:cNvSpPr>
            <p:nvPr/>
          </p:nvSpPr>
          <p:spPr bwMode="auto">
            <a:xfrm>
              <a:off x="2784" y="1392"/>
              <a:ext cx="2400" cy="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28" name="Text Box 25"/>
            <p:cNvSpPr txBox="1">
              <a:spLocks noChangeArrowheads="1"/>
            </p:cNvSpPr>
            <p:nvPr/>
          </p:nvSpPr>
          <p:spPr bwMode="auto">
            <a:xfrm>
              <a:off x="2244" y="1056"/>
              <a:ext cx="540" cy="327"/>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rPr>
                <a:t>data</a:t>
              </a:r>
              <a:endParaRPr kumimoji="1" lang="en-US" altLang="zh-CN" sz="2400" dirty="0">
                <a:solidFill>
                  <a:schemeClr val="bg1"/>
                </a:solidFill>
                <a:latin typeface="Times New Roman" pitchFamily="18" charset="0"/>
              </a:endParaRPr>
            </a:p>
          </p:txBody>
        </p:sp>
        <p:sp>
          <p:nvSpPr>
            <p:cNvPr id="29" name="Text Box 26"/>
            <p:cNvSpPr txBox="1">
              <a:spLocks noChangeArrowheads="1"/>
            </p:cNvSpPr>
            <p:nvPr/>
          </p:nvSpPr>
          <p:spPr bwMode="auto">
            <a:xfrm>
              <a:off x="2064" y="1392"/>
              <a:ext cx="751" cy="327"/>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rPr>
                <a:t>parent</a:t>
              </a:r>
              <a:endParaRPr kumimoji="1" lang="en-US" altLang="zh-CN" sz="2400" dirty="0">
                <a:solidFill>
                  <a:schemeClr val="bg1"/>
                </a:solidFill>
                <a:latin typeface="Times New Roman" pitchFamily="18" charset="0"/>
              </a:endParaRPr>
            </a:p>
          </p:txBody>
        </p:sp>
        <p:sp>
          <p:nvSpPr>
            <p:cNvPr id="30" name="Text Box 27"/>
            <p:cNvSpPr txBox="1">
              <a:spLocks noChangeArrowheads="1"/>
            </p:cNvSpPr>
            <p:nvPr/>
          </p:nvSpPr>
          <p:spPr bwMode="auto">
            <a:xfrm>
              <a:off x="2833" y="1056"/>
              <a:ext cx="227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   B   C   D   E    F   G</a:t>
              </a:r>
              <a:endParaRPr kumimoji="1" lang="en-US" altLang="zh-CN" sz="2400">
                <a:solidFill>
                  <a:schemeClr val="bg1"/>
                </a:solidFill>
                <a:latin typeface="Times New Roman" pitchFamily="18" charset="0"/>
              </a:endParaRPr>
            </a:p>
          </p:txBody>
        </p:sp>
        <p:sp>
          <p:nvSpPr>
            <p:cNvPr id="31" name="Text Box 28"/>
            <p:cNvSpPr txBox="1">
              <a:spLocks noChangeArrowheads="1"/>
            </p:cNvSpPr>
            <p:nvPr/>
          </p:nvSpPr>
          <p:spPr bwMode="auto">
            <a:xfrm>
              <a:off x="2832" y="1401"/>
              <a:ext cx="2302"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仿宋_GB2312" pitchFamily="49" charset="-122"/>
                  <a:ea typeface="仿宋_GB2312" pitchFamily="49" charset="-122"/>
                </a:rPr>
                <a:t>-</a:t>
              </a:r>
              <a:r>
                <a:rPr kumimoji="1" lang="en-US" altLang="zh-CN" sz="2800" b="1">
                  <a:solidFill>
                    <a:schemeClr val="bg1"/>
                  </a:solidFill>
                  <a:latin typeface="Times New Roman" pitchFamily="18" charset="0"/>
                </a:rPr>
                <a:t>1   0    0    0    1    1    3</a:t>
              </a:r>
              <a:endParaRPr kumimoji="1" lang="en-US" altLang="zh-CN" sz="2400">
                <a:solidFill>
                  <a:schemeClr val="bg1"/>
                </a:solidFill>
                <a:latin typeface="Times New Roman" pitchFamily="18" charset="0"/>
              </a:endParaRPr>
            </a:p>
          </p:txBody>
        </p:sp>
        <p:sp>
          <p:nvSpPr>
            <p:cNvPr id="32" name="Line 29"/>
            <p:cNvSpPr>
              <a:spLocks noChangeShapeType="1"/>
            </p:cNvSpPr>
            <p:nvPr/>
          </p:nvSpPr>
          <p:spPr bwMode="auto">
            <a:xfrm>
              <a:off x="4848"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3" name="Line 30"/>
            <p:cNvSpPr>
              <a:spLocks noChangeShapeType="1"/>
            </p:cNvSpPr>
            <p:nvPr/>
          </p:nvSpPr>
          <p:spPr bwMode="auto">
            <a:xfrm>
              <a:off x="4512"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4" name="Line 31"/>
            <p:cNvSpPr>
              <a:spLocks noChangeShapeType="1"/>
            </p:cNvSpPr>
            <p:nvPr/>
          </p:nvSpPr>
          <p:spPr bwMode="auto">
            <a:xfrm>
              <a:off x="4176"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5" name="Line 32"/>
            <p:cNvSpPr>
              <a:spLocks noChangeShapeType="1"/>
            </p:cNvSpPr>
            <p:nvPr/>
          </p:nvSpPr>
          <p:spPr bwMode="auto">
            <a:xfrm>
              <a:off x="3840"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6" name="Line 33"/>
            <p:cNvSpPr>
              <a:spLocks noChangeShapeType="1"/>
            </p:cNvSpPr>
            <p:nvPr/>
          </p:nvSpPr>
          <p:spPr bwMode="auto">
            <a:xfrm>
              <a:off x="3504"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7" name="Line 34"/>
            <p:cNvSpPr>
              <a:spLocks noChangeShapeType="1"/>
            </p:cNvSpPr>
            <p:nvPr/>
          </p:nvSpPr>
          <p:spPr bwMode="auto">
            <a:xfrm>
              <a:off x="3168" y="1056"/>
              <a:ext cx="0" cy="672"/>
            </a:xfrm>
            <a:prstGeom prst="line">
              <a:avLst/>
            </a:prstGeom>
            <a:noFill/>
            <a:ln w="19050">
              <a:solidFill>
                <a:schemeClr val="accent2"/>
              </a:solidFill>
              <a:round/>
              <a:headEnd/>
              <a:tailEnd/>
            </a:ln>
            <a:effectLst/>
          </p:spPr>
          <p:txBody>
            <a:bodyPr wrap="none" anchor="ctr"/>
            <a:lstStyle/>
            <a:p>
              <a:endParaRPr lang="zh-CN" altLang="en-US">
                <a:solidFill>
                  <a:schemeClr val="bg1"/>
                </a:solidFill>
              </a:endParaRPr>
            </a:p>
          </p:txBody>
        </p:sp>
        <p:sp>
          <p:nvSpPr>
            <p:cNvPr id="38" name="Text Box 35"/>
            <p:cNvSpPr txBox="1">
              <a:spLocks noChangeArrowheads="1"/>
            </p:cNvSpPr>
            <p:nvPr/>
          </p:nvSpPr>
          <p:spPr bwMode="auto">
            <a:xfrm>
              <a:off x="2828" y="749"/>
              <a:ext cx="2244" cy="327"/>
            </a:xfrm>
            <a:prstGeom prst="rect">
              <a:avLst/>
            </a:prstGeom>
            <a:noFill/>
            <a:ln w="38100">
              <a:noFill/>
              <a:miter lim="800000"/>
              <a:headEnd/>
              <a:tailEnd/>
            </a:ln>
            <a:effectLst/>
          </p:spPr>
          <p:txBody>
            <a:bodyPr wrap="none" anchor="ctr">
              <a:spAutoFit/>
            </a:bodyPr>
            <a:lstStyle/>
            <a:p>
              <a:r>
                <a:rPr kumimoji="1" lang="en-US" altLang="zh-CN" sz="2800" b="1" dirty="0">
                  <a:solidFill>
                    <a:schemeClr val="bg1"/>
                  </a:solidFill>
                  <a:latin typeface="Times New Roman" pitchFamily="18" charset="0"/>
                </a:rPr>
                <a:t>0    1    2    3    4    5    6</a:t>
              </a:r>
              <a:endParaRPr kumimoji="1" lang="en-US" altLang="zh-CN" sz="2400" dirty="0">
                <a:solidFill>
                  <a:schemeClr val="bg1"/>
                </a:solidFill>
                <a:latin typeface="Times New Roman" pitchFamily="18" charset="0"/>
              </a:endParaRPr>
            </a:p>
          </p:txBody>
        </p:sp>
      </p:grpSp>
      <p:sp>
        <p:nvSpPr>
          <p:cNvPr id="39" name="Rectangle 10"/>
          <p:cNvSpPr txBox="1">
            <a:spLocks noChangeArrowheads="1"/>
          </p:cNvSpPr>
          <p:nvPr/>
        </p:nvSpPr>
        <p:spPr>
          <a:xfrm>
            <a:off x="1007604" y="8620"/>
            <a:ext cx="7056784" cy="828675"/>
          </a:xfrm>
          <a:prstGeom prst="rect">
            <a:avLst/>
          </a:prstGeom>
        </p:spPr>
        <p:txBody>
          <a:bodyPr vert="horz" lIns="45720" rIns="45720" anchor="ctr">
            <a:normAutofit/>
          </a:bodyPr>
          <a:lstStyle/>
          <a:p>
            <a:pPr algn="ctr" fontAlgn="auto">
              <a:spcAft>
                <a:spcPts val="0"/>
              </a:spcAft>
            </a:pPr>
            <a:r>
              <a:rPr kumimoji="0" lang="zh-CN" altLang="en-US" sz="32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mj-cs"/>
              </a:rPr>
              <a:t>树与森林</a:t>
            </a:r>
            <a:r>
              <a:rPr lang="en-US" altLang="zh-CN" sz="3200" noProof="0" dirty="0" smtClean="0">
                <a:solidFill>
                  <a:schemeClr val="bg1"/>
                </a:solidFill>
                <a:latin typeface="方正喵呜体" panose="02010600010101010101" pitchFamily="2" charset="-122"/>
                <a:ea typeface="方正喵呜体" panose="02010600010101010101" pitchFamily="2" charset="-122"/>
                <a:cs typeface="+mj-cs"/>
              </a:rPr>
              <a:t>--</a:t>
            </a:r>
            <a:r>
              <a:rPr kumimoji="1" lang="zh-CN" altLang="en-US" sz="3200" dirty="0" smtClean="0">
                <a:solidFill>
                  <a:schemeClr val="bg1"/>
                </a:solidFill>
                <a:latin typeface="方正喵呜体" panose="02010600010101010101" pitchFamily="2" charset="-122"/>
                <a:ea typeface="方正喵呜体" panose="02010600010101010101" pitchFamily="2" charset="-122"/>
              </a:rPr>
              <a:t>树的存储表示</a:t>
            </a:r>
          </a:p>
        </p:txBody>
      </p:sp>
    </p:spTree>
    <p:extLst>
      <p:ext uri="{BB962C8B-B14F-4D97-AF65-F5344CB8AC3E}">
        <p14:creationId xmlns:p14="http://schemas.microsoft.com/office/powerpoint/2010/main" val="9078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6264" y="559030"/>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smtClean="0">
                <a:solidFill>
                  <a:schemeClr val="bg1"/>
                </a:solidFill>
                <a:latin typeface="方正喵呜体" panose="02010600010101010101" pitchFamily="2" charset="-122"/>
                <a:ea typeface="方正喵呜体" panose="02010600010101010101" pitchFamily="2" charset="-122"/>
              </a:rPr>
              <a:t>2</a:t>
            </a:r>
            <a:r>
              <a:rPr lang="zh-CN" altLang="en-US" sz="4000" smtClean="0">
                <a:solidFill>
                  <a:schemeClr val="bg1"/>
                </a:solidFill>
                <a:latin typeface="方正喵呜体" panose="02010600010101010101" pitchFamily="2" charset="-122"/>
                <a:ea typeface="方正喵呜体" panose="02010600010101010101" pitchFamily="2" charset="-122"/>
              </a:rPr>
              <a:t>、子女表示法</a:t>
            </a:r>
            <a:r>
              <a:rPr lang="en-US" altLang="zh-CN" sz="4000" smtClean="0">
                <a:solidFill>
                  <a:schemeClr val="bg1"/>
                </a:solidFill>
                <a:latin typeface="方正喵呜体" panose="02010600010101010101" pitchFamily="2" charset="-122"/>
                <a:ea typeface="方正喵呜体" panose="02010600010101010101" pitchFamily="2" charset="-122"/>
              </a:rPr>
              <a:t>——</a:t>
            </a:r>
            <a:r>
              <a:rPr lang="zh-CN" altLang="en-US" sz="4000" smtClean="0">
                <a:solidFill>
                  <a:schemeClr val="bg1"/>
                </a:solidFill>
                <a:latin typeface="方正喵呜体" panose="02010600010101010101" pitchFamily="2" charset="-122"/>
                <a:ea typeface="方正喵呜体" panose="02010600010101010101" pitchFamily="2" charset="-122"/>
              </a:rPr>
              <a:t>指针表示</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430260" y="1746753"/>
            <a:ext cx="8316924" cy="4932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Clr>
                <a:schemeClr val="tx1"/>
              </a:buClr>
              <a:buSzPct val="50000"/>
            </a:pPr>
            <a:r>
              <a:rPr lang="zh-CN" altLang="en-US" sz="3000" b="1" smtClean="0">
                <a:solidFill>
                  <a:schemeClr val="bg1"/>
                </a:solidFill>
                <a:latin typeface="方正喵呜体" panose="02010600010101010101" pitchFamily="2" charset="-122"/>
                <a:ea typeface="方正喵呜体" panose="02010600010101010101" pitchFamily="2"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chemeClr val="tx1"/>
              </a:buClr>
              <a:buSzPct val="50000"/>
            </a:pPr>
            <a:r>
              <a:rPr lang="zh-CN" altLang="en-US" sz="3000" b="1" smtClean="0">
                <a:solidFill>
                  <a:schemeClr val="bg1"/>
                </a:solidFill>
                <a:latin typeface="方正喵呜体" panose="02010600010101010101" pitchFamily="2" charset="-122"/>
                <a:ea typeface="方正喵呜体" panose="02010600010101010101" pitchFamily="2" charset="-122"/>
              </a:rPr>
              <a:t>为此，设置等长的结点，每个结点包含的指针个数相等，等于树的度（</a:t>
            </a:r>
            <a:r>
              <a:rPr lang="en-US" altLang="zh-CN" sz="3000" b="1" smtClean="0">
                <a:solidFill>
                  <a:schemeClr val="bg1"/>
                </a:solidFill>
                <a:latin typeface="方正喵呜体" panose="02010600010101010101" pitchFamily="2" charset="-122"/>
                <a:ea typeface="方正喵呜体" panose="02010600010101010101" pitchFamily="2" charset="-122"/>
              </a:rPr>
              <a:t>degree</a:t>
            </a:r>
            <a:r>
              <a:rPr lang="zh-CN" altLang="en-US" sz="3000" b="1"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15000"/>
              </a:spcBef>
              <a:buClr>
                <a:schemeClr val="tx1"/>
              </a:buClr>
              <a:buSzPct val="50000"/>
            </a:pPr>
            <a:r>
              <a:rPr lang="zh-CN" altLang="en-US" sz="3000" b="1" smtClean="0">
                <a:solidFill>
                  <a:schemeClr val="bg1"/>
                </a:solidFill>
                <a:latin typeface="方正喵呜体" panose="02010600010101010101" pitchFamily="2" charset="-122"/>
                <a:ea typeface="方正喵呜体" panose="02010600010101010101" pitchFamily="2" charset="-122"/>
              </a:rPr>
              <a:t>这保证结点有足够的指针指向它的所有子女结点。但可能产生很多空闲指针，造成存储浪费。</a:t>
            </a:r>
            <a:endParaRPr lang="zh-CN" altLang="en-US" sz="3000" b="1"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421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97841" y="214982"/>
            <a:ext cx="8229600" cy="847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smtClean="0">
                <a:solidFill>
                  <a:schemeClr val="bg1"/>
                </a:solidFill>
                <a:latin typeface="方正喵呜体" panose="02010600010101010101" pitchFamily="2" charset="-122"/>
                <a:ea typeface="方正喵呜体" panose="02010600010101010101" pitchFamily="2" charset="-122"/>
              </a:rPr>
              <a:t>2</a:t>
            </a:r>
            <a:r>
              <a:rPr lang="zh-CN" altLang="en-US" sz="3200" dirty="0" smtClean="0">
                <a:solidFill>
                  <a:schemeClr val="bg1"/>
                </a:solidFill>
                <a:latin typeface="方正喵呜体" panose="02010600010101010101" pitchFamily="2" charset="-122"/>
                <a:ea typeface="方正喵呜体" panose="02010600010101010101" pitchFamily="2" charset="-122"/>
              </a:rPr>
              <a:t>、子女表示法</a:t>
            </a:r>
            <a:r>
              <a:rPr lang="en-US" altLang="zh-CN" sz="3200" dirty="0" smtClean="0">
                <a:solidFill>
                  <a:schemeClr val="bg1"/>
                </a:solidFill>
                <a:latin typeface="方正喵呜体" panose="02010600010101010101" pitchFamily="2" charset="-122"/>
                <a:ea typeface="方正喵呜体" panose="02010600010101010101" pitchFamily="2" charset="-122"/>
              </a:rPr>
              <a:t>——</a:t>
            </a:r>
            <a:r>
              <a:rPr lang="zh-CN" altLang="en-US" sz="3200" dirty="0" smtClean="0">
                <a:solidFill>
                  <a:schemeClr val="bg1"/>
                </a:solidFill>
                <a:latin typeface="方正喵呜体" panose="02010600010101010101" pitchFamily="2" charset="-122"/>
                <a:ea typeface="方正喵呜体" panose="02010600010101010101" pitchFamily="2" charset="-122"/>
              </a:rPr>
              <a:t>链表表示</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627395" y="4933069"/>
            <a:ext cx="8013700" cy="165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0"/>
              </a:spcBef>
              <a:buSzPct val="50000"/>
            </a:pPr>
            <a:r>
              <a:rPr lang="zh-CN" altLang="en-US" sz="2400" b="1" dirty="0" smtClean="0">
                <a:solidFill>
                  <a:schemeClr val="bg1"/>
                </a:solidFill>
                <a:latin typeface="方正喵呜体" panose="02010600010101010101" pitchFamily="2" charset="-122"/>
                <a:ea typeface="方正喵呜体" panose="02010600010101010101" pitchFamily="2" charset="-122"/>
              </a:rPr>
              <a:t>无序树情形链表中各结点顺序任意，有序树必须自左向右链接各个子女结点。</a:t>
            </a:r>
            <a:endParaRPr lang="en-US" altLang="zh-CN" sz="2400" b="1"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SzPct val="50000"/>
            </a:pPr>
            <a:r>
              <a:rPr lang="zh-CN" altLang="en-US" sz="2400" b="1" dirty="0" smtClean="0">
                <a:solidFill>
                  <a:schemeClr val="bg1"/>
                </a:solidFill>
                <a:latin typeface="方正喵呜体" panose="02010600010101010101" pitchFamily="2" charset="-122"/>
                <a:ea typeface="方正喵呜体" panose="02010600010101010101" pitchFamily="2" charset="-122"/>
              </a:rPr>
              <a:t>子女表示法便于进行与子女相关的操作。</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grpSp>
        <p:nvGrpSpPr>
          <p:cNvPr id="4" name="Group 4"/>
          <p:cNvGrpSpPr>
            <a:grpSpLocks/>
          </p:cNvGrpSpPr>
          <p:nvPr/>
        </p:nvGrpSpPr>
        <p:grpSpPr bwMode="auto">
          <a:xfrm>
            <a:off x="989013" y="1263526"/>
            <a:ext cx="2143125" cy="2057400"/>
            <a:chOff x="538" y="873"/>
            <a:chExt cx="1350" cy="1296"/>
          </a:xfrm>
        </p:grpSpPr>
        <p:sp>
          <p:nvSpPr>
            <p:cNvPr id="5" name="Line 5"/>
            <p:cNvSpPr>
              <a:spLocks noChangeShapeType="1"/>
            </p:cNvSpPr>
            <p:nvPr/>
          </p:nvSpPr>
          <p:spPr bwMode="auto">
            <a:xfrm>
              <a:off x="1738" y="1632"/>
              <a:ext cx="0"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6" name="Line 6"/>
            <p:cNvSpPr>
              <a:spLocks noChangeShapeType="1"/>
            </p:cNvSpPr>
            <p:nvPr/>
          </p:nvSpPr>
          <p:spPr bwMode="auto">
            <a:xfrm>
              <a:off x="1402" y="1104"/>
              <a:ext cx="336" cy="432"/>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7" name="Line 7"/>
            <p:cNvSpPr>
              <a:spLocks noChangeShapeType="1"/>
            </p:cNvSpPr>
            <p:nvPr/>
          </p:nvSpPr>
          <p:spPr bwMode="auto">
            <a:xfrm>
              <a:off x="922" y="1632"/>
              <a:ext cx="144"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8" name="Line 8"/>
            <p:cNvSpPr>
              <a:spLocks noChangeShapeType="1"/>
            </p:cNvSpPr>
            <p:nvPr/>
          </p:nvSpPr>
          <p:spPr bwMode="auto">
            <a:xfrm flipH="1">
              <a:off x="682" y="1632"/>
              <a:ext cx="144"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9" name="Line 9"/>
            <p:cNvSpPr>
              <a:spLocks noChangeShapeType="1"/>
            </p:cNvSpPr>
            <p:nvPr/>
          </p:nvSpPr>
          <p:spPr bwMode="auto">
            <a:xfrm flipH="1">
              <a:off x="922" y="1152"/>
              <a:ext cx="288"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0" name="Line 10"/>
            <p:cNvSpPr>
              <a:spLocks noChangeShapeType="1"/>
            </p:cNvSpPr>
            <p:nvPr/>
          </p:nvSpPr>
          <p:spPr bwMode="auto">
            <a:xfrm>
              <a:off x="1306" y="1152"/>
              <a:ext cx="0"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1"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2"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3"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4"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5"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6"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7"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8" name="Text Box 18"/>
            <p:cNvSpPr txBox="1">
              <a:spLocks noChangeArrowheads="1"/>
            </p:cNvSpPr>
            <p:nvPr/>
          </p:nvSpPr>
          <p:spPr bwMode="auto">
            <a:xfrm>
              <a:off x="1172" y="87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19" name="Text Box 19"/>
            <p:cNvSpPr txBox="1">
              <a:spLocks noChangeArrowheads="1"/>
            </p:cNvSpPr>
            <p:nvPr/>
          </p:nvSpPr>
          <p:spPr bwMode="auto">
            <a:xfrm>
              <a:off x="746" y="135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20" name="Text Box 20"/>
            <p:cNvSpPr txBox="1">
              <a:spLocks noChangeArrowheads="1"/>
            </p:cNvSpPr>
            <p:nvPr/>
          </p:nvSpPr>
          <p:spPr bwMode="auto">
            <a:xfrm>
              <a:off x="1172" y="135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21" name="Text Box 21"/>
            <p:cNvSpPr txBox="1">
              <a:spLocks noChangeArrowheads="1"/>
            </p:cNvSpPr>
            <p:nvPr/>
          </p:nvSpPr>
          <p:spPr bwMode="auto">
            <a:xfrm>
              <a:off x="1610" y="1357"/>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22" name="Text Box 22"/>
            <p:cNvSpPr txBox="1">
              <a:spLocks noChangeArrowheads="1"/>
            </p:cNvSpPr>
            <p:nvPr/>
          </p:nvSpPr>
          <p:spPr bwMode="auto">
            <a:xfrm>
              <a:off x="554" y="183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23" name="Text Box 23"/>
            <p:cNvSpPr txBox="1">
              <a:spLocks noChangeArrowheads="1"/>
            </p:cNvSpPr>
            <p:nvPr/>
          </p:nvSpPr>
          <p:spPr bwMode="auto">
            <a:xfrm>
              <a:off x="944" y="1842"/>
              <a:ext cx="253"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24" name="Text Box 24"/>
            <p:cNvSpPr txBox="1">
              <a:spLocks noChangeArrowheads="1"/>
            </p:cNvSpPr>
            <p:nvPr/>
          </p:nvSpPr>
          <p:spPr bwMode="auto">
            <a:xfrm>
              <a:off x="1592" y="1842"/>
              <a:ext cx="290"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grpSp>
      <p:sp>
        <p:nvSpPr>
          <p:cNvPr id="25" name="Rectangle 65"/>
          <p:cNvSpPr>
            <a:spLocks noChangeArrowheads="1"/>
          </p:cNvSpPr>
          <p:nvPr/>
        </p:nvSpPr>
        <p:spPr bwMode="auto">
          <a:xfrm>
            <a:off x="4176713" y="1220664"/>
            <a:ext cx="827088" cy="352901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grpSp>
        <p:nvGrpSpPr>
          <p:cNvPr id="26" name="Group 30"/>
          <p:cNvGrpSpPr>
            <a:grpSpLocks/>
          </p:cNvGrpSpPr>
          <p:nvPr/>
        </p:nvGrpSpPr>
        <p:grpSpPr bwMode="auto">
          <a:xfrm>
            <a:off x="5327651" y="1200026"/>
            <a:ext cx="1044575" cy="492125"/>
            <a:chOff x="3424" y="1194"/>
            <a:chExt cx="658" cy="310"/>
          </a:xfrm>
        </p:grpSpPr>
        <p:grpSp>
          <p:nvGrpSpPr>
            <p:cNvPr id="27" name="Group 27"/>
            <p:cNvGrpSpPr>
              <a:grpSpLocks/>
            </p:cNvGrpSpPr>
            <p:nvPr/>
          </p:nvGrpSpPr>
          <p:grpSpPr bwMode="auto">
            <a:xfrm>
              <a:off x="3424" y="1230"/>
              <a:ext cx="477" cy="250"/>
              <a:chOff x="3424" y="1230"/>
              <a:chExt cx="477" cy="250"/>
            </a:xfrm>
          </p:grpSpPr>
          <p:sp>
            <p:nvSpPr>
              <p:cNvPr id="30"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31" name="Line 26"/>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28" name="Line 28"/>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29" name="Text Box 29"/>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1</a:t>
              </a:r>
            </a:p>
          </p:txBody>
        </p:sp>
      </p:grpSp>
      <p:grpSp>
        <p:nvGrpSpPr>
          <p:cNvPr id="32" name="Group 31"/>
          <p:cNvGrpSpPr>
            <a:grpSpLocks/>
          </p:cNvGrpSpPr>
          <p:nvPr/>
        </p:nvGrpSpPr>
        <p:grpSpPr bwMode="auto">
          <a:xfrm>
            <a:off x="6372226" y="1200026"/>
            <a:ext cx="1044575" cy="492125"/>
            <a:chOff x="3424" y="1194"/>
            <a:chExt cx="658" cy="310"/>
          </a:xfrm>
        </p:grpSpPr>
        <p:grpSp>
          <p:nvGrpSpPr>
            <p:cNvPr id="33" name="Group 32"/>
            <p:cNvGrpSpPr>
              <a:grpSpLocks/>
            </p:cNvGrpSpPr>
            <p:nvPr/>
          </p:nvGrpSpPr>
          <p:grpSpPr bwMode="auto">
            <a:xfrm>
              <a:off x="3424" y="1230"/>
              <a:ext cx="477" cy="250"/>
              <a:chOff x="3424" y="1230"/>
              <a:chExt cx="477" cy="250"/>
            </a:xfrm>
          </p:grpSpPr>
          <p:sp>
            <p:nvSpPr>
              <p:cNvPr id="36"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37" name="Line 34"/>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34" name="Line 35"/>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35" name="Text Box 36"/>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2</a:t>
              </a:r>
            </a:p>
          </p:txBody>
        </p:sp>
      </p:grpSp>
      <p:sp>
        <p:nvSpPr>
          <p:cNvPr id="38" name="Line 41"/>
          <p:cNvSpPr>
            <a:spLocks noChangeShapeType="1"/>
          </p:cNvSpPr>
          <p:nvPr/>
        </p:nvSpPr>
        <p:spPr bwMode="auto">
          <a:xfrm>
            <a:off x="4824413" y="1438151"/>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39" name="Group 44"/>
          <p:cNvGrpSpPr>
            <a:grpSpLocks/>
          </p:cNvGrpSpPr>
          <p:nvPr/>
        </p:nvGrpSpPr>
        <p:grpSpPr bwMode="auto">
          <a:xfrm>
            <a:off x="7416801" y="1196851"/>
            <a:ext cx="827088" cy="495300"/>
            <a:chOff x="4740" y="1192"/>
            <a:chExt cx="521" cy="312"/>
          </a:xfrm>
        </p:grpSpPr>
        <p:grpSp>
          <p:nvGrpSpPr>
            <p:cNvPr id="40" name="Group 38"/>
            <p:cNvGrpSpPr>
              <a:grpSpLocks/>
            </p:cNvGrpSpPr>
            <p:nvPr/>
          </p:nvGrpSpPr>
          <p:grpSpPr bwMode="auto">
            <a:xfrm>
              <a:off x="4740" y="1230"/>
              <a:ext cx="477" cy="250"/>
              <a:chOff x="3424" y="1230"/>
              <a:chExt cx="477" cy="250"/>
            </a:xfrm>
          </p:grpSpPr>
          <p:sp>
            <p:nvSpPr>
              <p:cNvPr id="43"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44" name="Line 40"/>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41" name="Text Box 42"/>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3</a:t>
              </a:r>
            </a:p>
          </p:txBody>
        </p:sp>
        <p:sp>
          <p:nvSpPr>
            <p:cNvPr id="42" name="Text Box 43"/>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grpSp>
        <p:nvGrpSpPr>
          <p:cNvPr id="45" name="Group 45"/>
          <p:cNvGrpSpPr>
            <a:grpSpLocks/>
          </p:cNvGrpSpPr>
          <p:nvPr/>
        </p:nvGrpSpPr>
        <p:grpSpPr bwMode="auto">
          <a:xfrm>
            <a:off x="5327651" y="1692151"/>
            <a:ext cx="1044575" cy="492125"/>
            <a:chOff x="3424" y="1194"/>
            <a:chExt cx="658" cy="310"/>
          </a:xfrm>
        </p:grpSpPr>
        <p:grpSp>
          <p:nvGrpSpPr>
            <p:cNvPr id="46" name="Group 46"/>
            <p:cNvGrpSpPr>
              <a:grpSpLocks/>
            </p:cNvGrpSpPr>
            <p:nvPr/>
          </p:nvGrpSpPr>
          <p:grpSpPr bwMode="auto">
            <a:xfrm>
              <a:off x="3424" y="1230"/>
              <a:ext cx="477" cy="250"/>
              <a:chOff x="3424" y="1230"/>
              <a:chExt cx="477" cy="250"/>
            </a:xfrm>
          </p:grpSpPr>
          <p:sp>
            <p:nvSpPr>
              <p:cNvPr id="49"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50" name="Line 48"/>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47" name="Line 49"/>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48" name="Text Box 50"/>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4</a:t>
              </a:r>
            </a:p>
          </p:txBody>
        </p:sp>
      </p:grpSp>
      <p:sp>
        <p:nvSpPr>
          <p:cNvPr id="51" name="Line 51"/>
          <p:cNvSpPr>
            <a:spLocks noChangeShapeType="1"/>
          </p:cNvSpPr>
          <p:nvPr/>
        </p:nvSpPr>
        <p:spPr bwMode="auto">
          <a:xfrm>
            <a:off x="4824413" y="1930276"/>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52" name="Group 52"/>
          <p:cNvGrpSpPr>
            <a:grpSpLocks/>
          </p:cNvGrpSpPr>
          <p:nvPr/>
        </p:nvGrpSpPr>
        <p:grpSpPr bwMode="auto">
          <a:xfrm>
            <a:off x="6372226" y="1688976"/>
            <a:ext cx="827088" cy="495300"/>
            <a:chOff x="4740" y="1192"/>
            <a:chExt cx="521" cy="312"/>
          </a:xfrm>
        </p:grpSpPr>
        <p:grpSp>
          <p:nvGrpSpPr>
            <p:cNvPr id="53" name="Group 53"/>
            <p:cNvGrpSpPr>
              <a:grpSpLocks/>
            </p:cNvGrpSpPr>
            <p:nvPr/>
          </p:nvGrpSpPr>
          <p:grpSpPr bwMode="auto">
            <a:xfrm>
              <a:off x="4740" y="1230"/>
              <a:ext cx="477" cy="250"/>
              <a:chOff x="3424" y="1230"/>
              <a:chExt cx="477" cy="250"/>
            </a:xfrm>
          </p:grpSpPr>
          <p:sp>
            <p:nvSpPr>
              <p:cNvPr id="56"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57" name="Line 55"/>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54" name="Text Box 56"/>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5</a:t>
              </a:r>
            </a:p>
          </p:txBody>
        </p:sp>
        <p:sp>
          <p:nvSpPr>
            <p:cNvPr id="55" name="Text Box 57"/>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sp>
        <p:nvSpPr>
          <p:cNvPr id="58" name="Line 58"/>
          <p:cNvSpPr>
            <a:spLocks noChangeShapeType="1"/>
          </p:cNvSpPr>
          <p:nvPr/>
        </p:nvSpPr>
        <p:spPr bwMode="auto">
          <a:xfrm>
            <a:off x="4824413" y="2938339"/>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59" name="Group 59"/>
          <p:cNvGrpSpPr>
            <a:grpSpLocks/>
          </p:cNvGrpSpPr>
          <p:nvPr/>
        </p:nvGrpSpPr>
        <p:grpSpPr bwMode="auto">
          <a:xfrm>
            <a:off x="5327651" y="2697039"/>
            <a:ext cx="827088" cy="495300"/>
            <a:chOff x="4740" y="1192"/>
            <a:chExt cx="521" cy="312"/>
          </a:xfrm>
        </p:grpSpPr>
        <p:grpSp>
          <p:nvGrpSpPr>
            <p:cNvPr id="60" name="Group 60"/>
            <p:cNvGrpSpPr>
              <a:grpSpLocks/>
            </p:cNvGrpSpPr>
            <p:nvPr/>
          </p:nvGrpSpPr>
          <p:grpSpPr bwMode="auto">
            <a:xfrm>
              <a:off x="4740" y="1230"/>
              <a:ext cx="477" cy="250"/>
              <a:chOff x="3424" y="1230"/>
              <a:chExt cx="477" cy="250"/>
            </a:xfrm>
          </p:grpSpPr>
          <p:sp>
            <p:nvSpPr>
              <p:cNvPr id="63"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64" name="Line 62"/>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61" name="Text Box 63"/>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6</a:t>
              </a:r>
            </a:p>
          </p:txBody>
        </p:sp>
        <p:sp>
          <p:nvSpPr>
            <p:cNvPr id="62" name="Text Box 64"/>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sp>
        <p:nvSpPr>
          <p:cNvPr id="65" name="Line 66"/>
          <p:cNvSpPr>
            <a:spLocks noChangeShapeType="1"/>
          </p:cNvSpPr>
          <p:nvPr/>
        </p:nvSpPr>
        <p:spPr bwMode="auto">
          <a:xfrm flipH="1">
            <a:off x="4176713" y="1688976"/>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6" name="Line 67"/>
          <p:cNvSpPr>
            <a:spLocks noChangeShapeType="1"/>
          </p:cNvSpPr>
          <p:nvPr/>
        </p:nvSpPr>
        <p:spPr bwMode="auto">
          <a:xfrm flipH="1">
            <a:off x="4176713" y="2193801"/>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7" name="Line 68"/>
          <p:cNvSpPr>
            <a:spLocks noChangeShapeType="1"/>
          </p:cNvSpPr>
          <p:nvPr/>
        </p:nvSpPr>
        <p:spPr bwMode="auto">
          <a:xfrm flipH="1">
            <a:off x="4176713" y="2697039"/>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8" name="Line 69"/>
          <p:cNvSpPr>
            <a:spLocks noChangeShapeType="1"/>
          </p:cNvSpPr>
          <p:nvPr/>
        </p:nvSpPr>
        <p:spPr bwMode="auto">
          <a:xfrm flipH="1">
            <a:off x="4176713" y="3201864"/>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9" name="Line 70"/>
          <p:cNvSpPr>
            <a:spLocks noChangeShapeType="1"/>
          </p:cNvSpPr>
          <p:nvPr/>
        </p:nvSpPr>
        <p:spPr bwMode="auto">
          <a:xfrm flipH="1">
            <a:off x="4176713" y="3705101"/>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70" name="Line 71"/>
          <p:cNvSpPr>
            <a:spLocks noChangeShapeType="1"/>
          </p:cNvSpPr>
          <p:nvPr/>
        </p:nvSpPr>
        <p:spPr bwMode="auto">
          <a:xfrm flipH="1">
            <a:off x="4176713" y="4209926"/>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71" name="Line 72"/>
          <p:cNvSpPr>
            <a:spLocks noChangeShapeType="1"/>
          </p:cNvSpPr>
          <p:nvPr/>
        </p:nvSpPr>
        <p:spPr bwMode="auto">
          <a:xfrm>
            <a:off x="4608513" y="1220664"/>
            <a:ext cx="0" cy="3529013"/>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72" name="Text Box 73"/>
          <p:cNvSpPr txBox="1">
            <a:spLocks noChangeArrowheads="1"/>
          </p:cNvSpPr>
          <p:nvPr/>
        </p:nvSpPr>
        <p:spPr bwMode="auto">
          <a:xfrm>
            <a:off x="4572001" y="3201864"/>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3" name="Text Box 74"/>
          <p:cNvSpPr txBox="1">
            <a:spLocks noChangeArrowheads="1"/>
          </p:cNvSpPr>
          <p:nvPr/>
        </p:nvSpPr>
        <p:spPr bwMode="auto">
          <a:xfrm>
            <a:off x="4572001" y="2193801"/>
            <a:ext cx="488950" cy="457200"/>
          </a:xfrm>
          <a:prstGeom prst="rect">
            <a:avLst/>
          </a:prstGeom>
          <a:noFill/>
          <a:ln w="9525">
            <a:noFill/>
            <a:miter lim="800000"/>
            <a:headEnd/>
            <a:tailEnd/>
          </a:ln>
          <a:effectLst/>
        </p:spPr>
        <p:txBody>
          <a:bodyPr wrap="none">
            <a:spAutoFit/>
          </a:bodyPr>
          <a:lstStyle/>
          <a:p>
            <a:r>
              <a:rPr lang="en-US" altLang="zh-CN" sz="2400" dirty="0">
                <a:solidFill>
                  <a:schemeClr val="bg1"/>
                </a:solidFill>
                <a:latin typeface="宋体" pitchFamily="2" charset="-122"/>
              </a:rPr>
              <a:t>∧</a:t>
            </a:r>
          </a:p>
        </p:txBody>
      </p:sp>
      <p:sp>
        <p:nvSpPr>
          <p:cNvPr id="74" name="Text Box 75"/>
          <p:cNvSpPr txBox="1">
            <a:spLocks noChangeArrowheads="1"/>
          </p:cNvSpPr>
          <p:nvPr/>
        </p:nvSpPr>
        <p:spPr bwMode="auto">
          <a:xfrm>
            <a:off x="4572001" y="3681289"/>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5" name="Text Box 76"/>
          <p:cNvSpPr txBox="1">
            <a:spLocks noChangeArrowheads="1"/>
          </p:cNvSpPr>
          <p:nvPr/>
        </p:nvSpPr>
        <p:spPr bwMode="auto">
          <a:xfrm>
            <a:off x="4572001" y="4184526"/>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6" name="Text Box 77"/>
          <p:cNvSpPr txBox="1">
            <a:spLocks noChangeArrowheads="1"/>
          </p:cNvSpPr>
          <p:nvPr/>
        </p:nvSpPr>
        <p:spPr bwMode="auto">
          <a:xfrm>
            <a:off x="4176713" y="1200026"/>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A</a:t>
            </a:r>
          </a:p>
        </p:txBody>
      </p:sp>
      <p:sp>
        <p:nvSpPr>
          <p:cNvPr id="77" name="Text Box 78"/>
          <p:cNvSpPr txBox="1">
            <a:spLocks noChangeArrowheads="1"/>
          </p:cNvSpPr>
          <p:nvPr/>
        </p:nvSpPr>
        <p:spPr bwMode="auto">
          <a:xfrm>
            <a:off x="4176713" y="166833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B</a:t>
            </a:r>
          </a:p>
        </p:txBody>
      </p:sp>
      <p:sp>
        <p:nvSpPr>
          <p:cNvPr id="78" name="Text Box 79"/>
          <p:cNvSpPr txBox="1">
            <a:spLocks noChangeArrowheads="1"/>
          </p:cNvSpPr>
          <p:nvPr/>
        </p:nvSpPr>
        <p:spPr bwMode="auto">
          <a:xfrm>
            <a:off x="4176713" y="2193801"/>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C</a:t>
            </a:r>
          </a:p>
        </p:txBody>
      </p:sp>
      <p:sp>
        <p:nvSpPr>
          <p:cNvPr id="79" name="Text Box 80"/>
          <p:cNvSpPr txBox="1">
            <a:spLocks noChangeArrowheads="1"/>
          </p:cNvSpPr>
          <p:nvPr/>
        </p:nvSpPr>
        <p:spPr bwMode="auto">
          <a:xfrm>
            <a:off x="4176713" y="269703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D</a:t>
            </a:r>
          </a:p>
        </p:txBody>
      </p:sp>
      <p:sp>
        <p:nvSpPr>
          <p:cNvPr id="80" name="Text Box 81"/>
          <p:cNvSpPr txBox="1">
            <a:spLocks noChangeArrowheads="1"/>
          </p:cNvSpPr>
          <p:nvPr/>
        </p:nvSpPr>
        <p:spPr bwMode="auto">
          <a:xfrm>
            <a:off x="4176713" y="3201864"/>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E</a:t>
            </a:r>
          </a:p>
        </p:txBody>
      </p:sp>
      <p:sp>
        <p:nvSpPr>
          <p:cNvPr id="81" name="Text Box 82"/>
          <p:cNvSpPr txBox="1">
            <a:spLocks noChangeArrowheads="1"/>
          </p:cNvSpPr>
          <p:nvPr/>
        </p:nvSpPr>
        <p:spPr bwMode="auto">
          <a:xfrm>
            <a:off x="4211638" y="3720976"/>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F</a:t>
            </a:r>
          </a:p>
        </p:txBody>
      </p:sp>
      <p:sp>
        <p:nvSpPr>
          <p:cNvPr id="82" name="Text Box 83"/>
          <p:cNvSpPr txBox="1">
            <a:spLocks noChangeArrowheads="1"/>
          </p:cNvSpPr>
          <p:nvPr/>
        </p:nvSpPr>
        <p:spPr bwMode="auto">
          <a:xfrm>
            <a:off x="4176713" y="418928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G</a:t>
            </a:r>
          </a:p>
        </p:txBody>
      </p:sp>
      <p:sp>
        <p:nvSpPr>
          <p:cNvPr id="83" name="Text Box 84"/>
          <p:cNvSpPr txBox="1">
            <a:spLocks noChangeArrowheads="1"/>
          </p:cNvSpPr>
          <p:nvPr/>
        </p:nvSpPr>
        <p:spPr bwMode="auto">
          <a:xfrm>
            <a:off x="3827463" y="1215901"/>
            <a:ext cx="349250" cy="488950"/>
          </a:xfrm>
          <a:prstGeom prst="rect">
            <a:avLst/>
          </a:prstGeom>
          <a:noFill/>
          <a:ln w="9525">
            <a:noFill/>
            <a:miter lim="800000"/>
            <a:headEnd/>
            <a:tailEnd/>
          </a:ln>
          <a:effectLst/>
        </p:spPr>
        <p:txBody>
          <a:bodyPr wrap="none">
            <a:spAutoFit/>
          </a:bodyPr>
          <a:lstStyle/>
          <a:p>
            <a:r>
              <a:rPr lang="en-US" altLang="zh-CN" sz="2600" b="1" dirty="0">
                <a:solidFill>
                  <a:schemeClr val="bg1"/>
                </a:solidFill>
                <a:latin typeface="Times New Roman" pitchFamily="18" charset="0"/>
              </a:rPr>
              <a:t>0</a:t>
            </a:r>
          </a:p>
        </p:txBody>
      </p:sp>
      <p:sp>
        <p:nvSpPr>
          <p:cNvPr id="84" name="Text Box 85"/>
          <p:cNvSpPr txBox="1">
            <a:spLocks noChangeArrowheads="1"/>
          </p:cNvSpPr>
          <p:nvPr/>
        </p:nvSpPr>
        <p:spPr bwMode="auto">
          <a:xfrm>
            <a:off x="3827463" y="1668339"/>
            <a:ext cx="349250" cy="488950"/>
          </a:xfrm>
          <a:prstGeom prst="rect">
            <a:avLst/>
          </a:prstGeom>
          <a:noFill/>
          <a:ln w="9525">
            <a:noFill/>
            <a:miter lim="800000"/>
            <a:headEnd/>
            <a:tailEnd/>
          </a:ln>
          <a:effectLst/>
        </p:spPr>
        <p:txBody>
          <a:bodyPr wrap="none">
            <a:spAutoFit/>
          </a:bodyPr>
          <a:lstStyle/>
          <a:p>
            <a:r>
              <a:rPr lang="en-US" altLang="zh-CN" sz="2600" b="1" dirty="0">
                <a:solidFill>
                  <a:schemeClr val="bg1"/>
                </a:solidFill>
                <a:latin typeface="Times New Roman" pitchFamily="18" charset="0"/>
              </a:rPr>
              <a:t>1</a:t>
            </a:r>
          </a:p>
        </p:txBody>
      </p:sp>
      <p:sp>
        <p:nvSpPr>
          <p:cNvPr id="85" name="Text Box 86"/>
          <p:cNvSpPr txBox="1">
            <a:spLocks noChangeArrowheads="1"/>
          </p:cNvSpPr>
          <p:nvPr/>
        </p:nvSpPr>
        <p:spPr bwMode="auto">
          <a:xfrm>
            <a:off x="3816351" y="217316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2</a:t>
            </a:r>
          </a:p>
        </p:txBody>
      </p:sp>
      <p:sp>
        <p:nvSpPr>
          <p:cNvPr id="86" name="Text Box 87"/>
          <p:cNvSpPr txBox="1">
            <a:spLocks noChangeArrowheads="1"/>
          </p:cNvSpPr>
          <p:nvPr/>
        </p:nvSpPr>
        <p:spPr bwMode="auto">
          <a:xfrm>
            <a:off x="3827463" y="271291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3</a:t>
            </a:r>
          </a:p>
        </p:txBody>
      </p:sp>
      <p:sp>
        <p:nvSpPr>
          <p:cNvPr id="87" name="Text Box 88"/>
          <p:cNvSpPr txBox="1">
            <a:spLocks noChangeArrowheads="1"/>
          </p:cNvSpPr>
          <p:nvPr/>
        </p:nvSpPr>
        <p:spPr bwMode="auto">
          <a:xfrm>
            <a:off x="3779838" y="320186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4</a:t>
            </a:r>
          </a:p>
        </p:txBody>
      </p:sp>
      <p:sp>
        <p:nvSpPr>
          <p:cNvPr id="88" name="Text Box 89"/>
          <p:cNvSpPr txBox="1">
            <a:spLocks noChangeArrowheads="1"/>
          </p:cNvSpPr>
          <p:nvPr/>
        </p:nvSpPr>
        <p:spPr bwMode="auto">
          <a:xfrm>
            <a:off x="3790951" y="3705101"/>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5</a:t>
            </a:r>
          </a:p>
        </p:txBody>
      </p:sp>
      <p:sp>
        <p:nvSpPr>
          <p:cNvPr id="89" name="Text Box 90"/>
          <p:cNvSpPr txBox="1">
            <a:spLocks noChangeArrowheads="1"/>
          </p:cNvSpPr>
          <p:nvPr/>
        </p:nvSpPr>
        <p:spPr bwMode="auto">
          <a:xfrm>
            <a:off x="3779838" y="4189289"/>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6</a:t>
            </a:r>
          </a:p>
        </p:txBody>
      </p:sp>
    </p:spTree>
    <p:extLst>
      <p:ext uri="{BB962C8B-B14F-4D97-AF65-F5344CB8AC3E}">
        <p14:creationId xmlns:p14="http://schemas.microsoft.com/office/powerpoint/2010/main" val="11493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47700" y="4760243"/>
            <a:ext cx="8013700" cy="165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0"/>
              </a:spcBef>
              <a:buSzPct val="50000"/>
            </a:pPr>
            <a:r>
              <a:rPr lang="zh-CN" altLang="en-US" sz="2400" b="1" dirty="0" smtClean="0">
                <a:solidFill>
                  <a:schemeClr val="bg1"/>
                </a:solidFill>
                <a:latin typeface="方正喵呜体" panose="02010600010101010101" pitchFamily="2" charset="-122"/>
                <a:ea typeface="方正喵呜体" panose="02010600010101010101" pitchFamily="2" charset="-122"/>
              </a:rPr>
              <a:t>将双亲表示和孩子链表合并在一起。</a:t>
            </a:r>
            <a:endParaRPr lang="en-US" altLang="zh-CN" sz="2400" b="1"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SzPct val="50000"/>
            </a:pPr>
            <a:r>
              <a:rPr lang="zh-CN" altLang="en-US" sz="2400" b="1" dirty="0" smtClean="0">
                <a:solidFill>
                  <a:schemeClr val="bg1"/>
                </a:solidFill>
                <a:latin typeface="方正喵呜体" panose="02010600010101010101" pitchFamily="2" charset="-122"/>
                <a:ea typeface="方正喵呜体" panose="02010600010101010101" pitchFamily="2" charset="-122"/>
              </a:rPr>
              <a:t>便于进行涉及父母与子女相关的操作。</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grpSp>
        <p:nvGrpSpPr>
          <p:cNvPr id="3" name="Group 4"/>
          <p:cNvGrpSpPr>
            <a:grpSpLocks/>
          </p:cNvGrpSpPr>
          <p:nvPr/>
        </p:nvGrpSpPr>
        <p:grpSpPr bwMode="auto">
          <a:xfrm>
            <a:off x="989013" y="1263526"/>
            <a:ext cx="2143125" cy="2057400"/>
            <a:chOff x="538" y="873"/>
            <a:chExt cx="1350" cy="1296"/>
          </a:xfrm>
        </p:grpSpPr>
        <p:sp>
          <p:nvSpPr>
            <p:cNvPr id="4" name="Line 5"/>
            <p:cNvSpPr>
              <a:spLocks noChangeShapeType="1"/>
            </p:cNvSpPr>
            <p:nvPr/>
          </p:nvSpPr>
          <p:spPr bwMode="auto">
            <a:xfrm>
              <a:off x="1738" y="1632"/>
              <a:ext cx="0"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5" name="Line 6"/>
            <p:cNvSpPr>
              <a:spLocks noChangeShapeType="1"/>
            </p:cNvSpPr>
            <p:nvPr/>
          </p:nvSpPr>
          <p:spPr bwMode="auto">
            <a:xfrm>
              <a:off x="1402" y="1104"/>
              <a:ext cx="336" cy="432"/>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6" name="Line 7"/>
            <p:cNvSpPr>
              <a:spLocks noChangeShapeType="1"/>
            </p:cNvSpPr>
            <p:nvPr/>
          </p:nvSpPr>
          <p:spPr bwMode="auto">
            <a:xfrm>
              <a:off x="922" y="1632"/>
              <a:ext cx="144"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7" name="Line 8"/>
            <p:cNvSpPr>
              <a:spLocks noChangeShapeType="1"/>
            </p:cNvSpPr>
            <p:nvPr/>
          </p:nvSpPr>
          <p:spPr bwMode="auto">
            <a:xfrm flipH="1">
              <a:off x="682" y="1632"/>
              <a:ext cx="144" cy="336"/>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8" name="Line 9"/>
            <p:cNvSpPr>
              <a:spLocks noChangeShapeType="1"/>
            </p:cNvSpPr>
            <p:nvPr/>
          </p:nvSpPr>
          <p:spPr bwMode="auto">
            <a:xfrm flipH="1">
              <a:off x="922" y="1152"/>
              <a:ext cx="288"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9" name="Line 10"/>
            <p:cNvSpPr>
              <a:spLocks noChangeShapeType="1"/>
            </p:cNvSpPr>
            <p:nvPr/>
          </p:nvSpPr>
          <p:spPr bwMode="auto">
            <a:xfrm>
              <a:off x="1306" y="1152"/>
              <a:ext cx="0" cy="288"/>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0"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1"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2"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3"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4"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5"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6"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7" name="Text Box 18"/>
            <p:cNvSpPr txBox="1">
              <a:spLocks noChangeArrowheads="1"/>
            </p:cNvSpPr>
            <p:nvPr/>
          </p:nvSpPr>
          <p:spPr bwMode="auto">
            <a:xfrm>
              <a:off x="1172" y="87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18" name="Text Box 19"/>
            <p:cNvSpPr txBox="1">
              <a:spLocks noChangeArrowheads="1"/>
            </p:cNvSpPr>
            <p:nvPr/>
          </p:nvSpPr>
          <p:spPr bwMode="auto">
            <a:xfrm>
              <a:off x="746" y="135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19" name="Text Box 20"/>
            <p:cNvSpPr txBox="1">
              <a:spLocks noChangeArrowheads="1"/>
            </p:cNvSpPr>
            <p:nvPr/>
          </p:nvSpPr>
          <p:spPr bwMode="auto">
            <a:xfrm>
              <a:off x="1172" y="1353"/>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20" name="Text Box 21"/>
            <p:cNvSpPr txBox="1">
              <a:spLocks noChangeArrowheads="1"/>
            </p:cNvSpPr>
            <p:nvPr/>
          </p:nvSpPr>
          <p:spPr bwMode="auto">
            <a:xfrm>
              <a:off x="1610" y="1357"/>
              <a:ext cx="278"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21" name="Text Box 22"/>
            <p:cNvSpPr txBox="1">
              <a:spLocks noChangeArrowheads="1"/>
            </p:cNvSpPr>
            <p:nvPr/>
          </p:nvSpPr>
          <p:spPr bwMode="auto">
            <a:xfrm>
              <a:off x="554" y="1833"/>
              <a:ext cx="265"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22" name="Text Box 23"/>
            <p:cNvSpPr txBox="1">
              <a:spLocks noChangeArrowheads="1"/>
            </p:cNvSpPr>
            <p:nvPr/>
          </p:nvSpPr>
          <p:spPr bwMode="auto">
            <a:xfrm>
              <a:off x="944" y="1842"/>
              <a:ext cx="253"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23" name="Text Box 24"/>
            <p:cNvSpPr txBox="1">
              <a:spLocks noChangeArrowheads="1"/>
            </p:cNvSpPr>
            <p:nvPr/>
          </p:nvSpPr>
          <p:spPr bwMode="auto">
            <a:xfrm>
              <a:off x="1592" y="1842"/>
              <a:ext cx="290" cy="327"/>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grpSp>
      <p:sp>
        <p:nvSpPr>
          <p:cNvPr id="24" name="Rectangle 65"/>
          <p:cNvSpPr>
            <a:spLocks noChangeArrowheads="1"/>
          </p:cNvSpPr>
          <p:nvPr/>
        </p:nvSpPr>
        <p:spPr bwMode="auto">
          <a:xfrm>
            <a:off x="3779912" y="1220664"/>
            <a:ext cx="1223889" cy="352901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grpSp>
        <p:nvGrpSpPr>
          <p:cNvPr id="25" name="Group 30"/>
          <p:cNvGrpSpPr>
            <a:grpSpLocks/>
          </p:cNvGrpSpPr>
          <p:nvPr/>
        </p:nvGrpSpPr>
        <p:grpSpPr bwMode="auto">
          <a:xfrm>
            <a:off x="5327651" y="1200026"/>
            <a:ext cx="1044575" cy="492125"/>
            <a:chOff x="3424" y="1194"/>
            <a:chExt cx="658" cy="310"/>
          </a:xfrm>
        </p:grpSpPr>
        <p:grpSp>
          <p:nvGrpSpPr>
            <p:cNvPr id="26" name="Group 27"/>
            <p:cNvGrpSpPr>
              <a:grpSpLocks/>
            </p:cNvGrpSpPr>
            <p:nvPr/>
          </p:nvGrpSpPr>
          <p:grpSpPr bwMode="auto">
            <a:xfrm>
              <a:off x="3424" y="1230"/>
              <a:ext cx="477" cy="250"/>
              <a:chOff x="3424" y="1230"/>
              <a:chExt cx="477" cy="250"/>
            </a:xfrm>
          </p:grpSpPr>
          <p:sp>
            <p:nvSpPr>
              <p:cNvPr id="29"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30" name="Line 26"/>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27" name="Line 28"/>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28" name="Text Box 29"/>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1</a:t>
              </a:r>
            </a:p>
          </p:txBody>
        </p:sp>
      </p:grpSp>
      <p:grpSp>
        <p:nvGrpSpPr>
          <p:cNvPr id="31" name="Group 31"/>
          <p:cNvGrpSpPr>
            <a:grpSpLocks/>
          </p:cNvGrpSpPr>
          <p:nvPr/>
        </p:nvGrpSpPr>
        <p:grpSpPr bwMode="auto">
          <a:xfrm>
            <a:off x="6372226" y="1200026"/>
            <a:ext cx="1044575" cy="492125"/>
            <a:chOff x="3424" y="1194"/>
            <a:chExt cx="658" cy="310"/>
          </a:xfrm>
        </p:grpSpPr>
        <p:grpSp>
          <p:nvGrpSpPr>
            <p:cNvPr id="32" name="Group 32"/>
            <p:cNvGrpSpPr>
              <a:grpSpLocks/>
            </p:cNvGrpSpPr>
            <p:nvPr/>
          </p:nvGrpSpPr>
          <p:grpSpPr bwMode="auto">
            <a:xfrm>
              <a:off x="3424" y="1230"/>
              <a:ext cx="477" cy="250"/>
              <a:chOff x="3424" y="1230"/>
              <a:chExt cx="477" cy="250"/>
            </a:xfrm>
          </p:grpSpPr>
          <p:sp>
            <p:nvSpPr>
              <p:cNvPr id="35"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36" name="Line 34"/>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33" name="Line 35"/>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34" name="Text Box 36"/>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2</a:t>
              </a:r>
            </a:p>
          </p:txBody>
        </p:sp>
      </p:grpSp>
      <p:sp>
        <p:nvSpPr>
          <p:cNvPr id="37" name="Line 41"/>
          <p:cNvSpPr>
            <a:spLocks noChangeShapeType="1"/>
          </p:cNvSpPr>
          <p:nvPr/>
        </p:nvSpPr>
        <p:spPr bwMode="auto">
          <a:xfrm>
            <a:off x="4824413" y="1438151"/>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38" name="Group 44"/>
          <p:cNvGrpSpPr>
            <a:grpSpLocks/>
          </p:cNvGrpSpPr>
          <p:nvPr/>
        </p:nvGrpSpPr>
        <p:grpSpPr bwMode="auto">
          <a:xfrm>
            <a:off x="7416801" y="1196851"/>
            <a:ext cx="827088" cy="495300"/>
            <a:chOff x="4740" y="1192"/>
            <a:chExt cx="521" cy="312"/>
          </a:xfrm>
        </p:grpSpPr>
        <p:grpSp>
          <p:nvGrpSpPr>
            <p:cNvPr id="39" name="Group 38"/>
            <p:cNvGrpSpPr>
              <a:grpSpLocks/>
            </p:cNvGrpSpPr>
            <p:nvPr/>
          </p:nvGrpSpPr>
          <p:grpSpPr bwMode="auto">
            <a:xfrm>
              <a:off x="4740" y="1230"/>
              <a:ext cx="477" cy="250"/>
              <a:chOff x="3424" y="1230"/>
              <a:chExt cx="477" cy="250"/>
            </a:xfrm>
          </p:grpSpPr>
          <p:sp>
            <p:nvSpPr>
              <p:cNvPr id="42"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43" name="Line 40"/>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40" name="Text Box 42"/>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3</a:t>
              </a:r>
            </a:p>
          </p:txBody>
        </p:sp>
        <p:sp>
          <p:nvSpPr>
            <p:cNvPr id="41" name="Text Box 43"/>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grpSp>
        <p:nvGrpSpPr>
          <p:cNvPr id="44" name="Group 45"/>
          <p:cNvGrpSpPr>
            <a:grpSpLocks/>
          </p:cNvGrpSpPr>
          <p:nvPr/>
        </p:nvGrpSpPr>
        <p:grpSpPr bwMode="auto">
          <a:xfrm>
            <a:off x="5327651" y="1692151"/>
            <a:ext cx="1044575" cy="492125"/>
            <a:chOff x="3424" y="1194"/>
            <a:chExt cx="658" cy="310"/>
          </a:xfrm>
        </p:grpSpPr>
        <p:grpSp>
          <p:nvGrpSpPr>
            <p:cNvPr id="45" name="Group 46"/>
            <p:cNvGrpSpPr>
              <a:grpSpLocks/>
            </p:cNvGrpSpPr>
            <p:nvPr/>
          </p:nvGrpSpPr>
          <p:grpSpPr bwMode="auto">
            <a:xfrm>
              <a:off x="3424" y="1230"/>
              <a:ext cx="477" cy="250"/>
              <a:chOff x="3424" y="1230"/>
              <a:chExt cx="477" cy="250"/>
            </a:xfrm>
          </p:grpSpPr>
          <p:sp>
            <p:nvSpPr>
              <p:cNvPr id="48"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49" name="Line 48"/>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46" name="Line 49"/>
            <p:cNvSpPr>
              <a:spLocks noChangeShapeType="1"/>
            </p:cNvSpPr>
            <p:nvPr/>
          </p:nvSpPr>
          <p:spPr bwMode="auto">
            <a:xfrm>
              <a:off x="3765" y="1344"/>
              <a:ext cx="317"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sp>
          <p:nvSpPr>
            <p:cNvPr id="47" name="Text Box 50"/>
            <p:cNvSpPr txBox="1">
              <a:spLocks noChangeArrowheads="1"/>
            </p:cNvSpPr>
            <p:nvPr/>
          </p:nvSpPr>
          <p:spPr bwMode="auto">
            <a:xfrm>
              <a:off x="3442"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4</a:t>
              </a:r>
            </a:p>
          </p:txBody>
        </p:sp>
      </p:grpSp>
      <p:sp>
        <p:nvSpPr>
          <p:cNvPr id="50" name="Line 51"/>
          <p:cNvSpPr>
            <a:spLocks noChangeShapeType="1"/>
          </p:cNvSpPr>
          <p:nvPr/>
        </p:nvSpPr>
        <p:spPr bwMode="auto">
          <a:xfrm>
            <a:off x="4824413" y="1930276"/>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51" name="Group 52"/>
          <p:cNvGrpSpPr>
            <a:grpSpLocks/>
          </p:cNvGrpSpPr>
          <p:nvPr/>
        </p:nvGrpSpPr>
        <p:grpSpPr bwMode="auto">
          <a:xfrm>
            <a:off x="6372226" y="1688976"/>
            <a:ext cx="827088" cy="495300"/>
            <a:chOff x="4740" y="1192"/>
            <a:chExt cx="521" cy="312"/>
          </a:xfrm>
        </p:grpSpPr>
        <p:grpSp>
          <p:nvGrpSpPr>
            <p:cNvPr id="52" name="Group 53"/>
            <p:cNvGrpSpPr>
              <a:grpSpLocks/>
            </p:cNvGrpSpPr>
            <p:nvPr/>
          </p:nvGrpSpPr>
          <p:grpSpPr bwMode="auto">
            <a:xfrm>
              <a:off x="4740" y="1230"/>
              <a:ext cx="477" cy="250"/>
              <a:chOff x="3424" y="1230"/>
              <a:chExt cx="477" cy="250"/>
            </a:xfrm>
          </p:grpSpPr>
          <p:sp>
            <p:nvSpPr>
              <p:cNvPr id="5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56" name="Line 55"/>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53" name="Text Box 56"/>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5</a:t>
              </a:r>
            </a:p>
          </p:txBody>
        </p:sp>
        <p:sp>
          <p:nvSpPr>
            <p:cNvPr id="54" name="Text Box 57"/>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sp>
        <p:nvSpPr>
          <p:cNvPr id="57" name="Line 58"/>
          <p:cNvSpPr>
            <a:spLocks noChangeShapeType="1"/>
          </p:cNvSpPr>
          <p:nvPr/>
        </p:nvSpPr>
        <p:spPr bwMode="auto">
          <a:xfrm>
            <a:off x="4824413" y="2938339"/>
            <a:ext cx="503238" cy="0"/>
          </a:xfrm>
          <a:prstGeom prst="line">
            <a:avLst/>
          </a:prstGeom>
          <a:noFill/>
          <a:ln w="19050">
            <a:solidFill>
              <a:schemeClr val="bg1"/>
            </a:solidFill>
            <a:round/>
            <a:headEnd/>
            <a:tailEnd type="triangle" w="med" len="lg"/>
          </a:ln>
          <a:effectLst/>
        </p:spPr>
        <p:txBody>
          <a:bodyPr/>
          <a:lstStyle/>
          <a:p>
            <a:endParaRPr lang="zh-CN" altLang="en-US">
              <a:solidFill>
                <a:schemeClr val="bg1"/>
              </a:solidFill>
            </a:endParaRPr>
          </a:p>
        </p:txBody>
      </p:sp>
      <p:grpSp>
        <p:nvGrpSpPr>
          <p:cNvPr id="58" name="Group 59"/>
          <p:cNvGrpSpPr>
            <a:grpSpLocks/>
          </p:cNvGrpSpPr>
          <p:nvPr/>
        </p:nvGrpSpPr>
        <p:grpSpPr bwMode="auto">
          <a:xfrm>
            <a:off x="5327651" y="2697039"/>
            <a:ext cx="827088" cy="495300"/>
            <a:chOff x="4740" y="1192"/>
            <a:chExt cx="521" cy="312"/>
          </a:xfrm>
        </p:grpSpPr>
        <p:grpSp>
          <p:nvGrpSpPr>
            <p:cNvPr id="59" name="Group 60"/>
            <p:cNvGrpSpPr>
              <a:grpSpLocks/>
            </p:cNvGrpSpPr>
            <p:nvPr/>
          </p:nvGrpSpPr>
          <p:grpSpPr bwMode="auto">
            <a:xfrm>
              <a:off x="4740" y="1230"/>
              <a:ext cx="477" cy="250"/>
              <a:chOff x="3424" y="1230"/>
              <a:chExt cx="477" cy="250"/>
            </a:xfrm>
          </p:grpSpPr>
          <p:sp>
            <p:nvSpPr>
              <p:cNvPr id="62"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63" name="Line 62"/>
              <p:cNvSpPr>
                <a:spLocks noChangeShapeType="1"/>
              </p:cNvSpPr>
              <p:nvPr/>
            </p:nvSpPr>
            <p:spPr bwMode="auto">
              <a:xfrm>
                <a:off x="3674" y="1230"/>
                <a:ext cx="0" cy="250"/>
              </a:xfrm>
              <a:prstGeom prst="line">
                <a:avLst/>
              </a:prstGeom>
              <a:noFill/>
              <a:ln w="9525">
                <a:solidFill>
                  <a:schemeClr val="tx1"/>
                </a:solidFill>
                <a:round/>
                <a:headEnd/>
                <a:tailEnd/>
              </a:ln>
              <a:effectLst/>
            </p:spPr>
            <p:txBody>
              <a:bodyPr/>
              <a:lstStyle/>
              <a:p>
                <a:endParaRPr lang="zh-CN" altLang="en-US">
                  <a:solidFill>
                    <a:schemeClr val="bg1"/>
                  </a:solidFill>
                </a:endParaRPr>
              </a:p>
            </p:txBody>
          </p:sp>
        </p:grpSp>
        <p:sp>
          <p:nvSpPr>
            <p:cNvPr id="60" name="Text Box 63"/>
            <p:cNvSpPr txBox="1">
              <a:spLocks noChangeArrowheads="1"/>
            </p:cNvSpPr>
            <p:nvPr/>
          </p:nvSpPr>
          <p:spPr bwMode="auto">
            <a:xfrm>
              <a:off x="4758" y="1194"/>
              <a:ext cx="222" cy="310"/>
            </a:xfrm>
            <a:prstGeom prst="rect">
              <a:avLst/>
            </a:prstGeom>
            <a:noFill/>
            <a:ln w="9525">
              <a:noFill/>
              <a:miter lim="800000"/>
              <a:headEnd/>
              <a:tailEnd/>
            </a:ln>
            <a:effectLst/>
          </p:spPr>
          <p:txBody>
            <a:bodyPr wrap="none">
              <a:spAutoFit/>
            </a:bodyPr>
            <a:lstStyle/>
            <a:p>
              <a:r>
                <a:rPr lang="en-US" altLang="zh-CN" sz="2600" b="1">
                  <a:solidFill>
                    <a:schemeClr val="bg1"/>
                  </a:solidFill>
                </a:rPr>
                <a:t>6</a:t>
              </a:r>
            </a:p>
          </p:txBody>
        </p:sp>
        <p:sp>
          <p:nvSpPr>
            <p:cNvPr id="61" name="Text Box 64"/>
            <p:cNvSpPr txBox="1">
              <a:spLocks noChangeArrowheads="1"/>
            </p:cNvSpPr>
            <p:nvPr/>
          </p:nvSpPr>
          <p:spPr bwMode="auto">
            <a:xfrm>
              <a:off x="4953" y="1192"/>
              <a:ext cx="308" cy="288"/>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grpSp>
      <p:sp>
        <p:nvSpPr>
          <p:cNvPr id="64" name="Line 66"/>
          <p:cNvSpPr>
            <a:spLocks noChangeShapeType="1"/>
          </p:cNvSpPr>
          <p:nvPr/>
        </p:nvSpPr>
        <p:spPr bwMode="auto">
          <a:xfrm flipH="1">
            <a:off x="4176713" y="1688976"/>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5" name="Line 67"/>
          <p:cNvSpPr>
            <a:spLocks noChangeShapeType="1"/>
          </p:cNvSpPr>
          <p:nvPr/>
        </p:nvSpPr>
        <p:spPr bwMode="auto">
          <a:xfrm flipH="1">
            <a:off x="4176713" y="2193801"/>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6" name="Line 68"/>
          <p:cNvSpPr>
            <a:spLocks noChangeShapeType="1"/>
          </p:cNvSpPr>
          <p:nvPr/>
        </p:nvSpPr>
        <p:spPr bwMode="auto">
          <a:xfrm flipH="1">
            <a:off x="4176713" y="2697039"/>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7" name="Line 69"/>
          <p:cNvSpPr>
            <a:spLocks noChangeShapeType="1"/>
          </p:cNvSpPr>
          <p:nvPr/>
        </p:nvSpPr>
        <p:spPr bwMode="auto">
          <a:xfrm flipH="1">
            <a:off x="4176713" y="3201864"/>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8" name="Line 70"/>
          <p:cNvSpPr>
            <a:spLocks noChangeShapeType="1"/>
          </p:cNvSpPr>
          <p:nvPr/>
        </p:nvSpPr>
        <p:spPr bwMode="auto">
          <a:xfrm flipH="1">
            <a:off x="4176713" y="3705101"/>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69" name="Line 71"/>
          <p:cNvSpPr>
            <a:spLocks noChangeShapeType="1"/>
          </p:cNvSpPr>
          <p:nvPr/>
        </p:nvSpPr>
        <p:spPr bwMode="auto">
          <a:xfrm flipH="1">
            <a:off x="4176713" y="4209926"/>
            <a:ext cx="827088" cy="0"/>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70" name="Line 72"/>
          <p:cNvSpPr>
            <a:spLocks noChangeShapeType="1"/>
          </p:cNvSpPr>
          <p:nvPr/>
        </p:nvSpPr>
        <p:spPr bwMode="auto">
          <a:xfrm>
            <a:off x="4608513" y="1220664"/>
            <a:ext cx="0" cy="3529013"/>
          </a:xfrm>
          <a:prstGeom prst="line">
            <a:avLst/>
          </a:prstGeom>
          <a:noFill/>
          <a:ln w="9525">
            <a:solidFill>
              <a:schemeClr val="tx1"/>
            </a:solidFill>
            <a:round/>
            <a:headEnd/>
            <a:tailEnd/>
          </a:ln>
          <a:effectLst/>
        </p:spPr>
        <p:txBody>
          <a:bodyPr/>
          <a:lstStyle/>
          <a:p>
            <a:endParaRPr lang="zh-CN" altLang="en-US">
              <a:solidFill>
                <a:schemeClr val="bg1"/>
              </a:solidFill>
            </a:endParaRPr>
          </a:p>
        </p:txBody>
      </p:sp>
      <p:sp>
        <p:nvSpPr>
          <p:cNvPr id="71" name="Text Box 73"/>
          <p:cNvSpPr txBox="1">
            <a:spLocks noChangeArrowheads="1"/>
          </p:cNvSpPr>
          <p:nvPr/>
        </p:nvSpPr>
        <p:spPr bwMode="auto">
          <a:xfrm>
            <a:off x="4572001" y="3201864"/>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2" name="Text Box 74"/>
          <p:cNvSpPr txBox="1">
            <a:spLocks noChangeArrowheads="1"/>
          </p:cNvSpPr>
          <p:nvPr/>
        </p:nvSpPr>
        <p:spPr bwMode="auto">
          <a:xfrm>
            <a:off x="4572001" y="2193801"/>
            <a:ext cx="488950" cy="457200"/>
          </a:xfrm>
          <a:prstGeom prst="rect">
            <a:avLst/>
          </a:prstGeom>
          <a:noFill/>
          <a:ln w="9525">
            <a:noFill/>
            <a:miter lim="800000"/>
            <a:headEnd/>
            <a:tailEnd/>
          </a:ln>
          <a:effectLst/>
        </p:spPr>
        <p:txBody>
          <a:bodyPr wrap="none">
            <a:spAutoFit/>
          </a:bodyPr>
          <a:lstStyle/>
          <a:p>
            <a:r>
              <a:rPr lang="en-US" altLang="zh-CN" sz="2400" dirty="0">
                <a:solidFill>
                  <a:schemeClr val="bg1"/>
                </a:solidFill>
                <a:latin typeface="宋体" pitchFamily="2" charset="-122"/>
              </a:rPr>
              <a:t>∧</a:t>
            </a:r>
          </a:p>
        </p:txBody>
      </p:sp>
      <p:sp>
        <p:nvSpPr>
          <p:cNvPr id="73" name="Text Box 75"/>
          <p:cNvSpPr txBox="1">
            <a:spLocks noChangeArrowheads="1"/>
          </p:cNvSpPr>
          <p:nvPr/>
        </p:nvSpPr>
        <p:spPr bwMode="auto">
          <a:xfrm>
            <a:off x="4572001" y="3681289"/>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4" name="Text Box 76"/>
          <p:cNvSpPr txBox="1">
            <a:spLocks noChangeArrowheads="1"/>
          </p:cNvSpPr>
          <p:nvPr/>
        </p:nvSpPr>
        <p:spPr bwMode="auto">
          <a:xfrm>
            <a:off x="4572001" y="4184526"/>
            <a:ext cx="488950" cy="457200"/>
          </a:xfrm>
          <a:prstGeom prst="rect">
            <a:avLst/>
          </a:prstGeom>
          <a:noFill/>
          <a:ln w="9525">
            <a:noFill/>
            <a:miter lim="800000"/>
            <a:headEnd/>
            <a:tailEnd/>
          </a:ln>
          <a:effectLst/>
        </p:spPr>
        <p:txBody>
          <a:bodyPr wrap="none">
            <a:spAutoFit/>
          </a:bodyPr>
          <a:lstStyle/>
          <a:p>
            <a:r>
              <a:rPr lang="en-US" altLang="zh-CN" sz="2400">
                <a:solidFill>
                  <a:schemeClr val="bg1"/>
                </a:solidFill>
                <a:latin typeface="宋体" pitchFamily="2" charset="-122"/>
              </a:rPr>
              <a:t>∧</a:t>
            </a:r>
          </a:p>
        </p:txBody>
      </p:sp>
      <p:sp>
        <p:nvSpPr>
          <p:cNvPr id="75" name="Text Box 77"/>
          <p:cNvSpPr txBox="1">
            <a:spLocks noChangeArrowheads="1"/>
          </p:cNvSpPr>
          <p:nvPr/>
        </p:nvSpPr>
        <p:spPr bwMode="auto">
          <a:xfrm>
            <a:off x="4176713" y="1200026"/>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A</a:t>
            </a:r>
          </a:p>
        </p:txBody>
      </p:sp>
      <p:sp>
        <p:nvSpPr>
          <p:cNvPr id="76" name="Text Box 78"/>
          <p:cNvSpPr txBox="1">
            <a:spLocks noChangeArrowheads="1"/>
          </p:cNvSpPr>
          <p:nvPr/>
        </p:nvSpPr>
        <p:spPr bwMode="auto">
          <a:xfrm>
            <a:off x="4176713" y="166833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B</a:t>
            </a:r>
          </a:p>
        </p:txBody>
      </p:sp>
      <p:sp>
        <p:nvSpPr>
          <p:cNvPr id="77" name="Text Box 79"/>
          <p:cNvSpPr txBox="1">
            <a:spLocks noChangeArrowheads="1"/>
          </p:cNvSpPr>
          <p:nvPr/>
        </p:nvSpPr>
        <p:spPr bwMode="auto">
          <a:xfrm>
            <a:off x="4176713" y="2193801"/>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C</a:t>
            </a:r>
          </a:p>
        </p:txBody>
      </p:sp>
      <p:sp>
        <p:nvSpPr>
          <p:cNvPr id="78" name="Text Box 80"/>
          <p:cNvSpPr txBox="1">
            <a:spLocks noChangeArrowheads="1"/>
          </p:cNvSpPr>
          <p:nvPr/>
        </p:nvSpPr>
        <p:spPr bwMode="auto">
          <a:xfrm>
            <a:off x="4176713" y="269703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D</a:t>
            </a:r>
          </a:p>
        </p:txBody>
      </p:sp>
      <p:sp>
        <p:nvSpPr>
          <p:cNvPr id="79" name="Text Box 81"/>
          <p:cNvSpPr txBox="1">
            <a:spLocks noChangeArrowheads="1"/>
          </p:cNvSpPr>
          <p:nvPr/>
        </p:nvSpPr>
        <p:spPr bwMode="auto">
          <a:xfrm>
            <a:off x="4176713" y="3201864"/>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E</a:t>
            </a:r>
          </a:p>
        </p:txBody>
      </p:sp>
      <p:sp>
        <p:nvSpPr>
          <p:cNvPr id="80" name="Text Box 82"/>
          <p:cNvSpPr txBox="1">
            <a:spLocks noChangeArrowheads="1"/>
          </p:cNvSpPr>
          <p:nvPr/>
        </p:nvSpPr>
        <p:spPr bwMode="auto">
          <a:xfrm>
            <a:off x="4211638" y="3720976"/>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F</a:t>
            </a:r>
          </a:p>
        </p:txBody>
      </p:sp>
      <p:sp>
        <p:nvSpPr>
          <p:cNvPr id="81" name="Text Box 83"/>
          <p:cNvSpPr txBox="1">
            <a:spLocks noChangeArrowheads="1"/>
          </p:cNvSpPr>
          <p:nvPr/>
        </p:nvSpPr>
        <p:spPr bwMode="auto">
          <a:xfrm>
            <a:off x="4176713" y="4189289"/>
            <a:ext cx="422275" cy="488950"/>
          </a:xfrm>
          <a:prstGeom prst="rect">
            <a:avLst/>
          </a:prstGeom>
          <a:noFill/>
          <a:ln w="9525">
            <a:noFill/>
            <a:miter lim="800000"/>
            <a:headEnd/>
            <a:tailEnd/>
          </a:ln>
          <a:effectLst/>
        </p:spPr>
        <p:txBody>
          <a:bodyPr>
            <a:spAutoFit/>
          </a:bodyPr>
          <a:lstStyle/>
          <a:p>
            <a:r>
              <a:rPr lang="en-US" altLang="zh-CN" sz="2600" b="1">
                <a:solidFill>
                  <a:schemeClr val="bg1"/>
                </a:solidFill>
              </a:rPr>
              <a:t>G</a:t>
            </a:r>
          </a:p>
        </p:txBody>
      </p:sp>
      <p:sp>
        <p:nvSpPr>
          <p:cNvPr id="82" name="Text Box 84"/>
          <p:cNvSpPr txBox="1">
            <a:spLocks noChangeArrowheads="1"/>
          </p:cNvSpPr>
          <p:nvPr/>
        </p:nvSpPr>
        <p:spPr bwMode="auto">
          <a:xfrm>
            <a:off x="3359485" y="1215901"/>
            <a:ext cx="349250" cy="488950"/>
          </a:xfrm>
          <a:prstGeom prst="rect">
            <a:avLst/>
          </a:prstGeom>
          <a:noFill/>
          <a:ln w="9525">
            <a:noFill/>
            <a:miter lim="800000"/>
            <a:headEnd/>
            <a:tailEnd/>
          </a:ln>
          <a:effectLst/>
        </p:spPr>
        <p:txBody>
          <a:bodyPr wrap="none">
            <a:spAutoFit/>
          </a:bodyPr>
          <a:lstStyle/>
          <a:p>
            <a:r>
              <a:rPr lang="en-US" altLang="zh-CN" sz="2600" b="1" dirty="0">
                <a:solidFill>
                  <a:schemeClr val="bg1"/>
                </a:solidFill>
                <a:latin typeface="Times New Roman" pitchFamily="18" charset="0"/>
              </a:rPr>
              <a:t>0</a:t>
            </a:r>
          </a:p>
        </p:txBody>
      </p:sp>
      <p:sp>
        <p:nvSpPr>
          <p:cNvPr id="83" name="Text Box 85"/>
          <p:cNvSpPr txBox="1">
            <a:spLocks noChangeArrowheads="1"/>
          </p:cNvSpPr>
          <p:nvPr/>
        </p:nvSpPr>
        <p:spPr bwMode="auto">
          <a:xfrm>
            <a:off x="3359485" y="1668339"/>
            <a:ext cx="349250" cy="488950"/>
          </a:xfrm>
          <a:prstGeom prst="rect">
            <a:avLst/>
          </a:prstGeom>
          <a:noFill/>
          <a:ln w="9525">
            <a:noFill/>
            <a:miter lim="800000"/>
            <a:headEnd/>
            <a:tailEnd/>
          </a:ln>
          <a:effectLst/>
        </p:spPr>
        <p:txBody>
          <a:bodyPr wrap="none">
            <a:spAutoFit/>
          </a:bodyPr>
          <a:lstStyle/>
          <a:p>
            <a:r>
              <a:rPr lang="en-US" altLang="zh-CN" sz="2600" b="1" dirty="0">
                <a:solidFill>
                  <a:schemeClr val="bg1"/>
                </a:solidFill>
                <a:latin typeface="Times New Roman" pitchFamily="18" charset="0"/>
              </a:rPr>
              <a:t>1</a:t>
            </a:r>
          </a:p>
        </p:txBody>
      </p:sp>
      <p:sp>
        <p:nvSpPr>
          <p:cNvPr id="84" name="Text Box 86"/>
          <p:cNvSpPr txBox="1">
            <a:spLocks noChangeArrowheads="1"/>
          </p:cNvSpPr>
          <p:nvPr/>
        </p:nvSpPr>
        <p:spPr bwMode="auto">
          <a:xfrm>
            <a:off x="3348373" y="217316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2</a:t>
            </a:r>
          </a:p>
        </p:txBody>
      </p:sp>
      <p:sp>
        <p:nvSpPr>
          <p:cNvPr id="85" name="Text Box 87"/>
          <p:cNvSpPr txBox="1">
            <a:spLocks noChangeArrowheads="1"/>
          </p:cNvSpPr>
          <p:nvPr/>
        </p:nvSpPr>
        <p:spPr bwMode="auto">
          <a:xfrm>
            <a:off x="3359485" y="271291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3</a:t>
            </a:r>
          </a:p>
        </p:txBody>
      </p:sp>
      <p:sp>
        <p:nvSpPr>
          <p:cNvPr id="86" name="Text Box 88"/>
          <p:cNvSpPr txBox="1">
            <a:spLocks noChangeArrowheads="1"/>
          </p:cNvSpPr>
          <p:nvPr/>
        </p:nvSpPr>
        <p:spPr bwMode="auto">
          <a:xfrm>
            <a:off x="3311860" y="3201864"/>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4</a:t>
            </a:r>
          </a:p>
        </p:txBody>
      </p:sp>
      <p:sp>
        <p:nvSpPr>
          <p:cNvPr id="87" name="Text Box 89"/>
          <p:cNvSpPr txBox="1">
            <a:spLocks noChangeArrowheads="1"/>
          </p:cNvSpPr>
          <p:nvPr/>
        </p:nvSpPr>
        <p:spPr bwMode="auto">
          <a:xfrm>
            <a:off x="3322973" y="3705101"/>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5</a:t>
            </a:r>
          </a:p>
        </p:txBody>
      </p:sp>
      <p:sp>
        <p:nvSpPr>
          <p:cNvPr id="88" name="Text Box 90"/>
          <p:cNvSpPr txBox="1">
            <a:spLocks noChangeArrowheads="1"/>
          </p:cNvSpPr>
          <p:nvPr/>
        </p:nvSpPr>
        <p:spPr bwMode="auto">
          <a:xfrm>
            <a:off x="3311860" y="4189289"/>
            <a:ext cx="349250" cy="488950"/>
          </a:xfrm>
          <a:prstGeom prst="rect">
            <a:avLst/>
          </a:prstGeom>
          <a:noFill/>
          <a:ln w="9525">
            <a:noFill/>
            <a:miter lim="800000"/>
            <a:headEnd/>
            <a:tailEnd/>
          </a:ln>
          <a:effectLst/>
        </p:spPr>
        <p:txBody>
          <a:bodyPr wrap="none">
            <a:spAutoFit/>
          </a:bodyPr>
          <a:lstStyle/>
          <a:p>
            <a:r>
              <a:rPr lang="en-US" altLang="zh-CN" sz="2600" b="1">
                <a:solidFill>
                  <a:schemeClr val="bg1"/>
                </a:solidFill>
                <a:latin typeface="Times New Roman" pitchFamily="18" charset="0"/>
              </a:rPr>
              <a:t>6</a:t>
            </a:r>
          </a:p>
        </p:txBody>
      </p:sp>
      <p:sp>
        <p:nvSpPr>
          <p:cNvPr id="89" name="Text Box 84"/>
          <p:cNvSpPr txBox="1">
            <a:spLocks noChangeArrowheads="1"/>
          </p:cNvSpPr>
          <p:nvPr/>
        </p:nvSpPr>
        <p:spPr bwMode="auto">
          <a:xfrm>
            <a:off x="3743908" y="1196752"/>
            <a:ext cx="462411" cy="492443"/>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-1</a:t>
            </a:r>
            <a:endParaRPr lang="en-US" altLang="zh-CN" sz="2600" b="1" dirty="0">
              <a:solidFill>
                <a:schemeClr val="bg1"/>
              </a:solidFill>
              <a:latin typeface="Times New Roman" pitchFamily="18" charset="0"/>
            </a:endParaRPr>
          </a:p>
        </p:txBody>
      </p:sp>
      <p:sp>
        <p:nvSpPr>
          <p:cNvPr id="90" name="Text Box 85"/>
          <p:cNvSpPr txBox="1">
            <a:spLocks noChangeArrowheads="1"/>
          </p:cNvSpPr>
          <p:nvPr/>
        </p:nvSpPr>
        <p:spPr bwMode="auto">
          <a:xfrm>
            <a:off x="3827537" y="1679240"/>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0</a:t>
            </a:r>
            <a:endParaRPr lang="en-US" altLang="zh-CN" sz="2600" b="1" dirty="0">
              <a:solidFill>
                <a:schemeClr val="bg1"/>
              </a:solidFill>
              <a:latin typeface="Times New Roman" pitchFamily="18" charset="0"/>
            </a:endParaRPr>
          </a:p>
        </p:txBody>
      </p:sp>
      <p:sp>
        <p:nvSpPr>
          <p:cNvPr id="91" name="Text Box 86"/>
          <p:cNvSpPr txBox="1">
            <a:spLocks noChangeArrowheads="1"/>
          </p:cNvSpPr>
          <p:nvPr/>
        </p:nvSpPr>
        <p:spPr bwMode="auto">
          <a:xfrm>
            <a:off x="3816425" y="2184065"/>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0</a:t>
            </a:r>
            <a:endParaRPr lang="en-US" altLang="zh-CN" sz="2600" b="1" dirty="0">
              <a:solidFill>
                <a:schemeClr val="bg1"/>
              </a:solidFill>
              <a:latin typeface="Times New Roman" pitchFamily="18" charset="0"/>
            </a:endParaRPr>
          </a:p>
        </p:txBody>
      </p:sp>
      <p:sp>
        <p:nvSpPr>
          <p:cNvPr id="92" name="Text Box 87"/>
          <p:cNvSpPr txBox="1">
            <a:spLocks noChangeArrowheads="1"/>
          </p:cNvSpPr>
          <p:nvPr/>
        </p:nvSpPr>
        <p:spPr bwMode="auto">
          <a:xfrm>
            <a:off x="3827537" y="2723815"/>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0</a:t>
            </a:r>
            <a:endParaRPr lang="en-US" altLang="zh-CN" sz="2600" b="1" dirty="0">
              <a:solidFill>
                <a:schemeClr val="bg1"/>
              </a:solidFill>
              <a:latin typeface="Times New Roman" pitchFamily="18" charset="0"/>
            </a:endParaRPr>
          </a:p>
        </p:txBody>
      </p:sp>
      <p:sp>
        <p:nvSpPr>
          <p:cNvPr id="93" name="Text Box 88"/>
          <p:cNvSpPr txBox="1">
            <a:spLocks noChangeArrowheads="1"/>
          </p:cNvSpPr>
          <p:nvPr/>
        </p:nvSpPr>
        <p:spPr bwMode="auto">
          <a:xfrm>
            <a:off x="3826706" y="3212765"/>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1</a:t>
            </a:r>
            <a:endParaRPr lang="en-US" altLang="zh-CN" sz="2600" b="1" dirty="0">
              <a:solidFill>
                <a:schemeClr val="bg1"/>
              </a:solidFill>
              <a:latin typeface="Times New Roman" pitchFamily="18" charset="0"/>
            </a:endParaRPr>
          </a:p>
        </p:txBody>
      </p:sp>
      <p:sp>
        <p:nvSpPr>
          <p:cNvPr id="94" name="Text Box 89"/>
          <p:cNvSpPr txBox="1">
            <a:spLocks noChangeArrowheads="1"/>
          </p:cNvSpPr>
          <p:nvPr/>
        </p:nvSpPr>
        <p:spPr bwMode="auto">
          <a:xfrm>
            <a:off x="3826706" y="3716002"/>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1</a:t>
            </a:r>
            <a:endParaRPr lang="en-US" altLang="zh-CN" sz="2600" b="1" dirty="0">
              <a:solidFill>
                <a:schemeClr val="bg1"/>
              </a:solidFill>
              <a:latin typeface="Times New Roman" pitchFamily="18" charset="0"/>
            </a:endParaRPr>
          </a:p>
        </p:txBody>
      </p:sp>
      <p:sp>
        <p:nvSpPr>
          <p:cNvPr id="95" name="Text Box 90"/>
          <p:cNvSpPr txBox="1">
            <a:spLocks noChangeArrowheads="1"/>
          </p:cNvSpPr>
          <p:nvPr/>
        </p:nvSpPr>
        <p:spPr bwMode="auto">
          <a:xfrm>
            <a:off x="3826706" y="4200190"/>
            <a:ext cx="349250" cy="488950"/>
          </a:xfrm>
          <a:prstGeom prst="rect">
            <a:avLst/>
          </a:prstGeom>
          <a:noFill/>
          <a:ln w="9525">
            <a:noFill/>
            <a:miter lim="800000"/>
            <a:headEnd/>
            <a:tailEnd/>
          </a:ln>
          <a:effectLst/>
        </p:spPr>
        <p:txBody>
          <a:bodyPr wrap="none">
            <a:spAutoFit/>
          </a:bodyPr>
          <a:lstStyle/>
          <a:p>
            <a:r>
              <a:rPr lang="en-US" altLang="zh-CN" sz="2600" b="1" dirty="0" smtClean="0">
                <a:solidFill>
                  <a:schemeClr val="bg1"/>
                </a:solidFill>
                <a:latin typeface="Times New Roman" pitchFamily="18" charset="0"/>
              </a:rPr>
              <a:t>3</a:t>
            </a:r>
            <a:endParaRPr lang="en-US" altLang="zh-CN" sz="2600" b="1" dirty="0">
              <a:solidFill>
                <a:schemeClr val="bg1"/>
              </a:solidFill>
              <a:latin typeface="Times New Roman" pitchFamily="18" charset="0"/>
            </a:endParaRPr>
          </a:p>
        </p:txBody>
      </p:sp>
      <p:sp>
        <p:nvSpPr>
          <p:cNvPr id="96" name="Rectangle 2"/>
          <p:cNvSpPr txBox="1">
            <a:spLocks noChangeArrowheads="1"/>
          </p:cNvSpPr>
          <p:nvPr/>
        </p:nvSpPr>
        <p:spPr>
          <a:xfrm>
            <a:off x="397841" y="214982"/>
            <a:ext cx="8229600" cy="847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smtClean="0">
                <a:solidFill>
                  <a:schemeClr val="bg1"/>
                </a:solidFill>
                <a:latin typeface="方正喵呜体" panose="02010600010101010101" pitchFamily="2" charset="-122"/>
                <a:ea typeface="方正喵呜体" panose="02010600010101010101" pitchFamily="2" charset="-122"/>
              </a:rPr>
              <a:t>2</a:t>
            </a:r>
            <a:r>
              <a:rPr lang="zh-CN" altLang="en-US" sz="3200" dirty="0" smtClean="0">
                <a:solidFill>
                  <a:schemeClr val="bg1"/>
                </a:solidFill>
                <a:latin typeface="方正喵呜体" panose="02010600010101010101" pitchFamily="2" charset="-122"/>
                <a:ea typeface="方正喵呜体" panose="02010600010101010101" pitchFamily="2" charset="-122"/>
              </a:rPr>
              <a:t>、子女表示法</a:t>
            </a:r>
            <a:r>
              <a:rPr lang="en-US" altLang="zh-CN" sz="3200" dirty="0" smtClean="0">
                <a:solidFill>
                  <a:schemeClr val="bg1"/>
                </a:solidFill>
                <a:latin typeface="方正喵呜体" panose="02010600010101010101" pitchFamily="2" charset="-122"/>
                <a:ea typeface="方正喵呜体" panose="02010600010101010101" pitchFamily="2" charset="-122"/>
              </a:rPr>
              <a:t>——</a:t>
            </a:r>
            <a:r>
              <a:rPr lang="zh-CN" altLang="en-US" sz="3200" dirty="0" smtClean="0">
                <a:solidFill>
                  <a:schemeClr val="bg1"/>
                </a:solidFill>
                <a:latin typeface="方正喵呜体" panose="02010600010101010101" pitchFamily="2" charset="-122"/>
                <a:ea typeface="方正喵呜体" panose="02010600010101010101" pitchFamily="2" charset="-122"/>
              </a:rPr>
              <a:t>链表表示</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28640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224644"/>
            <a:ext cx="8229600" cy="919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smtClean="0">
                <a:solidFill>
                  <a:schemeClr val="bg1"/>
                </a:solidFill>
                <a:latin typeface="方正喵呜体" panose="02010600010101010101" pitchFamily="2" charset="-122"/>
                <a:ea typeface="方正喵呜体" panose="02010600010101010101" pitchFamily="2" charset="-122"/>
              </a:rPr>
              <a:t>3</a:t>
            </a:r>
            <a:r>
              <a:rPr lang="zh-CN" altLang="en-US" sz="4000" smtClean="0">
                <a:solidFill>
                  <a:schemeClr val="bg1"/>
                </a:solidFill>
                <a:latin typeface="方正喵呜体" panose="02010600010101010101" pitchFamily="2" charset="-122"/>
                <a:ea typeface="方正喵呜体" panose="02010600010101010101" pitchFamily="2" charset="-122"/>
              </a:rPr>
              <a:t>、孩子兄弟表示法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90550" y="1196752"/>
            <a:ext cx="8194675" cy="518182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0000"/>
            </a:pPr>
            <a:r>
              <a:rPr lang="zh-CN" altLang="en-US" sz="3000" smtClean="0">
                <a:solidFill>
                  <a:schemeClr val="bg1"/>
                </a:solidFill>
                <a:latin typeface="方正喵呜体" panose="02010600010101010101" pitchFamily="2" charset="-122"/>
                <a:ea typeface="方正喵呜体" panose="02010600010101010101" pitchFamily="2" charset="-122"/>
              </a:rPr>
              <a:t>结点构造为：</a:t>
            </a:r>
          </a:p>
          <a:p>
            <a:pPr>
              <a:buClr>
                <a:schemeClr val="tx1"/>
              </a:buClr>
              <a:buSzPct val="50000"/>
            </a:pPr>
            <a:endParaRPr lang="zh-CN" altLang="en-US" smtClean="0">
              <a:solidFill>
                <a:schemeClr val="bg1"/>
              </a:solidFill>
              <a:latin typeface="方正喵呜体" panose="02010600010101010101" pitchFamily="2" charset="-122"/>
              <a:ea typeface="方正喵呜体" panose="02010600010101010101" pitchFamily="2" charset="-122"/>
            </a:endParaRPr>
          </a:p>
          <a:p>
            <a:pPr>
              <a:buClr>
                <a:schemeClr val="tx1"/>
              </a:buClr>
              <a:buSzPct val="50000"/>
            </a:pPr>
            <a:endParaRPr lang="zh-CN" altLang="en-US" smtClean="0">
              <a:solidFill>
                <a:schemeClr val="bg1"/>
              </a:solidFill>
              <a:latin typeface="方正喵呜体" panose="02010600010101010101" pitchFamily="2" charset="-122"/>
              <a:ea typeface="方正喵呜体" panose="02010600010101010101" pitchFamily="2" charset="-122"/>
            </a:endParaRPr>
          </a:p>
          <a:p>
            <a:pPr>
              <a:buClr>
                <a:schemeClr val="tx1"/>
              </a:buClr>
              <a:buSzPct val="50000"/>
            </a:pPr>
            <a:r>
              <a:rPr lang="zh-CN" altLang="en-US" smtClean="0">
                <a:solidFill>
                  <a:schemeClr val="bg1"/>
                </a:solidFill>
                <a:latin typeface="方正喵呜体" panose="02010600010101010101" pitchFamily="2" charset="-122"/>
                <a:ea typeface="方正喵呜体" panose="02010600010101010101" pitchFamily="2" charset="-122"/>
              </a:rPr>
              <a:t>也称为树的二叉树表示。可以利用二叉树算法实现对树的操作。</a:t>
            </a:r>
          </a:p>
          <a:p>
            <a:pPr>
              <a:buClr>
                <a:schemeClr val="tx1"/>
              </a:buClr>
              <a:buSzPct val="50000"/>
            </a:pPr>
            <a:r>
              <a:rPr lang="en-US" altLang="zh-CN" sz="3000" smtClean="0">
                <a:solidFill>
                  <a:schemeClr val="bg1"/>
                </a:solidFill>
                <a:latin typeface="方正喵呜体" panose="02010600010101010101" pitchFamily="2" charset="-122"/>
                <a:ea typeface="方正喵呜体" panose="02010600010101010101" pitchFamily="2" charset="-122"/>
              </a:rPr>
              <a:t>firstChild </a:t>
            </a:r>
            <a:r>
              <a:rPr lang="zh-CN" altLang="en-US" sz="3000" smtClean="0">
                <a:solidFill>
                  <a:schemeClr val="bg1"/>
                </a:solidFill>
                <a:latin typeface="方正喵呜体" panose="02010600010101010101" pitchFamily="2" charset="-122"/>
                <a:ea typeface="方正喵呜体" panose="02010600010101010101" pitchFamily="2" charset="-122"/>
              </a:rPr>
              <a:t>指向该结点的第一个子女结点。无序树时，可任意指定一个结点为第一个子女。</a:t>
            </a:r>
          </a:p>
          <a:p>
            <a:pPr>
              <a:buClr>
                <a:schemeClr val="tx1"/>
              </a:buClr>
              <a:buSzPct val="50000"/>
            </a:pPr>
            <a:r>
              <a:rPr lang="en-US" altLang="zh-CN" sz="3000" smtClean="0">
                <a:solidFill>
                  <a:schemeClr val="bg1"/>
                </a:solidFill>
                <a:latin typeface="方正喵呜体" panose="02010600010101010101" pitchFamily="2" charset="-122"/>
                <a:ea typeface="方正喵呜体" panose="02010600010101010101" pitchFamily="2" charset="-122"/>
              </a:rPr>
              <a:t>nextSibling </a:t>
            </a:r>
            <a:r>
              <a:rPr lang="zh-CN" altLang="en-US" sz="3000" smtClean="0">
                <a:solidFill>
                  <a:schemeClr val="bg1"/>
                </a:solidFill>
                <a:latin typeface="方正喵呜体" panose="02010600010101010101" pitchFamily="2" charset="-122"/>
                <a:ea typeface="方正喵呜体" panose="02010600010101010101" pitchFamily="2" charset="-122"/>
              </a:rPr>
              <a:t>指向该结点的下一个兄弟。任一结点在存储时总是有顺序的。</a:t>
            </a:r>
          </a:p>
          <a:p>
            <a:pPr>
              <a:buClr>
                <a:schemeClr val="tx1"/>
              </a:buClr>
              <a:buSzPct val="50000"/>
            </a:pPr>
            <a:r>
              <a:rPr lang="zh-CN" altLang="en-US" sz="3000" smtClean="0">
                <a:solidFill>
                  <a:schemeClr val="bg1"/>
                </a:solidFill>
                <a:latin typeface="方正喵呜体" panose="02010600010101010101" pitchFamily="2" charset="-122"/>
                <a:ea typeface="方正喵呜体" panose="02010600010101010101" pitchFamily="2" charset="-122"/>
              </a:rPr>
              <a:t>若想找某结点的所有子女，可先找</a:t>
            </a:r>
            <a:r>
              <a:rPr lang="en-US" altLang="zh-CN" sz="3000" smtClean="0">
                <a:solidFill>
                  <a:schemeClr val="bg1"/>
                </a:solidFill>
                <a:latin typeface="方正喵呜体" panose="02010600010101010101" pitchFamily="2" charset="-122"/>
                <a:ea typeface="方正喵呜体" panose="02010600010101010101" pitchFamily="2" charset="-122"/>
              </a:rPr>
              <a:t>firstChild,</a:t>
            </a:r>
            <a:r>
              <a:rPr lang="zh-CN" altLang="en-US" sz="3000" smtClean="0">
                <a:solidFill>
                  <a:schemeClr val="bg1"/>
                </a:solidFill>
                <a:latin typeface="方正喵呜体" panose="02010600010101010101" pitchFamily="2" charset="-122"/>
                <a:ea typeface="方正喵呜体" panose="02010600010101010101" pitchFamily="2" charset="-122"/>
              </a:rPr>
              <a:t>再反复用 </a:t>
            </a:r>
            <a:r>
              <a:rPr lang="en-US" altLang="zh-CN" sz="3000" smtClean="0">
                <a:solidFill>
                  <a:schemeClr val="bg1"/>
                </a:solidFill>
                <a:latin typeface="方正喵呜体" panose="02010600010101010101" pitchFamily="2" charset="-122"/>
                <a:ea typeface="方正喵呜体" panose="02010600010101010101" pitchFamily="2" charset="-122"/>
              </a:rPr>
              <a:t>nextSibling </a:t>
            </a:r>
            <a:r>
              <a:rPr lang="zh-CN" altLang="en-US" sz="3000" smtClean="0">
                <a:solidFill>
                  <a:schemeClr val="bg1"/>
                </a:solidFill>
                <a:latin typeface="方正喵呜体" panose="02010600010101010101" pitchFamily="2" charset="-122"/>
                <a:ea typeface="方正喵呜体" panose="02010600010101010101" pitchFamily="2" charset="-122"/>
              </a:rPr>
              <a:t>沿链扫描。</a:t>
            </a:r>
            <a:endParaRPr lang="en-US" altLang="zh-CN" sz="3000" dirty="0" smtClean="0">
              <a:solidFill>
                <a:schemeClr val="bg1"/>
              </a:solidFill>
              <a:latin typeface="方正喵呜体" panose="02010600010101010101" pitchFamily="2" charset="-122"/>
              <a:ea typeface="方正喵呜体" panose="02010600010101010101" pitchFamily="2" charset="-122"/>
            </a:endParaRPr>
          </a:p>
        </p:txBody>
      </p:sp>
      <p:grpSp>
        <p:nvGrpSpPr>
          <p:cNvPr id="4" name="Group 4"/>
          <p:cNvGrpSpPr>
            <a:grpSpLocks/>
          </p:cNvGrpSpPr>
          <p:nvPr/>
        </p:nvGrpSpPr>
        <p:grpSpPr bwMode="auto">
          <a:xfrm>
            <a:off x="1871700" y="1979625"/>
            <a:ext cx="5181600" cy="549275"/>
            <a:chOff x="1200" y="758"/>
            <a:chExt cx="3264" cy="346"/>
          </a:xfrm>
        </p:grpSpPr>
        <p:sp>
          <p:nvSpPr>
            <p:cNvPr id="5"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p>
              <a:r>
                <a:rPr kumimoji="1" lang="en-US" altLang="en-US" sz="2400" i="1">
                  <a:solidFill>
                    <a:schemeClr val="bg1"/>
                  </a:solidFill>
                  <a:latin typeface="方正喵呜体" panose="02010600010101010101" pitchFamily="2" charset="-122"/>
                  <a:ea typeface="方正喵呜体" panose="02010600010101010101" pitchFamily="2" charset="-122"/>
                </a:rPr>
                <a:t>  </a:t>
              </a:r>
              <a:r>
                <a:rPr kumimoji="1" lang="en-US" altLang="zh-CN" sz="2800">
                  <a:solidFill>
                    <a:schemeClr val="bg1"/>
                  </a:solidFill>
                  <a:latin typeface="方正喵呜体" panose="02010600010101010101" pitchFamily="2" charset="-122"/>
                  <a:ea typeface="方正喵呜体" panose="02010600010101010101" pitchFamily="2" charset="-122"/>
                </a:rPr>
                <a:t>data</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 name="Line 6"/>
            <p:cNvSpPr>
              <a:spLocks noChangeShapeType="1"/>
            </p:cNvSpPr>
            <p:nvPr/>
          </p:nvSpPr>
          <p:spPr bwMode="auto">
            <a:xfrm>
              <a:off x="1920" y="768"/>
              <a:ext cx="0" cy="336"/>
            </a:xfrm>
            <a:prstGeom prst="line">
              <a:avLst/>
            </a:prstGeom>
            <a:noFill/>
            <a:ln w="19050">
              <a:solidFill>
                <a:srgbClr val="FF00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7"/>
            <p:cNvSpPr>
              <a:spLocks noChangeShapeType="1"/>
            </p:cNvSpPr>
            <p:nvPr/>
          </p:nvSpPr>
          <p:spPr bwMode="auto">
            <a:xfrm>
              <a:off x="3120" y="768"/>
              <a:ext cx="0" cy="336"/>
            </a:xfrm>
            <a:prstGeom prst="line">
              <a:avLst/>
            </a:prstGeom>
            <a:noFill/>
            <a:ln w="19050">
              <a:solidFill>
                <a:srgbClr val="FF0000"/>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Text Box 8"/>
            <p:cNvSpPr txBox="1">
              <a:spLocks noChangeArrowheads="1"/>
            </p:cNvSpPr>
            <p:nvPr/>
          </p:nvSpPr>
          <p:spPr bwMode="auto">
            <a:xfrm>
              <a:off x="2022" y="768"/>
              <a:ext cx="979" cy="330"/>
            </a:xfrm>
            <a:prstGeom prst="rect">
              <a:avLst/>
            </a:prstGeom>
            <a:noFill/>
            <a:ln w="9525">
              <a:noFill/>
              <a:miter lim="800000"/>
              <a:headEnd/>
              <a:tailEnd/>
            </a:ln>
            <a:effectLst/>
          </p:spPr>
          <p:txBody>
            <a:bodyPr wrap="none">
              <a:spAutoFit/>
            </a:bodyPr>
            <a:lstStyle/>
            <a:p>
              <a:r>
                <a:rPr kumimoji="1" lang="en-US" altLang="zh-CN" sz="2800" dirty="0" err="1">
                  <a:solidFill>
                    <a:schemeClr val="bg1"/>
                  </a:solidFill>
                  <a:latin typeface="方正喵呜体" panose="02010600010101010101" pitchFamily="2" charset="-122"/>
                  <a:ea typeface="方正喵呜体" panose="02010600010101010101" pitchFamily="2" charset="-122"/>
                </a:rPr>
                <a:t>firstChild</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9" name="Text Box 9"/>
            <p:cNvSpPr txBox="1">
              <a:spLocks noChangeArrowheads="1"/>
            </p:cNvSpPr>
            <p:nvPr/>
          </p:nvSpPr>
          <p:spPr bwMode="auto">
            <a:xfrm>
              <a:off x="3206" y="768"/>
              <a:ext cx="1101" cy="330"/>
            </a:xfrm>
            <a:prstGeom prst="rect">
              <a:avLst/>
            </a:prstGeom>
            <a:noFill/>
            <a:ln w="9525">
              <a:noFill/>
              <a:miter lim="800000"/>
              <a:headEnd/>
              <a:tailEnd/>
            </a:ln>
            <a:effectLst/>
          </p:spPr>
          <p:txBody>
            <a:bodyPr wrap="none">
              <a:spAutoFit/>
            </a:bodyPr>
            <a:lstStyle/>
            <a:p>
              <a:r>
                <a:rPr kumimoji="1" lang="en-US" altLang="zh-CN" sz="2800" dirty="0" err="1">
                  <a:solidFill>
                    <a:schemeClr val="bg1"/>
                  </a:solidFill>
                  <a:latin typeface="方正喵呜体" panose="02010600010101010101" pitchFamily="2" charset="-122"/>
                  <a:ea typeface="方正喵呜体" panose="02010600010101010101" pitchFamily="2" charset="-122"/>
                </a:rPr>
                <a:t>nextSibling</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219896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5"/>
          <p:cNvGrpSpPr>
            <a:grpSpLocks/>
          </p:cNvGrpSpPr>
          <p:nvPr/>
        </p:nvGrpSpPr>
        <p:grpSpPr bwMode="auto">
          <a:xfrm>
            <a:off x="2036250" y="296652"/>
            <a:ext cx="5181600" cy="549275"/>
            <a:chOff x="1200" y="758"/>
            <a:chExt cx="3264" cy="346"/>
          </a:xfrm>
        </p:grpSpPr>
        <p:sp>
          <p:nvSpPr>
            <p:cNvPr id="3"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p>
              <a:r>
                <a:rPr kumimoji="1" lang="en-US" altLang="en-US" sz="2400" b="1" i="1">
                  <a:solidFill>
                    <a:schemeClr val="bg1"/>
                  </a:solidFill>
                  <a:latin typeface="Times New Roman" pitchFamily="18" charset="0"/>
                  <a:ea typeface="黑体" pitchFamily="2" charset="-122"/>
                </a:rPr>
                <a:t>  </a:t>
              </a:r>
              <a:r>
                <a:rPr kumimoji="1" lang="en-US" altLang="zh-CN" sz="2800" b="1">
                  <a:solidFill>
                    <a:schemeClr val="bg1"/>
                  </a:solidFill>
                  <a:latin typeface="Times New Roman" pitchFamily="18" charset="0"/>
                  <a:ea typeface="黑体" pitchFamily="2" charset="-122"/>
                </a:rPr>
                <a:t>data</a:t>
              </a:r>
              <a:endParaRPr kumimoji="1" lang="en-US" altLang="zh-CN" sz="2400">
                <a:solidFill>
                  <a:schemeClr val="bg1"/>
                </a:solidFill>
                <a:ea typeface="黑体" pitchFamily="2" charset="-122"/>
              </a:endParaRPr>
            </a:p>
          </p:txBody>
        </p:sp>
        <p:sp>
          <p:nvSpPr>
            <p:cNvPr id="4" name="Line 5"/>
            <p:cNvSpPr>
              <a:spLocks noChangeShapeType="1"/>
            </p:cNvSpPr>
            <p:nvPr/>
          </p:nvSpPr>
          <p:spPr bwMode="auto">
            <a:xfrm>
              <a:off x="1920" y="768"/>
              <a:ext cx="0" cy="336"/>
            </a:xfrm>
            <a:prstGeom prst="line">
              <a:avLst/>
            </a:prstGeom>
            <a:noFill/>
            <a:ln w="19050">
              <a:solidFill>
                <a:srgbClr val="FF0000"/>
              </a:solidFill>
              <a:round/>
              <a:headEnd/>
              <a:tailEnd/>
            </a:ln>
            <a:effectLst/>
          </p:spPr>
          <p:txBody>
            <a:bodyPr wrap="none" anchor="ctr"/>
            <a:lstStyle/>
            <a:p>
              <a:endParaRPr lang="zh-CN" altLang="en-US">
                <a:solidFill>
                  <a:schemeClr val="bg1"/>
                </a:solidFill>
              </a:endParaRPr>
            </a:p>
          </p:txBody>
        </p:sp>
        <p:sp>
          <p:nvSpPr>
            <p:cNvPr id="5" name="Line 7"/>
            <p:cNvSpPr>
              <a:spLocks noChangeShapeType="1"/>
            </p:cNvSpPr>
            <p:nvPr/>
          </p:nvSpPr>
          <p:spPr bwMode="auto">
            <a:xfrm>
              <a:off x="3120" y="768"/>
              <a:ext cx="0" cy="336"/>
            </a:xfrm>
            <a:prstGeom prst="line">
              <a:avLst/>
            </a:prstGeom>
            <a:noFill/>
            <a:ln w="19050">
              <a:solidFill>
                <a:srgbClr val="FF0000"/>
              </a:solidFill>
              <a:round/>
              <a:headEnd/>
              <a:tailEnd/>
            </a:ln>
            <a:effectLst/>
          </p:spPr>
          <p:txBody>
            <a:bodyPr wrap="none" anchor="ctr"/>
            <a:lstStyle/>
            <a:p>
              <a:endParaRPr lang="zh-CN" altLang="en-US">
                <a:solidFill>
                  <a:schemeClr val="bg1"/>
                </a:solidFill>
              </a:endParaRPr>
            </a:p>
          </p:txBody>
        </p:sp>
        <p:sp>
          <p:nvSpPr>
            <p:cNvPr id="6" name="Text Box 6"/>
            <p:cNvSpPr txBox="1">
              <a:spLocks noChangeArrowheads="1"/>
            </p:cNvSpPr>
            <p:nvPr/>
          </p:nvSpPr>
          <p:spPr bwMode="auto">
            <a:xfrm>
              <a:off x="2022" y="768"/>
              <a:ext cx="1050" cy="327"/>
            </a:xfrm>
            <a:prstGeom prst="rect">
              <a:avLst/>
            </a:prstGeom>
            <a:noFill/>
            <a:ln w="9525">
              <a:noFill/>
              <a:miter lim="800000"/>
              <a:headEnd/>
              <a:tailEnd/>
            </a:ln>
            <a:effectLst/>
          </p:spPr>
          <p:txBody>
            <a:bodyPr wrap="none">
              <a:spAutoFit/>
            </a:bodyPr>
            <a:lstStyle/>
            <a:p>
              <a:r>
                <a:rPr kumimoji="1" lang="en-US" altLang="zh-CN" sz="2800" b="1">
                  <a:solidFill>
                    <a:schemeClr val="bg1"/>
                  </a:solidFill>
                  <a:latin typeface="Times New Roman" pitchFamily="18" charset="0"/>
                  <a:ea typeface="黑体" pitchFamily="2" charset="-122"/>
                </a:rPr>
                <a:t>firstChild</a:t>
              </a:r>
              <a:endParaRPr kumimoji="1" lang="en-US" altLang="zh-CN" sz="2400">
                <a:solidFill>
                  <a:schemeClr val="bg1"/>
                </a:solidFill>
                <a:ea typeface="黑体" pitchFamily="2" charset="-122"/>
              </a:endParaRPr>
            </a:p>
          </p:txBody>
        </p:sp>
        <p:sp>
          <p:nvSpPr>
            <p:cNvPr id="7" name="Text Box 8"/>
            <p:cNvSpPr txBox="1">
              <a:spLocks noChangeArrowheads="1"/>
            </p:cNvSpPr>
            <p:nvPr/>
          </p:nvSpPr>
          <p:spPr bwMode="auto">
            <a:xfrm>
              <a:off x="3206" y="768"/>
              <a:ext cx="1200" cy="327"/>
            </a:xfrm>
            <a:prstGeom prst="rect">
              <a:avLst/>
            </a:prstGeom>
            <a:noFill/>
            <a:ln w="9525">
              <a:noFill/>
              <a:miter lim="800000"/>
              <a:headEnd/>
              <a:tailEnd/>
            </a:ln>
            <a:effectLst/>
          </p:spPr>
          <p:txBody>
            <a:bodyPr wrap="none">
              <a:spAutoFit/>
            </a:bodyPr>
            <a:lstStyle/>
            <a:p>
              <a:r>
                <a:rPr kumimoji="1" lang="en-US" altLang="zh-CN" sz="2800" b="1" dirty="0" err="1">
                  <a:solidFill>
                    <a:schemeClr val="bg1"/>
                  </a:solidFill>
                  <a:latin typeface="Times New Roman" pitchFamily="18" charset="0"/>
                  <a:ea typeface="黑体" pitchFamily="2" charset="-122"/>
                </a:rPr>
                <a:t>nextSibling</a:t>
              </a:r>
              <a:endParaRPr kumimoji="1" lang="en-US" altLang="zh-CN" sz="2400" dirty="0">
                <a:solidFill>
                  <a:schemeClr val="bg1"/>
                </a:solidFill>
                <a:ea typeface="黑体" pitchFamily="2" charset="-122"/>
              </a:endParaRPr>
            </a:p>
          </p:txBody>
        </p:sp>
      </p:grpSp>
      <p:grpSp>
        <p:nvGrpSpPr>
          <p:cNvPr id="8" name="组合 7"/>
          <p:cNvGrpSpPr/>
          <p:nvPr/>
        </p:nvGrpSpPr>
        <p:grpSpPr>
          <a:xfrm>
            <a:off x="776110" y="1196752"/>
            <a:ext cx="2151063" cy="2062163"/>
            <a:chOff x="341040" y="1746908"/>
            <a:chExt cx="2151063" cy="2062163"/>
          </a:xfrm>
        </p:grpSpPr>
        <p:sp>
          <p:nvSpPr>
            <p:cNvPr id="9" name="Line 9"/>
            <p:cNvSpPr>
              <a:spLocks noChangeShapeType="1"/>
            </p:cNvSpPr>
            <p:nvPr/>
          </p:nvSpPr>
          <p:spPr bwMode="auto">
            <a:xfrm>
              <a:off x="2246040" y="2951820"/>
              <a:ext cx="0" cy="5334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0" name="Line 10"/>
            <p:cNvSpPr>
              <a:spLocks noChangeShapeType="1"/>
            </p:cNvSpPr>
            <p:nvPr/>
          </p:nvSpPr>
          <p:spPr bwMode="auto">
            <a:xfrm>
              <a:off x="1712640" y="2113620"/>
              <a:ext cx="533400" cy="6858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1" name="Line 11"/>
            <p:cNvSpPr>
              <a:spLocks noChangeShapeType="1"/>
            </p:cNvSpPr>
            <p:nvPr/>
          </p:nvSpPr>
          <p:spPr bwMode="auto">
            <a:xfrm>
              <a:off x="950640" y="2951820"/>
              <a:ext cx="228600" cy="4572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2" name="Line 12"/>
            <p:cNvSpPr>
              <a:spLocks noChangeShapeType="1"/>
            </p:cNvSpPr>
            <p:nvPr/>
          </p:nvSpPr>
          <p:spPr bwMode="auto">
            <a:xfrm flipH="1">
              <a:off x="602978" y="2951820"/>
              <a:ext cx="195263" cy="4572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3" name="Line 13"/>
            <p:cNvSpPr>
              <a:spLocks noChangeShapeType="1"/>
            </p:cNvSpPr>
            <p:nvPr/>
          </p:nvSpPr>
          <p:spPr bwMode="auto">
            <a:xfrm flipH="1">
              <a:off x="950640" y="2189820"/>
              <a:ext cx="457200" cy="4572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4" name="Line 14"/>
            <p:cNvSpPr>
              <a:spLocks noChangeShapeType="1"/>
            </p:cNvSpPr>
            <p:nvPr/>
          </p:nvSpPr>
          <p:spPr bwMode="auto">
            <a:xfrm>
              <a:off x="1560240" y="2189820"/>
              <a:ext cx="0" cy="457200"/>
            </a:xfrm>
            <a:prstGeom prst="line">
              <a:avLst/>
            </a:prstGeom>
            <a:noFill/>
            <a:ln w="19050">
              <a:solidFill>
                <a:srgbClr val="CC3300"/>
              </a:solidFill>
              <a:round/>
              <a:headEnd/>
              <a:tailEnd/>
            </a:ln>
            <a:effectLst/>
          </p:spPr>
          <p:txBody>
            <a:bodyPr wrap="none" anchor="ctr"/>
            <a:lstStyle/>
            <a:p>
              <a:endParaRPr lang="zh-CN" altLang="en-US">
                <a:solidFill>
                  <a:schemeClr val="bg1"/>
                </a:solidFill>
              </a:endParaRPr>
            </a:p>
          </p:txBody>
        </p:sp>
        <p:sp>
          <p:nvSpPr>
            <p:cNvPr id="15" name="Oval 15"/>
            <p:cNvSpPr>
              <a:spLocks noChangeArrowheads="1"/>
            </p:cNvSpPr>
            <p:nvPr/>
          </p:nvSpPr>
          <p:spPr bwMode="auto">
            <a:xfrm>
              <a:off x="1331640" y="1808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6" name="Oval 16"/>
            <p:cNvSpPr>
              <a:spLocks noChangeArrowheads="1"/>
            </p:cNvSpPr>
            <p:nvPr/>
          </p:nvSpPr>
          <p:spPr bwMode="auto">
            <a:xfrm>
              <a:off x="1331640" y="2570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7" name="Oval 17"/>
            <p:cNvSpPr>
              <a:spLocks noChangeArrowheads="1"/>
            </p:cNvSpPr>
            <p:nvPr/>
          </p:nvSpPr>
          <p:spPr bwMode="auto">
            <a:xfrm>
              <a:off x="950640" y="3332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8" name="Oval 18"/>
            <p:cNvSpPr>
              <a:spLocks noChangeArrowheads="1"/>
            </p:cNvSpPr>
            <p:nvPr/>
          </p:nvSpPr>
          <p:spPr bwMode="auto">
            <a:xfrm>
              <a:off x="341040" y="3332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19" name="Oval 19"/>
            <p:cNvSpPr>
              <a:spLocks noChangeArrowheads="1"/>
            </p:cNvSpPr>
            <p:nvPr/>
          </p:nvSpPr>
          <p:spPr bwMode="auto">
            <a:xfrm>
              <a:off x="645840" y="2570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20" name="Oval 20"/>
            <p:cNvSpPr>
              <a:spLocks noChangeArrowheads="1"/>
            </p:cNvSpPr>
            <p:nvPr/>
          </p:nvSpPr>
          <p:spPr bwMode="auto">
            <a:xfrm>
              <a:off x="2017440" y="2570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21" name="Oval 21"/>
            <p:cNvSpPr>
              <a:spLocks noChangeArrowheads="1"/>
            </p:cNvSpPr>
            <p:nvPr/>
          </p:nvSpPr>
          <p:spPr bwMode="auto">
            <a:xfrm>
              <a:off x="2017440" y="3332820"/>
              <a:ext cx="4572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endParaRPr>
            </a:p>
          </p:txBody>
        </p:sp>
        <p:sp>
          <p:nvSpPr>
            <p:cNvPr id="22" name="Text Box 22"/>
            <p:cNvSpPr txBox="1">
              <a:spLocks noChangeArrowheads="1"/>
            </p:cNvSpPr>
            <p:nvPr/>
          </p:nvSpPr>
          <p:spPr bwMode="auto">
            <a:xfrm>
              <a:off x="1347515" y="1746908"/>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23" name="Text Box 23"/>
            <p:cNvSpPr txBox="1">
              <a:spLocks noChangeArrowheads="1"/>
            </p:cNvSpPr>
            <p:nvPr/>
          </p:nvSpPr>
          <p:spPr bwMode="auto">
            <a:xfrm>
              <a:off x="671240" y="2508908"/>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24" name="Text Box 24"/>
            <p:cNvSpPr txBox="1">
              <a:spLocks noChangeArrowheads="1"/>
            </p:cNvSpPr>
            <p:nvPr/>
          </p:nvSpPr>
          <p:spPr bwMode="auto">
            <a:xfrm>
              <a:off x="1347515" y="2508908"/>
              <a:ext cx="441325" cy="519113"/>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rPr>
                <a:t>C</a:t>
              </a:r>
              <a:endParaRPr kumimoji="1" lang="en-US" altLang="zh-CN" sz="2400" dirty="0">
                <a:solidFill>
                  <a:schemeClr val="bg1"/>
                </a:solidFill>
                <a:latin typeface="Times New Roman" pitchFamily="18" charset="0"/>
              </a:endParaRPr>
            </a:p>
          </p:txBody>
        </p:sp>
        <p:sp>
          <p:nvSpPr>
            <p:cNvPr id="25" name="Text Box 25"/>
            <p:cNvSpPr txBox="1">
              <a:spLocks noChangeArrowheads="1"/>
            </p:cNvSpPr>
            <p:nvPr/>
          </p:nvSpPr>
          <p:spPr bwMode="auto">
            <a:xfrm>
              <a:off x="2050778" y="2508908"/>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26" name="Text Box 26"/>
            <p:cNvSpPr txBox="1">
              <a:spLocks noChangeArrowheads="1"/>
            </p:cNvSpPr>
            <p:nvPr/>
          </p:nvSpPr>
          <p:spPr bwMode="auto">
            <a:xfrm>
              <a:off x="368028" y="3289958"/>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27" name="Text Box 27"/>
            <p:cNvSpPr txBox="1">
              <a:spLocks noChangeArrowheads="1"/>
            </p:cNvSpPr>
            <p:nvPr/>
          </p:nvSpPr>
          <p:spPr bwMode="auto">
            <a:xfrm>
              <a:off x="987153" y="3289958"/>
              <a:ext cx="40163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28" name="Text Box 28"/>
            <p:cNvSpPr txBox="1">
              <a:spLocks noChangeArrowheads="1"/>
            </p:cNvSpPr>
            <p:nvPr/>
          </p:nvSpPr>
          <p:spPr bwMode="auto">
            <a:xfrm>
              <a:off x="2023790" y="3289958"/>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grpSp>
      <p:grpSp>
        <p:nvGrpSpPr>
          <p:cNvPr id="29" name="组合 28"/>
          <p:cNvGrpSpPr/>
          <p:nvPr/>
        </p:nvGrpSpPr>
        <p:grpSpPr>
          <a:xfrm>
            <a:off x="2336486" y="2976216"/>
            <a:ext cx="4608512" cy="3647888"/>
            <a:chOff x="3886944" y="1649234"/>
            <a:chExt cx="5105400" cy="3756558"/>
          </a:xfrm>
        </p:grpSpPr>
        <p:sp>
          <p:nvSpPr>
            <p:cNvPr id="30" name="Rectangle 29"/>
            <p:cNvSpPr>
              <a:spLocks noChangeArrowheads="1"/>
            </p:cNvSpPr>
            <p:nvPr/>
          </p:nvSpPr>
          <p:spPr bwMode="auto">
            <a:xfrm>
              <a:off x="5868144" y="17368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1" name="Line 30"/>
            <p:cNvSpPr>
              <a:spLocks noChangeShapeType="1"/>
            </p:cNvSpPr>
            <p:nvPr/>
          </p:nvSpPr>
          <p:spPr bwMode="auto">
            <a:xfrm>
              <a:off x="6249144" y="17368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2" name="Line 31"/>
            <p:cNvSpPr>
              <a:spLocks noChangeShapeType="1"/>
            </p:cNvSpPr>
            <p:nvPr/>
          </p:nvSpPr>
          <p:spPr bwMode="auto">
            <a:xfrm>
              <a:off x="6630144" y="17368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3" name="Rectangle 32"/>
            <p:cNvSpPr>
              <a:spLocks noChangeArrowheads="1"/>
            </p:cNvSpPr>
            <p:nvPr/>
          </p:nvSpPr>
          <p:spPr bwMode="auto">
            <a:xfrm>
              <a:off x="4877544" y="24988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4" name="Line 33"/>
            <p:cNvSpPr>
              <a:spLocks noChangeShapeType="1"/>
            </p:cNvSpPr>
            <p:nvPr/>
          </p:nvSpPr>
          <p:spPr bwMode="auto">
            <a:xfrm>
              <a:off x="5258544" y="24988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5" name="Line 34"/>
            <p:cNvSpPr>
              <a:spLocks noChangeShapeType="1"/>
            </p:cNvSpPr>
            <p:nvPr/>
          </p:nvSpPr>
          <p:spPr bwMode="auto">
            <a:xfrm>
              <a:off x="5639544" y="24988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6" name="Rectangle 35"/>
            <p:cNvSpPr>
              <a:spLocks noChangeArrowheads="1"/>
            </p:cNvSpPr>
            <p:nvPr/>
          </p:nvSpPr>
          <p:spPr bwMode="auto">
            <a:xfrm>
              <a:off x="3886944" y="33370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37" name="Line 36"/>
            <p:cNvSpPr>
              <a:spLocks noChangeShapeType="1"/>
            </p:cNvSpPr>
            <p:nvPr/>
          </p:nvSpPr>
          <p:spPr bwMode="auto">
            <a:xfrm>
              <a:off x="4267944" y="3337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8" name="Line 37"/>
            <p:cNvSpPr>
              <a:spLocks noChangeShapeType="1"/>
            </p:cNvSpPr>
            <p:nvPr/>
          </p:nvSpPr>
          <p:spPr bwMode="auto">
            <a:xfrm>
              <a:off x="4648944" y="3337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39" name="Line 38"/>
            <p:cNvSpPr>
              <a:spLocks noChangeShapeType="1"/>
            </p:cNvSpPr>
            <p:nvPr/>
          </p:nvSpPr>
          <p:spPr bwMode="auto">
            <a:xfrm flipH="1">
              <a:off x="5410944" y="1965412"/>
              <a:ext cx="685800" cy="5334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40" name="Line 39"/>
            <p:cNvSpPr>
              <a:spLocks noChangeShapeType="1"/>
            </p:cNvSpPr>
            <p:nvPr/>
          </p:nvSpPr>
          <p:spPr bwMode="auto">
            <a:xfrm flipH="1">
              <a:off x="4420344" y="2727412"/>
              <a:ext cx="685800" cy="6096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41" name="Rectangle 40"/>
            <p:cNvSpPr>
              <a:spLocks noChangeArrowheads="1"/>
            </p:cNvSpPr>
            <p:nvPr/>
          </p:nvSpPr>
          <p:spPr bwMode="auto">
            <a:xfrm>
              <a:off x="6249144" y="33370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2" name="Line 41"/>
            <p:cNvSpPr>
              <a:spLocks noChangeShapeType="1"/>
            </p:cNvSpPr>
            <p:nvPr/>
          </p:nvSpPr>
          <p:spPr bwMode="auto">
            <a:xfrm>
              <a:off x="6630144" y="3337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43" name="Line 42"/>
            <p:cNvSpPr>
              <a:spLocks noChangeShapeType="1"/>
            </p:cNvSpPr>
            <p:nvPr/>
          </p:nvSpPr>
          <p:spPr bwMode="auto">
            <a:xfrm>
              <a:off x="7011144" y="3337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44" name="Rectangle 43"/>
            <p:cNvSpPr>
              <a:spLocks noChangeArrowheads="1"/>
            </p:cNvSpPr>
            <p:nvPr/>
          </p:nvSpPr>
          <p:spPr bwMode="auto">
            <a:xfrm>
              <a:off x="7849344" y="40990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5" name="Line 44"/>
            <p:cNvSpPr>
              <a:spLocks noChangeShapeType="1"/>
            </p:cNvSpPr>
            <p:nvPr/>
          </p:nvSpPr>
          <p:spPr bwMode="auto">
            <a:xfrm>
              <a:off x="8230344" y="4099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46" name="Line 45"/>
            <p:cNvSpPr>
              <a:spLocks noChangeShapeType="1"/>
            </p:cNvSpPr>
            <p:nvPr/>
          </p:nvSpPr>
          <p:spPr bwMode="auto">
            <a:xfrm>
              <a:off x="8611344" y="4099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47" name="Rectangle 46"/>
            <p:cNvSpPr>
              <a:spLocks noChangeArrowheads="1"/>
            </p:cNvSpPr>
            <p:nvPr/>
          </p:nvSpPr>
          <p:spPr bwMode="auto">
            <a:xfrm>
              <a:off x="6630144" y="48610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48" name="Line 47"/>
            <p:cNvSpPr>
              <a:spLocks noChangeShapeType="1"/>
            </p:cNvSpPr>
            <p:nvPr/>
          </p:nvSpPr>
          <p:spPr bwMode="auto">
            <a:xfrm>
              <a:off x="7011144" y="4861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49" name="Line 48"/>
            <p:cNvSpPr>
              <a:spLocks noChangeShapeType="1"/>
            </p:cNvSpPr>
            <p:nvPr/>
          </p:nvSpPr>
          <p:spPr bwMode="auto">
            <a:xfrm>
              <a:off x="7392144" y="48610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50" name="Rectangle 49"/>
            <p:cNvSpPr>
              <a:spLocks noChangeArrowheads="1"/>
            </p:cNvSpPr>
            <p:nvPr/>
          </p:nvSpPr>
          <p:spPr bwMode="auto">
            <a:xfrm>
              <a:off x="4877544" y="4175212"/>
              <a:ext cx="1143000" cy="457200"/>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p>
              <a:endParaRPr lang="zh-CN" altLang="en-US">
                <a:solidFill>
                  <a:schemeClr val="bg1"/>
                </a:solidFill>
              </a:endParaRPr>
            </a:p>
          </p:txBody>
        </p:sp>
        <p:sp>
          <p:nvSpPr>
            <p:cNvPr id="51" name="Line 50"/>
            <p:cNvSpPr>
              <a:spLocks noChangeShapeType="1"/>
            </p:cNvSpPr>
            <p:nvPr/>
          </p:nvSpPr>
          <p:spPr bwMode="auto">
            <a:xfrm>
              <a:off x="5258544" y="41752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52" name="Line 51"/>
            <p:cNvSpPr>
              <a:spLocks noChangeShapeType="1"/>
            </p:cNvSpPr>
            <p:nvPr/>
          </p:nvSpPr>
          <p:spPr bwMode="auto">
            <a:xfrm>
              <a:off x="5639544" y="4175212"/>
              <a:ext cx="0" cy="457200"/>
            </a:xfrm>
            <a:prstGeom prst="line">
              <a:avLst/>
            </a:prstGeom>
            <a:noFill/>
            <a:ln w="19050">
              <a:solidFill>
                <a:srgbClr val="009900"/>
              </a:solidFill>
              <a:round/>
              <a:headEnd/>
              <a:tailEnd/>
            </a:ln>
            <a:effectLst/>
          </p:spPr>
          <p:txBody>
            <a:bodyPr wrap="none" anchor="ctr"/>
            <a:lstStyle/>
            <a:p>
              <a:endParaRPr lang="zh-CN" altLang="en-US">
                <a:solidFill>
                  <a:schemeClr val="bg1"/>
                </a:solidFill>
              </a:endParaRPr>
            </a:p>
          </p:txBody>
        </p:sp>
        <p:sp>
          <p:nvSpPr>
            <p:cNvPr id="53" name="Line 52"/>
            <p:cNvSpPr>
              <a:spLocks noChangeShapeType="1"/>
            </p:cNvSpPr>
            <p:nvPr/>
          </p:nvSpPr>
          <p:spPr bwMode="auto">
            <a:xfrm flipH="1">
              <a:off x="7315944" y="4327612"/>
              <a:ext cx="762000" cy="5334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54" name="Line 53"/>
            <p:cNvSpPr>
              <a:spLocks noChangeShapeType="1"/>
            </p:cNvSpPr>
            <p:nvPr/>
          </p:nvSpPr>
          <p:spPr bwMode="auto">
            <a:xfrm>
              <a:off x="4877544" y="3565612"/>
              <a:ext cx="533400" cy="6096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55" name="Line 54"/>
            <p:cNvSpPr>
              <a:spLocks noChangeShapeType="1"/>
            </p:cNvSpPr>
            <p:nvPr/>
          </p:nvSpPr>
          <p:spPr bwMode="auto">
            <a:xfrm>
              <a:off x="5868144" y="2727412"/>
              <a:ext cx="914400" cy="6096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56" name="Line 55"/>
            <p:cNvSpPr>
              <a:spLocks noChangeShapeType="1"/>
            </p:cNvSpPr>
            <p:nvPr/>
          </p:nvSpPr>
          <p:spPr bwMode="auto">
            <a:xfrm>
              <a:off x="7239744" y="3565612"/>
              <a:ext cx="990600" cy="533400"/>
            </a:xfrm>
            <a:prstGeom prst="line">
              <a:avLst/>
            </a:prstGeom>
            <a:noFill/>
            <a:ln w="28575">
              <a:solidFill>
                <a:schemeClr val="accent2"/>
              </a:solidFill>
              <a:round/>
              <a:headEnd/>
              <a:tailEnd type="triangle" w="sm" len="lg"/>
            </a:ln>
            <a:effectLst/>
          </p:spPr>
          <p:txBody>
            <a:bodyPr wrap="none" anchor="ctr"/>
            <a:lstStyle/>
            <a:p>
              <a:endParaRPr lang="zh-CN" altLang="en-US">
                <a:solidFill>
                  <a:schemeClr val="bg1"/>
                </a:solidFill>
              </a:endParaRPr>
            </a:p>
          </p:txBody>
        </p:sp>
        <p:sp>
          <p:nvSpPr>
            <p:cNvPr id="57" name="Text Box 56"/>
            <p:cNvSpPr txBox="1">
              <a:spLocks noChangeArrowheads="1"/>
            </p:cNvSpPr>
            <p:nvPr/>
          </p:nvSpPr>
          <p:spPr bwMode="auto">
            <a:xfrm>
              <a:off x="6200872" y="1649234"/>
              <a:ext cx="533107"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58" name="Text Box 57"/>
            <p:cNvSpPr txBox="1">
              <a:spLocks noChangeArrowheads="1"/>
            </p:cNvSpPr>
            <p:nvPr/>
          </p:nvSpPr>
          <p:spPr bwMode="auto">
            <a:xfrm>
              <a:off x="5156028" y="2411234"/>
              <a:ext cx="508245"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59" name="Text Box 58"/>
            <p:cNvSpPr txBox="1">
              <a:spLocks noChangeArrowheads="1"/>
            </p:cNvSpPr>
            <p:nvPr/>
          </p:nvSpPr>
          <p:spPr bwMode="auto">
            <a:xfrm>
              <a:off x="6581873" y="3279597"/>
              <a:ext cx="533107"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60" name="Text Box 59"/>
            <p:cNvSpPr txBox="1">
              <a:spLocks noChangeArrowheads="1"/>
            </p:cNvSpPr>
            <p:nvPr/>
          </p:nvSpPr>
          <p:spPr bwMode="auto">
            <a:xfrm>
              <a:off x="8126510" y="4041597"/>
              <a:ext cx="533107"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61" name="Text Box 60"/>
            <p:cNvSpPr txBox="1">
              <a:spLocks noChangeArrowheads="1"/>
            </p:cNvSpPr>
            <p:nvPr/>
          </p:nvSpPr>
          <p:spPr bwMode="auto">
            <a:xfrm>
              <a:off x="6905991" y="4803597"/>
              <a:ext cx="557969"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62" name="Text Box 61"/>
            <p:cNvSpPr txBox="1">
              <a:spLocks noChangeArrowheads="1"/>
            </p:cNvSpPr>
            <p:nvPr/>
          </p:nvSpPr>
          <p:spPr bwMode="auto">
            <a:xfrm>
              <a:off x="5182840" y="4087634"/>
              <a:ext cx="481608"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63" name="Text Box 62"/>
            <p:cNvSpPr txBox="1">
              <a:spLocks noChangeArrowheads="1"/>
            </p:cNvSpPr>
            <p:nvPr/>
          </p:nvSpPr>
          <p:spPr bwMode="auto">
            <a:xfrm>
              <a:off x="4165428" y="3279597"/>
              <a:ext cx="508245" cy="602195"/>
            </a:xfrm>
            <a:prstGeom prst="rect">
              <a:avLst/>
            </a:prstGeom>
            <a:noFill/>
            <a:ln w="38100">
              <a:noFill/>
              <a:miter lim="800000"/>
              <a:headEnd/>
              <a:tailEnd/>
            </a:ln>
            <a:effectLst/>
          </p:spPr>
          <p:txBody>
            <a:bodyPr wrap="none" anchor="ctr">
              <a:spAutoFit/>
            </a:bodyPr>
            <a:lstStyle/>
            <a:p>
              <a:pPr algn="ctr"/>
              <a:r>
                <a:rPr kumimoji="1" lang="en-US" altLang="zh-CN" sz="32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grpSp>
      <p:grpSp>
        <p:nvGrpSpPr>
          <p:cNvPr id="64" name="组合 63"/>
          <p:cNvGrpSpPr/>
          <p:nvPr/>
        </p:nvGrpSpPr>
        <p:grpSpPr>
          <a:xfrm>
            <a:off x="6068698" y="980728"/>
            <a:ext cx="2514600" cy="3124201"/>
            <a:chOff x="1835696" y="3733799"/>
            <a:chExt cx="2514600" cy="3124201"/>
          </a:xfrm>
        </p:grpSpPr>
        <p:sp>
          <p:nvSpPr>
            <p:cNvPr id="65" name="Line 2"/>
            <p:cNvSpPr>
              <a:spLocks noChangeShapeType="1"/>
            </p:cNvSpPr>
            <p:nvPr/>
          </p:nvSpPr>
          <p:spPr bwMode="auto">
            <a:xfrm>
              <a:off x="2140496" y="5333999"/>
              <a:ext cx="457200" cy="457200"/>
            </a:xfrm>
            <a:prstGeom prst="line">
              <a:avLst/>
            </a:prstGeom>
            <a:noFill/>
            <a:ln w="38100">
              <a:solidFill>
                <a:schemeClr val="accent2"/>
              </a:solidFill>
              <a:round/>
              <a:headEnd/>
              <a:tailEnd/>
            </a:ln>
            <a:effectLst/>
          </p:spPr>
          <p:txBody>
            <a:bodyPr wrap="none" anchor="ctr"/>
            <a:lstStyle/>
            <a:p>
              <a:endParaRPr lang="zh-CN" altLang="en-US">
                <a:solidFill>
                  <a:schemeClr val="bg1"/>
                </a:solidFill>
              </a:endParaRPr>
            </a:p>
          </p:txBody>
        </p:sp>
        <p:sp>
          <p:nvSpPr>
            <p:cNvPr id="66" name="Line 3"/>
            <p:cNvSpPr>
              <a:spLocks noChangeShapeType="1"/>
            </p:cNvSpPr>
            <p:nvPr/>
          </p:nvSpPr>
          <p:spPr bwMode="auto">
            <a:xfrm flipH="1">
              <a:off x="3588296" y="6095999"/>
              <a:ext cx="4572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7" name="Line 13"/>
            <p:cNvSpPr>
              <a:spLocks noChangeShapeType="1"/>
            </p:cNvSpPr>
            <p:nvPr/>
          </p:nvSpPr>
          <p:spPr bwMode="auto">
            <a:xfrm flipH="1">
              <a:off x="2140496" y="4114799"/>
              <a:ext cx="1066800" cy="10668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8" name="Line 14"/>
            <p:cNvSpPr>
              <a:spLocks noChangeShapeType="1"/>
            </p:cNvSpPr>
            <p:nvPr/>
          </p:nvSpPr>
          <p:spPr bwMode="auto">
            <a:xfrm>
              <a:off x="2826296" y="4786312"/>
              <a:ext cx="1219200" cy="1157288"/>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9" name="Oval 15"/>
            <p:cNvSpPr>
              <a:spLocks noChangeArrowheads="1"/>
            </p:cNvSpPr>
            <p:nvPr/>
          </p:nvSpPr>
          <p:spPr bwMode="auto">
            <a:xfrm>
              <a:off x="3054896" y="38099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0" name="Oval 16"/>
            <p:cNvSpPr>
              <a:spLocks noChangeArrowheads="1"/>
            </p:cNvSpPr>
            <p:nvPr/>
          </p:nvSpPr>
          <p:spPr bwMode="auto">
            <a:xfrm>
              <a:off x="2445296" y="44195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1" name="Oval 17"/>
            <p:cNvSpPr>
              <a:spLocks noChangeArrowheads="1"/>
            </p:cNvSpPr>
            <p:nvPr/>
          </p:nvSpPr>
          <p:spPr bwMode="auto">
            <a:xfrm>
              <a:off x="3893096" y="577691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2" name="Oval 18"/>
            <p:cNvSpPr>
              <a:spLocks noChangeArrowheads="1"/>
            </p:cNvSpPr>
            <p:nvPr/>
          </p:nvSpPr>
          <p:spPr bwMode="auto">
            <a:xfrm>
              <a:off x="3207296" y="51053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3" name="Oval 19"/>
            <p:cNvSpPr>
              <a:spLocks noChangeArrowheads="1"/>
            </p:cNvSpPr>
            <p:nvPr/>
          </p:nvSpPr>
          <p:spPr bwMode="auto">
            <a:xfrm>
              <a:off x="1835696" y="50291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4" name="Text Box 20"/>
            <p:cNvSpPr txBox="1">
              <a:spLocks noChangeArrowheads="1"/>
            </p:cNvSpPr>
            <p:nvPr/>
          </p:nvSpPr>
          <p:spPr bwMode="auto">
            <a:xfrm>
              <a:off x="3070771" y="3733799"/>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75" name="Text Box 21"/>
            <p:cNvSpPr txBox="1">
              <a:spLocks noChangeArrowheads="1"/>
            </p:cNvSpPr>
            <p:nvPr/>
          </p:nvSpPr>
          <p:spPr bwMode="auto">
            <a:xfrm>
              <a:off x="2481809" y="4357687"/>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76" name="Text Box 22"/>
            <p:cNvSpPr txBox="1">
              <a:spLocks noChangeArrowheads="1"/>
            </p:cNvSpPr>
            <p:nvPr/>
          </p:nvSpPr>
          <p:spPr bwMode="auto">
            <a:xfrm>
              <a:off x="3207296" y="5043487"/>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77" name="Text Box 23"/>
            <p:cNvSpPr txBox="1">
              <a:spLocks noChangeArrowheads="1"/>
            </p:cNvSpPr>
            <p:nvPr/>
          </p:nvSpPr>
          <p:spPr bwMode="auto">
            <a:xfrm>
              <a:off x="1861096" y="4967287"/>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78" name="Text Box 24"/>
            <p:cNvSpPr txBox="1">
              <a:spLocks noChangeArrowheads="1"/>
            </p:cNvSpPr>
            <p:nvPr/>
          </p:nvSpPr>
          <p:spPr bwMode="auto">
            <a:xfrm>
              <a:off x="3908971" y="5714999"/>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79" name="Oval 45"/>
            <p:cNvSpPr>
              <a:spLocks noChangeArrowheads="1"/>
            </p:cNvSpPr>
            <p:nvPr/>
          </p:nvSpPr>
          <p:spPr bwMode="auto">
            <a:xfrm>
              <a:off x="3283496" y="64007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0" name="Text Box 46"/>
            <p:cNvSpPr txBox="1">
              <a:spLocks noChangeArrowheads="1"/>
            </p:cNvSpPr>
            <p:nvPr/>
          </p:nvSpPr>
          <p:spPr bwMode="auto">
            <a:xfrm>
              <a:off x="3289846" y="6338887"/>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81" name="Oval 47"/>
            <p:cNvSpPr>
              <a:spLocks noChangeArrowheads="1"/>
            </p:cNvSpPr>
            <p:nvPr/>
          </p:nvSpPr>
          <p:spPr bwMode="auto">
            <a:xfrm>
              <a:off x="2521496" y="571499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2" name="Text Box 48"/>
            <p:cNvSpPr txBox="1">
              <a:spLocks noChangeArrowheads="1"/>
            </p:cNvSpPr>
            <p:nvPr/>
          </p:nvSpPr>
          <p:spPr bwMode="auto">
            <a:xfrm>
              <a:off x="2556421" y="5714999"/>
              <a:ext cx="40163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grpSp>
      <p:sp>
        <p:nvSpPr>
          <p:cNvPr id="83" name="右箭头 82"/>
          <p:cNvSpPr/>
          <p:nvPr/>
        </p:nvSpPr>
        <p:spPr>
          <a:xfrm>
            <a:off x="3512414" y="1880828"/>
            <a:ext cx="2160240" cy="5400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4" name="TextBox 88"/>
          <p:cNvSpPr txBox="1"/>
          <p:nvPr/>
        </p:nvSpPr>
        <p:spPr>
          <a:xfrm>
            <a:off x="3368398" y="1304764"/>
            <a:ext cx="2376264" cy="523220"/>
          </a:xfrm>
          <a:prstGeom prst="rect">
            <a:avLst/>
          </a:prstGeom>
          <a:noFill/>
        </p:spPr>
        <p:txBody>
          <a:bodyPr wrap="square" rtlCol="0">
            <a:spAutoFit/>
          </a:bodyPr>
          <a:lstStyle/>
          <a:p>
            <a:r>
              <a:rPr lang="zh-CN" altLang="en-US" sz="2800" b="1" dirty="0" smtClean="0">
                <a:solidFill>
                  <a:schemeClr val="bg1"/>
                </a:solidFill>
              </a:rPr>
              <a:t>转换成二叉树</a:t>
            </a:r>
            <a:endParaRPr lang="zh-CN" altLang="en-US" sz="2800" b="1" dirty="0">
              <a:solidFill>
                <a:schemeClr val="bg1"/>
              </a:solidFill>
            </a:endParaRPr>
          </a:p>
        </p:txBody>
      </p:sp>
    </p:spTree>
    <p:extLst>
      <p:ext uri="{BB962C8B-B14F-4D97-AF65-F5344CB8AC3E}">
        <p14:creationId xmlns:p14="http://schemas.microsoft.com/office/powerpoint/2010/main" val="165801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431540" y="405668"/>
            <a:ext cx="8229600" cy="1079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4000" smtClean="0">
                <a:solidFill>
                  <a:schemeClr val="bg1"/>
                </a:solidFill>
                <a:latin typeface="方正喵呜体" panose="02010600010101010101" pitchFamily="2" charset="-122"/>
                <a:ea typeface="方正喵呜体" panose="02010600010101010101" pitchFamily="2" charset="-122"/>
              </a:rPr>
              <a:t> </a:t>
            </a:r>
            <a:r>
              <a:rPr lang="zh-CN" altLang="en-US" sz="4000" smtClean="0">
                <a:solidFill>
                  <a:schemeClr val="bg1"/>
                </a:solidFill>
                <a:latin typeface="方正喵呜体" panose="02010600010101010101" pitchFamily="2" charset="-122"/>
                <a:ea typeface="方正喵呜体" panose="02010600010101010101" pitchFamily="2" charset="-122"/>
              </a:rPr>
              <a:t>树与二叉树的转换</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5"/>
          <p:cNvSpPr txBox="1">
            <a:spLocks noChangeArrowheads="1"/>
          </p:cNvSpPr>
          <p:nvPr/>
        </p:nvSpPr>
        <p:spPr>
          <a:xfrm>
            <a:off x="395536" y="1422400"/>
            <a:ext cx="8229600" cy="4885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将一般树化为二叉树表示就是用树的孩子</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兄弟表示来存储树的结构。</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marL="962406" lvl="1" indent="-514350">
              <a:lnSpc>
                <a:spcPct val="105000"/>
              </a:lnSpc>
              <a:spcBef>
                <a:spcPct val="5000"/>
              </a:spcBef>
              <a:buFont typeface="+mj-ea"/>
              <a:buAutoNum type="circleNumDbPlain"/>
            </a:pPr>
            <a:r>
              <a:rPr lang="zh-CN" altLang="en-US" sz="2600" dirty="0" smtClean="0">
                <a:solidFill>
                  <a:schemeClr val="bg1"/>
                </a:solidFill>
                <a:latin typeface="方正喵呜体" panose="02010600010101010101" pitchFamily="2" charset="-122"/>
                <a:ea typeface="方正喵呜体" panose="02010600010101010101" pitchFamily="2" charset="-122"/>
              </a:rPr>
              <a:t>在所有兄弟结点之间加一条连线；</a:t>
            </a:r>
            <a:endParaRPr lang="en-US" altLang="zh-CN" sz="2600" dirty="0" smtClean="0">
              <a:solidFill>
                <a:schemeClr val="bg1"/>
              </a:solidFill>
              <a:latin typeface="方正喵呜体" panose="02010600010101010101" pitchFamily="2" charset="-122"/>
              <a:ea typeface="方正喵呜体" panose="02010600010101010101" pitchFamily="2" charset="-122"/>
            </a:endParaRPr>
          </a:p>
          <a:p>
            <a:pPr marL="962406" lvl="1" indent="-514350">
              <a:lnSpc>
                <a:spcPct val="105000"/>
              </a:lnSpc>
              <a:spcBef>
                <a:spcPct val="5000"/>
              </a:spcBef>
              <a:buFont typeface="+mj-ea"/>
              <a:buAutoNum type="circleNumDbPlain"/>
            </a:pPr>
            <a:r>
              <a:rPr lang="zh-CN" altLang="en-US" dirty="0" smtClean="0">
                <a:solidFill>
                  <a:schemeClr val="bg1"/>
                </a:solidFill>
                <a:latin typeface="方正喵呜体" panose="02010600010101010101" pitchFamily="2" charset="-122"/>
                <a:ea typeface="方正喵呜体" panose="02010600010101010101" pitchFamily="2" charset="-122"/>
              </a:rPr>
              <a:t>对每个结点，除保留与其长子之间连线外，去掉该结点与其他孩子的连线。</a:t>
            </a:r>
            <a:endParaRPr lang="en-US" altLang="zh-CN" sz="26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spcBef>
                <a:spcPct val="5000"/>
              </a:spcBef>
              <a:buSzPct val="50000"/>
            </a:pPr>
            <a:endParaRPr lang="zh-CN" altLang="en-US" sz="26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森林与二叉树表示的转换可以借助树的二叉树表示来实现。</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marL="962406" lvl="1" indent="-514350">
              <a:lnSpc>
                <a:spcPct val="105000"/>
              </a:lnSpc>
              <a:spcBef>
                <a:spcPct val="5000"/>
              </a:spcBef>
              <a:buFont typeface="+mj-ea"/>
              <a:buAutoNum type="circleNumDbPlain"/>
            </a:pPr>
            <a:r>
              <a:rPr lang="zh-CN" altLang="en-US" sz="2600" dirty="0" smtClean="0">
                <a:solidFill>
                  <a:schemeClr val="bg1"/>
                </a:solidFill>
                <a:latin typeface="方正喵呜体" panose="02010600010101010101" pitchFamily="2" charset="-122"/>
                <a:ea typeface="方正喵呜体" panose="02010600010101010101" pitchFamily="2" charset="-122"/>
              </a:rPr>
              <a:t>先将森林中每一棵树变为二叉树；</a:t>
            </a:r>
            <a:endParaRPr lang="en-US" altLang="zh-CN" sz="2600" dirty="0" smtClean="0">
              <a:solidFill>
                <a:schemeClr val="bg1"/>
              </a:solidFill>
              <a:latin typeface="方正喵呜体" panose="02010600010101010101" pitchFamily="2" charset="-122"/>
              <a:ea typeface="方正喵呜体" panose="02010600010101010101" pitchFamily="2" charset="-122"/>
            </a:endParaRPr>
          </a:p>
          <a:p>
            <a:pPr marL="962406" lvl="1" indent="-514350">
              <a:lnSpc>
                <a:spcPct val="105000"/>
              </a:lnSpc>
              <a:spcBef>
                <a:spcPct val="5000"/>
              </a:spcBef>
              <a:buFont typeface="+mj-ea"/>
              <a:buAutoNum type="circleNumDbPlain"/>
            </a:pPr>
            <a:r>
              <a:rPr lang="zh-CN" altLang="en-US" dirty="0" smtClean="0">
                <a:solidFill>
                  <a:schemeClr val="bg1"/>
                </a:solidFill>
                <a:latin typeface="方正喵呜体" panose="02010600010101010101" pitchFamily="2" charset="-122"/>
                <a:ea typeface="方正喵呜体" panose="02010600010101010101" pitchFamily="2" charset="-122"/>
              </a:rPr>
              <a:t>将各二叉树的根结点视为兄弟连在一起。</a:t>
            </a:r>
            <a:endParaRPr lang="zh-CN" altLang="en-US" sz="2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674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7908" y="2516777"/>
            <a:ext cx="6496594" cy="707886"/>
          </a:xfrm>
          <a:prstGeom prst="rect">
            <a:avLst/>
          </a:prstGeom>
          <a:noFill/>
        </p:spPr>
        <p:txBody>
          <a:bodyPr wrap="square" rtlCol="0">
            <a:spAutoFit/>
          </a:bodyPr>
          <a:lstStyle/>
          <a:p>
            <a:pPr algn="ctr"/>
            <a:r>
              <a:rPr lang="zh-CN" altLang="en-US" sz="4000" dirty="0" smtClean="0">
                <a:solidFill>
                  <a:srgbClr val="077CFD"/>
                </a:solidFill>
                <a:latin typeface="方正喵呜体" panose="02010600010101010101" pitchFamily="2" charset="-122"/>
                <a:ea typeface="方正喵呜体" panose="02010600010101010101" pitchFamily="2" charset="-122"/>
              </a:rPr>
              <a:t>数据结构 </a:t>
            </a:r>
            <a:r>
              <a:rPr lang="en-US" altLang="zh-CN" sz="4000" dirty="0" smtClean="0">
                <a:solidFill>
                  <a:srgbClr val="077CFD"/>
                </a:solidFill>
                <a:latin typeface="方正喵呜体" panose="02010600010101010101" pitchFamily="2" charset="-122"/>
                <a:ea typeface="方正喵呜体" panose="02010600010101010101" pitchFamily="2" charset="-122"/>
              </a:rPr>
              <a:t>= </a:t>
            </a:r>
            <a:r>
              <a:rPr lang="zh-CN" altLang="en-US" sz="4000" dirty="0" smtClean="0">
                <a:solidFill>
                  <a:srgbClr val="077CFD"/>
                </a:solidFill>
                <a:latin typeface="方正喵呜体" panose="02010600010101010101" pitchFamily="2" charset="-122"/>
                <a:ea typeface="方正喵呜体" panose="02010600010101010101" pitchFamily="2" charset="-122"/>
              </a:rPr>
              <a:t>数据 </a:t>
            </a:r>
            <a:r>
              <a:rPr lang="en-US" altLang="zh-CN" sz="4000" dirty="0" smtClean="0">
                <a:solidFill>
                  <a:srgbClr val="077CFD"/>
                </a:solidFill>
                <a:latin typeface="方正喵呜体" panose="02010600010101010101" pitchFamily="2" charset="-122"/>
                <a:ea typeface="方正喵呜体" panose="02010600010101010101" pitchFamily="2" charset="-122"/>
              </a:rPr>
              <a:t>+ </a:t>
            </a:r>
            <a:r>
              <a:rPr lang="zh-CN" altLang="en-US" sz="4000" dirty="0" smtClean="0">
                <a:solidFill>
                  <a:srgbClr val="077CFD"/>
                </a:solidFill>
                <a:latin typeface="方正喵呜体" panose="02010600010101010101" pitchFamily="2" charset="-122"/>
                <a:ea typeface="方正喵呜体" panose="02010600010101010101" pitchFamily="2" charset="-122"/>
              </a:rPr>
              <a:t>关系</a:t>
            </a:r>
            <a:endParaRPr lang="zh-CN" altLang="en-US" sz="4000" dirty="0">
              <a:solidFill>
                <a:srgbClr val="077CFD"/>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227908" y="3457302"/>
            <a:ext cx="6505303" cy="830997"/>
          </a:xfrm>
          <a:prstGeom prst="rect">
            <a:avLst/>
          </a:prstGeom>
          <a:noFill/>
        </p:spPr>
        <p:txBody>
          <a:bodyPr wrap="square" rtlCol="0">
            <a:spAutoFit/>
          </a:bodyPr>
          <a:lstStyle/>
          <a:p>
            <a:pPr algn="ctr"/>
            <a:r>
              <a:rPr lang="zh-CN" altLang="en-US" sz="2400" dirty="0" smtClean="0">
                <a:solidFill>
                  <a:schemeClr val="bg1"/>
                </a:solidFill>
                <a:effectLst>
                  <a:outerShdw blurRad="60007" dist="200025" dir="15000000" sy="30000" kx="-1800000" algn="bl" rotWithShape="0">
                    <a:prstClr val="black">
                      <a:alpha val="32000"/>
                    </a:prstClr>
                  </a:outerShdw>
                </a:effectLst>
                <a:latin typeface="方正喵呜体" panose="02010600010101010101" pitchFamily="2" charset="-122"/>
                <a:ea typeface="方正喵呜体" panose="02010600010101010101" pitchFamily="2" charset="-122"/>
              </a:rPr>
              <a:t>横看成岭侧成峰，远近高低各不同。</a:t>
            </a:r>
            <a:endParaRPr lang="en-US" altLang="zh-CN" sz="2400" dirty="0" smtClean="0">
              <a:solidFill>
                <a:schemeClr val="bg1"/>
              </a:solidFill>
              <a:effectLst>
                <a:outerShdw blurRad="60007" dist="200025" dir="15000000" sy="30000" kx="-1800000" algn="bl" rotWithShape="0">
                  <a:prstClr val="black">
                    <a:alpha val="32000"/>
                  </a:prstClr>
                </a:outerShdw>
              </a:effectLst>
              <a:latin typeface="方正喵呜体" panose="02010600010101010101" pitchFamily="2" charset="-122"/>
              <a:ea typeface="方正喵呜体" panose="02010600010101010101" pitchFamily="2" charset="-122"/>
            </a:endParaRPr>
          </a:p>
          <a:p>
            <a:pPr algn="ctr"/>
            <a:r>
              <a:rPr lang="zh-CN" altLang="en-US" sz="2400" dirty="0" smtClean="0">
                <a:solidFill>
                  <a:schemeClr val="bg1"/>
                </a:solidFill>
                <a:effectLst>
                  <a:outerShdw blurRad="60007" dist="200025" dir="15000000" sy="30000" kx="-1800000" algn="bl" rotWithShape="0">
                    <a:prstClr val="black">
                      <a:alpha val="32000"/>
                    </a:prstClr>
                  </a:outerShdw>
                </a:effectLst>
                <a:latin typeface="方正喵呜体" panose="02010600010101010101" pitchFamily="2" charset="-122"/>
                <a:ea typeface="方正喵呜体" panose="02010600010101010101" pitchFamily="2" charset="-122"/>
              </a:rPr>
              <a:t>不识庐山真面目，只缘身在此山中。</a:t>
            </a:r>
            <a:endParaRPr lang="zh-CN" altLang="en-US" sz="2400" dirty="0">
              <a:solidFill>
                <a:schemeClr val="bg1"/>
              </a:solidFill>
              <a:effectLst>
                <a:outerShdw blurRad="60007" dist="200025" dir="15000000" sy="30000" kx="-1800000" algn="bl" rotWithShape="0">
                  <a:prstClr val="black">
                    <a:alpha val="32000"/>
                  </a:prstClr>
                </a:outerShdw>
              </a:effectLst>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stretch>
            <a:fillRect/>
          </a:stretch>
        </p:blipFill>
        <p:spPr>
          <a:xfrm>
            <a:off x="0" y="6172200"/>
            <a:ext cx="9144000" cy="685800"/>
          </a:xfrm>
          <a:prstGeom prst="rect">
            <a:avLst/>
          </a:prstGeom>
        </p:spPr>
      </p:pic>
    </p:spTree>
    <p:extLst>
      <p:ext uri="{BB962C8B-B14F-4D97-AF65-F5344CB8AC3E}">
        <p14:creationId xmlns:p14="http://schemas.microsoft.com/office/powerpoint/2010/main" val="132294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5536" y="260648"/>
            <a:ext cx="8229600" cy="755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smtClean="0">
                <a:solidFill>
                  <a:schemeClr val="bg1"/>
                </a:solidFill>
                <a:latin typeface="方正喵呜体" panose="02010600010101010101" pitchFamily="2" charset="-122"/>
                <a:ea typeface="方正喵呜体" panose="02010600010101010101" pitchFamily="2" charset="-122"/>
              </a:rPr>
              <a:t>森林转化成二叉树的规则</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590550" y="1341438"/>
            <a:ext cx="7869238" cy="50038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buClr>
                <a:schemeClr val="tx2"/>
              </a:buClr>
              <a:buFont typeface="Arial" panose="020B0604020202020204" pitchFamily="34" charset="0"/>
              <a:buNone/>
            </a:pPr>
            <a:r>
              <a:rPr kumimoji="1" lang="zh-CN" altLang="en-US" b="1" smtClean="0">
                <a:solidFill>
                  <a:schemeClr val="bg1"/>
                </a:solidFill>
                <a:latin typeface="方正喵呜体" panose="02010600010101010101" pitchFamily="2" charset="-122"/>
                <a:ea typeface="方正喵呜体" panose="02010600010101010101" pitchFamily="2" charset="-122"/>
              </a:rPr>
              <a:t>设</a:t>
            </a:r>
            <a:r>
              <a:rPr kumimoji="1" lang="en-US" altLang="zh-CN" b="1" i="1" smtClean="0">
                <a:solidFill>
                  <a:schemeClr val="bg1"/>
                </a:solidFill>
                <a:latin typeface="方正喵呜体" panose="02010600010101010101" pitchFamily="2" charset="-122"/>
                <a:ea typeface="方正喵呜体" panose="02010600010101010101" pitchFamily="2" charset="-122"/>
              </a:rPr>
              <a:t>F=</a:t>
            </a:r>
            <a:r>
              <a:rPr kumimoji="1" lang="en-US" altLang="zh-CN" b="1" smtClean="0">
                <a:solidFill>
                  <a:schemeClr val="bg1"/>
                </a:solidFill>
                <a:latin typeface="方正喵呜体" panose="02010600010101010101" pitchFamily="2" charset="-122"/>
                <a:ea typeface="方正喵呜体" panose="02010600010101010101" pitchFamily="2" charset="-122"/>
              </a:rPr>
              <a:t>{</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baseline="-25000" smtClean="0">
                <a:solidFill>
                  <a:schemeClr val="bg1"/>
                </a:solidFill>
                <a:latin typeface="方正喵呜体" panose="02010600010101010101" pitchFamily="2" charset="-122"/>
                <a:ea typeface="方正喵呜体" panose="02010600010101010101" pitchFamily="2" charset="-122"/>
              </a:rPr>
              <a:t>1 </a:t>
            </a:r>
            <a:r>
              <a:rPr kumimoji="1" lang="en-US" altLang="zh-CN" b="1" smtClean="0">
                <a:solidFill>
                  <a:schemeClr val="bg1"/>
                </a:solidFill>
                <a:latin typeface="方正喵呜体" panose="02010600010101010101" pitchFamily="2" charset="-122"/>
                <a:ea typeface="方正喵呜体" panose="02010600010101010101" pitchFamily="2" charset="-122"/>
              </a:rPr>
              <a:t>, </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baseline="-25000" smtClean="0">
                <a:solidFill>
                  <a:schemeClr val="bg1"/>
                </a:solidFill>
                <a:latin typeface="方正喵呜体" panose="02010600010101010101" pitchFamily="2" charset="-122"/>
                <a:ea typeface="方正喵呜体" panose="02010600010101010101" pitchFamily="2" charset="-122"/>
              </a:rPr>
              <a:t>2</a:t>
            </a:r>
            <a:r>
              <a:rPr kumimoji="1" lang="en-US" altLang="zh-CN" b="1" smtClean="0">
                <a:solidFill>
                  <a:schemeClr val="bg1"/>
                </a:solidFill>
                <a:latin typeface="方正喵呜体" panose="02010600010101010101" pitchFamily="2" charset="-122"/>
                <a:ea typeface="方正喵呜体" panose="02010600010101010101" pitchFamily="2" charset="-122"/>
              </a:rPr>
              <a:t>, …, </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i="1" baseline="-25000" smtClean="0">
                <a:solidFill>
                  <a:schemeClr val="bg1"/>
                </a:solidFill>
                <a:latin typeface="方正喵呜体" panose="02010600010101010101" pitchFamily="2" charset="-122"/>
                <a:ea typeface="方正喵呜体" panose="02010600010101010101" pitchFamily="2" charset="-122"/>
              </a:rPr>
              <a:t>n</a:t>
            </a:r>
            <a:r>
              <a:rPr kumimoji="1" lang="en-US" altLang="zh-CN" b="1" smtClean="0">
                <a:solidFill>
                  <a:schemeClr val="bg1"/>
                </a:solidFill>
                <a:latin typeface="方正喵呜体" panose="02010600010101010101" pitchFamily="2" charset="-122"/>
                <a:ea typeface="方正喵呜体" panose="02010600010101010101" pitchFamily="2" charset="-122"/>
              </a:rPr>
              <a:t>} </a:t>
            </a:r>
            <a:r>
              <a:rPr kumimoji="1" lang="zh-CN" altLang="en-US" b="1" smtClean="0">
                <a:solidFill>
                  <a:schemeClr val="bg1"/>
                </a:solidFill>
                <a:latin typeface="方正喵呜体" panose="02010600010101010101" pitchFamily="2" charset="-122"/>
                <a:ea typeface="方正喵呜体" panose="02010600010101010101" pitchFamily="2" charset="-122"/>
              </a:rPr>
              <a:t>表示由树</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baseline="-25000" smtClean="0">
                <a:solidFill>
                  <a:schemeClr val="bg1"/>
                </a:solidFill>
                <a:latin typeface="方正喵呜体" panose="02010600010101010101" pitchFamily="2" charset="-122"/>
                <a:ea typeface="方正喵呜体" panose="02010600010101010101" pitchFamily="2" charset="-122"/>
              </a:rPr>
              <a:t>1 </a:t>
            </a:r>
            <a:r>
              <a:rPr kumimoji="1" lang="en-US" altLang="zh-CN" b="1" smtClean="0">
                <a:solidFill>
                  <a:schemeClr val="bg1"/>
                </a:solidFill>
                <a:latin typeface="方正喵呜体" panose="02010600010101010101" pitchFamily="2" charset="-122"/>
                <a:ea typeface="方正喵呜体" panose="02010600010101010101" pitchFamily="2" charset="-122"/>
              </a:rPr>
              <a:t>, </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baseline="-25000" smtClean="0">
                <a:solidFill>
                  <a:schemeClr val="bg1"/>
                </a:solidFill>
                <a:latin typeface="方正喵呜体" panose="02010600010101010101" pitchFamily="2" charset="-122"/>
                <a:ea typeface="方正喵呜体" panose="02010600010101010101" pitchFamily="2" charset="-122"/>
              </a:rPr>
              <a:t>2</a:t>
            </a:r>
            <a:r>
              <a:rPr kumimoji="1" lang="en-US" altLang="zh-CN" b="1" smtClean="0">
                <a:solidFill>
                  <a:schemeClr val="bg1"/>
                </a:solidFill>
                <a:latin typeface="方正喵呜体" panose="02010600010101010101" pitchFamily="2" charset="-122"/>
                <a:ea typeface="方正喵呜体" panose="02010600010101010101" pitchFamily="2" charset="-122"/>
              </a:rPr>
              <a:t>, …, </a:t>
            </a:r>
            <a:r>
              <a:rPr kumimoji="1" lang="en-US" altLang="zh-CN" b="1" i="1" smtClean="0">
                <a:solidFill>
                  <a:schemeClr val="bg1"/>
                </a:solidFill>
                <a:latin typeface="方正喵呜体" panose="02010600010101010101" pitchFamily="2" charset="-122"/>
                <a:ea typeface="方正喵呜体" panose="02010600010101010101" pitchFamily="2" charset="-122"/>
              </a:rPr>
              <a:t>T</a:t>
            </a:r>
            <a:r>
              <a:rPr kumimoji="1" lang="en-US" altLang="zh-CN" b="1" i="1" baseline="-25000" smtClean="0">
                <a:solidFill>
                  <a:schemeClr val="bg1"/>
                </a:solidFill>
                <a:latin typeface="方正喵呜体" panose="02010600010101010101" pitchFamily="2" charset="-122"/>
                <a:ea typeface="方正喵呜体" panose="02010600010101010101" pitchFamily="2" charset="-122"/>
              </a:rPr>
              <a:t>n</a:t>
            </a:r>
            <a:r>
              <a:rPr kumimoji="1" lang="zh-CN" altLang="en-US" b="1" smtClean="0">
                <a:solidFill>
                  <a:schemeClr val="bg1"/>
                </a:solidFill>
                <a:latin typeface="方正喵呜体" panose="02010600010101010101" pitchFamily="2" charset="-122"/>
                <a:ea typeface="方正喵呜体" panose="02010600010101010101" pitchFamily="2" charset="-122"/>
              </a:rPr>
              <a:t>组成的森林，则森林</a:t>
            </a:r>
            <a:r>
              <a:rPr kumimoji="1" lang="en-US" altLang="zh-CN" b="1" smtClean="0">
                <a:solidFill>
                  <a:schemeClr val="bg1"/>
                </a:solidFill>
                <a:latin typeface="方正喵呜体" panose="02010600010101010101" pitchFamily="2" charset="-122"/>
                <a:ea typeface="方正喵呜体" panose="02010600010101010101" pitchFamily="2" charset="-122"/>
              </a:rPr>
              <a:t>F</a:t>
            </a:r>
            <a:r>
              <a:rPr kumimoji="1" lang="zh-CN" altLang="en-US" b="1" smtClean="0">
                <a:solidFill>
                  <a:schemeClr val="bg1"/>
                </a:solidFill>
                <a:latin typeface="方正喵呜体" panose="02010600010101010101" pitchFamily="2" charset="-122"/>
                <a:ea typeface="方正喵呜体" panose="02010600010101010101" pitchFamily="2" charset="-122"/>
              </a:rPr>
              <a:t>对应的二叉树</a:t>
            </a:r>
            <a:r>
              <a:rPr kumimoji="1" lang="en-US" altLang="zh-CN" b="1" smtClean="0">
                <a:solidFill>
                  <a:schemeClr val="bg1"/>
                </a:solidFill>
                <a:latin typeface="方正喵呜体" panose="02010600010101010101" pitchFamily="2" charset="-122"/>
                <a:ea typeface="方正喵呜体" panose="02010600010101010101" pitchFamily="2" charset="-122"/>
              </a:rPr>
              <a:t>B=</a:t>
            </a:r>
            <a:r>
              <a:rPr kumimoji="1" lang="zh-CN" altLang="en-US" b="1" smtClean="0">
                <a:solidFill>
                  <a:schemeClr val="bg1"/>
                </a:solidFill>
                <a:latin typeface="方正喵呜体" panose="02010600010101010101" pitchFamily="2" charset="-122"/>
                <a:ea typeface="方正喵呜体" panose="02010600010101010101" pitchFamily="2" charset="-122"/>
              </a:rPr>
              <a:t>（</a:t>
            </a:r>
            <a:r>
              <a:rPr kumimoji="1" lang="en-US" altLang="zh-CN" b="1" smtClean="0">
                <a:solidFill>
                  <a:schemeClr val="bg1"/>
                </a:solidFill>
                <a:latin typeface="方正喵呜体" panose="02010600010101010101" pitchFamily="2" charset="-122"/>
                <a:ea typeface="方正喵呜体" panose="02010600010101010101" pitchFamily="2" charset="-122"/>
              </a:rPr>
              <a:t>root</a:t>
            </a:r>
            <a:r>
              <a:rPr kumimoji="1" lang="zh-CN" altLang="en-US" b="1" smtClean="0">
                <a:solidFill>
                  <a:schemeClr val="bg1"/>
                </a:solidFill>
                <a:latin typeface="方正喵呜体" panose="02010600010101010101" pitchFamily="2" charset="-122"/>
                <a:ea typeface="方正喵呜体" panose="02010600010101010101" pitchFamily="2" charset="-122"/>
              </a:rPr>
              <a:t>，</a:t>
            </a:r>
            <a:r>
              <a:rPr kumimoji="1" lang="en-US" altLang="zh-CN" b="1" i="1" smtClean="0">
                <a:solidFill>
                  <a:schemeClr val="bg1"/>
                </a:solidFill>
                <a:latin typeface="方正喵呜体" panose="02010600010101010101" pitchFamily="2" charset="-122"/>
                <a:ea typeface="方正喵呜体" panose="02010600010101010101" pitchFamily="2" charset="-122"/>
              </a:rPr>
              <a:t>LB</a:t>
            </a:r>
            <a:r>
              <a:rPr kumimoji="1" lang="zh-CN" altLang="en-US" b="1" smtClean="0">
                <a:solidFill>
                  <a:schemeClr val="bg1"/>
                </a:solidFill>
                <a:latin typeface="方正喵呜体" panose="02010600010101010101" pitchFamily="2" charset="-122"/>
                <a:ea typeface="方正喵呜体" panose="02010600010101010101" pitchFamily="2" charset="-122"/>
              </a:rPr>
              <a:t>，</a:t>
            </a:r>
            <a:r>
              <a:rPr kumimoji="1" lang="en-US" altLang="zh-CN" b="1" i="1" smtClean="0">
                <a:solidFill>
                  <a:schemeClr val="bg1"/>
                </a:solidFill>
                <a:latin typeface="方正喵呜体" panose="02010600010101010101" pitchFamily="2" charset="-122"/>
                <a:ea typeface="方正喵呜体" panose="02010600010101010101" pitchFamily="2" charset="-122"/>
              </a:rPr>
              <a:t>RB</a:t>
            </a:r>
            <a:r>
              <a:rPr kumimoji="1" lang="zh-CN" altLang="en-US" b="1" smtClean="0">
                <a:solidFill>
                  <a:schemeClr val="bg1"/>
                </a:solidFill>
                <a:latin typeface="方正喵呜体" panose="02010600010101010101" pitchFamily="2" charset="-122"/>
                <a:ea typeface="方正喵呜体" panose="02010600010101010101" pitchFamily="2" charset="-122"/>
              </a:rPr>
              <a:t>）为：</a:t>
            </a:r>
            <a:endParaRPr kumimoji="1" lang="en-US" altLang="zh-CN" sz="3000" b="1" smtClean="0">
              <a:solidFill>
                <a:schemeClr val="bg1"/>
              </a:solidFill>
              <a:latin typeface="方正喵呜体" panose="02010600010101010101" pitchFamily="2" charset="-122"/>
              <a:ea typeface="方正喵呜体" panose="02010600010101010101" pitchFamily="2" charset="-122"/>
            </a:endParaRPr>
          </a:p>
          <a:p>
            <a:pPr marL="533400" indent="-533400">
              <a:lnSpc>
                <a:spcPct val="115000"/>
              </a:lnSpc>
              <a:buClr>
                <a:schemeClr val="tx2"/>
              </a:buClr>
              <a:buFont typeface="Wingdings" pitchFamily="2" charset="2"/>
              <a:buChar char=""/>
            </a:pPr>
            <a:r>
              <a:rPr kumimoji="1" lang="zh-CN" altLang="en-US" sz="3000" b="1" smtClean="0">
                <a:solidFill>
                  <a:schemeClr val="bg1"/>
                </a:solidFill>
                <a:latin typeface="方正喵呜体" panose="02010600010101010101" pitchFamily="2" charset="-122"/>
                <a:ea typeface="方正喵呜体" panose="02010600010101010101" pitchFamily="2" charset="-122"/>
              </a:rPr>
              <a:t>若 </a:t>
            </a:r>
            <a:r>
              <a:rPr kumimoji="1" lang="en-US" altLang="zh-CN" sz="3000" b="1" i="1" smtClean="0">
                <a:solidFill>
                  <a:schemeClr val="bg1"/>
                </a:solidFill>
                <a:latin typeface="方正喵呜体" panose="02010600010101010101" pitchFamily="2" charset="-122"/>
                <a:ea typeface="方正喵呜体" panose="02010600010101010101" pitchFamily="2" charset="-122"/>
              </a:rPr>
              <a:t>F</a:t>
            </a:r>
            <a:r>
              <a:rPr kumimoji="1" lang="zh-CN" altLang="en-US" b="1" smtClean="0">
                <a:solidFill>
                  <a:schemeClr val="bg1"/>
                </a:solidFill>
                <a:latin typeface="方正喵呜体" panose="02010600010101010101" pitchFamily="2" charset="-122"/>
                <a:ea typeface="方正喵呜体" panose="02010600010101010101" pitchFamily="2" charset="-122"/>
              </a:rPr>
              <a:t>为空</a:t>
            </a:r>
            <a:r>
              <a:rPr kumimoji="1" lang="zh-CN" altLang="en-US" sz="3000" b="1" smtClean="0">
                <a:solidFill>
                  <a:schemeClr val="bg1"/>
                </a:solidFill>
                <a:latin typeface="方正喵呜体" panose="02010600010101010101" pitchFamily="2" charset="-122"/>
                <a:ea typeface="方正喵呜体" panose="02010600010101010101" pitchFamily="2" charset="-122"/>
              </a:rPr>
              <a:t>，即 </a:t>
            </a:r>
            <a:r>
              <a:rPr kumimoji="1" lang="en-US" altLang="zh-CN" sz="3000" b="1" i="1" smtClean="0">
                <a:solidFill>
                  <a:schemeClr val="bg1"/>
                </a:solidFill>
                <a:latin typeface="方正喵呜体" panose="02010600010101010101" pitchFamily="2" charset="-122"/>
                <a:ea typeface="方正喵呜体" panose="02010600010101010101" pitchFamily="2" charset="-122"/>
              </a:rPr>
              <a:t>n</a:t>
            </a:r>
            <a:r>
              <a:rPr kumimoji="1" lang="en-US" altLang="zh-CN" sz="3000" b="1" smtClean="0">
                <a:solidFill>
                  <a:schemeClr val="bg1"/>
                </a:solidFill>
                <a:latin typeface="方正喵呜体" panose="02010600010101010101" pitchFamily="2" charset="-122"/>
                <a:ea typeface="方正喵呜体" panose="02010600010101010101" pitchFamily="2" charset="-122"/>
              </a:rPr>
              <a:t> = 0</a:t>
            </a:r>
            <a:r>
              <a:rPr kumimoji="1" lang="zh-CN" altLang="en-US" sz="3000" b="1" smtClean="0">
                <a:solidFill>
                  <a:schemeClr val="bg1"/>
                </a:solidFill>
                <a:latin typeface="方正喵呜体" panose="02010600010101010101" pitchFamily="2" charset="-122"/>
                <a:ea typeface="方正喵呜体" panose="02010600010101010101" pitchFamily="2" charset="-122"/>
              </a:rPr>
              <a:t>，则对应的二叉树 </a:t>
            </a:r>
            <a:r>
              <a:rPr kumimoji="1" lang="en-US" altLang="zh-CN" sz="3000" b="1" i="1" smtClean="0">
                <a:solidFill>
                  <a:schemeClr val="bg1"/>
                </a:solidFill>
                <a:latin typeface="方正喵呜体" panose="02010600010101010101" pitchFamily="2" charset="-122"/>
                <a:ea typeface="方正喵呜体" panose="02010600010101010101" pitchFamily="2" charset="-122"/>
              </a:rPr>
              <a:t>B</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zh-CN" altLang="en-US" sz="3000" b="1" smtClean="0">
                <a:solidFill>
                  <a:schemeClr val="bg1"/>
                </a:solidFill>
                <a:latin typeface="方正喵呜体" panose="02010600010101010101" pitchFamily="2" charset="-122"/>
                <a:ea typeface="方正喵呜体" panose="02010600010101010101" pitchFamily="2" charset="-122"/>
              </a:rPr>
              <a:t>为空树。</a:t>
            </a:r>
          </a:p>
          <a:p>
            <a:pPr marL="533400" indent="-533400">
              <a:lnSpc>
                <a:spcPct val="115000"/>
              </a:lnSpc>
              <a:buClr>
                <a:schemeClr val="tx2"/>
              </a:buClr>
              <a:buFont typeface="Wingdings" pitchFamily="2" charset="2"/>
              <a:buChar char=""/>
            </a:pPr>
            <a:r>
              <a:rPr kumimoji="1" lang="zh-CN" altLang="en-US" sz="3000" b="1" smtClean="0">
                <a:solidFill>
                  <a:schemeClr val="bg1"/>
                </a:solidFill>
                <a:latin typeface="方正喵呜体" panose="02010600010101010101" pitchFamily="2" charset="-122"/>
                <a:ea typeface="方正喵呜体" panose="02010600010101010101" pitchFamily="2" charset="-122"/>
              </a:rPr>
              <a:t>若 </a:t>
            </a:r>
            <a:r>
              <a:rPr kumimoji="1" lang="en-US" altLang="zh-CN" sz="3000" b="1" i="1" smtClean="0">
                <a:solidFill>
                  <a:schemeClr val="bg1"/>
                </a:solidFill>
                <a:latin typeface="方正喵呜体" panose="02010600010101010101" pitchFamily="2" charset="-122"/>
                <a:ea typeface="方正喵呜体" panose="02010600010101010101" pitchFamily="2" charset="-122"/>
              </a:rPr>
              <a:t>F </a:t>
            </a:r>
            <a:r>
              <a:rPr kumimoji="1" lang="zh-CN" altLang="en-US" sz="3000" b="1" smtClean="0">
                <a:solidFill>
                  <a:schemeClr val="bg1"/>
                </a:solidFill>
                <a:latin typeface="方正喵呜体" panose="02010600010101010101" pitchFamily="2" charset="-122"/>
                <a:ea typeface="方正喵呜体" panose="02010600010101010101" pitchFamily="2" charset="-122"/>
              </a:rPr>
              <a:t>不空，则</a:t>
            </a:r>
          </a:p>
          <a:p>
            <a:pPr marL="914400" lvl="1" indent="-457200">
              <a:lnSpc>
                <a:spcPct val="115000"/>
              </a:lnSpc>
              <a:buClr>
                <a:schemeClr val="tx2"/>
              </a:buClr>
              <a:buFont typeface="Wingdings" pitchFamily="2" charset="2"/>
              <a:buChar char="ü"/>
            </a:pPr>
            <a:r>
              <a:rPr kumimoji="1" lang="zh-CN" altLang="en-US" sz="3000" b="1" smtClean="0">
                <a:solidFill>
                  <a:schemeClr val="bg1"/>
                </a:solidFill>
                <a:latin typeface="方正喵呜体" panose="02010600010101010101" pitchFamily="2" charset="-122"/>
                <a:ea typeface="方正喵呜体" panose="02010600010101010101" pitchFamily="2" charset="-122"/>
              </a:rPr>
              <a:t>二叉树 </a:t>
            </a:r>
            <a:r>
              <a:rPr kumimoji="1" lang="en-US" altLang="zh-CN" sz="3000" b="1" i="1" smtClean="0">
                <a:solidFill>
                  <a:schemeClr val="bg1"/>
                </a:solidFill>
                <a:latin typeface="方正喵呜体" panose="02010600010101010101" pitchFamily="2" charset="-122"/>
                <a:ea typeface="方正喵呜体" panose="02010600010101010101" pitchFamily="2" charset="-122"/>
              </a:rPr>
              <a:t>B </a:t>
            </a:r>
            <a:r>
              <a:rPr kumimoji="1" lang="zh-CN" altLang="en-US" sz="3000" b="1" smtClean="0">
                <a:solidFill>
                  <a:schemeClr val="bg1"/>
                </a:solidFill>
                <a:latin typeface="方正喵呜体" panose="02010600010101010101" pitchFamily="2" charset="-122"/>
                <a:ea typeface="方正喵呜体" panose="02010600010101010101" pitchFamily="2" charset="-122"/>
              </a:rPr>
              <a:t>的根是 </a:t>
            </a:r>
            <a:r>
              <a:rPr kumimoji="1" lang="en-US" altLang="zh-CN" sz="3000" b="1" i="1" smtClean="0">
                <a:solidFill>
                  <a:schemeClr val="bg1"/>
                </a:solidFill>
                <a:latin typeface="方正喵呜体" panose="02010600010101010101" pitchFamily="2" charset="-122"/>
                <a:ea typeface="方正喵呜体" panose="02010600010101010101" pitchFamily="2" charset="-122"/>
              </a:rPr>
              <a:t>F </a:t>
            </a:r>
            <a:r>
              <a:rPr kumimoji="1" lang="zh-CN" altLang="en-US" sz="3000" b="1" smtClean="0">
                <a:solidFill>
                  <a:schemeClr val="bg1"/>
                </a:solidFill>
                <a:latin typeface="方正喵呜体" panose="02010600010101010101" pitchFamily="2" charset="-122"/>
                <a:ea typeface="方正喵呜体" panose="02010600010101010101" pitchFamily="2" charset="-122"/>
              </a:rPr>
              <a:t>第一棵树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zh-CN" altLang="en-US" sz="3000" b="1" smtClean="0">
                <a:solidFill>
                  <a:schemeClr val="bg1"/>
                </a:solidFill>
                <a:latin typeface="方正喵呜体" panose="02010600010101010101" pitchFamily="2" charset="-122"/>
                <a:ea typeface="方正喵呜体" panose="02010600010101010101" pitchFamily="2" charset="-122"/>
              </a:rPr>
              <a:t>的根；</a:t>
            </a:r>
          </a:p>
          <a:p>
            <a:pPr marL="914400" lvl="1" indent="-457200">
              <a:lnSpc>
                <a:spcPct val="115000"/>
              </a:lnSpc>
              <a:buClr>
                <a:schemeClr val="tx2"/>
              </a:buClr>
              <a:buFont typeface="Wingdings" pitchFamily="2" charset="2"/>
              <a:buChar char="ü"/>
            </a:pPr>
            <a:r>
              <a:rPr kumimoji="1" lang="zh-CN" altLang="en-US" sz="3000" b="1" smtClean="0">
                <a:solidFill>
                  <a:schemeClr val="bg1"/>
                </a:solidFill>
                <a:latin typeface="方正喵呜体" panose="02010600010101010101" pitchFamily="2" charset="-122"/>
                <a:ea typeface="方正喵呜体" panose="02010600010101010101" pitchFamily="2" charset="-122"/>
              </a:rPr>
              <a:t>其左子树</a:t>
            </a:r>
            <a:r>
              <a:rPr kumimoji="1" lang="en-US" altLang="zh-CN" sz="3000" b="1" i="1" smtClean="0">
                <a:solidFill>
                  <a:schemeClr val="bg1"/>
                </a:solidFill>
                <a:latin typeface="方正喵呜体" panose="02010600010101010101" pitchFamily="2" charset="-122"/>
                <a:ea typeface="方正喵呜体" panose="02010600010101010101" pitchFamily="2" charset="-122"/>
              </a:rPr>
              <a:t>LB</a:t>
            </a:r>
            <a:r>
              <a:rPr kumimoji="1" lang="zh-CN" altLang="en-US" sz="3000" b="1" smtClean="0">
                <a:solidFill>
                  <a:schemeClr val="bg1"/>
                </a:solidFill>
                <a:latin typeface="方正喵呜体" panose="02010600010101010101" pitchFamily="2" charset="-122"/>
                <a:ea typeface="方正喵呜体" panose="02010600010101010101" pitchFamily="2" charset="-122"/>
              </a:rPr>
              <a:t>为</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11</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12</a:t>
            </a:r>
            <a:r>
              <a:rPr kumimoji="1" lang="en-US" altLang="zh-CN" sz="3000" b="1" smtClean="0">
                <a:solidFill>
                  <a:schemeClr val="bg1"/>
                </a:solidFill>
                <a:latin typeface="方正喵呜体" panose="02010600010101010101" pitchFamily="2" charset="-122"/>
                <a:ea typeface="方正喵呜体" panose="02010600010101010101" pitchFamily="2" charset="-122"/>
              </a:rPr>
              <a:t>, …,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a:t>
            </a:r>
            <a:r>
              <a:rPr kumimoji="1" lang="en-US" altLang="zh-CN" sz="3000" b="1" i="1" baseline="-25000" smtClean="0">
                <a:solidFill>
                  <a:schemeClr val="bg1"/>
                </a:solidFill>
                <a:latin typeface="方正喵呜体" panose="02010600010101010101" pitchFamily="2" charset="-122"/>
                <a:ea typeface="方正喵呜体" panose="02010600010101010101" pitchFamily="2" charset="-122"/>
              </a:rPr>
              <a:t>m</a:t>
            </a:r>
            <a:r>
              <a:rPr kumimoji="1" lang="en-US" altLang="zh-CN" sz="3000" b="1" smtClean="0">
                <a:solidFill>
                  <a:schemeClr val="bg1"/>
                </a:solidFill>
                <a:latin typeface="方正喵呜体" panose="02010600010101010101" pitchFamily="2" charset="-122"/>
                <a:ea typeface="方正喵呜体" panose="02010600010101010101" pitchFamily="2" charset="-122"/>
              </a:rPr>
              <a:t>)</a:t>
            </a:r>
            <a:r>
              <a:rPr kumimoji="1" lang="zh-CN" altLang="en-US" sz="3000" b="1" smtClean="0">
                <a:solidFill>
                  <a:schemeClr val="bg1"/>
                </a:solidFill>
                <a:latin typeface="方正喵呜体" panose="02010600010101010101" pitchFamily="2" charset="-122"/>
                <a:ea typeface="方正喵呜体" panose="02010600010101010101" pitchFamily="2" charset="-122"/>
              </a:rPr>
              <a:t>，其中，</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11</a:t>
            </a:r>
            <a:r>
              <a:rPr kumimoji="1" lang="en-US" altLang="zh-CN" sz="3000" b="1" smtClean="0">
                <a:solidFill>
                  <a:schemeClr val="bg1"/>
                </a:solidFill>
                <a:latin typeface="方正喵呜体" panose="02010600010101010101" pitchFamily="2" charset="-122"/>
                <a:ea typeface="方正喵呜体" panose="02010600010101010101" pitchFamily="2" charset="-122"/>
              </a:rPr>
              <a:t>,</a:t>
            </a:r>
            <a:r>
              <a:rPr kumimoji="1" lang="en-US" altLang="zh-CN" sz="3000" b="1" i="1" smtClean="0">
                <a:solidFill>
                  <a:schemeClr val="bg1"/>
                </a:solidFill>
                <a:latin typeface="方正喵呜体" panose="02010600010101010101" pitchFamily="2" charset="-122"/>
                <a:ea typeface="方正喵呜体" panose="02010600010101010101" pitchFamily="2" charset="-122"/>
              </a:rPr>
              <a:t> 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12</a:t>
            </a:r>
            <a:r>
              <a:rPr kumimoji="1" lang="en-US" altLang="zh-CN" sz="3000" b="1" smtClean="0">
                <a:solidFill>
                  <a:schemeClr val="bg1"/>
                </a:solidFill>
                <a:latin typeface="方正喵呜体" panose="02010600010101010101" pitchFamily="2" charset="-122"/>
                <a:ea typeface="方正喵呜体" panose="02010600010101010101" pitchFamily="2" charset="-122"/>
              </a:rPr>
              <a:t>, …,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a:t>
            </a:r>
            <a:r>
              <a:rPr kumimoji="1" lang="en-US" altLang="zh-CN" sz="3000" b="1" i="1" baseline="-25000" smtClean="0">
                <a:solidFill>
                  <a:schemeClr val="bg1"/>
                </a:solidFill>
                <a:latin typeface="方正喵呜体" panose="02010600010101010101" pitchFamily="2" charset="-122"/>
                <a:ea typeface="方正喵呜体" panose="02010600010101010101" pitchFamily="2" charset="-122"/>
              </a:rPr>
              <a:t>m</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zh-CN" altLang="en-US" sz="3000" b="1" smtClean="0">
                <a:solidFill>
                  <a:schemeClr val="bg1"/>
                </a:solidFill>
                <a:latin typeface="方正喵呜体" panose="02010600010101010101" pitchFamily="2" charset="-122"/>
                <a:ea typeface="方正喵呜体" panose="02010600010101010101" pitchFamily="2" charset="-122"/>
              </a:rPr>
              <a:t>是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 </a:t>
            </a:r>
            <a:r>
              <a:rPr kumimoji="1" lang="zh-CN" altLang="en-US" sz="3000" b="1" smtClean="0">
                <a:solidFill>
                  <a:schemeClr val="bg1"/>
                </a:solidFill>
                <a:latin typeface="方正喵呜体" panose="02010600010101010101" pitchFamily="2" charset="-122"/>
                <a:ea typeface="方正喵呜体" panose="02010600010101010101" pitchFamily="2" charset="-122"/>
              </a:rPr>
              <a:t>的根的子树森林；</a:t>
            </a:r>
          </a:p>
          <a:p>
            <a:pPr marL="914400" lvl="1" indent="-457200">
              <a:lnSpc>
                <a:spcPct val="115000"/>
              </a:lnSpc>
              <a:buClr>
                <a:schemeClr val="tx2"/>
              </a:buClr>
              <a:buFont typeface="Wingdings" pitchFamily="2" charset="2"/>
              <a:buChar char="ü"/>
            </a:pPr>
            <a:r>
              <a:rPr kumimoji="1" lang="zh-CN" altLang="en-US" sz="3000" b="1" smtClean="0">
                <a:solidFill>
                  <a:schemeClr val="bg1"/>
                </a:solidFill>
                <a:latin typeface="方正喵呜体" panose="02010600010101010101" pitchFamily="2" charset="-122"/>
                <a:ea typeface="方正喵呜体" panose="02010600010101010101" pitchFamily="2" charset="-122"/>
              </a:rPr>
              <a:t>其右子树</a:t>
            </a:r>
            <a:r>
              <a:rPr kumimoji="1" lang="en-US" altLang="zh-CN" sz="3000" b="1" i="1" smtClean="0">
                <a:solidFill>
                  <a:schemeClr val="bg1"/>
                </a:solidFill>
                <a:latin typeface="方正喵呜体" panose="02010600010101010101" pitchFamily="2" charset="-122"/>
                <a:ea typeface="方正喵呜体" panose="02010600010101010101" pitchFamily="2" charset="-122"/>
              </a:rPr>
              <a:t>RB</a:t>
            </a:r>
            <a:r>
              <a:rPr kumimoji="1" lang="zh-CN" altLang="en-US" sz="3000" b="1" smtClean="0">
                <a:solidFill>
                  <a:schemeClr val="bg1"/>
                </a:solidFill>
                <a:latin typeface="方正喵呜体" panose="02010600010101010101" pitchFamily="2" charset="-122"/>
                <a:ea typeface="方正喵呜体" panose="02010600010101010101" pitchFamily="2" charset="-122"/>
              </a:rPr>
              <a:t>为 </a:t>
            </a:r>
            <a:r>
              <a:rPr kumimoji="1" lang="en-US" altLang="zh-CN" sz="3000" b="1" smtClean="0">
                <a:solidFill>
                  <a:schemeClr val="bg1"/>
                </a:solidFill>
                <a:latin typeface="方正喵呜体" panose="02010600010101010101" pitchFamily="2" charset="-122"/>
                <a:ea typeface="方正喵呜体" panose="02010600010101010101" pitchFamily="2" charset="-122"/>
              </a:rPr>
              <a:t>(</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2</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3</a:t>
            </a:r>
            <a:r>
              <a:rPr kumimoji="1" lang="en-US" altLang="zh-CN" sz="3000" b="1" smtClean="0">
                <a:solidFill>
                  <a:schemeClr val="bg1"/>
                </a:solidFill>
                <a:latin typeface="方正喵呜体" panose="02010600010101010101" pitchFamily="2" charset="-122"/>
                <a:ea typeface="方正喵呜体" panose="02010600010101010101" pitchFamily="2" charset="-122"/>
              </a:rPr>
              <a:t>, …,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i="1" baseline="-25000" smtClean="0">
                <a:solidFill>
                  <a:schemeClr val="bg1"/>
                </a:solidFill>
                <a:latin typeface="方正喵呜体" panose="02010600010101010101" pitchFamily="2" charset="-122"/>
                <a:ea typeface="方正喵呜体" panose="02010600010101010101" pitchFamily="2" charset="-122"/>
              </a:rPr>
              <a:t>n</a:t>
            </a:r>
            <a:r>
              <a:rPr kumimoji="1" lang="en-US" altLang="zh-CN" sz="3000" b="1" smtClean="0">
                <a:solidFill>
                  <a:schemeClr val="bg1"/>
                </a:solidFill>
                <a:latin typeface="方正喵呜体" panose="02010600010101010101" pitchFamily="2" charset="-122"/>
                <a:ea typeface="方正喵呜体" panose="02010600010101010101" pitchFamily="2" charset="-122"/>
              </a:rPr>
              <a:t>)</a:t>
            </a:r>
            <a:r>
              <a:rPr kumimoji="1" lang="zh-CN" altLang="en-US" sz="3000" b="1" smtClean="0">
                <a:solidFill>
                  <a:schemeClr val="bg1"/>
                </a:solidFill>
                <a:latin typeface="方正喵呜体" panose="02010600010101010101" pitchFamily="2" charset="-122"/>
                <a:ea typeface="方正喵呜体" panose="02010600010101010101" pitchFamily="2" charset="-122"/>
              </a:rPr>
              <a:t>，其中，</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2</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3</a:t>
            </a:r>
            <a:r>
              <a:rPr kumimoji="1" lang="en-US" altLang="zh-CN" sz="3000" b="1" smtClean="0">
                <a:solidFill>
                  <a:schemeClr val="bg1"/>
                </a:solidFill>
                <a:latin typeface="方正喵呜体" panose="02010600010101010101" pitchFamily="2" charset="-122"/>
                <a:ea typeface="方正喵呜体" panose="02010600010101010101" pitchFamily="2" charset="-122"/>
              </a:rPr>
              <a:t>, …,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i="1" baseline="-25000" smtClean="0">
                <a:solidFill>
                  <a:schemeClr val="bg1"/>
                </a:solidFill>
                <a:latin typeface="方正喵呜体" panose="02010600010101010101" pitchFamily="2" charset="-122"/>
                <a:ea typeface="方正喵呜体" panose="02010600010101010101" pitchFamily="2" charset="-122"/>
              </a:rPr>
              <a:t>n</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zh-CN" altLang="en-US" sz="3000" b="1" smtClean="0">
                <a:solidFill>
                  <a:schemeClr val="bg1"/>
                </a:solidFill>
                <a:latin typeface="方正喵呜体" panose="02010600010101010101" pitchFamily="2" charset="-122"/>
                <a:ea typeface="方正喵呜体" panose="02010600010101010101" pitchFamily="2" charset="-122"/>
              </a:rPr>
              <a:t>是除 </a:t>
            </a:r>
            <a:r>
              <a:rPr kumimoji="1" lang="en-US" altLang="zh-CN" sz="3000" b="1" i="1" smtClean="0">
                <a:solidFill>
                  <a:schemeClr val="bg1"/>
                </a:solidFill>
                <a:latin typeface="方正喵呜体" panose="02010600010101010101" pitchFamily="2" charset="-122"/>
                <a:ea typeface="方正喵呜体" panose="02010600010101010101" pitchFamily="2" charset="-122"/>
              </a:rPr>
              <a:t>T</a:t>
            </a:r>
            <a:r>
              <a:rPr kumimoji="1" lang="en-US" altLang="zh-CN" sz="3000" b="1" baseline="-25000" smtClean="0">
                <a:solidFill>
                  <a:schemeClr val="bg1"/>
                </a:solidFill>
                <a:latin typeface="方正喵呜体" panose="02010600010101010101" pitchFamily="2" charset="-122"/>
                <a:ea typeface="方正喵呜体" panose="02010600010101010101" pitchFamily="2" charset="-122"/>
              </a:rPr>
              <a:t>1</a:t>
            </a:r>
            <a:r>
              <a:rPr kumimoji="1" lang="en-US" altLang="zh-CN" sz="3000" b="1" smtClean="0">
                <a:solidFill>
                  <a:schemeClr val="bg1"/>
                </a:solidFill>
                <a:latin typeface="方正喵呜体" panose="02010600010101010101" pitchFamily="2" charset="-122"/>
                <a:ea typeface="方正喵呜体" panose="02010600010101010101" pitchFamily="2" charset="-122"/>
              </a:rPr>
              <a:t> </a:t>
            </a:r>
            <a:r>
              <a:rPr kumimoji="1" lang="zh-CN" altLang="en-US" sz="3000" b="1" smtClean="0">
                <a:solidFill>
                  <a:schemeClr val="bg1"/>
                </a:solidFill>
                <a:latin typeface="方正喵呜体" panose="02010600010101010101" pitchFamily="2" charset="-122"/>
                <a:ea typeface="方正喵呜体" panose="02010600010101010101" pitchFamily="2" charset="-122"/>
              </a:rPr>
              <a:t>外其它树构成的森林。</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2444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6161261" y="1037692"/>
            <a:ext cx="2133600" cy="1752600"/>
          </a:xfrm>
          <a:prstGeom prst="line">
            <a:avLst/>
          </a:prstGeom>
          <a:noFill/>
          <a:ln w="57150">
            <a:solidFill>
              <a:srgbClr val="92D050"/>
            </a:solidFill>
            <a:round/>
            <a:headEnd/>
            <a:tailEnd/>
          </a:ln>
          <a:effectLst/>
        </p:spPr>
        <p:txBody>
          <a:bodyPr wrap="none" anchor="ctr"/>
          <a:lstStyle/>
          <a:p>
            <a:endParaRPr lang="zh-CN" altLang="en-US">
              <a:solidFill>
                <a:schemeClr val="bg1"/>
              </a:solidFill>
            </a:endParaRPr>
          </a:p>
        </p:txBody>
      </p:sp>
      <p:sp>
        <p:nvSpPr>
          <p:cNvPr id="3" name="Line 3"/>
          <p:cNvSpPr>
            <a:spLocks noChangeShapeType="1"/>
          </p:cNvSpPr>
          <p:nvPr/>
        </p:nvSpPr>
        <p:spPr bwMode="auto">
          <a:xfrm flipH="1">
            <a:off x="6085061" y="2547405"/>
            <a:ext cx="381000" cy="3810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 name="Line 4"/>
          <p:cNvSpPr>
            <a:spLocks noChangeShapeType="1"/>
          </p:cNvSpPr>
          <p:nvPr/>
        </p:nvSpPr>
        <p:spPr bwMode="auto">
          <a:xfrm>
            <a:off x="3505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5" name="Line 5"/>
          <p:cNvSpPr>
            <a:spLocks noChangeShapeType="1"/>
          </p:cNvSpPr>
          <p:nvPr/>
        </p:nvSpPr>
        <p:spPr bwMode="auto">
          <a:xfrm flipH="1">
            <a:off x="3124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 name="Line 6"/>
          <p:cNvSpPr>
            <a:spLocks noChangeShapeType="1"/>
          </p:cNvSpPr>
          <p:nvPr/>
        </p:nvSpPr>
        <p:spPr bwMode="auto">
          <a:xfrm>
            <a:off x="14478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7" name="Line 7"/>
          <p:cNvSpPr>
            <a:spLocks noChangeShapeType="1"/>
          </p:cNvSpPr>
          <p:nvPr/>
        </p:nvSpPr>
        <p:spPr bwMode="auto">
          <a:xfrm flipH="1">
            <a:off x="9144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8" name="Line 8"/>
          <p:cNvSpPr>
            <a:spLocks noChangeShapeType="1"/>
          </p:cNvSpPr>
          <p:nvPr/>
        </p:nvSpPr>
        <p:spPr bwMode="auto">
          <a:xfrm>
            <a:off x="31242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9" name="Line 9"/>
          <p:cNvSpPr>
            <a:spLocks noChangeShapeType="1"/>
          </p:cNvSpPr>
          <p:nvPr/>
        </p:nvSpPr>
        <p:spPr bwMode="auto">
          <a:xfrm>
            <a:off x="19050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0" name="Line 10"/>
          <p:cNvSpPr>
            <a:spLocks noChangeShapeType="1"/>
          </p:cNvSpPr>
          <p:nvPr/>
        </p:nvSpPr>
        <p:spPr bwMode="auto">
          <a:xfrm>
            <a:off x="2514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1" name="Line 11"/>
          <p:cNvSpPr>
            <a:spLocks noChangeShapeType="1"/>
          </p:cNvSpPr>
          <p:nvPr/>
        </p:nvSpPr>
        <p:spPr bwMode="auto">
          <a:xfrm>
            <a:off x="1371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2" name="Line 12"/>
          <p:cNvSpPr>
            <a:spLocks noChangeShapeType="1"/>
          </p:cNvSpPr>
          <p:nvPr/>
        </p:nvSpPr>
        <p:spPr bwMode="auto">
          <a:xfrm>
            <a:off x="914400" y="4495800"/>
            <a:ext cx="990600" cy="914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3" name="Line 13"/>
          <p:cNvSpPr>
            <a:spLocks noChangeShapeType="1"/>
          </p:cNvSpPr>
          <p:nvPr/>
        </p:nvSpPr>
        <p:spPr bwMode="auto">
          <a:xfrm flipH="1">
            <a:off x="1524000" y="5562600"/>
            <a:ext cx="381000" cy="3810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4" name="Line 14"/>
          <p:cNvSpPr>
            <a:spLocks noChangeShapeType="1"/>
          </p:cNvSpPr>
          <p:nvPr/>
        </p:nvSpPr>
        <p:spPr bwMode="auto">
          <a:xfrm>
            <a:off x="3429000" y="4648200"/>
            <a:ext cx="381000" cy="3048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5" name="Line 15"/>
          <p:cNvSpPr>
            <a:spLocks noChangeShapeType="1"/>
          </p:cNvSpPr>
          <p:nvPr/>
        </p:nvSpPr>
        <p:spPr bwMode="auto">
          <a:xfrm flipH="1">
            <a:off x="914400" y="4038600"/>
            <a:ext cx="457200" cy="3810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16" name="Oval 16"/>
          <p:cNvSpPr>
            <a:spLocks noChangeArrowheads="1"/>
          </p:cNvSpPr>
          <p:nvPr/>
        </p:nvSpPr>
        <p:spPr bwMode="auto">
          <a:xfrm>
            <a:off x="609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17" name="Oval 17"/>
          <p:cNvSpPr>
            <a:spLocks noChangeArrowheads="1"/>
          </p:cNvSpPr>
          <p:nvPr/>
        </p:nvSpPr>
        <p:spPr bwMode="auto">
          <a:xfrm>
            <a:off x="1143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18" name="Oval 18"/>
          <p:cNvSpPr>
            <a:spLocks noChangeArrowheads="1"/>
          </p:cNvSpPr>
          <p:nvPr/>
        </p:nvSpPr>
        <p:spPr bwMode="auto">
          <a:xfrm>
            <a:off x="16764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19" name="Oval 19"/>
          <p:cNvSpPr>
            <a:spLocks noChangeArrowheads="1"/>
          </p:cNvSpPr>
          <p:nvPr/>
        </p:nvSpPr>
        <p:spPr bwMode="auto">
          <a:xfrm>
            <a:off x="2286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0" name="Oval 20"/>
          <p:cNvSpPr>
            <a:spLocks noChangeArrowheads="1"/>
          </p:cNvSpPr>
          <p:nvPr/>
        </p:nvSpPr>
        <p:spPr bwMode="auto">
          <a:xfrm>
            <a:off x="2895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1" name="Oval 21"/>
          <p:cNvSpPr>
            <a:spLocks noChangeArrowheads="1"/>
          </p:cNvSpPr>
          <p:nvPr/>
        </p:nvSpPr>
        <p:spPr bwMode="auto">
          <a:xfrm>
            <a:off x="35052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2" name="Oval 22"/>
          <p:cNvSpPr>
            <a:spLocks noChangeArrowheads="1"/>
          </p:cNvSpPr>
          <p:nvPr/>
        </p:nvSpPr>
        <p:spPr bwMode="auto">
          <a:xfrm>
            <a:off x="16764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3" name="Oval 23"/>
          <p:cNvSpPr>
            <a:spLocks noChangeArrowheads="1"/>
          </p:cNvSpPr>
          <p:nvPr/>
        </p:nvSpPr>
        <p:spPr bwMode="auto">
          <a:xfrm>
            <a:off x="28956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4" name="Oval 24"/>
          <p:cNvSpPr>
            <a:spLocks noChangeArrowheads="1"/>
          </p:cNvSpPr>
          <p:nvPr/>
        </p:nvSpPr>
        <p:spPr bwMode="auto">
          <a:xfrm>
            <a:off x="1143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5" name="Oval 25"/>
          <p:cNvSpPr>
            <a:spLocks noChangeArrowheads="1"/>
          </p:cNvSpPr>
          <p:nvPr/>
        </p:nvSpPr>
        <p:spPr bwMode="auto">
          <a:xfrm>
            <a:off x="2286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6" name="Oval 26"/>
          <p:cNvSpPr>
            <a:spLocks noChangeArrowheads="1"/>
          </p:cNvSpPr>
          <p:nvPr/>
        </p:nvSpPr>
        <p:spPr bwMode="auto">
          <a:xfrm>
            <a:off x="32004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27" name="Text Box 27"/>
          <p:cNvSpPr txBox="1">
            <a:spLocks noChangeArrowheads="1"/>
          </p:cNvSpPr>
          <p:nvPr/>
        </p:nvSpPr>
        <p:spPr bwMode="auto">
          <a:xfrm>
            <a:off x="744538" y="547688"/>
            <a:ext cx="2589212" cy="519112"/>
          </a:xfrm>
          <a:prstGeom prst="rect">
            <a:avLst/>
          </a:prstGeom>
          <a:noFill/>
          <a:ln w="38100">
            <a:noFill/>
            <a:miter lim="800000"/>
            <a:headEnd/>
            <a:tailEnd/>
          </a:ln>
          <a:effectLst/>
        </p:spPr>
        <p:txBody>
          <a:bodyPr wrap="none" anchor="ctr">
            <a:spAutoFit/>
          </a:bodyPr>
          <a:lstStyle/>
          <a:p>
            <a:r>
              <a:rPr kumimoji="1" lang="en-US" altLang="zh-CN" sz="2800" b="1" dirty="0">
                <a:solidFill>
                  <a:schemeClr val="bg1"/>
                </a:solidFill>
                <a:latin typeface="Times New Roman" pitchFamily="18" charset="0"/>
              </a:rPr>
              <a:t>T</a:t>
            </a:r>
            <a:r>
              <a:rPr kumimoji="1" lang="en-US" altLang="zh-CN" sz="2800" b="1" baseline="-25000" dirty="0">
                <a:solidFill>
                  <a:schemeClr val="bg1"/>
                </a:solidFill>
                <a:latin typeface="Times New Roman" pitchFamily="18" charset="0"/>
              </a:rPr>
              <a:t>1</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2</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3</a:t>
            </a:r>
            <a:endParaRPr kumimoji="1" lang="en-US" altLang="zh-CN" sz="2800" b="1" dirty="0">
              <a:solidFill>
                <a:schemeClr val="bg1"/>
              </a:solidFill>
              <a:latin typeface="Times New Roman" pitchFamily="18" charset="0"/>
            </a:endParaRPr>
          </a:p>
        </p:txBody>
      </p:sp>
      <p:sp>
        <p:nvSpPr>
          <p:cNvPr id="28" name="Text Box 28"/>
          <p:cNvSpPr txBox="1">
            <a:spLocks noChangeArrowheads="1"/>
          </p:cNvSpPr>
          <p:nvPr/>
        </p:nvSpPr>
        <p:spPr bwMode="auto">
          <a:xfrm>
            <a:off x="1158875" y="852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29" name="Text Box 29"/>
          <p:cNvSpPr txBox="1">
            <a:spLocks noChangeArrowheads="1"/>
          </p:cNvSpPr>
          <p:nvPr/>
        </p:nvSpPr>
        <p:spPr bwMode="auto">
          <a:xfrm>
            <a:off x="2341563" y="838200"/>
            <a:ext cx="401637"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30" name="Text Box 30"/>
          <p:cNvSpPr txBox="1">
            <a:spLocks noChangeArrowheads="1"/>
          </p:cNvSpPr>
          <p:nvPr/>
        </p:nvSpPr>
        <p:spPr bwMode="auto">
          <a:xfrm>
            <a:off x="3206750" y="838200"/>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H</a:t>
            </a:r>
            <a:endParaRPr kumimoji="1" lang="en-US" altLang="zh-CN" sz="2400">
              <a:solidFill>
                <a:schemeClr val="bg1"/>
              </a:solidFill>
              <a:latin typeface="Times New Roman" pitchFamily="18" charset="0"/>
            </a:endParaRPr>
          </a:p>
        </p:txBody>
      </p:sp>
      <p:sp>
        <p:nvSpPr>
          <p:cNvPr id="31" name="Oval 31"/>
          <p:cNvSpPr>
            <a:spLocks noChangeArrowheads="1"/>
          </p:cNvSpPr>
          <p:nvPr/>
        </p:nvSpPr>
        <p:spPr bwMode="auto">
          <a:xfrm>
            <a:off x="1219200" y="3733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2" name="Oval 32"/>
          <p:cNvSpPr>
            <a:spLocks noChangeArrowheads="1"/>
          </p:cNvSpPr>
          <p:nvPr/>
        </p:nvSpPr>
        <p:spPr bwMode="auto">
          <a:xfrm>
            <a:off x="609600" y="4267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3" name="Oval 33"/>
          <p:cNvSpPr>
            <a:spLocks noChangeArrowheads="1"/>
          </p:cNvSpPr>
          <p:nvPr/>
        </p:nvSpPr>
        <p:spPr bwMode="auto">
          <a:xfrm>
            <a:off x="1752600" y="5257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4" name="Oval 34"/>
          <p:cNvSpPr>
            <a:spLocks noChangeArrowheads="1"/>
          </p:cNvSpPr>
          <p:nvPr/>
        </p:nvSpPr>
        <p:spPr bwMode="auto">
          <a:xfrm>
            <a:off x="1219200" y="472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5" name="Oval 35"/>
          <p:cNvSpPr>
            <a:spLocks noChangeArrowheads="1"/>
          </p:cNvSpPr>
          <p:nvPr/>
        </p:nvSpPr>
        <p:spPr bwMode="auto">
          <a:xfrm>
            <a:off x="1219200" y="5791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6" name="Line 36"/>
          <p:cNvSpPr>
            <a:spLocks noChangeShapeType="1"/>
          </p:cNvSpPr>
          <p:nvPr/>
        </p:nvSpPr>
        <p:spPr bwMode="auto">
          <a:xfrm flipH="1">
            <a:off x="2209800" y="4038600"/>
            <a:ext cx="457200" cy="3810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7" name="Oval 37"/>
          <p:cNvSpPr>
            <a:spLocks noChangeArrowheads="1"/>
          </p:cNvSpPr>
          <p:nvPr/>
        </p:nvSpPr>
        <p:spPr bwMode="auto">
          <a:xfrm>
            <a:off x="2514600" y="3733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8" name="Oval 38"/>
          <p:cNvSpPr>
            <a:spLocks noChangeArrowheads="1"/>
          </p:cNvSpPr>
          <p:nvPr/>
        </p:nvSpPr>
        <p:spPr bwMode="auto">
          <a:xfrm>
            <a:off x="1905000" y="4267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39" name="Line 39"/>
          <p:cNvSpPr>
            <a:spLocks noChangeShapeType="1"/>
          </p:cNvSpPr>
          <p:nvPr/>
        </p:nvSpPr>
        <p:spPr bwMode="auto">
          <a:xfrm flipH="1">
            <a:off x="2819400" y="4038600"/>
            <a:ext cx="990600" cy="838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0" name="Oval 40"/>
          <p:cNvSpPr>
            <a:spLocks noChangeArrowheads="1"/>
          </p:cNvSpPr>
          <p:nvPr/>
        </p:nvSpPr>
        <p:spPr bwMode="auto">
          <a:xfrm>
            <a:off x="3657600" y="3733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1" name="Oval 41"/>
          <p:cNvSpPr>
            <a:spLocks noChangeArrowheads="1"/>
          </p:cNvSpPr>
          <p:nvPr/>
        </p:nvSpPr>
        <p:spPr bwMode="auto">
          <a:xfrm>
            <a:off x="3048000" y="4267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2" name="Oval 42"/>
          <p:cNvSpPr>
            <a:spLocks noChangeArrowheads="1"/>
          </p:cNvSpPr>
          <p:nvPr/>
        </p:nvSpPr>
        <p:spPr bwMode="auto">
          <a:xfrm>
            <a:off x="2438400" y="4800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3" name="Oval 43"/>
          <p:cNvSpPr>
            <a:spLocks noChangeArrowheads="1"/>
          </p:cNvSpPr>
          <p:nvPr/>
        </p:nvSpPr>
        <p:spPr bwMode="auto">
          <a:xfrm>
            <a:off x="3657600" y="4800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4" name="Text Box 44"/>
          <p:cNvSpPr txBox="1">
            <a:spLocks noChangeArrowheads="1"/>
          </p:cNvSpPr>
          <p:nvPr/>
        </p:nvSpPr>
        <p:spPr bwMode="auto">
          <a:xfrm>
            <a:off x="763588" y="3505200"/>
            <a:ext cx="2944812" cy="519113"/>
          </a:xfrm>
          <a:prstGeom prst="rect">
            <a:avLst/>
          </a:prstGeom>
          <a:noFill/>
          <a:ln w="38100">
            <a:noFill/>
            <a:miter lim="800000"/>
            <a:headEnd/>
            <a:tailEnd/>
          </a:ln>
          <a:effectLst/>
        </p:spPr>
        <p:txBody>
          <a:bodyPr wrap="none" anchor="ctr">
            <a:spAutoFit/>
          </a:bodyPr>
          <a:lstStyle/>
          <a:p>
            <a:r>
              <a:rPr kumimoji="1" lang="en-US" altLang="zh-CN" sz="2800" b="1" dirty="0">
                <a:solidFill>
                  <a:schemeClr val="bg1"/>
                </a:solidFill>
                <a:latin typeface="Times New Roman" pitchFamily="18" charset="0"/>
              </a:rPr>
              <a:t>T</a:t>
            </a:r>
            <a:r>
              <a:rPr kumimoji="1" lang="en-US" altLang="zh-CN" sz="2800" b="1" baseline="-25000" dirty="0">
                <a:solidFill>
                  <a:schemeClr val="bg1"/>
                </a:solidFill>
                <a:latin typeface="Times New Roman" pitchFamily="18" charset="0"/>
              </a:rPr>
              <a:t>1</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2</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3</a:t>
            </a:r>
            <a:endParaRPr kumimoji="1" lang="en-US" altLang="zh-CN" sz="2800" b="1" dirty="0">
              <a:solidFill>
                <a:schemeClr val="bg1"/>
              </a:solidFill>
              <a:latin typeface="Times New Roman" pitchFamily="18" charset="0"/>
            </a:endParaRPr>
          </a:p>
        </p:txBody>
      </p:sp>
      <p:sp>
        <p:nvSpPr>
          <p:cNvPr id="45" name="Text Box 45"/>
          <p:cNvSpPr txBox="1">
            <a:spLocks noChangeArrowheads="1"/>
          </p:cNvSpPr>
          <p:nvPr/>
        </p:nvSpPr>
        <p:spPr bwMode="auto">
          <a:xfrm>
            <a:off x="1235075" y="36718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46" name="Text Box 46"/>
          <p:cNvSpPr txBox="1">
            <a:spLocks noChangeArrowheads="1"/>
          </p:cNvSpPr>
          <p:nvPr/>
        </p:nvSpPr>
        <p:spPr bwMode="auto">
          <a:xfrm>
            <a:off x="635000" y="1614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47" name="Text Box 47"/>
          <p:cNvSpPr txBox="1">
            <a:spLocks noChangeArrowheads="1"/>
          </p:cNvSpPr>
          <p:nvPr/>
        </p:nvSpPr>
        <p:spPr bwMode="auto">
          <a:xfrm>
            <a:off x="11588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48" name="Text Box 48"/>
          <p:cNvSpPr txBox="1">
            <a:spLocks noChangeArrowheads="1"/>
          </p:cNvSpPr>
          <p:nvPr/>
        </p:nvSpPr>
        <p:spPr bwMode="auto">
          <a:xfrm>
            <a:off x="16922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49" name="Text Box 49"/>
          <p:cNvSpPr txBox="1">
            <a:spLocks noChangeArrowheads="1"/>
          </p:cNvSpPr>
          <p:nvPr/>
        </p:nvSpPr>
        <p:spPr bwMode="auto">
          <a:xfrm>
            <a:off x="2292350" y="1614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50" name="Text Box 50"/>
          <p:cNvSpPr txBox="1">
            <a:spLocks noChangeArrowheads="1"/>
          </p:cNvSpPr>
          <p:nvPr/>
        </p:nvSpPr>
        <p:spPr bwMode="auto">
          <a:xfrm>
            <a:off x="2970213" y="1614488"/>
            <a:ext cx="322262"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I</a:t>
            </a:r>
            <a:endParaRPr kumimoji="1" lang="en-US" altLang="zh-CN" sz="2400">
              <a:solidFill>
                <a:schemeClr val="bg1"/>
              </a:solidFill>
              <a:latin typeface="Times New Roman" pitchFamily="18" charset="0"/>
            </a:endParaRPr>
          </a:p>
        </p:txBody>
      </p:sp>
      <p:sp>
        <p:nvSpPr>
          <p:cNvPr id="51" name="Text Box 51"/>
          <p:cNvSpPr txBox="1">
            <a:spLocks noChangeArrowheads="1"/>
          </p:cNvSpPr>
          <p:nvPr/>
        </p:nvSpPr>
        <p:spPr bwMode="auto">
          <a:xfrm>
            <a:off x="3560763" y="1614488"/>
            <a:ext cx="361950"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J</a:t>
            </a:r>
            <a:endParaRPr kumimoji="1" lang="en-US" altLang="zh-CN" sz="2400">
              <a:solidFill>
                <a:schemeClr val="bg1"/>
              </a:solidFill>
              <a:latin typeface="Times New Roman" pitchFamily="18" charset="0"/>
            </a:endParaRPr>
          </a:p>
        </p:txBody>
      </p:sp>
      <p:sp>
        <p:nvSpPr>
          <p:cNvPr id="52" name="Text Box 52"/>
          <p:cNvSpPr txBox="1">
            <a:spLocks noChangeArrowheads="1"/>
          </p:cNvSpPr>
          <p:nvPr/>
        </p:nvSpPr>
        <p:spPr bwMode="auto">
          <a:xfrm>
            <a:off x="1701800" y="2376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53" name="Text Box 53"/>
          <p:cNvSpPr txBox="1">
            <a:spLocks noChangeArrowheads="1"/>
          </p:cNvSpPr>
          <p:nvPr/>
        </p:nvSpPr>
        <p:spPr bwMode="auto">
          <a:xfrm>
            <a:off x="2901950" y="2376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K</a:t>
            </a:r>
            <a:endParaRPr kumimoji="1" lang="en-US" altLang="zh-CN" sz="2400">
              <a:solidFill>
                <a:schemeClr val="bg1"/>
              </a:solidFill>
              <a:latin typeface="Times New Roman" pitchFamily="18" charset="0"/>
            </a:endParaRPr>
          </a:p>
        </p:txBody>
      </p:sp>
      <p:sp>
        <p:nvSpPr>
          <p:cNvPr id="54" name="Text Box 54"/>
          <p:cNvSpPr txBox="1">
            <a:spLocks noChangeArrowheads="1"/>
          </p:cNvSpPr>
          <p:nvPr/>
        </p:nvSpPr>
        <p:spPr bwMode="auto">
          <a:xfrm>
            <a:off x="2549525" y="3657600"/>
            <a:ext cx="40163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55" name="Text Box 55"/>
          <p:cNvSpPr txBox="1">
            <a:spLocks noChangeArrowheads="1"/>
          </p:cNvSpPr>
          <p:nvPr/>
        </p:nvSpPr>
        <p:spPr bwMode="auto">
          <a:xfrm>
            <a:off x="635000" y="42052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56" name="Text Box 56"/>
          <p:cNvSpPr txBox="1">
            <a:spLocks noChangeArrowheads="1"/>
          </p:cNvSpPr>
          <p:nvPr/>
        </p:nvSpPr>
        <p:spPr bwMode="auto">
          <a:xfrm>
            <a:off x="1235075" y="4662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57" name="Text Box 57"/>
          <p:cNvSpPr txBox="1">
            <a:spLocks noChangeArrowheads="1"/>
          </p:cNvSpPr>
          <p:nvPr/>
        </p:nvSpPr>
        <p:spPr bwMode="auto">
          <a:xfrm>
            <a:off x="1768475" y="51958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58" name="Text Box 58"/>
          <p:cNvSpPr txBox="1">
            <a:spLocks noChangeArrowheads="1"/>
          </p:cNvSpPr>
          <p:nvPr/>
        </p:nvSpPr>
        <p:spPr bwMode="auto">
          <a:xfrm>
            <a:off x="1244600" y="57292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59" name="Text Box 59"/>
          <p:cNvSpPr txBox="1">
            <a:spLocks noChangeArrowheads="1"/>
          </p:cNvSpPr>
          <p:nvPr/>
        </p:nvSpPr>
        <p:spPr bwMode="auto">
          <a:xfrm>
            <a:off x="1911350" y="42052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60" name="Text Box 60"/>
          <p:cNvSpPr txBox="1">
            <a:spLocks noChangeArrowheads="1"/>
          </p:cNvSpPr>
          <p:nvPr/>
        </p:nvSpPr>
        <p:spPr bwMode="auto">
          <a:xfrm>
            <a:off x="3684588" y="3657600"/>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H</a:t>
            </a:r>
            <a:endParaRPr kumimoji="1" lang="en-US" altLang="zh-CN" sz="2400">
              <a:solidFill>
                <a:schemeClr val="bg1"/>
              </a:solidFill>
              <a:latin typeface="Times New Roman" pitchFamily="18" charset="0"/>
            </a:endParaRPr>
          </a:p>
        </p:txBody>
      </p:sp>
      <p:sp>
        <p:nvSpPr>
          <p:cNvPr id="61" name="Text Box 61"/>
          <p:cNvSpPr txBox="1">
            <a:spLocks noChangeArrowheads="1"/>
          </p:cNvSpPr>
          <p:nvPr/>
        </p:nvSpPr>
        <p:spPr bwMode="auto">
          <a:xfrm>
            <a:off x="3143250" y="4205288"/>
            <a:ext cx="322263"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I</a:t>
            </a:r>
            <a:endParaRPr kumimoji="1" lang="en-US" altLang="zh-CN" sz="2400">
              <a:solidFill>
                <a:schemeClr val="bg1"/>
              </a:solidFill>
              <a:latin typeface="Times New Roman" pitchFamily="18" charset="0"/>
            </a:endParaRPr>
          </a:p>
        </p:txBody>
      </p:sp>
      <p:sp>
        <p:nvSpPr>
          <p:cNvPr id="62" name="Text Box 62"/>
          <p:cNvSpPr txBox="1">
            <a:spLocks noChangeArrowheads="1"/>
          </p:cNvSpPr>
          <p:nvPr/>
        </p:nvSpPr>
        <p:spPr bwMode="auto">
          <a:xfrm>
            <a:off x="2465388" y="4724400"/>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K</a:t>
            </a:r>
            <a:endParaRPr kumimoji="1" lang="en-US" altLang="zh-CN" sz="2400">
              <a:solidFill>
                <a:schemeClr val="bg1"/>
              </a:solidFill>
              <a:latin typeface="Times New Roman" pitchFamily="18" charset="0"/>
            </a:endParaRPr>
          </a:p>
        </p:txBody>
      </p:sp>
      <p:sp>
        <p:nvSpPr>
          <p:cNvPr id="63" name="Text Box 63"/>
          <p:cNvSpPr txBox="1">
            <a:spLocks noChangeArrowheads="1"/>
          </p:cNvSpPr>
          <p:nvPr/>
        </p:nvSpPr>
        <p:spPr bwMode="auto">
          <a:xfrm>
            <a:off x="3732213" y="4738688"/>
            <a:ext cx="361950"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J</a:t>
            </a:r>
            <a:endParaRPr kumimoji="1" lang="en-US" altLang="zh-CN" sz="2400">
              <a:solidFill>
                <a:schemeClr val="bg1"/>
              </a:solidFill>
              <a:latin typeface="Times New Roman" pitchFamily="18" charset="0"/>
            </a:endParaRPr>
          </a:p>
        </p:txBody>
      </p:sp>
      <p:sp>
        <p:nvSpPr>
          <p:cNvPr id="64" name="Line 64"/>
          <p:cNvSpPr>
            <a:spLocks noChangeShapeType="1"/>
          </p:cNvSpPr>
          <p:nvPr/>
        </p:nvSpPr>
        <p:spPr bwMode="auto">
          <a:xfrm>
            <a:off x="5475461" y="1480605"/>
            <a:ext cx="990600" cy="914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5" name="Line 65"/>
          <p:cNvSpPr>
            <a:spLocks noChangeShapeType="1"/>
          </p:cNvSpPr>
          <p:nvPr/>
        </p:nvSpPr>
        <p:spPr bwMode="auto">
          <a:xfrm flipH="1">
            <a:off x="5475461" y="1023405"/>
            <a:ext cx="457200" cy="3810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66" name="Oval 66"/>
          <p:cNvSpPr>
            <a:spLocks noChangeArrowheads="1"/>
          </p:cNvSpPr>
          <p:nvPr/>
        </p:nvSpPr>
        <p:spPr bwMode="auto">
          <a:xfrm>
            <a:off x="5780261" y="718605"/>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7" name="Oval 67"/>
          <p:cNvSpPr>
            <a:spLocks noChangeArrowheads="1"/>
          </p:cNvSpPr>
          <p:nvPr/>
        </p:nvSpPr>
        <p:spPr bwMode="auto">
          <a:xfrm>
            <a:off x="5170661" y="1252005"/>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8" name="Oval 68"/>
          <p:cNvSpPr>
            <a:spLocks noChangeArrowheads="1"/>
          </p:cNvSpPr>
          <p:nvPr/>
        </p:nvSpPr>
        <p:spPr bwMode="auto">
          <a:xfrm>
            <a:off x="6313661" y="2242605"/>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9" name="Oval 69"/>
          <p:cNvSpPr>
            <a:spLocks noChangeArrowheads="1"/>
          </p:cNvSpPr>
          <p:nvPr/>
        </p:nvSpPr>
        <p:spPr bwMode="auto">
          <a:xfrm>
            <a:off x="5780261" y="1709205"/>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0" name="Oval 70"/>
          <p:cNvSpPr>
            <a:spLocks noChangeArrowheads="1"/>
          </p:cNvSpPr>
          <p:nvPr/>
        </p:nvSpPr>
        <p:spPr bwMode="auto">
          <a:xfrm>
            <a:off x="5780261" y="2776005"/>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1" name="Text Box 71"/>
          <p:cNvSpPr txBox="1">
            <a:spLocks noChangeArrowheads="1"/>
          </p:cNvSpPr>
          <p:nvPr/>
        </p:nvSpPr>
        <p:spPr bwMode="auto">
          <a:xfrm>
            <a:off x="5796136" y="656692"/>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72" name="Text Box 72"/>
          <p:cNvSpPr txBox="1">
            <a:spLocks noChangeArrowheads="1"/>
          </p:cNvSpPr>
          <p:nvPr/>
        </p:nvSpPr>
        <p:spPr bwMode="auto">
          <a:xfrm>
            <a:off x="5196061" y="1190092"/>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73" name="Text Box 73"/>
          <p:cNvSpPr txBox="1">
            <a:spLocks noChangeArrowheads="1"/>
          </p:cNvSpPr>
          <p:nvPr/>
        </p:nvSpPr>
        <p:spPr bwMode="auto">
          <a:xfrm>
            <a:off x="5796136" y="1647292"/>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74" name="Text Box 74"/>
          <p:cNvSpPr txBox="1">
            <a:spLocks noChangeArrowheads="1"/>
          </p:cNvSpPr>
          <p:nvPr/>
        </p:nvSpPr>
        <p:spPr bwMode="auto">
          <a:xfrm>
            <a:off x="5805661" y="2714092"/>
            <a:ext cx="420688"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75" name="Text Box 75"/>
          <p:cNvSpPr txBox="1">
            <a:spLocks noChangeArrowheads="1"/>
          </p:cNvSpPr>
          <p:nvPr/>
        </p:nvSpPr>
        <p:spPr bwMode="auto">
          <a:xfrm>
            <a:off x="6329536" y="2180692"/>
            <a:ext cx="44132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76" name="Line 76"/>
          <p:cNvSpPr>
            <a:spLocks noChangeShapeType="1"/>
          </p:cNvSpPr>
          <p:nvPr/>
        </p:nvSpPr>
        <p:spPr bwMode="auto">
          <a:xfrm>
            <a:off x="7913861" y="3552292"/>
            <a:ext cx="381000" cy="3048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77" name="Line 77"/>
          <p:cNvSpPr>
            <a:spLocks noChangeShapeType="1"/>
          </p:cNvSpPr>
          <p:nvPr/>
        </p:nvSpPr>
        <p:spPr bwMode="auto">
          <a:xfrm flipH="1">
            <a:off x="7304261" y="2942692"/>
            <a:ext cx="990600" cy="838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78" name="Oval 78"/>
          <p:cNvSpPr>
            <a:spLocks noChangeArrowheads="1"/>
          </p:cNvSpPr>
          <p:nvPr/>
        </p:nvSpPr>
        <p:spPr bwMode="auto">
          <a:xfrm>
            <a:off x="8142461" y="26378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79" name="Oval 79"/>
          <p:cNvSpPr>
            <a:spLocks noChangeArrowheads="1"/>
          </p:cNvSpPr>
          <p:nvPr/>
        </p:nvSpPr>
        <p:spPr bwMode="auto">
          <a:xfrm>
            <a:off x="7532861" y="31712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0" name="Oval 80"/>
          <p:cNvSpPr>
            <a:spLocks noChangeArrowheads="1"/>
          </p:cNvSpPr>
          <p:nvPr/>
        </p:nvSpPr>
        <p:spPr bwMode="auto">
          <a:xfrm>
            <a:off x="6923261" y="37046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1" name="Oval 81"/>
          <p:cNvSpPr>
            <a:spLocks noChangeArrowheads="1"/>
          </p:cNvSpPr>
          <p:nvPr/>
        </p:nvSpPr>
        <p:spPr bwMode="auto">
          <a:xfrm>
            <a:off x="8142461" y="37046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2" name="Text Box 82"/>
          <p:cNvSpPr txBox="1">
            <a:spLocks noChangeArrowheads="1"/>
          </p:cNvSpPr>
          <p:nvPr/>
        </p:nvSpPr>
        <p:spPr bwMode="auto">
          <a:xfrm>
            <a:off x="8169449" y="2561692"/>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H</a:t>
            </a:r>
            <a:endParaRPr kumimoji="1" lang="en-US" altLang="zh-CN" sz="2400">
              <a:solidFill>
                <a:schemeClr val="bg1"/>
              </a:solidFill>
              <a:latin typeface="Times New Roman" pitchFamily="18" charset="0"/>
            </a:endParaRPr>
          </a:p>
        </p:txBody>
      </p:sp>
      <p:sp>
        <p:nvSpPr>
          <p:cNvPr id="83" name="Text Box 83"/>
          <p:cNvSpPr txBox="1">
            <a:spLocks noChangeArrowheads="1"/>
          </p:cNvSpPr>
          <p:nvPr/>
        </p:nvSpPr>
        <p:spPr bwMode="auto">
          <a:xfrm>
            <a:off x="7628111" y="3109380"/>
            <a:ext cx="322263"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I</a:t>
            </a:r>
            <a:endParaRPr kumimoji="1" lang="en-US" altLang="zh-CN" sz="2400">
              <a:solidFill>
                <a:schemeClr val="bg1"/>
              </a:solidFill>
              <a:latin typeface="Times New Roman" pitchFamily="18" charset="0"/>
            </a:endParaRPr>
          </a:p>
        </p:txBody>
      </p:sp>
      <p:sp>
        <p:nvSpPr>
          <p:cNvPr id="84" name="Text Box 84"/>
          <p:cNvSpPr txBox="1">
            <a:spLocks noChangeArrowheads="1"/>
          </p:cNvSpPr>
          <p:nvPr/>
        </p:nvSpPr>
        <p:spPr bwMode="auto">
          <a:xfrm>
            <a:off x="6950249" y="3628492"/>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K</a:t>
            </a:r>
            <a:endParaRPr kumimoji="1" lang="en-US" altLang="zh-CN" sz="2400">
              <a:solidFill>
                <a:schemeClr val="bg1"/>
              </a:solidFill>
              <a:latin typeface="Times New Roman" pitchFamily="18" charset="0"/>
            </a:endParaRPr>
          </a:p>
        </p:txBody>
      </p:sp>
      <p:sp>
        <p:nvSpPr>
          <p:cNvPr id="85" name="Text Box 85"/>
          <p:cNvSpPr txBox="1">
            <a:spLocks noChangeArrowheads="1"/>
          </p:cNvSpPr>
          <p:nvPr/>
        </p:nvSpPr>
        <p:spPr bwMode="auto">
          <a:xfrm>
            <a:off x="8217074" y="3642780"/>
            <a:ext cx="361950"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J</a:t>
            </a:r>
            <a:endParaRPr kumimoji="1" lang="en-US" altLang="zh-CN" sz="2400">
              <a:solidFill>
                <a:schemeClr val="bg1"/>
              </a:solidFill>
              <a:latin typeface="Times New Roman" pitchFamily="18" charset="0"/>
            </a:endParaRPr>
          </a:p>
        </p:txBody>
      </p:sp>
      <p:sp>
        <p:nvSpPr>
          <p:cNvPr id="86" name="Line 86"/>
          <p:cNvSpPr>
            <a:spLocks noChangeShapeType="1"/>
          </p:cNvSpPr>
          <p:nvPr/>
        </p:nvSpPr>
        <p:spPr bwMode="auto">
          <a:xfrm flipH="1">
            <a:off x="7228061" y="2409292"/>
            <a:ext cx="4572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87" name="Oval 87"/>
          <p:cNvSpPr>
            <a:spLocks noChangeArrowheads="1"/>
          </p:cNvSpPr>
          <p:nvPr/>
        </p:nvSpPr>
        <p:spPr bwMode="auto">
          <a:xfrm>
            <a:off x="7532861" y="21044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8" name="Oval 88"/>
          <p:cNvSpPr>
            <a:spLocks noChangeArrowheads="1"/>
          </p:cNvSpPr>
          <p:nvPr/>
        </p:nvSpPr>
        <p:spPr bwMode="auto">
          <a:xfrm>
            <a:off x="6923261" y="2714092"/>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89" name="Text Box 89"/>
          <p:cNvSpPr txBox="1">
            <a:spLocks noChangeArrowheads="1"/>
          </p:cNvSpPr>
          <p:nvPr/>
        </p:nvSpPr>
        <p:spPr bwMode="auto">
          <a:xfrm>
            <a:off x="7567786" y="2104492"/>
            <a:ext cx="401638" cy="519113"/>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rPr>
              <a:t>F</a:t>
            </a:r>
            <a:endParaRPr kumimoji="1" lang="en-US" altLang="zh-CN" sz="2400" dirty="0">
              <a:solidFill>
                <a:schemeClr val="bg1"/>
              </a:solidFill>
              <a:latin typeface="Times New Roman" pitchFamily="18" charset="0"/>
            </a:endParaRPr>
          </a:p>
        </p:txBody>
      </p:sp>
      <p:sp>
        <p:nvSpPr>
          <p:cNvPr id="90" name="Text Box 90"/>
          <p:cNvSpPr txBox="1">
            <a:spLocks noChangeArrowheads="1"/>
          </p:cNvSpPr>
          <p:nvPr/>
        </p:nvSpPr>
        <p:spPr bwMode="auto">
          <a:xfrm>
            <a:off x="6929611" y="2652180"/>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91" name="Text Box 91"/>
          <p:cNvSpPr txBox="1">
            <a:spLocks noChangeArrowheads="1"/>
          </p:cNvSpPr>
          <p:nvPr/>
        </p:nvSpPr>
        <p:spPr bwMode="auto">
          <a:xfrm>
            <a:off x="1257300" y="2895600"/>
            <a:ext cx="2495550" cy="579438"/>
          </a:xfrm>
          <a:prstGeom prst="rect">
            <a:avLst/>
          </a:prstGeom>
          <a:noFill/>
          <a:ln w="38100">
            <a:noFill/>
            <a:miter lim="800000"/>
            <a:headEnd/>
            <a:tailEnd/>
          </a:ln>
          <a:effectLst/>
        </p:spPr>
        <p:txBody>
          <a:bodyPr wrap="none" anchor="ctr">
            <a:spAutoFit/>
          </a:bodyPr>
          <a:lstStyle/>
          <a:p>
            <a:pPr algn="ctr"/>
            <a:r>
              <a:rPr kumimoji="1" lang="en-US" altLang="zh-CN" sz="2800" b="1" dirty="0">
                <a:solidFill>
                  <a:schemeClr val="bg1"/>
                </a:solidFill>
                <a:latin typeface="Times New Roman" pitchFamily="18" charset="0"/>
                <a:ea typeface="隶书" pitchFamily="49" charset="-122"/>
              </a:rPr>
              <a:t>3</a:t>
            </a:r>
            <a:r>
              <a:rPr kumimoji="1" lang="en-US" altLang="zh-CN" sz="3200" dirty="0">
                <a:solidFill>
                  <a:schemeClr val="bg1"/>
                </a:solidFill>
                <a:latin typeface="Times New Roman" pitchFamily="18" charset="0"/>
                <a:ea typeface="隶书" pitchFamily="49" charset="-122"/>
              </a:rPr>
              <a:t> </a:t>
            </a:r>
            <a:r>
              <a:rPr kumimoji="1" lang="zh-CN" altLang="en-US" sz="3200" dirty="0">
                <a:solidFill>
                  <a:schemeClr val="bg1"/>
                </a:solidFill>
                <a:latin typeface="Times New Roman" pitchFamily="18" charset="0"/>
                <a:ea typeface="隶书" pitchFamily="49" charset="-122"/>
              </a:rPr>
              <a:t>棵树的森林</a:t>
            </a:r>
            <a:endParaRPr kumimoji="1" lang="zh-CN" altLang="en-US" sz="2400" dirty="0">
              <a:solidFill>
                <a:schemeClr val="bg1"/>
              </a:solidFill>
              <a:latin typeface="Times New Roman" pitchFamily="18" charset="0"/>
            </a:endParaRPr>
          </a:p>
        </p:txBody>
      </p:sp>
      <p:sp>
        <p:nvSpPr>
          <p:cNvPr id="92" name="Text Box 92"/>
          <p:cNvSpPr txBox="1">
            <a:spLocks noChangeArrowheads="1"/>
          </p:cNvSpPr>
          <p:nvPr/>
        </p:nvSpPr>
        <p:spPr bwMode="auto">
          <a:xfrm>
            <a:off x="2101850" y="5668963"/>
            <a:ext cx="3841750" cy="579437"/>
          </a:xfrm>
          <a:prstGeom prst="rect">
            <a:avLst/>
          </a:prstGeom>
          <a:noFill/>
          <a:ln w="38100">
            <a:noFill/>
            <a:miter lim="800000"/>
            <a:headEnd/>
            <a:tailEnd/>
          </a:ln>
          <a:effectLst/>
        </p:spPr>
        <p:txBody>
          <a:bodyPr wrap="none" anchor="ctr">
            <a:spAutoFit/>
          </a:bodyPr>
          <a:lstStyle/>
          <a:p>
            <a:pPr algn="ctr"/>
            <a:r>
              <a:rPr kumimoji="1" lang="zh-CN" altLang="en-US" sz="3200" dirty="0">
                <a:solidFill>
                  <a:schemeClr val="bg1"/>
                </a:solidFill>
                <a:latin typeface="Times New Roman" pitchFamily="18" charset="0"/>
                <a:ea typeface="隶书" pitchFamily="49" charset="-122"/>
              </a:rPr>
              <a:t>各棵树的二叉树表示</a:t>
            </a:r>
            <a:endParaRPr kumimoji="1" lang="zh-CN" altLang="en-US" sz="2400" dirty="0">
              <a:solidFill>
                <a:schemeClr val="bg1"/>
              </a:solidFill>
              <a:latin typeface="Times New Roman" pitchFamily="18" charset="0"/>
            </a:endParaRPr>
          </a:p>
        </p:txBody>
      </p:sp>
      <p:sp>
        <p:nvSpPr>
          <p:cNvPr id="93" name="Text Box 93"/>
          <p:cNvSpPr txBox="1">
            <a:spLocks noChangeArrowheads="1"/>
          </p:cNvSpPr>
          <p:nvPr/>
        </p:nvSpPr>
        <p:spPr bwMode="auto">
          <a:xfrm>
            <a:off x="5399261" y="4314292"/>
            <a:ext cx="3435350" cy="579438"/>
          </a:xfrm>
          <a:prstGeom prst="rect">
            <a:avLst/>
          </a:prstGeom>
          <a:noFill/>
          <a:ln w="38100">
            <a:noFill/>
            <a:miter lim="800000"/>
            <a:headEnd/>
            <a:tailEnd/>
          </a:ln>
          <a:effectLst/>
        </p:spPr>
        <p:txBody>
          <a:bodyPr wrap="none" anchor="ctr">
            <a:spAutoFit/>
          </a:bodyPr>
          <a:lstStyle/>
          <a:p>
            <a:pPr algn="ctr"/>
            <a:r>
              <a:rPr kumimoji="1" lang="zh-CN" altLang="en-US" sz="3200" dirty="0">
                <a:solidFill>
                  <a:schemeClr val="bg1"/>
                </a:solidFill>
                <a:latin typeface="Times New Roman" pitchFamily="18" charset="0"/>
                <a:ea typeface="隶书" pitchFamily="49" charset="-122"/>
              </a:rPr>
              <a:t>森林的二叉树表示</a:t>
            </a:r>
            <a:endParaRPr kumimoji="1" lang="zh-CN" altLang="en-US" sz="2400" dirty="0">
              <a:solidFill>
                <a:schemeClr val="bg1"/>
              </a:solidFill>
              <a:latin typeface="Times New Roman" pitchFamily="18" charset="0"/>
            </a:endParaRPr>
          </a:p>
        </p:txBody>
      </p:sp>
      <p:sp>
        <p:nvSpPr>
          <p:cNvPr id="94" name="矩形 93"/>
          <p:cNvSpPr/>
          <p:nvPr/>
        </p:nvSpPr>
        <p:spPr>
          <a:xfrm>
            <a:off x="647564" y="1304764"/>
            <a:ext cx="1407722" cy="338554"/>
          </a:xfrm>
          <a:prstGeom prst="rect">
            <a:avLst/>
          </a:prstGeom>
        </p:spPr>
        <p:txBody>
          <a:bodyPr wrap="none">
            <a:spAutoFit/>
          </a:bodyPr>
          <a:lstStyle/>
          <a:p>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11</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12</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a:t>
            </a:r>
            <a:r>
              <a:rPr kumimoji="1" lang="zh-CN" altLang="zh-CN" sz="1600" b="1" i="1" baseline="-25000" dirty="0">
                <a:solidFill>
                  <a:schemeClr val="bg1"/>
                </a:solidFill>
                <a:latin typeface="Times New Roman" pitchFamily="18" charset="0"/>
                <a:ea typeface="仿宋_GB2312" pitchFamily="49" charset="-122"/>
              </a:rPr>
              <a:t>3</a:t>
            </a:r>
            <a:endParaRPr lang="zh-CN" altLang="en-US" sz="1600" dirty="0">
              <a:solidFill>
                <a:schemeClr val="bg1"/>
              </a:solidFill>
            </a:endParaRPr>
          </a:p>
        </p:txBody>
      </p:sp>
    </p:spTree>
    <p:extLst>
      <p:ext uri="{BB962C8B-B14F-4D97-AF65-F5344CB8AC3E}">
        <p14:creationId xmlns:p14="http://schemas.microsoft.com/office/powerpoint/2010/main" val="29147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67544" y="224644"/>
            <a:ext cx="8229600" cy="919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二叉树转换为森林的规则</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590550" y="1449388"/>
            <a:ext cx="7942263" cy="4895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15000"/>
              </a:lnSpc>
              <a:buClr>
                <a:schemeClr val="bg2"/>
              </a:buClr>
              <a:buFont typeface="+mj-lt"/>
              <a:buAutoNum type="arabicPeriod"/>
            </a:pPr>
            <a:r>
              <a:rPr kumimoji="1" lang="zh-CN" altLang="en-US" sz="3000" dirty="0" smtClean="0">
                <a:solidFill>
                  <a:schemeClr val="bg1"/>
                </a:solidFill>
                <a:latin typeface="方正喵呜体" panose="02010600010101010101" pitchFamily="2" charset="-122"/>
                <a:ea typeface="方正喵呜体" panose="02010600010101010101" pitchFamily="2" charset="-122"/>
              </a:rPr>
              <a:t>如果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为空，则对应的森林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F</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也为空。</a:t>
            </a:r>
          </a:p>
          <a:p>
            <a:pPr marL="533400" indent="-533400">
              <a:lnSpc>
                <a:spcPct val="115000"/>
              </a:lnSpc>
              <a:buClr>
                <a:schemeClr val="bg2"/>
              </a:buClr>
              <a:buFont typeface="+mj-lt"/>
              <a:buAutoNum type="arabicPeriod"/>
            </a:pPr>
            <a:r>
              <a:rPr kumimoji="1" lang="zh-CN" altLang="en-US" sz="3000" dirty="0" smtClean="0">
                <a:solidFill>
                  <a:schemeClr val="bg1"/>
                </a:solidFill>
                <a:latin typeface="方正喵呜体" panose="02010600010101010101" pitchFamily="2" charset="-122"/>
                <a:ea typeface="方正喵呜体" panose="02010600010101010101" pitchFamily="2" charset="-122"/>
              </a:rPr>
              <a:t>如果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非空，则</a:t>
            </a:r>
          </a:p>
          <a:p>
            <a:pPr marL="971550" lvl="1" indent="-514350">
              <a:lnSpc>
                <a:spcPct val="115000"/>
              </a:lnSpc>
              <a:buClr>
                <a:schemeClr val="bg2"/>
              </a:buClr>
              <a:buFont typeface="+mj-lt"/>
              <a:buAutoNum type="alphaLcParenR"/>
            </a:pPr>
            <a:r>
              <a:rPr kumimoji="1" lang="en-US" altLang="zh-CN" sz="3000" i="1" dirty="0" smtClean="0">
                <a:solidFill>
                  <a:schemeClr val="bg1"/>
                </a:solidFill>
                <a:latin typeface="方正喵呜体" panose="02010600010101010101" pitchFamily="2" charset="-122"/>
                <a:ea typeface="方正喵呜体" panose="02010600010101010101" pitchFamily="2" charset="-122"/>
              </a:rPr>
              <a:t>F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中第一棵树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的根为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的根；</a:t>
            </a:r>
          </a:p>
          <a:p>
            <a:pPr marL="971550" lvl="1" indent="-514350">
              <a:lnSpc>
                <a:spcPct val="115000"/>
              </a:lnSpc>
              <a:buClr>
                <a:schemeClr val="bg2"/>
              </a:buClr>
              <a:buFont typeface="+mj-lt"/>
              <a:buAutoNum type="alphaLcParenR"/>
            </a:pP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的根的子树森林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12</a:t>
            </a:r>
            <a:r>
              <a:rPr kumimoji="1" lang="en-US" altLang="zh-CN" sz="3000" dirty="0" smtClean="0">
                <a:solidFill>
                  <a:schemeClr val="bg1"/>
                </a:solidFill>
                <a:latin typeface="方正喵呜体" panose="02010600010101010101" pitchFamily="2" charset="-122"/>
                <a:ea typeface="方正喵呜体" panose="02010600010101010101" pitchFamily="2" charset="-122"/>
              </a:rPr>
              <a:t>, …,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i="1" baseline="-25000" dirty="0" smtClean="0">
                <a:solidFill>
                  <a:schemeClr val="bg1"/>
                </a:solidFill>
                <a:latin typeface="方正喵呜体" panose="02010600010101010101" pitchFamily="2" charset="-122"/>
                <a:ea typeface="方正喵呜体" panose="02010600010101010101" pitchFamily="2" charset="-122"/>
              </a:rPr>
              <a:t>m</a:t>
            </a:r>
            <a:r>
              <a:rPr kumimoji="1" lang="en-US" altLang="zh-CN" sz="3000" dirty="0" smtClean="0">
                <a:solidFill>
                  <a:schemeClr val="bg1"/>
                </a:solidFill>
                <a:latin typeface="方正喵呜体" panose="02010600010101010101" pitchFamily="2" charset="-122"/>
                <a:ea typeface="方正喵呜体" panose="02010600010101010101" pitchFamily="2" charset="-122"/>
              </a:rPr>
              <a:t> } </a:t>
            </a:r>
            <a:r>
              <a:rPr kumimoji="1" lang="zh-CN" altLang="en-US" sz="3000" dirty="0" smtClean="0">
                <a:solidFill>
                  <a:schemeClr val="bg1"/>
                </a:solidFill>
                <a:latin typeface="方正喵呜体" panose="02010600010101010101" pitchFamily="2" charset="-122"/>
                <a:ea typeface="方正喵呜体" panose="02010600010101010101" pitchFamily="2" charset="-122"/>
              </a:rPr>
              <a:t>是由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的根的左子树</a:t>
            </a:r>
            <a:r>
              <a:rPr kumimoji="1" lang="zh-CN" altLang="en-US" sz="3000" i="1"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LB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转换而来；</a:t>
            </a:r>
          </a:p>
          <a:p>
            <a:pPr marL="971550" lvl="1" indent="-514350">
              <a:lnSpc>
                <a:spcPct val="115000"/>
              </a:lnSpc>
              <a:buClr>
                <a:schemeClr val="bg2"/>
              </a:buClr>
              <a:buFont typeface="+mj-lt"/>
              <a:buAutoNum type="alphaLcParenR"/>
            </a:pPr>
            <a:r>
              <a:rPr kumimoji="1" lang="en-US" altLang="zh-CN" sz="3000" i="1" dirty="0" smtClean="0">
                <a:solidFill>
                  <a:schemeClr val="bg1"/>
                </a:solidFill>
                <a:latin typeface="方正喵呜体" panose="02010600010101010101" pitchFamily="2" charset="-122"/>
                <a:ea typeface="方正喵呜体" panose="02010600010101010101" pitchFamily="2" charset="-122"/>
              </a:rPr>
              <a:t>F </a:t>
            </a:r>
            <a:r>
              <a:rPr kumimoji="1" lang="zh-CN" altLang="en-US" sz="3000" dirty="0" smtClean="0">
                <a:solidFill>
                  <a:schemeClr val="bg1"/>
                </a:solidFill>
                <a:latin typeface="方正喵呜体" panose="02010600010101010101" pitchFamily="2" charset="-122"/>
                <a:ea typeface="方正喵呜体" panose="02010600010101010101" pitchFamily="2" charset="-122"/>
              </a:rPr>
              <a:t>中除了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之外其余的树组成的森林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T</a:t>
            </a:r>
            <a:r>
              <a:rPr kumimoji="1" lang="en-US" altLang="zh-CN" sz="3000" baseline="-25000" dirty="0" smtClean="0">
                <a:solidFill>
                  <a:schemeClr val="bg1"/>
                </a:solidFill>
                <a:latin typeface="方正喵呜体" panose="02010600010101010101" pitchFamily="2" charset="-122"/>
                <a:ea typeface="方正喵呜体" panose="02010600010101010101" pitchFamily="2" charset="-122"/>
              </a:rPr>
              <a:t>3</a:t>
            </a:r>
            <a:r>
              <a:rPr kumimoji="1" lang="en-US" altLang="zh-CN" sz="3000" dirty="0" smtClean="0">
                <a:solidFill>
                  <a:schemeClr val="bg1"/>
                </a:solidFill>
                <a:latin typeface="方正喵呜体" panose="02010600010101010101" pitchFamily="2" charset="-122"/>
                <a:ea typeface="方正喵呜体" panose="02010600010101010101" pitchFamily="2" charset="-122"/>
              </a:rPr>
              <a:t>, …, </a:t>
            </a:r>
            <a:r>
              <a:rPr kumimoji="1" lang="en-US" altLang="zh-CN" sz="3000" i="1" dirty="0" err="1" smtClean="0">
                <a:solidFill>
                  <a:schemeClr val="bg1"/>
                </a:solidFill>
                <a:latin typeface="方正喵呜体" panose="02010600010101010101" pitchFamily="2" charset="-122"/>
                <a:ea typeface="方正喵呜体" panose="02010600010101010101" pitchFamily="2" charset="-122"/>
              </a:rPr>
              <a:t>T</a:t>
            </a:r>
            <a:r>
              <a:rPr kumimoji="1" lang="en-US" altLang="zh-CN" sz="3000" i="1" baseline="-25000" dirty="0" err="1" smtClean="0">
                <a:solidFill>
                  <a:schemeClr val="bg1"/>
                </a:solidFill>
                <a:latin typeface="方正喵呜体" panose="02010600010101010101" pitchFamily="2" charset="-122"/>
                <a:ea typeface="方正喵呜体" panose="02010600010101010101" pitchFamily="2" charset="-122"/>
              </a:rPr>
              <a:t>n</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 </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是由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的根的右子树 </a:t>
            </a:r>
            <a:r>
              <a:rPr kumimoji="1" lang="en-US" altLang="zh-CN" sz="3000" i="1" dirty="0" smtClean="0">
                <a:solidFill>
                  <a:schemeClr val="bg1"/>
                </a:solidFill>
                <a:latin typeface="方正喵呜体" panose="02010600010101010101" pitchFamily="2" charset="-122"/>
                <a:ea typeface="方正喵呜体" panose="02010600010101010101" pitchFamily="2" charset="-122"/>
              </a:rPr>
              <a:t>RB</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转换而成的森林。</a:t>
            </a:r>
            <a:endParaRPr lang="zh-CN" altLang="en-US" sz="2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004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p:cNvSpPr txBox="1">
            <a:spLocks noChangeArrowheads="1"/>
          </p:cNvSpPr>
          <p:nvPr/>
        </p:nvSpPr>
        <p:spPr>
          <a:xfrm>
            <a:off x="379420" y="304258"/>
            <a:ext cx="8229600" cy="64392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smtClean="0">
                <a:solidFill>
                  <a:schemeClr val="bg1"/>
                </a:solidFill>
                <a:latin typeface="方正喵呜体" panose="02010600010101010101" pitchFamily="2" charset="-122"/>
                <a:ea typeface="方正喵呜体" panose="02010600010101010101" pitchFamily="2" charset="-122"/>
                <a:cs typeface="华文新魏" charset="0"/>
              </a:rPr>
              <a:t>树的</a:t>
            </a:r>
            <a:r>
              <a:rPr lang="zh-CN" altLang="en-US" sz="3600" dirty="0" smtClean="0">
                <a:solidFill>
                  <a:srgbClr val="2959F3"/>
                </a:solidFill>
                <a:latin typeface="方正喵呜体" panose="02010600010101010101" pitchFamily="2" charset="-122"/>
                <a:ea typeface="方正喵呜体" panose="02010600010101010101" pitchFamily="2" charset="-122"/>
                <a:cs typeface="华文新魏" charset="0"/>
              </a:rPr>
              <a:t>先</a:t>
            </a:r>
            <a:r>
              <a:rPr lang="zh-CN" altLang="en-US" sz="3600" dirty="0" smtClean="0">
                <a:solidFill>
                  <a:schemeClr val="bg1"/>
                </a:solidFill>
                <a:latin typeface="方正喵呜体" panose="02010600010101010101" pitchFamily="2" charset="-122"/>
                <a:ea typeface="方正喵呜体" panose="02010600010101010101" pitchFamily="2" charset="-122"/>
                <a:cs typeface="华文新魏" charset="0"/>
              </a:rPr>
              <a:t>根次序遍历</a:t>
            </a:r>
            <a:endParaRPr lang="zh-CN" altLang="en-US" sz="3600" dirty="0">
              <a:solidFill>
                <a:schemeClr val="bg1"/>
              </a:solidFill>
              <a:latin typeface="方正喵呜体" panose="02010600010101010101" pitchFamily="2" charset="-122"/>
              <a:ea typeface="方正喵呜体" panose="02010600010101010101" pitchFamily="2" charset="-122"/>
              <a:cs typeface="华文新魏" charset="0"/>
            </a:endParaRPr>
          </a:p>
        </p:txBody>
      </p:sp>
      <p:sp>
        <p:nvSpPr>
          <p:cNvPr id="3" name="Rectangle 25"/>
          <p:cNvSpPr txBox="1">
            <a:spLocks noChangeArrowheads="1"/>
          </p:cNvSpPr>
          <p:nvPr/>
        </p:nvSpPr>
        <p:spPr>
          <a:xfrm>
            <a:off x="450877" y="1080819"/>
            <a:ext cx="6596603" cy="53940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当树非空时</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lvl="1">
              <a:spcBef>
                <a:spcPct val="5000"/>
              </a:spcBef>
              <a:buSzPct val="50000"/>
              <a:buFont typeface="Wingdings" charset="0"/>
              <a:buChar char="u"/>
            </a:pP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访问根结点</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lvl="1">
              <a:spcBef>
                <a:spcPct val="5000"/>
              </a:spcBef>
              <a:buSzPct val="50000"/>
              <a:buFont typeface="Wingdings" charset="0"/>
              <a:buChar char="u"/>
            </a:pP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依次先根遍历根的各棵子树</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marL="448056" lvl="1" indent="0">
              <a:spcBef>
                <a:spcPct val="5000"/>
              </a:spcBef>
              <a:buSzPct val="50000"/>
              <a:buFont typeface="Arial" panose="020B0604020202020204" pitchFamily="34" charset="0"/>
              <a:buNone/>
            </a:pP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树先根遍历</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ABEFCDG</a:t>
            </a:r>
          </a:p>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对应二叉树前序遍历</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ABEFCDG</a:t>
            </a:r>
            <a:b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b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树的先根遍历结果与其对应二叉树</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spcBef>
                <a:spcPct val="5000"/>
              </a:spcBef>
              <a:buSzPct val="50000"/>
              <a:buFont typeface="Wingdings" charset="0"/>
              <a:buNone/>
            </a:pP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表示的前序遍历结果相同</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r>
            <a:b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b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树的先根遍历可以借助对应二叉树的前序遍历算法实现</a:t>
            </a:r>
            <a:endParaRPr lang="zh-CN" altLang="en-US" sz="30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grpSp>
        <p:nvGrpSpPr>
          <p:cNvPr id="4" name="组合 3"/>
          <p:cNvGrpSpPr/>
          <p:nvPr/>
        </p:nvGrpSpPr>
        <p:grpSpPr>
          <a:xfrm>
            <a:off x="6253425" y="710877"/>
            <a:ext cx="2161775" cy="2047220"/>
            <a:chOff x="1115616" y="2922891"/>
            <a:chExt cx="2161775" cy="2047220"/>
          </a:xfrm>
        </p:grpSpPr>
        <p:sp>
          <p:nvSpPr>
            <p:cNvPr id="5" name="Line 4"/>
            <p:cNvSpPr>
              <a:spLocks noChangeShapeType="1"/>
            </p:cNvSpPr>
            <p:nvPr/>
          </p:nvSpPr>
          <p:spPr bwMode="auto">
            <a:xfrm>
              <a:off x="3020616" y="4129856"/>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 name="Line 5"/>
            <p:cNvSpPr>
              <a:spLocks noChangeShapeType="1"/>
            </p:cNvSpPr>
            <p:nvPr/>
          </p:nvSpPr>
          <p:spPr bwMode="auto">
            <a:xfrm>
              <a:off x="1725216" y="4129856"/>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6"/>
            <p:cNvSpPr>
              <a:spLocks noChangeShapeType="1"/>
            </p:cNvSpPr>
            <p:nvPr/>
          </p:nvSpPr>
          <p:spPr bwMode="auto">
            <a:xfrm flipH="1">
              <a:off x="1420416" y="4206056"/>
              <a:ext cx="1524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Line 7"/>
            <p:cNvSpPr>
              <a:spLocks noChangeShapeType="1"/>
            </p:cNvSpPr>
            <p:nvPr/>
          </p:nvSpPr>
          <p:spPr bwMode="auto">
            <a:xfrm>
              <a:off x="2487216" y="3367856"/>
              <a:ext cx="5334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 name="Line 8"/>
            <p:cNvSpPr>
              <a:spLocks noChangeShapeType="1"/>
            </p:cNvSpPr>
            <p:nvPr/>
          </p:nvSpPr>
          <p:spPr bwMode="auto">
            <a:xfrm>
              <a:off x="2334816" y="3444056"/>
              <a:ext cx="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9"/>
            <p:cNvSpPr>
              <a:spLocks noChangeShapeType="1"/>
            </p:cNvSpPr>
            <p:nvPr/>
          </p:nvSpPr>
          <p:spPr bwMode="auto">
            <a:xfrm flipH="1">
              <a:off x="1725216" y="3367856"/>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Line 25"/>
            <p:cNvSpPr>
              <a:spLocks noChangeShapeType="1"/>
            </p:cNvSpPr>
            <p:nvPr/>
          </p:nvSpPr>
          <p:spPr bwMode="auto">
            <a:xfrm>
              <a:off x="3020616" y="4129856"/>
              <a:ext cx="0"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2" name="Line 26"/>
            <p:cNvSpPr>
              <a:spLocks noChangeShapeType="1"/>
            </p:cNvSpPr>
            <p:nvPr/>
          </p:nvSpPr>
          <p:spPr bwMode="auto">
            <a:xfrm>
              <a:off x="2487216" y="3291656"/>
              <a:ext cx="533400" cy="6858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3" name="Line 27"/>
            <p:cNvSpPr>
              <a:spLocks noChangeShapeType="1"/>
            </p:cNvSpPr>
            <p:nvPr/>
          </p:nvSpPr>
          <p:spPr bwMode="auto">
            <a:xfrm>
              <a:off x="1725216" y="4129856"/>
              <a:ext cx="22860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Line 28"/>
            <p:cNvSpPr>
              <a:spLocks noChangeShapeType="1"/>
            </p:cNvSpPr>
            <p:nvPr/>
          </p:nvSpPr>
          <p:spPr bwMode="auto">
            <a:xfrm flipH="1">
              <a:off x="1377554" y="4129856"/>
              <a:ext cx="195263"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Line 29"/>
            <p:cNvSpPr>
              <a:spLocks noChangeShapeType="1"/>
            </p:cNvSpPr>
            <p:nvPr/>
          </p:nvSpPr>
          <p:spPr bwMode="auto">
            <a:xfrm flipH="1">
              <a:off x="1725216" y="3367856"/>
              <a:ext cx="45720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Line 30"/>
            <p:cNvSpPr>
              <a:spLocks noChangeShapeType="1"/>
            </p:cNvSpPr>
            <p:nvPr/>
          </p:nvSpPr>
          <p:spPr bwMode="auto">
            <a:xfrm>
              <a:off x="2334816" y="3367856"/>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7" name="Oval 31"/>
            <p:cNvSpPr>
              <a:spLocks noChangeArrowheads="1"/>
            </p:cNvSpPr>
            <p:nvPr/>
          </p:nvSpPr>
          <p:spPr bwMode="auto">
            <a:xfrm>
              <a:off x="2106216" y="2986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8" name="Oval 32"/>
            <p:cNvSpPr>
              <a:spLocks noChangeArrowheads="1"/>
            </p:cNvSpPr>
            <p:nvPr/>
          </p:nvSpPr>
          <p:spPr bwMode="auto">
            <a:xfrm>
              <a:off x="21062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9" name="Oval 33"/>
            <p:cNvSpPr>
              <a:spLocks noChangeArrowheads="1"/>
            </p:cNvSpPr>
            <p:nvPr/>
          </p:nvSpPr>
          <p:spPr bwMode="auto">
            <a:xfrm>
              <a:off x="17252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0" name="Oval 34"/>
            <p:cNvSpPr>
              <a:spLocks noChangeArrowheads="1"/>
            </p:cNvSpPr>
            <p:nvPr/>
          </p:nvSpPr>
          <p:spPr bwMode="auto">
            <a:xfrm>
              <a:off x="11156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1" name="Oval 35"/>
            <p:cNvSpPr>
              <a:spLocks noChangeArrowheads="1"/>
            </p:cNvSpPr>
            <p:nvPr/>
          </p:nvSpPr>
          <p:spPr bwMode="auto">
            <a:xfrm>
              <a:off x="14204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Oval 36"/>
            <p:cNvSpPr>
              <a:spLocks noChangeArrowheads="1"/>
            </p:cNvSpPr>
            <p:nvPr/>
          </p:nvSpPr>
          <p:spPr bwMode="auto">
            <a:xfrm>
              <a:off x="27920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3" name="Oval 37"/>
            <p:cNvSpPr>
              <a:spLocks noChangeArrowheads="1"/>
            </p:cNvSpPr>
            <p:nvPr/>
          </p:nvSpPr>
          <p:spPr bwMode="auto">
            <a:xfrm>
              <a:off x="27920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4" name="Text Box 38"/>
            <p:cNvSpPr txBox="1">
              <a:spLocks noChangeArrowheads="1"/>
            </p:cNvSpPr>
            <p:nvPr/>
          </p:nvSpPr>
          <p:spPr bwMode="auto">
            <a:xfrm>
              <a:off x="2169468" y="2922891"/>
              <a:ext cx="34657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A</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5" name="Text Box 39"/>
            <p:cNvSpPr txBox="1">
              <a:spLocks noChangeArrowheads="1"/>
            </p:cNvSpPr>
            <p:nvPr/>
          </p:nvSpPr>
          <p:spPr bwMode="auto">
            <a:xfrm>
              <a:off x="1469250" y="3684891"/>
              <a:ext cx="37382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B</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6" name="Text Box 40"/>
            <p:cNvSpPr txBox="1">
              <a:spLocks noChangeArrowheads="1"/>
            </p:cNvSpPr>
            <p:nvPr/>
          </p:nvSpPr>
          <p:spPr bwMode="auto">
            <a:xfrm>
              <a:off x="2147828" y="3684891"/>
              <a:ext cx="38985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C</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7" name="Text Box 41"/>
            <p:cNvSpPr txBox="1">
              <a:spLocks noChangeArrowheads="1"/>
            </p:cNvSpPr>
            <p:nvPr/>
          </p:nvSpPr>
          <p:spPr bwMode="auto">
            <a:xfrm>
              <a:off x="2900365" y="3684891"/>
              <a:ext cx="37702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D</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8" name="Text Box 42"/>
            <p:cNvSpPr txBox="1">
              <a:spLocks noChangeArrowheads="1"/>
            </p:cNvSpPr>
            <p:nvPr/>
          </p:nvSpPr>
          <p:spPr bwMode="auto">
            <a:xfrm>
              <a:off x="1177274" y="4446891"/>
              <a:ext cx="34817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E</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9" name="Text Box 43"/>
            <p:cNvSpPr txBox="1">
              <a:spLocks noChangeArrowheads="1"/>
            </p:cNvSpPr>
            <p:nvPr/>
          </p:nvSpPr>
          <p:spPr bwMode="auto">
            <a:xfrm>
              <a:off x="1794087" y="4446891"/>
              <a:ext cx="33374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0" name="Text Box 44"/>
            <p:cNvSpPr txBox="1">
              <a:spLocks noChangeArrowheads="1"/>
            </p:cNvSpPr>
            <p:nvPr/>
          </p:nvSpPr>
          <p:spPr bwMode="auto">
            <a:xfrm>
              <a:off x="2820003" y="4446891"/>
              <a:ext cx="4171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G</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grpSp>
      <p:grpSp>
        <p:nvGrpSpPr>
          <p:cNvPr id="31" name="组合 30"/>
          <p:cNvGrpSpPr/>
          <p:nvPr/>
        </p:nvGrpSpPr>
        <p:grpSpPr>
          <a:xfrm>
            <a:off x="6315083" y="3379932"/>
            <a:ext cx="2514600" cy="3128308"/>
            <a:chOff x="5181600" y="2562851"/>
            <a:chExt cx="2514600" cy="3128308"/>
          </a:xfrm>
        </p:grpSpPr>
        <p:sp>
          <p:nvSpPr>
            <p:cNvPr id="32" name="Line 2"/>
            <p:cNvSpPr>
              <a:spLocks noChangeShapeType="1"/>
            </p:cNvSpPr>
            <p:nvPr/>
          </p:nvSpPr>
          <p:spPr bwMode="auto">
            <a:xfrm>
              <a:off x="5486400" y="4165104"/>
              <a:ext cx="457200" cy="4572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3"/>
            <p:cNvSpPr>
              <a:spLocks noChangeShapeType="1"/>
            </p:cNvSpPr>
            <p:nvPr/>
          </p:nvSpPr>
          <p:spPr bwMode="auto">
            <a:xfrm flipH="1">
              <a:off x="6934200" y="492710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Line 13"/>
            <p:cNvSpPr>
              <a:spLocks noChangeShapeType="1"/>
            </p:cNvSpPr>
            <p:nvPr/>
          </p:nvSpPr>
          <p:spPr bwMode="auto">
            <a:xfrm flipH="1">
              <a:off x="5486400" y="2945904"/>
              <a:ext cx="1066800" cy="1066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Line 14"/>
            <p:cNvSpPr>
              <a:spLocks noChangeShapeType="1"/>
            </p:cNvSpPr>
            <p:nvPr/>
          </p:nvSpPr>
          <p:spPr bwMode="auto">
            <a:xfrm>
              <a:off x="6172200" y="3617417"/>
              <a:ext cx="1219200" cy="1157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Oval 15"/>
            <p:cNvSpPr>
              <a:spLocks noChangeArrowheads="1"/>
            </p:cNvSpPr>
            <p:nvPr/>
          </p:nvSpPr>
          <p:spPr bwMode="auto">
            <a:xfrm>
              <a:off x="6400800" y="26411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37" name="Oval 16"/>
            <p:cNvSpPr>
              <a:spLocks noChangeArrowheads="1"/>
            </p:cNvSpPr>
            <p:nvPr/>
          </p:nvSpPr>
          <p:spPr bwMode="auto">
            <a:xfrm>
              <a:off x="5791200" y="32507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38" name="Oval 17"/>
            <p:cNvSpPr>
              <a:spLocks noChangeArrowheads="1"/>
            </p:cNvSpPr>
            <p:nvPr/>
          </p:nvSpPr>
          <p:spPr bwMode="auto">
            <a:xfrm>
              <a:off x="7239000" y="4608017"/>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39" name="Oval 18"/>
            <p:cNvSpPr>
              <a:spLocks noChangeArrowheads="1"/>
            </p:cNvSpPr>
            <p:nvPr/>
          </p:nvSpPr>
          <p:spPr bwMode="auto">
            <a:xfrm>
              <a:off x="6553200" y="39365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40" name="Oval 19"/>
            <p:cNvSpPr>
              <a:spLocks noChangeArrowheads="1"/>
            </p:cNvSpPr>
            <p:nvPr/>
          </p:nvSpPr>
          <p:spPr bwMode="auto">
            <a:xfrm>
              <a:off x="5181600" y="38603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41" name="Text Box 20"/>
            <p:cNvSpPr txBox="1">
              <a:spLocks noChangeArrowheads="1"/>
            </p:cNvSpPr>
            <p:nvPr/>
          </p:nvSpPr>
          <p:spPr bwMode="auto">
            <a:xfrm>
              <a:off x="6464052" y="2562851"/>
              <a:ext cx="34657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A</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2" name="Text Box 21"/>
            <p:cNvSpPr txBox="1">
              <a:spLocks noChangeArrowheads="1"/>
            </p:cNvSpPr>
            <p:nvPr/>
          </p:nvSpPr>
          <p:spPr bwMode="auto">
            <a:xfrm>
              <a:off x="5851147" y="3186739"/>
              <a:ext cx="37382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B</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3" name="Text Box 22"/>
            <p:cNvSpPr txBox="1">
              <a:spLocks noChangeArrowheads="1"/>
            </p:cNvSpPr>
            <p:nvPr/>
          </p:nvSpPr>
          <p:spPr bwMode="auto">
            <a:xfrm>
              <a:off x="6578937" y="3872539"/>
              <a:ext cx="38985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C</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4" name="Text Box 23"/>
            <p:cNvSpPr txBox="1">
              <a:spLocks noChangeArrowheads="1"/>
            </p:cNvSpPr>
            <p:nvPr/>
          </p:nvSpPr>
          <p:spPr bwMode="auto">
            <a:xfrm>
              <a:off x="5243258" y="3796339"/>
              <a:ext cx="34817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E</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5" name="Text Box 24"/>
            <p:cNvSpPr txBox="1">
              <a:spLocks noChangeArrowheads="1"/>
            </p:cNvSpPr>
            <p:nvPr/>
          </p:nvSpPr>
          <p:spPr bwMode="auto">
            <a:xfrm>
              <a:off x="7287024" y="4544051"/>
              <a:ext cx="37702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D</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6" name="Oval 45"/>
            <p:cNvSpPr>
              <a:spLocks noChangeArrowheads="1"/>
            </p:cNvSpPr>
            <p:nvPr/>
          </p:nvSpPr>
          <p:spPr bwMode="auto">
            <a:xfrm>
              <a:off x="6629400" y="52319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47" name="Text Box 46"/>
            <p:cNvSpPr txBox="1">
              <a:spLocks noChangeArrowheads="1"/>
            </p:cNvSpPr>
            <p:nvPr/>
          </p:nvSpPr>
          <p:spPr bwMode="auto">
            <a:xfrm>
              <a:off x="6657386" y="5167939"/>
              <a:ext cx="4171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G</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8" name="Oval 47"/>
            <p:cNvSpPr>
              <a:spLocks noChangeArrowheads="1"/>
            </p:cNvSpPr>
            <p:nvPr/>
          </p:nvSpPr>
          <p:spPr bwMode="auto">
            <a:xfrm>
              <a:off x="5867400" y="4546104"/>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49" name="Text Box 48"/>
            <p:cNvSpPr txBox="1">
              <a:spLocks noChangeArrowheads="1"/>
            </p:cNvSpPr>
            <p:nvPr/>
          </p:nvSpPr>
          <p:spPr bwMode="auto">
            <a:xfrm>
              <a:off x="5936271" y="4544051"/>
              <a:ext cx="33374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25685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3316721" y="3481948"/>
            <a:ext cx="5605463" cy="3124200"/>
            <a:chOff x="1797" y="720"/>
            <a:chExt cx="3531" cy="1968"/>
          </a:xfrm>
        </p:grpSpPr>
        <p:sp>
          <p:nvSpPr>
            <p:cNvPr id="3" name="Line 2"/>
            <p:cNvSpPr>
              <a:spLocks noChangeShapeType="1"/>
            </p:cNvSpPr>
            <p:nvPr/>
          </p:nvSpPr>
          <p:spPr bwMode="auto">
            <a:xfrm>
              <a:off x="3936" y="1728"/>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 name="Line 3"/>
            <p:cNvSpPr>
              <a:spLocks noChangeShapeType="1"/>
            </p:cNvSpPr>
            <p:nvPr/>
          </p:nvSpPr>
          <p:spPr bwMode="auto">
            <a:xfrm flipH="1">
              <a:off x="4848" y="2208"/>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 name="Line 6"/>
            <p:cNvSpPr>
              <a:spLocks noChangeShapeType="1"/>
            </p:cNvSpPr>
            <p:nvPr/>
          </p:nvSpPr>
          <p:spPr bwMode="auto">
            <a:xfrm flipH="1">
              <a:off x="3936" y="960"/>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 name="Line 7"/>
            <p:cNvSpPr>
              <a:spLocks noChangeShapeType="1"/>
            </p:cNvSpPr>
            <p:nvPr/>
          </p:nvSpPr>
          <p:spPr bwMode="auto">
            <a:xfrm>
              <a:off x="4368" y="1383"/>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Oval 8"/>
            <p:cNvSpPr>
              <a:spLocks noChangeArrowheads="1"/>
            </p:cNvSpPr>
            <p:nvPr/>
          </p:nvSpPr>
          <p:spPr bwMode="auto">
            <a:xfrm>
              <a:off x="4512" y="768"/>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8" name="Oval 9"/>
            <p:cNvSpPr>
              <a:spLocks noChangeArrowheads="1"/>
            </p:cNvSpPr>
            <p:nvPr/>
          </p:nvSpPr>
          <p:spPr bwMode="auto">
            <a:xfrm>
              <a:off x="4128" y="1152"/>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9" name="Oval 10"/>
            <p:cNvSpPr>
              <a:spLocks noChangeArrowheads="1"/>
            </p:cNvSpPr>
            <p:nvPr/>
          </p:nvSpPr>
          <p:spPr bwMode="auto">
            <a:xfrm>
              <a:off x="5040" y="2007"/>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10" name="Oval 11"/>
            <p:cNvSpPr>
              <a:spLocks noChangeArrowheads="1"/>
            </p:cNvSpPr>
            <p:nvPr/>
          </p:nvSpPr>
          <p:spPr bwMode="auto">
            <a:xfrm>
              <a:off x="4608" y="1584"/>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11" name="Oval 12"/>
            <p:cNvSpPr>
              <a:spLocks noChangeArrowheads="1"/>
            </p:cNvSpPr>
            <p:nvPr/>
          </p:nvSpPr>
          <p:spPr bwMode="auto">
            <a:xfrm>
              <a:off x="3744" y="1536"/>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12" name="Text Box 13"/>
            <p:cNvSpPr txBox="1">
              <a:spLocks noChangeArrowheads="1"/>
            </p:cNvSpPr>
            <p:nvPr/>
          </p:nvSpPr>
          <p:spPr bwMode="auto">
            <a:xfrm>
              <a:off x="4522" y="72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dirty="0">
                  <a:solidFill>
                    <a:srgbClr val="CC3300"/>
                  </a:solidFill>
                  <a:latin typeface="Times New Roman" charset="0"/>
                </a:rPr>
                <a:t>A</a:t>
              </a:r>
              <a:endParaRPr kumimoji="1" lang="en-US" altLang="zh-CN" sz="2400" dirty="0">
                <a:latin typeface="Times New Roman" charset="0"/>
              </a:endParaRPr>
            </a:p>
          </p:txBody>
        </p:sp>
        <p:sp>
          <p:nvSpPr>
            <p:cNvPr id="13" name="Text Box 14"/>
            <p:cNvSpPr txBox="1">
              <a:spLocks noChangeArrowheads="1"/>
            </p:cNvSpPr>
            <p:nvPr/>
          </p:nvSpPr>
          <p:spPr bwMode="auto">
            <a:xfrm>
              <a:off x="4151" y="111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rgbClr val="CC3300"/>
                  </a:solidFill>
                  <a:latin typeface="Times New Roman" charset="0"/>
                </a:rPr>
                <a:t>B</a:t>
              </a:r>
              <a:endParaRPr kumimoji="1" lang="en-US" altLang="zh-CN" sz="2400">
                <a:latin typeface="Times New Roman" charset="0"/>
              </a:endParaRPr>
            </a:p>
          </p:txBody>
        </p:sp>
        <p:sp>
          <p:nvSpPr>
            <p:cNvPr id="14" name="Text Box 15"/>
            <p:cNvSpPr txBox="1">
              <a:spLocks noChangeArrowheads="1"/>
            </p:cNvSpPr>
            <p:nvPr/>
          </p:nvSpPr>
          <p:spPr bwMode="auto">
            <a:xfrm>
              <a:off x="4608"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dirty="0">
                  <a:solidFill>
                    <a:srgbClr val="CC3300"/>
                  </a:solidFill>
                  <a:latin typeface="Times New Roman" charset="0"/>
                </a:rPr>
                <a:t>C</a:t>
              </a:r>
              <a:endParaRPr kumimoji="1" lang="en-US" altLang="zh-CN" sz="2400" dirty="0">
                <a:latin typeface="Times New Roman" charset="0"/>
              </a:endParaRPr>
            </a:p>
          </p:txBody>
        </p:sp>
        <p:sp>
          <p:nvSpPr>
            <p:cNvPr id="15" name="Text Box 16"/>
            <p:cNvSpPr txBox="1">
              <a:spLocks noChangeArrowheads="1"/>
            </p:cNvSpPr>
            <p:nvPr/>
          </p:nvSpPr>
          <p:spPr bwMode="auto">
            <a:xfrm>
              <a:off x="3760" y="149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rgbClr val="CC3300"/>
                  </a:solidFill>
                  <a:latin typeface="Times New Roman" charset="0"/>
                </a:rPr>
                <a:t>E</a:t>
              </a:r>
              <a:endParaRPr kumimoji="1" lang="en-US" altLang="zh-CN" sz="2400">
                <a:latin typeface="Times New Roman" charset="0"/>
              </a:endParaRPr>
            </a:p>
          </p:txBody>
        </p:sp>
        <p:sp>
          <p:nvSpPr>
            <p:cNvPr id="16" name="Text Box 17"/>
            <p:cNvSpPr txBox="1">
              <a:spLocks noChangeArrowheads="1"/>
            </p:cNvSpPr>
            <p:nvPr/>
          </p:nvSpPr>
          <p:spPr bwMode="auto">
            <a:xfrm>
              <a:off x="5050" y="196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rgbClr val="CC3300"/>
                  </a:solidFill>
                  <a:latin typeface="Times New Roman" charset="0"/>
                </a:rPr>
                <a:t>D</a:t>
              </a:r>
              <a:endParaRPr kumimoji="1" lang="en-US" altLang="zh-CN" sz="2400">
                <a:latin typeface="Times New Roman" charset="0"/>
              </a:endParaRPr>
            </a:p>
          </p:txBody>
        </p:sp>
        <p:sp>
          <p:nvSpPr>
            <p:cNvPr id="17" name="Line 18"/>
            <p:cNvSpPr>
              <a:spLocks noChangeShapeType="1"/>
            </p:cNvSpPr>
            <p:nvPr/>
          </p:nvSpPr>
          <p:spPr bwMode="auto">
            <a:xfrm>
              <a:off x="2016" y="2160"/>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 name="Line 19"/>
            <p:cNvSpPr>
              <a:spLocks noChangeShapeType="1"/>
            </p:cNvSpPr>
            <p:nvPr/>
          </p:nvSpPr>
          <p:spPr bwMode="auto">
            <a:xfrm flipH="1">
              <a:off x="1797" y="2160"/>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9" name="Oval 20"/>
            <p:cNvSpPr>
              <a:spLocks noChangeArrowheads="1"/>
            </p:cNvSpPr>
            <p:nvPr/>
          </p:nvSpPr>
          <p:spPr bwMode="auto">
            <a:xfrm>
              <a:off x="4656" y="2400"/>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20" name="Text Box 21"/>
            <p:cNvSpPr txBox="1">
              <a:spLocks noChangeArrowheads="1"/>
            </p:cNvSpPr>
            <p:nvPr/>
          </p:nvSpPr>
          <p:spPr bwMode="auto">
            <a:xfrm>
              <a:off x="4660" y="2361"/>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rgbClr val="CC3300"/>
                  </a:solidFill>
                  <a:latin typeface="Times New Roman" charset="0"/>
                </a:rPr>
                <a:t>G</a:t>
              </a:r>
              <a:endParaRPr kumimoji="1" lang="en-US" altLang="zh-CN" sz="2400">
                <a:latin typeface="Times New Roman" charset="0"/>
              </a:endParaRPr>
            </a:p>
          </p:txBody>
        </p:sp>
        <p:sp>
          <p:nvSpPr>
            <p:cNvPr id="21" name="Oval 22"/>
            <p:cNvSpPr>
              <a:spLocks noChangeArrowheads="1"/>
            </p:cNvSpPr>
            <p:nvPr/>
          </p:nvSpPr>
          <p:spPr bwMode="auto">
            <a:xfrm>
              <a:off x="4176" y="1968"/>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latin typeface="Times New Roman" charset="0"/>
              </a:endParaRPr>
            </a:p>
          </p:txBody>
        </p:sp>
        <p:sp>
          <p:nvSpPr>
            <p:cNvPr id="22" name="Text Box 23"/>
            <p:cNvSpPr txBox="1">
              <a:spLocks noChangeArrowheads="1"/>
            </p:cNvSpPr>
            <p:nvPr/>
          </p:nvSpPr>
          <p:spPr bwMode="auto">
            <a:xfrm>
              <a:off x="4198" y="196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rgbClr val="CC3300"/>
                  </a:solidFill>
                  <a:latin typeface="Times New Roman" charset="0"/>
                </a:rPr>
                <a:t>F</a:t>
              </a:r>
              <a:endParaRPr kumimoji="1" lang="en-US" altLang="zh-CN" sz="2400">
                <a:latin typeface="Times New Roman" charset="0"/>
              </a:endParaRPr>
            </a:p>
          </p:txBody>
        </p:sp>
      </p:grpSp>
      <p:sp>
        <p:nvSpPr>
          <p:cNvPr id="23" name="Rectangle 26"/>
          <p:cNvSpPr txBox="1">
            <a:spLocks noChangeArrowheads="1"/>
          </p:cNvSpPr>
          <p:nvPr/>
        </p:nvSpPr>
        <p:spPr>
          <a:xfrm>
            <a:off x="179512" y="1016732"/>
            <a:ext cx="6572126" cy="53999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当树非空时</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lvl="1">
              <a:lnSpc>
                <a:spcPct val="105000"/>
              </a:lnSpc>
              <a:spcBef>
                <a:spcPct val="0"/>
              </a:spcBef>
              <a:buSzPct val="50000"/>
              <a:buFont typeface="Wingdings" charset="0"/>
              <a:buChar char="u"/>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依次后根遍历根的各棵子树</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lvl="1">
              <a:lnSpc>
                <a:spcPct val="105000"/>
              </a:lnSpc>
              <a:spcBef>
                <a:spcPct val="0"/>
              </a:spcBef>
              <a:buSzPct val="50000"/>
              <a:buFont typeface="Wingdings" charset="0"/>
              <a:buChar char="u"/>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访问根结点</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marL="448056" lvl="1" indent="0">
              <a:lnSpc>
                <a:spcPct val="105000"/>
              </a:lnSpc>
              <a:spcBef>
                <a:spcPct val="0"/>
              </a:spcBef>
              <a:buSzPct val="50000"/>
              <a:buFont typeface="Arial" panose="020B0604020202020204" pitchFamily="34" charset="0"/>
              <a:buNone/>
            </a:pP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lnSpc>
                <a:spcPct val="105000"/>
              </a:lnSpc>
              <a:spcBef>
                <a:spcPct val="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树后根遍历</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EFBCGDA</a:t>
            </a:r>
          </a:p>
          <a:p>
            <a:pPr>
              <a:lnSpc>
                <a:spcPct val="105000"/>
              </a:lnSpc>
              <a:spcBef>
                <a:spcPct val="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对应二叉树中序遍历</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EFBCGDA</a:t>
            </a:r>
          </a:p>
          <a:p>
            <a:pPr>
              <a:lnSpc>
                <a:spcPct val="105000"/>
              </a:lnSpc>
              <a:spcBef>
                <a:spcPct val="0"/>
              </a:spcBef>
              <a:buSzPct val="50000"/>
            </a:pP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lnSpc>
                <a:spcPct val="105000"/>
              </a:lnSpc>
              <a:spcBef>
                <a:spcPct val="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树的后根遍历结果与其对应二叉树</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lnSpc>
                <a:spcPct val="105000"/>
              </a:lnSpc>
              <a:spcBef>
                <a:spcPct val="0"/>
              </a:spcBef>
              <a:buSzPct val="50000"/>
              <a:buFont typeface="Wingdings" charset="0"/>
              <a:buNone/>
            </a:pP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表示的中序遍历结果相同</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lnSpc>
                <a:spcPct val="105000"/>
              </a:lnSpc>
              <a:spcBef>
                <a:spcPct val="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树的后根遍历可以借助对应二叉树的中序遍历算法实现</a:t>
            </a:r>
            <a:endParaRPr lang="zh-CN" altLang="en-US" sz="30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sp>
        <p:nvSpPr>
          <p:cNvPr id="24" name="Rectangle 25"/>
          <p:cNvSpPr txBox="1">
            <a:spLocks noChangeArrowheads="1"/>
          </p:cNvSpPr>
          <p:nvPr/>
        </p:nvSpPr>
        <p:spPr>
          <a:xfrm>
            <a:off x="447868" y="384969"/>
            <a:ext cx="8229600" cy="569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cs typeface="华文新魏" charset="0"/>
              </a:rPr>
              <a:t>树的</a:t>
            </a:r>
            <a:r>
              <a:rPr lang="zh-CN" altLang="en-US" sz="3200" dirty="0" smtClean="0">
                <a:solidFill>
                  <a:srgbClr val="2959F3"/>
                </a:solidFill>
                <a:latin typeface="方正喵呜体" panose="02010600010101010101" pitchFamily="2" charset="-122"/>
                <a:ea typeface="方正喵呜体" panose="02010600010101010101" pitchFamily="2" charset="-122"/>
                <a:cs typeface="华文新魏" charset="0"/>
              </a:rPr>
              <a:t>后</a:t>
            </a:r>
            <a:r>
              <a:rPr lang="zh-CN" altLang="en-US" sz="3200" dirty="0" smtClean="0">
                <a:solidFill>
                  <a:schemeClr val="bg1"/>
                </a:solidFill>
                <a:latin typeface="方正喵呜体" panose="02010600010101010101" pitchFamily="2" charset="-122"/>
                <a:ea typeface="方正喵呜体" panose="02010600010101010101" pitchFamily="2" charset="-122"/>
                <a:cs typeface="华文新魏" charset="0"/>
              </a:rPr>
              <a:t>根次序遍历</a:t>
            </a:r>
            <a:endParaRPr lang="zh-CN" altLang="en-US" sz="3200" dirty="0">
              <a:solidFill>
                <a:schemeClr val="bg1"/>
              </a:solidFill>
              <a:latin typeface="方正喵呜体" panose="02010600010101010101" pitchFamily="2" charset="-122"/>
              <a:ea typeface="方正喵呜体" panose="02010600010101010101" pitchFamily="2" charset="-122"/>
              <a:cs typeface="华文新魏" charset="0"/>
            </a:endParaRPr>
          </a:p>
        </p:txBody>
      </p:sp>
      <p:grpSp>
        <p:nvGrpSpPr>
          <p:cNvPr id="25" name="组合 24"/>
          <p:cNvGrpSpPr/>
          <p:nvPr/>
        </p:nvGrpSpPr>
        <p:grpSpPr>
          <a:xfrm>
            <a:off x="6119453" y="1064673"/>
            <a:ext cx="2161775" cy="2047220"/>
            <a:chOff x="1115616" y="2922891"/>
            <a:chExt cx="2161775" cy="2047220"/>
          </a:xfrm>
        </p:grpSpPr>
        <p:sp>
          <p:nvSpPr>
            <p:cNvPr id="26" name="Line 4"/>
            <p:cNvSpPr>
              <a:spLocks noChangeShapeType="1"/>
            </p:cNvSpPr>
            <p:nvPr/>
          </p:nvSpPr>
          <p:spPr bwMode="auto">
            <a:xfrm>
              <a:off x="3020616" y="4129856"/>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7" name="Line 5"/>
            <p:cNvSpPr>
              <a:spLocks noChangeShapeType="1"/>
            </p:cNvSpPr>
            <p:nvPr/>
          </p:nvSpPr>
          <p:spPr bwMode="auto">
            <a:xfrm>
              <a:off x="1725216" y="4129856"/>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8" name="Line 6"/>
            <p:cNvSpPr>
              <a:spLocks noChangeShapeType="1"/>
            </p:cNvSpPr>
            <p:nvPr/>
          </p:nvSpPr>
          <p:spPr bwMode="auto">
            <a:xfrm flipH="1">
              <a:off x="1420416" y="4206056"/>
              <a:ext cx="1524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9" name="Line 7"/>
            <p:cNvSpPr>
              <a:spLocks noChangeShapeType="1"/>
            </p:cNvSpPr>
            <p:nvPr/>
          </p:nvSpPr>
          <p:spPr bwMode="auto">
            <a:xfrm>
              <a:off x="2487216" y="3367856"/>
              <a:ext cx="5334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0" name="Line 8"/>
            <p:cNvSpPr>
              <a:spLocks noChangeShapeType="1"/>
            </p:cNvSpPr>
            <p:nvPr/>
          </p:nvSpPr>
          <p:spPr bwMode="auto">
            <a:xfrm>
              <a:off x="2334816" y="3444056"/>
              <a:ext cx="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Line 9"/>
            <p:cNvSpPr>
              <a:spLocks noChangeShapeType="1"/>
            </p:cNvSpPr>
            <p:nvPr/>
          </p:nvSpPr>
          <p:spPr bwMode="auto">
            <a:xfrm flipH="1">
              <a:off x="1725216" y="3367856"/>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Line 25"/>
            <p:cNvSpPr>
              <a:spLocks noChangeShapeType="1"/>
            </p:cNvSpPr>
            <p:nvPr/>
          </p:nvSpPr>
          <p:spPr bwMode="auto">
            <a:xfrm>
              <a:off x="3020616" y="4129856"/>
              <a:ext cx="0" cy="533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26"/>
            <p:cNvSpPr>
              <a:spLocks noChangeShapeType="1"/>
            </p:cNvSpPr>
            <p:nvPr/>
          </p:nvSpPr>
          <p:spPr bwMode="auto">
            <a:xfrm>
              <a:off x="2487216" y="3291656"/>
              <a:ext cx="533400" cy="6858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Line 27"/>
            <p:cNvSpPr>
              <a:spLocks noChangeShapeType="1"/>
            </p:cNvSpPr>
            <p:nvPr/>
          </p:nvSpPr>
          <p:spPr bwMode="auto">
            <a:xfrm>
              <a:off x="1725216" y="4129856"/>
              <a:ext cx="22860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Line 28"/>
            <p:cNvSpPr>
              <a:spLocks noChangeShapeType="1"/>
            </p:cNvSpPr>
            <p:nvPr/>
          </p:nvSpPr>
          <p:spPr bwMode="auto">
            <a:xfrm flipH="1">
              <a:off x="1377554" y="4129856"/>
              <a:ext cx="195263"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Line 29"/>
            <p:cNvSpPr>
              <a:spLocks noChangeShapeType="1"/>
            </p:cNvSpPr>
            <p:nvPr/>
          </p:nvSpPr>
          <p:spPr bwMode="auto">
            <a:xfrm flipH="1">
              <a:off x="1725216" y="3367856"/>
              <a:ext cx="45720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7" name="Line 30"/>
            <p:cNvSpPr>
              <a:spLocks noChangeShapeType="1"/>
            </p:cNvSpPr>
            <p:nvPr/>
          </p:nvSpPr>
          <p:spPr bwMode="auto">
            <a:xfrm>
              <a:off x="2334816" y="3367856"/>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Oval 31"/>
            <p:cNvSpPr>
              <a:spLocks noChangeArrowheads="1"/>
            </p:cNvSpPr>
            <p:nvPr/>
          </p:nvSpPr>
          <p:spPr bwMode="auto">
            <a:xfrm>
              <a:off x="2106216" y="2986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9" name="Oval 32"/>
            <p:cNvSpPr>
              <a:spLocks noChangeArrowheads="1"/>
            </p:cNvSpPr>
            <p:nvPr/>
          </p:nvSpPr>
          <p:spPr bwMode="auto">
            <a:xfrm>
              <a:off x="21062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0" name="Oval 33"/>
            <p:cNvSpPr>
              <a:spLocks noChangeArrowheads="1"/>
            </p:cNvSpPr>
            <p:nvPr/>
          </p:nvSpPr>
          <p:spPr bwMode="auto">
            <a:xfrm>
              <a:off x="17252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1" name="Oval 34"/>
            <p:cNvSpPr>
              <a:spLocks noChangeArrowheads="1"/>
            </p:cNvSpPr>
            <p:nvPr/>
          </p:nvSpPr>
          <p:spPr bwMode="auto">
            <a:xfrm>
              <a:off x="11156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2" name="Oval 35"/>
            <p:cNvSpPr>
              <a:spLocks noChangeArrowheads="1"/>
            </p:cNvSpPr>
            <p:nvPr/>
          </p:nvSpPr>
          <p:spPr bwMode="auto">
            <a:xfrm>
              <a:off x="14204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3" name="Oval 36"/>
            <p:cNvSpPr>
              <a:spLocks noChangeArrowheads="1"/>
            </p:cNvSpPr>
            <p:nvPr/>
          </p:nvSpPr>
          <p:spPr bwMode="auto">
            <a:xfrm>
              <a:off x="2792016" y="3748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4" name="Oval 37"/>
            <p:cNvSpPr>
              <a:spLocks noChangeArrowheads="1"/>
            </p:cNvSpPr>
            <p:nvPr/>
          </p:nvSpPr>
          <p:spPr bwMode="auto">
            <a:xfrm>
              <a:off x="2792016" y="4510856"/>
              <a:ext cx="457200" cy="457200"/>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5" name="Text Box 38"/>
            <p:cNvSpPr txBox="1">
              <a:spLocks noChangeArrowheads="1"/>
            </p:cNvSpPr>
            <p:nvPr/>
          </p:nvSpPr>
          <p:spPr bwMode="auto">
            <a:xfrm>
              <a:off x="2169468" y="2922891"/>
              <a:ext cx="34657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A</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6" name="Text Box 39"/>
            <p:cNvSpPr txBox="1">
              <a:spLocks noChangeArrowheads="1"/>
            </p:cNvSpPr>
            <p:nvPr/>
          </p:nvSpPr>
          <p:spPr bwMode="auto">
            <a:xfrm>
              <a:off x="1469250" y="3684891"/>
              <a:ext cx="37382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B</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7" name="Text Box 40"/>
            <p:cNvSpPr txBox="1">
              <a:spLocks noChangeArrowheads="1"/>
            </p:cNvSpPr>
            <p:nvPr/>
          </p:nvSpPr>
          <p:spPr bwMode="auto">
            <a:xfrm>
              <a:off x="2147828" y="3684891"/>
              <a:ext cx="38985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C</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8" name="Text Box 41"/>
            <p:cNvSpPr txBox="1">
              <a:spLocks noChangeArrowheads="1"/>
            </p:cNvSpPr>
            <p:nvPr/>
          </p:nvSpPr>
          <p:spPr bwMode="auto">
            <a:xfrm>
              <a:off x="2900365" y="3684891"/>
              <a:ext cx="37702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D</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9" name="Text Box 42"/>
            <p:cNvSpPr txBox="1">
              <a:spLocks noChangeArrowheads="1"/>
            </p:cNvSpPr>
            <p:nvPr/>
          </p:nvSpPr>
          <p:spPr bwMode="auto">
            <a:xfrm>
              <a:off x="1177274" y="4446891"/>
              <a:ext cx="34817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E</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0" name="Text Box 43"/>
            <p:cNvSpPr txBox="1">
              <a:spLocks noChangeArrowheads="1"/>
            </p:cNvSpPr>
            <p:nvPr/>
          </p:nvSpPr>
          <p:spPr bwMode="auto">
            <a:xfrm>
              <a:off x="1794087" y="4446891"/>
              <a:ext cx="33374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F</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1" name="Text Box 44"/>
            <p:cNvSpPr txBox="1">
              <a:spLocks noChangeArrowheads="1"/>
            </p:cNvSpPr>
            <p:nvPr/>
          </p:nvSpPr>
          <p:spPr bwMode="auto">
            <a:xfrm>
              <a:off x="2820003" y="4446891"/>
              <a:ext cx="4171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zh-CN"/>
              </a:defPPr>
              <a:lvl1pPr algn="l" rtl="0" fontAlgn="base">
                <a:spcBef>
                  <a:spcPct val="0"/>
                </a:spcBef>
                <a:spcAft>
                  <a:spcPct val="0"/>
                </a:spcAft>
                <a:defRPr sz="4000" kern="1200">
                  <a:solidFill>
                    <a:schemeClr val="tx1"/>
                  </a:solidFill>
                  <a:latin typeface="Arial" charset="0"/>
                  <a:ea typeface="宋体" pitchFamily="2" charset="-122"/>
                  <a:cs typeface="+mn-cs"/>
                </a:defRPr>
              </a:lvl1pPr>
              <a:lvl2pPr marL="457200" algn="l" rtl="0" fontAlgn="base">
                <a:spcBef>
                  <a:spcPct val="0"/>
                </a:spcBef>
                <a:spcAft>
                  <a:spcPct val="0"/>
                </a:spcAft>
                <a:defRPr sz="4000" kern="1200">
                  <a:solidFill>
                    <a:schemeClr val="tx1"/>
                  </a:solidFill>
                  <a:latin typeface="Arial" charset="0"/>
                  <a:ea typeface="宋体" pitchFamily="2" charset="-122"/>
                  <a:cs typeface="+mn-cs"/>
                </a:defRPr>
              </a:lvl2pPr>
              <a:lvl3pPr marL="914400" algn="l" rtl="0" fontAlgn="base">
                <a:spcBef>
                  <a:spcPct val="0"/>
                </a:spcBef>
                <a:spcAft>
                  <a:spcPct val="0"/>
                </a:spcAft>
                <a:defRPr sz="4000" kern="1200">
                  <a:solidFill>
                    <a:schemeClr val="tx1"/>
                  </a:solidFill>
                  <a:latin typeface="Arial" charset="0"/>
                  <a:ea typeface="宋体" pitchFamily="2" charset="-122"/>
                  <a:cs typeface="+mn-cs"/>
                </a:defRPr>
              </a:lvl3pPr>
              <a:lvl4pPr marL="1371600" algn="l" rtl="0" fontAlgn="base">
                <a:spcBef>
                  <a:spcPct val="0"/>
                </a:spcBef>
                <a:spcAft>
                  <a:spcPct val="0"/>
                </a:spcAft>
                <a:defRPr sz="4000" kern="1200">
                  <a:solidFill>
                    <a:schemeClr val="tx1"/>
                  </a:solidFill>
                  <a:latin typeface="Arial" charset="0"/>
                  <a:ea typeface="宋体" pitchFamily="2" charset="-122"/>
                  <a:cs typeface="+mn-cs"/>
                </a:defRPr>
              </a:lvl4pPr>
              <a:lvl5pPr marL="1828800" algn="l" rtl="0" fontAlgn="base">
                <a:spcBef>
                  <a:spcPct val="0"/>
                </a:spcBef>
                <a:spcAft>
                  <a:spcPct val="0"/>
                </a:spcAft>
                <a:defRPr sz="4000" kern="1200">
                  <a:solidFill>
                    <a:schemeClr val="tx1"/>
                  </a:solidFill>
                  <a:latin typeface="Arial" charset="0"/>
                  <a:ea typeface="宋体" pitchFamily="2" charset="-122"/>
                  <a:cs typeface="+mn-cs"/>
                </a:defRPr>
              </a:lvl5pPr>
              <a:lvl6pPr marL="2286000" algn="l" defTabSz="914400" rtl="0" eaLnBrk="1" latinLnBrk="0" hangingPunct="1">
                <a:defRPr sz="4000" kern="1200">
                  <a:solidFill>
                    <a:schemeClr val="tx1"/>
                  </a:solidFill>
                  <a:latin typeface="Arial" charset="0"/>
                  <a:ea typeface="宋体" pitchFamily="2" charset="-122"/>
                  <a:cs typeface="+mn-cs"/>
                </a:defRPr>
              </a:lvl6pPr>
              <a:lvl7pPr marL="2743200" algn="l" defTabSz="914400" rtl="0" eaLnBrk="1" latinLnBrk="0" hangingPunct="1">
                <a:defRPr sz="4000" kern="1200">
                  <a:solidFill>
                    <a:schemeClr val="tx1"/>
                  </a:solidFill>
                  <a:latin typeface="Arial" charset="0"/>
                  <a:ea typeface="宋体" pitchFamily="2" charset="-122"/>
                  <a:cs typeface="+mn-cs"/>
                </a:defRPr>
              </a:lvl7pPr>
              <a:lvl8pPr marL="3200400" algn="l" defTabSz="914400" rtl="0" eaLnBrk="1" latinLnBrk="0" hangingPunct="1">
                <a:defRPr sz="4000" kern="1200">
                  <a:solidFill>
                    <a:schemeClr val="tx1"/>
                  </a:solidFill>
                  <a:latin typeface="Arial" charset="0"/>
                  <a:ea typeface="宋体" pitchFamily="2" charset="-122"/>
                  <a:cs typeface="+mn-cs"/>
                </a:defRPr>
              </a:lvl8pPr>
              <a:lvl9pPr marL="3657600" algn="l" defTabSz="914400" rtl="0" eaLnBrk="1" latinLnBrk="0" hangingPunct="1">
                <a:defRPr sz="4000" kern="1200">
                  <a:solidFill>
                    <a:schemeClr val="tx1"/>
                  </a:solidFill>
                  <a:latin typeface="Arial" charset="0"/>
                  <a:ea typeface="宋体" pitchFamily="2" charset="-122"/>
                  <a:cs typeface="+mn-cs"/>
                </a:defRPr>
              </a:lvl9p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G</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218711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26253" y="1257494"/>
            <a:ext cx="7940675" cy="3874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 indent="0">
              <a:lnSpc>
                <a:spcPct val="110000"/>
              </a:lnSpc>
              <a:spcBef>
                <a:spcPct val="10000"/>
              </a:spcBef>
              <a:buClr>
                <a:srgbClr val="800080"/>
              </a:buClr>
              <a:buSzPct val="50000"/>
              <a:buFont typeface="Arial" panose="020B0604020202020204" pitchFamily="34" charset="0"/>
              <a:buNone/>
            </a:pP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lnSpc>
                <a:spcPct val="110000"/>
              </a:lnSpc>
              <a:spcBef>
                <a:spcPct val="10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若森林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F = Ø</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，返回；否则</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lvl="1">
              <a:lnSpc>
                <a:spcPct val="110000"/>
              </a:lnSpc>
              <a:spcBef>
                <a:spcPct val="10000"/>
              </a:spcBef>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访问森林的根（也是第一棵树的根）</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r</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lvl="1">
              <a:lnSpc>
                <a:spcPct val="110000"/>
              </a:lnSpc>
              <a:spcBef>
                <a:spcPct val="10000"/>
              </a:spcBef>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先根遍历森林第一棵树的根的子树森林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11</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a:t>
            </a:r>
            <a:r>
              <a:rPr lang="en-US" altLang="zh-CN" sz="3000" i="1"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k</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lvl="1">
              <a:lnSpc>
                <a:spcPct val="110000"/>
              </a:lnSpc>
              <a:spcBef>
                <a:spcPct val="10000"/>
              </a:spcBef>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先根遍历森林中除第一棵树外其他树组成的森林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2</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i="1"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m</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endParaRPr lang="en-US" altLang="zh-CN" sz="30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sp>
        <p:nvSpPr>
          <p:cNvPr id="3" name="Rectangle 2"/>
          <p:cNvSpPr txBox="1">
            <a:spLocks noChangeArrowheads="1"/>
          </p:cNvSpPr>
          <p:nvPr/>
        </p:nvSpPr>
        <p:spPr>
          <a:xfrm>
            <a:off x="502230" y="617447"/>
            <a:ext cx="8229600" cy="919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cs typeface="华文新魏" charset="0"/>
              </a:rPr>
              <a:t>森林的</a:t>
            </a:r>
            <a:r>
              <a:rPr lang="zh-CN" altLang="en-US" sz="4000" dirty="0" smtClean="0">
                <a:solidFill>
                  <a:srgbClr val="2959F3"/>
                </a:solidFill>
                <a:latin typeface="方正喵呜体" panose="02010600010101010101" pitchFamily="2" charset="-122"/>
                <a:ea typeface="方正喵呜体" panose="02010600010101010101" pitchFamily="2" charset="-122"/>
                <a:cs typeface="华文新魏" charset="0"/>
              </a:rPr>
              <a:t>先</a:t>
            </a:r>
            <a:r>
              <a:rPr lang="zh-CN" altLang="en-US" sz="4000" dirty="0" smtClean="0">
                <a:solidFill>
                  <a:schemeClr val="bg1"/>
                </a:solidFill>
                <a:latin typeface="方正喵呜体" panose="02010600010101010101" pitchFamily="2" charset="-122"/>
                <a:ea typeface="方正喵呜体" panose="02010600010101010101" pitchFamily="2" charset="-122"/>
                <a:cs typeface="华文新魏" charset="0"/>
              </a:rPr>
              <a:t>根次序遍历</a:t>
            </a:r>
            <a:endParaRPr lang="zh-CN" altLang="en-US" sz="4000" dirty="0">
              <a:solidFill>
                <a:schemeClr val="bg1"/>
              </a:solidFill>
              <a:latin typeface="方正喵呜体" panose="02010600010101010101" pitchFamily="2" charset="-122"/>
              <a:ea typeface="方正喵呜体" panose="02010600010101010101" pitchFamily="2" charset="-122"/>
              <a:cs typeface="华文新魏" charset="0"/>
            </a:endParaRPr>
          </a:p>
        </p:txBody>
      </p:sp>
    </p:spTree>
    <p:extLst>
      <p:ext uri="{BB962C8B-B14F-4D97-AF65-F5344CB8AC3E}">
        <p14:creationId xmlns:p14="http://schemas.microsoft.com/office/powerpoint/2010/main" val="14734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txBox="1">
            <a:spLocks noChangeArrowheads="1"/>
          </p:cNvSpPr>
          <p:nvPr/>
        </p:nvSpPr>
        <p:spPr>
          <a:xfrm>
            <a:off x="684213" y="4438650"/>
            <a:ext cx="8229600" cy="1835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森林的先根次序遍历的结果序列</a:t>
            </a:r>
            <a:endParaRPr kumimoji="1"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spcBef>
                <a:spcPct val="15000"/>
              </a:spcBef>
              <a:buSzPct val="50000"/>
              <a:buFont typeface="Wingdings" charset="0"/>
              <a:buNone/>
            </a:pPr>
            <a:r>
              <a:rPr kumimoji="1"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ABCDE  FG  HIKJ</a:t>
            </a:r>
          </a:p>
          <a:p>
            <a:pPr>
              <a:spcBef>
                <a:spcPct val="15000"/>
              </a:spcBef>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这相当于对应二叉树的前序遍历结果。</a:t>
            </a:r>
            <a:endParaRPr lang="zh-CN" altLang="en-US"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grpSp>
        <p:nvGrpSpPr>
          <p:cNvPr id="3" name="Group 47"/>
          <p:cNvGrpSpPr>
            <a:grpSpLocks/>
          </p:cNvGrpSpPr>
          <p:nvPr/>
        </p:nvGrpSpPr>
        <p:grpSpPr bwMode="auto">
          <a:xfrm>
            <a:off x="5076056" y="836712"/>
            <a:ext cx="3459162" cy="3505200"/>
            <a:chOff x="1973" y="526"/>
            <a:chExt cx="2179" cy="2208"/>
          </a:xfrm>
        </p:grpSpPr>
        <p:sp>
          <p:nvSpPr>
            <p:cNvPr id="4"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5"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6"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7"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8"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9"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0"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1"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2"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3"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A</a:t>
              </a:r>
              <a:endParaRPr kumimoji="1" lang="en-US" altLang="zh-CN" sz="2400">
                <a:solidFill>
                  <a:schemeClr val="bg1"/>
                </a:solidFill>
                <a:latin typeface="Times New Roman" charset="0"/>
              </a:endParaRPr>
            </a:p>
          </p:txBody>
        </p:sp>
        <p:sp>
          <p:nvSpPr>
            <p:cNvPr id="14"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B</a:t>
              </a:r>
              <a:endParaRPr kumimoji="1" lang="en-US" altLang="zh-CN" sz="2400">
                <a:solidFill>
                  <a:schemeClr val="bg1"/>
                </a:solidFill>
                <a:latin typeface="Times New Roman" charset="0"/>
              </a:endParaRPr>
            </a:p>
          </p:txBody>
        </p:sp>
        <p:sp>
          <p:nvSpPr>
            <p:cNvPr id="15"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C</a:t>
              </a:r>
              <a:endParaRPr kumimoji="1" lang="en-US" altLang="zh-CN" sz="2400">
                <a:solidFill>
                  <a:schemeClr val="bg1"/>
                </a:solidFill>
                <a:latin typeface="Times New Roman" charset="0"/>
              </a:endParaRPr>
            </a:p>
          </p:txBody>
        </p:sp>
        <p:sp>
          <p:nvSpPr>
            <p:cNvPr id="16"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E</a:t>
              </a:r>
              <a:endParaRPr kumimoji="1" lang="en-US" altLang="zh-CN" sz="2400">
                <a:solidFill>
                  <a:schemeClr val="bg1"/>
                </a:solidFill>
                <a:latin typeface="Times New Roman" charset="0"/>
              </a:endParaRPr>
            </a:p>
          </p:txBody>
        </p:sp>
        <p:sp>
          <p:nvSpPr>
            <p:cNvPr id="17"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D</a:t>
              </a:r>
              <a:endParaRPr kumimoji="1" lang="en-US" altLang="zh-CN" sz="2400">
                <a:solidFill>
                  <a:schemeClr val="bg1"/>
                </a:solidFill>
                <a:latin typeface="Times New Roman" charset="0"/>
              </a:endParaRPr>
            </a:p>
          </p:txBody>
        </p:sp>
        <p:sp>
          <p:nvSpPr>
            <p:cNvPr id="18"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19"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20"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1"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2"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3"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4"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H</a:t>
              </a:r>
              <a:endParaRPr kumimoji="1" lang="en-US" altLang="zh-CN" sz="2400">
                <a:solidFill>
                  <a:schemeClr val="bg1"/>
                </a:solidFill>
                <a:latin typeface="Times New Roman" charset="0"/>
              </a:endParaRPr>
            </a:p>
          </p:txBody>
        </p:sp>
        <p:sp>
          <p:nvSpPr>
            <p:cNvPr id="25"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I</a:t>
              </a:r>
              <a:endParaRPr kumimoji="1" lang="en-US" altLang="zh-CN" sz="2400">
                <a:solidFill>
                  <a:schemeClr val="bg1"/>
                </a:solidFill>
                <a:latin typeface="Times New Roman" charset="0"/>
              </a:endParaRPr>
            </a:p>
          </p:txBody>
        </p:sp>
        <p:sp>
          <p:nvSpPr>
            <p:cNvPr id="26"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K</a:t>
              </a:r>
              <a:endParaRPr kumimoji="1" lang="en-US" altLang="zh-CN" sz="2400">
                <a:solidFill>
                  <a:schemeClr val="bg1"/>
                </a:solidFill>
                <a:latin typeface="Times New Roman" charset="0"/>
              </a:endParaRPr>
            </a:p>
          </p:txBody>
        </p:sp>
        <p:sp>
          <p:nvSpPr>
            <p:cNvPr id="27"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J</a:t>
              </a:r>
              <a:endParaRPr kumimoji="1" lang="en-US" altLang="zh-CN" sz="2400">
                <a:solidFill>
                  <a:schemeClr val="bg1"/>
                </a:solidFill>
                <a:latin typeface="Times New Roman" charset="0"/>
              </a:endParaRPr>
            </a:p>
          </p:txBody>
        </p:sp>
        <p:sp>
          <p:nvSpPr>
            <p:cNvPr id="28"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29"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30"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31"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F</a:t>
              </a:r>
              <a:endParaRPr kumimoji="1" lang="en-US" altLang="zh-CN" sz="2400">
                <a:solidFill>
                  <a:schemeClr val="bg1"/>
                </a:solidFill>
                <a:latin typeface="Times New Roman" charset="0"/>
              </a:endParaRPr>
            </a:p>
          </p:txBody>
        </p:sp>
        <p:sp>
          <p:nvSpPr>
            <p:cNvPr id="32"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G</a:t>
              </a:r>
              <a:endParaRPr kumimoji="1" lang="en-US" altLang="zh-CN" sz="2400">
                <a:solidFill>
                  <a:schemeClr val="bg1"/>
                </a:solidFill>
                <a:latin typeface="Times New Roman" charset="0"/>
              </a:endParaRPr>
            </a:p>
          </p:txBody>
        </p:sp>
        <p:sp>
          <p:nvSpPr>
            <p:cNvPr id="33" name="Freeform 35"/>
            <p:cNvSpPr>
              <a:spLocks/>
            </p:cNvSpPr>
            <p:nvPr/>
          </p:nvSpPr>
          <p:spPr bwMode="auto">
            <a:xfrm>
              <a:off x="2064" y="663"/>
              <a:ext cx="181" cy="159"/>
            </a:xfrm>
            <a:custGeom>
              <a:avLst/>
              <a:gdLst>
                <a:gd name="T0" fmla="*/ 181 w 181"/>
                <a:gd name="T1" fmla="*/ 0 h 159"/>
                <a:gd name="T2" fmla="*/ 0 w 181"/>
                <a:gd name="T3" fmla="*/ 159 h 159"/>
              </a:gdLst>
              <a:ahLst/>
              <a:cxnLst>
                <a:cxn ang="0">
                  <a:pos x="T0" y="T1"/>
                </a:cxn>
                <a:cxn ang="0">
                  <a:pos x="T2" y="T3"/>
                </a:cxn>
              </a:cxnLst>
              <a:rect l="0" t="0" r="r" b="b"/>
              <a:pathLst>
                <a:path w="181" h="159">
                  <a:moveTo>
                    <a:pt x="181" y="0"/>
                  </a:moveTo>
                  <a:cubicBezTo>
                    <a:pt x="105" y="66"/>
                    <a:pt x="30" y="133"/>
                    <a:pt x="0" y="159"/>
                  </a:cubicBezTo>
                </a:path>
              </a:pathLst>
            </a:custGeom>
            <a:noFill/>
            <a:ln w="25400">
              <a:solidFill>
                <a:srgbClr val="2959F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4" name="Line 36"/>
            <p:cNvSpPr>
              <a:spLocks noChangeShapeType="1"/>
            </p:cNvSpPr>
            <p:nvPr/>
          </p:nvSpPr>
          <p:spPr bwMode="auto">
            <a:xfrm>
              <a:off x="2064" y="1275"/>
              <a:ext cx="204" cy="182"/>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5" name="Line 37"/>
            <p:cNvSpPr>
              <a:spLocks noChangeShapeType="1"/>
            </p:cNvSpPr>
            <p:nvPr/>
          </p:nvSpPr>
          <p:spPr bwMode="auto">
            <a:xfrm>
              <a:off x="2336" y="1502"/>
              <a:ext cx="204" cy="182"/>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6" name="Line 38"/>
            <p:cNvSpPr>
              <a:spLocks noChangeShapeType="1"/>
            </p:cNvSpPr>
            <p:nvPr/>
          </p:nvSpPr>
          <p:spPr bwMode="auto">
            <a:xfrm flipH="1">
              <a:off x="2313" y="1729"/>
              <a:ext cx="159" cy="159"/>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7" name="Line 39"/>
            <p:cNvSpPr>
              <a:spLocks noChangeShapeType="1"/>
            </p:cNvSpPr>
            <p:nvPr/>
          </p:nvSpPr>
          <p:spPr bwMode="auto">
            <a:xfrm>
              <a:off x="2585" y="913"/>
              <a:ext cx="771" cy="635"/>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8" name="Line 40"/>
            <p:cNvSpPr>
              <a:spLocks noChangeShapeType="1"/>
            </p:cNvSpPr>
            <p:nvPr/>
          </p:nvSpPr>
          <p:spPr bwMode="auto">
            <a:xfrm flipH="1">
              <a:off x="3243" y="1616"/>
              <a:ext cx="136" cy="136"/>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39" name="Line 41"/>
            <p:cNvSpPr>
              <a:spLocks noChangeShapeType="1"/>
            </p:cNvSpPr>
            <p:nvPr/>
          </p:nvSpPr>
          <p:spPr bwMode="auto">
            <a:xfrm>
              <a:off x="3515" y="1752"/>
              <a:ext cx="181" cy="136"/>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40" name="Line 42"/>
            <p:cNvSpPr>
              <a:spLocks noChangeShapeType="1"/>
            </p:cNvSpPr>
            <p:nvPr/>
          </p:nvSpPr>
          <p:spPr bwMode="auto">
            <a:xfrm flipH="1">
              <a:off x="3538" y="1933"/>
              <a:ext cx="136" cy="136"/>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41" name="Line 43"/>
            <p:cNvSpPr>
              <a:spLocks noChangeShapeType="1"/>
            </p:cNvSpPr>
            <p:nvPr/>
          </p:nvSpPr>
          <p:spPr bwMode="auto">
            <a:xfrm flipH="1">
              <a:off x="3243" y="2228"/>
              <a:ext cx="158" cy="159"/>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sp>
          <p:nvSpPr>
            <p:cNvPr id="42" name="Line 44"/>
            <p:cNvSpPr>
              <a:spLocks noChangeShapeType="1"/>
            </p:cNvSpPr>
            <p:nvPr/>
          </p:nvSpPr>
          <p:spPr bwMode="auto">
            <a:xfrm>
              <a:off x="3628" y="2478"/>
              <a:ext cx="182" cy="136"/>
            </a:xfrm>
            <a:prstGeom prst="line">
              <a:avLst/>
            </a:prstGeom>
            <a:noFill/>
            <a:ln w="25400">
              <a:solidFill>
                <a:srgbClr val="2959F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chemeClr val="bg1"/>
                </a:solidFill>
              </a:endParaRPr>
            </a:p>
          </p:txBody>
        </p:sp>
      </p:grpSp>
      <p:sp>
        <p:nvSpPr>
          <p:cNvPr id="43" name="Line 4"/>
          <p:cNvSpPr>
            <a:spLocks noChangeShapeType="1"/>
          </p:cNvSpPr>
          <p:nvPr/>
        </p:nvSpPr>
        <p:spPr bwMode="auto">
          <a:xfrm>
            <a:off x="3505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4" name="Line 5"/>
          <p:cNvSpPr>
            <a:spLocks noChangeShapeType="1"/>
          </p:cNvSpPr>
          <p:nvPr/>
        </p:nvSpPr>
        <p:spPr bwMode="auto">
          <a:xfrm flipH="1">
            <a:off x="3124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5" name="Line 6"/>
          <p:cNvSpPr>
            <a:spLocks noChangeShapeType="1"/>
          </p:cNvSpPr>
          <p:nvPr/>
        </p:nvSpPr>
        <p:spPr bwMode="auto">
          <a:xfrm>
            <a:off x="14478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6" name="Line 7"/>
          <p:cNvSpPr>
            <a:spLocks noChangeShapeType="1"/>
          </p:cNvSpPr>
          <p:nvPr/>
        </p:nvSpPr>
        <p:spPr bwMode="auto">
          <a:xfrm flipH="1">
            <a:off x="9144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7" name="Line 8"/>
          <p:cNvSpPr>
            <a:spLocks noChangeShapeType="1"/>
          </p:cNvSpPr>
          <p:nvPr/>
        </p:nvSpPr>
        <p:spPr bwMode="auto">
          <a:xfrm>
            <a:off x="31242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8" name="Line 9"/>
          <p:cNvSpPr>
            <a:spLocks noChangeShapeType="1"/>
          </p:cNvSpPr>
          <p:nvPr/>
        </p:nvSpPr>
        <p:spPr bwMode="auto">
          <a:xfrm>
            <a:off x="19050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9" name="Line 10"/>
          <p:cNvSpPr>
            <a:spLocks noChangeShapeType="1"/>
          </p:cNvSpPr>
          <p:nvPr/>
        </p:nvSpPr>
        <p:spPr bwMode="auto">
          <a:xfrm>
            <a:off x="2514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50" name="Line 11"/>
          <p:cNvSpPr>
            <a:spLocks noChangeShapeType="1"/>
          </p:cNvSpPr>
          <p:nvPr/>
        </p:nvSpPr>
        <p:spPr bwMode="auto">
          <a:xfrm>
            <a:off x="1371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51" name="Oval 16"/>
          <p:cNvSpPr>
            <a:spLocks noChangeArrowheads="1"/>
          </p:cNvSpPr>
          <p:nvPr/>
        </p:nvSpPr>
        <p:spPr bwMode="auto">
          <a:xfrm>
            <a:off x="609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2" name="Oval 17"/>
          <p:cNvSpPr>
            <a:spLocks noChangeArrowheads="1"/>
          </p:cNvSpPr>
          <p:nvPr/>
        </p:nvSpPr>
        <p:spPr bwMode="auto">
          <a:xfrm>
            <a:off x="1143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3" name="Oval 18"/>
          <p:cNvSpPr>
            <a:spLocks noChangeArrowheads="1"/>
          </p:cNvSpPr>
          <p:nvPr/>
        </p:nvSpPr>
        <p:spPr bwMode="auto">
          <a:xfrm>
            <a:off x="16764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4" name="Oval 19"/>
          <p:cNvSpPr>
            <a:spLocks noChangeArrowheads="1"/>
          </p:cNvSpPr>
          <p:nvPr/>
        </p:nvSpPr>
        <p:spPr bwMode="auto">
          <a:xfrm>
            <a:off x="2286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5" name="Oval 20"/>
          <p:cNvSpPr>
            <a:spLocks noChangeArrowheads="1"/>
          </p:cNvSpPr>
          <p:nvPr/>
        </p:nvSpPr>
        <p:spPr bwMode="auto">
          <a:xfrm>
            <a:off x="2895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6" name="Oval 21"/>
          <p:cNvSpPr>
            <a:spLocks noChangeArrowheads="1"/>
          </p:cNvSpPr>
          <p:nvPr/>
        </p:nvSpPr>
        <p:spPr bwMode="auto">
          <a:xfrm>
            <a:off x="35052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7" name="Oval 22"/>
          <p:cNvSpPr>
            <a:spLocks noChangeArrowheads="1"/>
          </p:cNvSpPr>
          <p:nvPr/>
        </p:nvSpPr>
        <p:spPr bwMode="auto">
          <a:xfrm>
            <a:off x="16764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8" name="Oval 23"/>
          <p:cNvSpPr>
            <a:spLocks noChangeArrowheads="1"/>
          </p:cNvSpPr>
          <p:nvPr/>
        </p:nvSpPr>
        <p:spPr bwMode="auto">
          <a:xfrm>
            <a:off x="28956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9" name="Oval 24"/>
          <p:cNvSpPr>
            <a:spLocks noChangeArrowheads="1"/>
          </p:cNvSpPr>
          <p:nvPr/>
        </p:nvSpPr>
        <p:spPr bwMode="auto">
          <a:xfrm>
            <a:off x="1143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0" name="Oval 25"/>
          <p:cNvSpPr>
            <a:spLocks noChangeArrowheads="1"/>
          </p:cNvSpPr>
          <p:nvPr/>
        </p:nvSpPr>
        <p:spPr bwMode="auto">
          <a:xfrm>
            <a:off x="2286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1" name="Oval 26"/>
          <p:cNvSpPr>
            <a:spLocks noChangeArrowheads="1"/>
          </p:cNvSpPr>
          <p:nvPr/>
        </p:nvSpPr>
        <p:spPr bwMode="auto">
          <a:xfrm>
            <a:off x="32004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62" name="Text Box 27"/>
          <p:cNvSpPr txBox="1">
            <a:spLocks noChangeArrowheads="1"/>
          </p:cNvSpPr>
          <p:nvPr/>
        </p:nvSpPr>
        <p:spPr bwMode="auto">
          <a:xfrm>
            <a:off x="744538" y="547688"/>
            <a:ext cx="2589212" cy="519112"/>
          </a:xfrm>
          <a:prstGeom prst="rect">
            <a:avLst/>
          </a:prstGeom>
          <a:noFill/>
          <a:ln w="38100">
            <a:noFill/>
            <a:miter lim="800000"/>
            <a:headEnd/>
            <a:tailEnd/>
          </a:ln>
          <a:effectLst/>
        </p:spPr>
        <p:txBody>
          <a:bodyPr wrap="none" anchor="ctr">
            <a:spAutoFit/>
          </a:bodyPr>
          <a:lstStyle/>
          <a:p>
            <a:r>
              <a:rPr kumimoji="1" lang="en-US" altLang="zh-CN" sz="2800" b="1" dirty="0">
                <a:solidFill>
                  <a:schemeClr val="bg1"/>
                </a:solidFill>
                <a:latin typeface="Times New Roman" pitchFamily="18" charset="0"/>
              </a:rPr>
              <a:t>T</a:t>
            </a:r>
            <a:r>
              <a:rPr kumimoji="1" lang="en-US" altLang="zh-CN" sz="2800" b="1" baseline="-25000" dirty="0">
                <a:solidFill>
                  <a:schemeClr val="bg1"/>
                </a:solidFill>
                <a:latin typeface="Times New Roman" pitchFamily="18" charset="0"/>
              </a:rPr>
              <a:t>1</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2</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3</a:t>
            </a:r>
            <a:endParaRPr kumimoji="1" lang="en-US" altLang="zh-CN" sz="2800" b="1" dirty="0">
              <a:solidFill>
                <a:schemeClr val="bg1"/>
              </a:solidFill>
              <a:latin typeface="Times New Roman" pitchFamily="18" charset="0"/>
            </a:endParaRPr>
          </a:p>
        </p:txBody>
      </p:sp>
      <p:sp>
        <p:nvSpPr>
          <p:cNvPr id="63" name="Text Box 28"/>
          <p:cNvSpPr txBox="1">
            <a:spLocks noChangeArrowheads="1"/>
          </p:cNvSpPr>
          <p:nvPr/>
        </p:nvSpPr>
        <p:spPr bwMode="auto">
          <a:xfrm>
            <a:off x="1158875" y="852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64" name="Text Box 29"/>
          <p:cNvSpPr txBox="1">
            <a:spLocks noChangeArrowheads="1"/>
          </p:cNvSpPr>
          <p:nvPr/>
        </p:nvSpPr>
        <p:spPr bwMode="auto">
          <a:xfrm>
            <a:off x="2341563" y="838200"/>
            <a:ext cx="401637"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65" name="Text Box 30"/>
          <p:cNvSpPr txBox="1">
            <a:spLocks noChangeArrowheads="1"/>
          </p:cNvSpPr>
          <p:nvPr/>
        </p:nvSpPr>
        <p:spPr bwMode="auto">
          <a:xfrm>
            <a:off x="3206750" y="838200"/>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H</a:t>
            </a:r>
            <a:endParaRPr kumimoji="1" lang="en-US" altLang="zh-CN" sz="2400">
              <a:solidFill>
                <a:schemeClr val="bg1"/>
              </a:solidFill>
              <a:latin typeface="Times New Roman" pitchFamily="18" charset="0"/>
            </a:endParaRPr>
          </a:p>
        </p:txBody>
      </p:sp>
      <p:sp>
        <p:nvSpPr>
          <p:cNvPr id="66" name="Text Box 46"/>
          <p:cNvSpPr txBox="1">
            <a:spLocks noChangeArrowheads="1"/>
          </p:cNvSpPr>
          <p:nvPr/>
        </p:nvSpPr>
        <p:spPr bwMode="auto">
          <a:xfrm>
            <a:off x="635000" y="1614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67" name="Text Box 47"/>
          <p:cNvSpPr txBox="1">
            <a:spLocks noChangeArrowheads="1"/>
          </p:cNvSpPr>
          <p:nvPr/>
        </p:nvSpPr>
        <p:spPr bwMode="auto">
          <a:xfrm>
            <a:off x="11588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68" name="Text Box 48"/>
          <p:cNvSpPr txBox="1">
            <a:spLocks noChangeArrowheads="1"/>
          </p:cNvSpPr>
          <p:nvPr/>
        </p:nvSpPr>
        <p:spPr bwMode="auto">
          <a:xfrm>
            <a:off x="16922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69" name="Text Box 49"/>
          <p:cNvSpPr txBox="1">
            <a:spLocks noChangeArrowheads="1"/>
          </p:cNvSpPr>
          <p:nvPr/>
        </p:nvSpPr>
        <p:spPr bwMode="auto">
          <a:xfrm>
            <a:off x="2292350" y="1614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70" name="Text Box 50"/>
          <p:cNvSpPr txBox="1">
            <a:spLocks noChangeArrowheads="1"/>
          </p:cNvSpPr>
          <p:nvPr/>
        </p:nvSpPr>
        <p:spPr bwMode="auto">
          <a:xfrm>
            <a:off x="2970213" y="1614488"/>
            <a:ext cx="322262"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I</a:t>
            </a:r>
            <a:endParaRPr kumimoji="1" lang="en-US" altLang="zh-CN" sz="2400">
              <a:solidFill>
                <a:schemeClr val="bg1"/>
              </a:solidFill>
              <a:latin typeface="Times New Roman" pitchFamily="18" charset="0"/>
            </a:endParaRPr>
          </a:p>
        </p:txBody>
      </p:sp>
      <p:sp>
        <p:nvSpPr>
          <p:cNvPr id="71" name="Text Box 51"/>
          <p:cNvSpPr txBox="1">
            <a:spLocks noChangeArrowheads="1"/>
          </p:cNvSpPr>
          <p:nvPr/>
        </p:nvSpPr>
        <p:spPr bwMode="auto">
          <a:xfrm>
            <a:off x="3560763" y="1614488"/>
            <a:ext cx="361950"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J</a:t>
            </a:r>
            <a:endParaRPr kumimoji="1" lang="en-US" altLang="zh-CN" sz="2400">
              <a:solidFill>
                <a:schemeClr val="bg1"/>
              </a:solidFill>
              <a:latin typeface="Times New Roman" pitchFamily="18" charset="0"/>
            </a:endParaRPr>
          </a:p>
        </p:txBody>
      </p:sp>
      <p:sp>
        <p:nvSpPr>
          <p:cNvPr id="72" name="Text Box 52"/>
          <p:cNvSpPr txBox="1">
            <a:spLocks noChangeArrowheads="1"/>
          </p:cNvSpPr>
          <p:nvPr/>
        </p:nvSpPr>
        <p:spPr bwMode="auto">
          <a:xfrm>
            <a:off x="1701800" y="2376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73" name="Text Box 53"/>
          <p:cNvSpPr txBox="1">
            <a:spLocks noChangeArrowheads="1"/>
          </p:cNvSpPr>
          <p:nvPr/>
        </p:nvSpPr>
        <p:spPr bwMode="auto">
          <a:xfrm>
            <a:off x="2901950" y="2376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K</a:t>
            </a:r>
            <a:endParaRPr kumimoji="1" lang="en-US" altLang="zh-CN" sz="2400">
              <a:solidFill>
                <a:schemeClr val="bg1"/>
              </a:solidFill>
              <a:latin typeface="Times New Roman" pitchFamily="18" charset="0"/>
            </a:endParaRPr>
          </a:p>
        </p:txBody>
      </p:sp>
      <p:sp>
        <p:nvSpPr>
          <p:cNvPr id="74" name="矩形 73"/>
          <p:cNvSpPr/>
          <p:nvPr/>
        </p:nvSpPr>
        <p:spPr>
          <a:xfrm>
            <a:off x="647564" y="1304764"/>
            <a:ext cx="1407722" cy="338554"/>
          </a:xfrm>
          <a:prstGeom prst="rect">
            <a:avLst/>
          </a:prstGeom>
        </p:spPr>
        <p:txBody>
          <a:bodyPr wrap="none">
            <a:spAutoFit/>
          </a:bodyPr>
          <a:lstStyle/>
          <a:p>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11</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12</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a:t>
            </a:r>
            <a:r>
              <a:rPr kumimoji="1" lang="zh-CN" altLang="zh-CN" sz="1600" b="1" i="1" baseline="-25000" dirty="0">
                <a:solidFill>
                  <a:schemeClr val="bg1"/>
                </a:solidFill>
                <a:latin typeface="Times New Roman" pitchFamily="18" charset="0"/>
                <a:ea typeface="仿宋_GB2312" pitchFamily="49" charset="-122"/>
              </a:rPr>
              <a:t>3</a:t>
            </a:r>
            <a:endParaRPr lang="zh-CN" altLang="en-US" sz="1600" dirty="0">
              <a:solidFill>
                <a:schemeClr val="bg1"/>
              </a:solidFill>
            </a:endParaRPr>
          </a:p>
        </p:txBody>
      </p:sp>
    </p:spTree>
    <p:extLst>
      <p:ext uri="{BB962C8B-B14F-4D97-AF65-F5344CB8AC3E}">
        <p14:creationId xmlns:p14="http://schemas.microsoft.com/office/powerpoint/2010/main" val="30995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01216" y="867747"/>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cs typeface="华文新魏" charset="0"/>
              </a:rPr>
              <a:t>森林的后根次序遍历</a:t>
            </a:r>
            <a:endParaRPr lang="zh-CN" altLang="en-US" sz="4000" dirty="0">
              <a:solidFill>
                <a:schemeClr val="bg1"/>
              </a:solidFill>
              <a:latin typeface="方正喵呜体" panose="02010600010101010101" pitchFamily="2" charset="-122"/>
              <a:ea typeface="方正喵呜体" panose="02010600010101010101" pitchFamily="2" charset="-122"/>
              <a:cs typeface="华文新魏" charset="0"/>
            </a:endParaRPr>
          </a:p>
        </p:txBody>
      </p:sp>
      <p:sp>
        <p:nvSpPr>
          <p:cNvPr id="3" name="Rectangle 3"/>
          <p:cNvSpPr txBox="1">
            <a:spLocks noChangeArrowheads="1"/>
          </p:cNvSpPr>
          <p:nvPr/>
        </p:nvSpPr>
        <p:spPr>
          <a:xfrm>
            <a:off x="607591" y="1825010"/>
            <a:ext cx="7832725" cy="388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05000"/>
              </a:lnSpc>
              <a:spcBef>
                <a:spcPct val="1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若森林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F</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 Ø</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，返回；否则</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marL="990600" lvl="1" indent="-533400">
              <a:lnSpc>
                <a:spcPct val="105000"/>
              </a:lnSpc>
              <a:spcBef>
                <a:spcPct val="15000"/>
              </a:spcBef>
              <a:buClr>
                <a:schemeClr val="bg1"/>
              </a:buClr>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后根遍历森林</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F</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第一棵树的根结点的子树森林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11</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a:t>
            </a:r>
            <a:r>
              <a:rPr lang="en-US" altLang="zh-CN" sz="3000" i="1"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k</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marL="990600" lvl="1" indent="-533400">
              <a:lnSpc>
                <a:spcPct val="105000"/>
              </a:lnSpc>
              <a:spcBef>
                <a:spcPct val="15000"/>
              </a:spcBef>
              <a:buClr>
                <a:schemeClr val="bg1"/>
              </a:buClr>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访问森林的根结点</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r</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sym typeface="Wingdings" charset="0"/>
            </a:endParaRPr>
          </a:p>
          <a:p>
            <a:pPr marL="990600" lvl="1" indent="-533400">
              <a:lnSpc>
                <a:spcPct val="105000"/>
              </a:lnSpc>
              <a:spcBef>
                <a:spcPct val="15000"/>
              </a:spcBef>
              <a:buClr>
                <a:schemeClr val="bg1"/>
              </a:buClr>
              <a:buFont typeface="Wingdings" charset="0"/>
              <a:buChar char="ü"/>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后根遍历森林中除第一棵树外其他树组成的森林</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2</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 </a:t>
            </a:r>
            <a:r>
              <a:rPr lang="en-US" altLang="zh-CN" sz="3000" i="1"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T</a:t>
            </a:r>
            <a:r>
              <a:rPr lang="en-US" altLang="zh-CN" sz="3000" i="1" baseline="-25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m</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endPar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marL="609600" indent="-609600"/>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25255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4"/>
          <p:cNvGrpSpPr>
            <a:grpSpLocks/>
          </p:cNvGrpSpPr>
          <p:nvPr/>
        </p:nvGrpSpPr>
        <p:grpSpPr bwMode="auto">
          <a:xfrm>
            <a:off x="4569222" y="728663"/>
            <a:ext cx="3459162" cy="3505200"/>
            <a:chOff x="3245" y="912"/>
            <a:chExt cx="2179" cy="2208"/>
          </a:xfrm>
        </p:grpSpPr>
        <p:sp>
          <p:nvSpPr>
            <p:cNvPr id="4"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5"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6"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7"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8"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9"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0"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1"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2"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13"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A</a:t>
              </a:r>
              <a:endParaRPr kumimoji="1" lang="en-US" altLang="zh-CN" sz="2400">
                <a:solidFill>
                  <a:schemeClr val="bg1"/>
                </a:solidFill>
                <a:latin typeface="Times New Roman" charset="0"/>
              </a:endParaRPr>
            </a:p>
          </p:txBody>
        </p:sp>
        <p:sp>
          <p:nvSpPr>
            <p:cNvPr id="14"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B</a:t>
              </a:r>
              <a:endParaRPr kumimoji="1" lang="en-US" altLang="zh-CN" sz="2400">
                <a:solidFill>
                  <a:schemeClr val="bg1"/>
                </a:solidFill>
                <a:latin typeface="Times New Roman" charset="0"/>
              </a:endParaRPr>
            </a:p>
          </p:txBody>
        </p:sp>
        <p:sp>
          <p:nvSpPr>
            <p:cNvPr id="15"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C</a:t>
              </a:r>
              <a:endParaRPr kumimoji="1" lang="en-US" altLang="zh-CN" sz="2400">
                <a:solidFill>
                  <a:schemeClr val="bg1"/>
                </a:solidFill>
                <a:latin typeface="Times New Roman" charset="0"/>
              </a:endParaRPr>
            </a:p>
          </p:txBody>
        </p:sp>
        <p:sp>
          <p:nvSpPr>
            <p:cNvPr id="16"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E</a:t>
              </a:r>
              <a:endParaRPr kumimoji="1" lang="en-US" altLang="zh-CN" sz="2400">
                <a:solidFill>
                  <a:schemeClr val="bg1"/>
                </a:solidFill>
                <a:latin typeface="Times New Roman" charset="0"/>
              </a:endParaRPr>
            </a:p>
          </p:txBody>
        </p:sp>
        <p:sp>
          <p:nvSpPr>
            <p:cNvPr id="17"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D</a:t>
              </a:r>
              <a:endParaRPr kumimoji="1" lang="en-US" altLang="zh-CN" sz="2400">
                <a:solidFill>
                  <a:schemeClr val="bg1"/>
                </a:solidFill>
                <a:latin typeface="Times New Roman" charset="0"/>
              </a:endParaRPr>
            </a:p>
          </p:txBody>
        </p:sp>
        <p:sp>
          <p:nvSpPr>
            <p:cNvPr id="18"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19"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20"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1"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2"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3"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24"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H</a:t>
              </a:r>
              <a:endParaRPr kumimoji="1" lang="en-US" altLang="zh-CN" sz="2400">
                <a:solidFill>
                  <a:schemeClr val="bg1"/>
                </a:solidFill>
                <a:latin typeface="Times New Roman" charset="0"/>
              </a:endParaRPr>
            </a:p>
          </p:txBody>
        </p:sp>
        <p:sp>
          <p:nvSpPr>
            <p:cNvPr id="25"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I</a:t>
              </a:r>
              <a:endParaRPr kumimoji="1" lang="en-US" altLang="zh-CN" sz="2400">
                <a:solidFill>
                  <a:schemeClr val="bg1"/>
                </a:solidFill>
                <a:latin typeface="Times New Roman" charset="0"/>
              </a:endParaRPr>
            </a:p>
          </p:txBody>
        </p:sp>
        <p:sp>
          <p:nvSpPr>
            <p:cNvPr id="26"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K</a:t>
              </a:r>
              <a:endParaRPr kumimoji="1" lang="en-US" altLang="zh-CN" sz="2400">
                <a:solidFill>
                  <a:schemeClr val="bg1"/>
                </a:solidFill>
                <a:latin typeface="Times New Roman" charset="0"/>
              </a:endParaRPr>
            </a:p>
          </p:txBody>
        </p:sp>
        <p:sp>
          <p:nvSpPr>
            <p:cNvPr id="27"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J</a:t>
              </a:r>
              <a:endParaRPr kumimoji="1" lang="en-US" altLang="zh-CN" sz="2400">
                <a:solidFill>
                  <a:schemeClr val="bg1"/>
                </a:solidFill>
                <a:latin typeface="Times New Roman" charset="0"/>
              </a:endParaRPr>
            </a:p>
          </p:txBody>
        </p:sp>
        <p:sp>
          <p:nvSpPr>
            <p:cNvPr id="28"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bg1"/>
                </a:solidFill>
              </a:endParaRPr>
            </a:p>
          </p:txBody>
        </p:sp>
        <p:sp>
          <p:nvSpPr>
            <p:cNvPr id="29"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30"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blurRad="63500" dist="38099" dir="2700000" algn="ctr" rotWithShape="0">
                <a:schemeClr val="bg2">
                  <a:alpha val="74998"/>
                </a:schemeClr>
              </a:outerShdw>
            </a:effectLst>
          </p:spPr>
          <p:txBody>
            <a:bodyPr wrap="none" anchor="ctr"/>
            <a:lstStyle/>
            <a:p>
              <a:pPr algn="ctr"/>
              <a:endParaRPr kumimoji="1" lang="zh-CN" altLang="en-US" sz="2400">
                <a:solidFill>
                  <a:schemeClr val="bg1"/>
                </a:solidFill>
                <a:latin typeface="Times New Roman" charset="0"/>
              </a:endParaRPr>
            </a:p>
          </p:txBody>
        </p:sp>
        <p:sp>
          <p:nvSpPr>
            <p:cNvPr id="31"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F</a:t>
              </a:r>
              <a:endParaRPr kumimoji="1" lang="en-US" altLang="zh-CN" sz="2400">
                <a:solidFill>
                  <a:schemeClr val="bg1"/>
                </a:solidFill>
                <a:latin typeface="Times New Roman" charset="0"/>
              </a:endParaRPr>
            </a:p>
          </p:txBody>
        </p:sp>
        <p:sp>
          <p:nvSpPr>
            <p:cNvPr id="32"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kumimoji="1" lang="en-US" altLang="zh-CN" sz="2800" b="1">
                  <a:solidFill>
                    <a:schemeClr val="bg1"/>
                  </a:solidFill>
                  <a:latin typeface="Times New Roman" charset="0"/>
                </a:rPr>
                <a:t>G</a:t>
              </a:r>
              <a:endParaRPr kumimoji="1" lang="en-US" altLang="zh-CN" sz="2400">
                <a:solidFill>
                  <a:schemeClr val="bg1"/>
                </a:solidFill>
                <a:latin typeface="Times New Roman" charset="0"/>
              </a:endParaRPr>
            </a:p>
          </p:txBody>
        </p:sp>
      </p:grpSp>
      <p:sp>
        <p:nvSpPr>
          <p:cNvPr id="33" name="Rectangle 36"/>
          <p:cNvSpPr txBox="1">
            <a:spLocks noChangeArrowheads="1"/>
          </p:cNvSpPr>
          <p:nvPr/>
        </p:nvSpPr>
        <p:spPr>
          <a:xfrm>
            <a:off x="611188" y="4508500"/>
            <a:ext cx="8229600" cy="1871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森林的后根次序遍历的结果序列</a:t>
            </a:r>
            <a:endParaRPr kumimoji="1"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a:p>
            <a:pPr>
              <a:buSzPct val="50000"/>
              <a:buFont typeface="Wingdings" charset="0"/>
              <a:buNone/>
            </a:pPr>
            <a:r>
              <a:rPr kumimoji="1" lang="en-US" altLang="zh-CN"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BCEDA GF KIJH</a:t>
            </a:r>
          </a:p>
          <a:p>
            <a:pPr>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这相当于对应二叉树中序遍历的结果。</a:t>
            </a:r>
            <a:endParaRPr kumimoji="1" lang="zh-CN" altLang="en-US" sz="30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endParaRPr>
          </a:p>
        </p:txBody>
      </p:sp>
      <p:sp>
        <p:nvSpPr>
          <p:cNvPr id="34" name="Line 4"/>
          <p:cNvSpPr>
            <a:spLocks noChangeShapeType="1"/>
          </p:cNvSpPr>
          <p:nvPr/>
        </p:nvSpPr>
        <p:spPr bwMode="auto">
          <a:xfrm>
            <a:off x="3505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5" name="Line 5"/>
          <p:cNvSpPr>
            <a:spLocks noChangeShapeType="1"/>
          </p:cNvSpPr>
          <p:nvPr/>
        </p:nvSpPr>
        <p:spPr bwMode="auto">
          <a:xfrm flipH="1">
            <a:off x="3124200" y="1295400"/>
            <a:ext cx="228600" cy="5334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6" name="Line 6"/>
          <p:cNvSpPr>
            <a:spLocks noChangeShapeType="1"/>
          </p:cNvSpPr>
          <p:nvPr/>
        </p:nvSpPr>
        <p:spPr bwMode="auto">
          <a:xfrm>
            <a:off x="14478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7" name="Line 7"/>
          <p:cNvSpPr>
            <a:spLocks noChangeShapeType="1"/>
          </p:cNvSpPr>
          <p:nvPr/>
        </p:nvSpPr>
        <p:spPr bwMode="auto">
          <a:xfrm flipH="1">
            <a:off x="914400" y="1295400"/>
            <a:ext cx="38100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8" name="Line 8"/>
          <p:cNvSpPr>
            <a:spLocks noChangeShapeType="1"/>
          </p:cNvSpPr>
          <p:nvPr/>
        </p:nvSpPr>
        <p:spPr bwMode="auto">
          <a:xfrm>
            <a:off x="31242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39" name="Line 9"/>
          <p:cNvSpPr>
            <a:spLocks noChangeShapeType="1"/>
          </p:cNvSpPr>
          <p:nvPr/>
        </p:nvSpPr>
        <p:spPr bwMode="auto">
          <a:xfrm>
            <a:off x="1905000" y="2057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0" name="Line 10"/>
          <p:cNvSpPr>
            <a:spLocks noChangeShapeType="1"/>
          </p:cNvSpPr>
          <p:nvPr/>
        </p:nvSpPr>
        <p:spPr bwMode="auto">
          <a:xfrm>
            <a:off x="2514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1" name="Line 11"/>
          <p:cNvSpPr>
            <a:spLocks noChangeShapeType="1"/>
          </p:cNvSpPr>
          <p:nvPr/>
        </p:nvSpPr>
        <p:spPr bwMode="auto">
          <a:xfrm>
            <a:off x="1371600" y="1295400"/>
            <a:ext cx="0" cy="457200"/>
          </a:xfrm>
          <a:prstGeom prst="line">
            <a:avLst/>
          </a:prstGeom>
          <a:noFill/>
          <a:ln w="28575">
            <a:solidFill>
              <a:schemeClr val="accent2"/>
            </a:solidFill>
            <a:round/>
            <a:headEnd/>
            <a:tailEnd/>
          </a:ln>
          <a:effectLst/>
        </p:spPr>
        <p:txBody>
          <a:bodyPr wrap="none" anchor="ctr"/>
          <a:lstStyle/>
          <a:p>
            <a:endParaRPr lang="zh-CN" altLang="en-US">
              <a:solidFill>
                <a:schemeClr val="bg1"/>
              </a:solidFill>
            </a:endParaRPr>
          </a:p>
        </p:txBody>
      </p:sp>
      <p:sp>
        <p:nvSpPr>
          <p:cNvPr id="42" name="Oval 16"/>
          <p:cNvSpPr>
            <a:spLocks noChangeArrowheads="1"/>
          </p:cNvSpPr>
          <p:nvPr/>
        </p:nvSpPr>
        <p:spPr bwMode="auto">
          <a:xfrm>
            <a:off x="609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3" name="Oval 17"/>
          <p:cNvSpPr>
            <a:spLocks noChangeArrowheads="1"/>
          </p:cNvSpPr>
          <p:nvPr/>
        </p:nvSpPr>
        <p:spPr bwMode="auto">
          <a:xfrm>
            <a:off x="1143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4" name="Oval 18"/>
          <p:cNvSpPr>
            <a:spLocks noChangeArrowheads="1"/>
          </p:cNvSpPr>
          <p:nvPr/>
        </p:nvSpPr>
        <p:spPr bwMode="auto">
          <a:xfrm>
            <a:off x="16764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5" name="Oval 19"/>
          <p:cNvSpPr>
            <a:spLocks noChangeArrowheads="1"/>
          </p:cNvSpPr>
          <p:nvPr/>
        </p:nvSpPr>
        <p:spPr bwMode="auto">
          <a:xfrm>
            <a:off x="22860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6" name="Oval 20"/>
          <p:cNvSpPr>
            <a:spLocks noChangeArrowheads="1"/>
          </p:cNvSpPr>
          <p:nvPr/>
        </p:nvSpPr>
        <p:spPr bwMode="auto">
          <a:xfrm>
            <a:off x="28956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7" name="Oval 21"/>
          <p:cNvSpPr>
            <a:spLocks noChangeArrowheads="1"/>
          </p:cNvSpPr>
          <p:nvPr/>
        </p:nvSpPr>
        <p:spPr bwMode="auto">
          <a:xfrm>
            <a:off x="3505200" y="1676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8" name="Oval 22"/>
          <p:cNvSpPr>
            <a:spLocks noChangeArrowheads="1"/>
          </p:cNvSpPr>
          <p:nvPr/>
        </p:nvSpPr>
        <p:spPr bwMode="auto">
          <a:xfrm>
            <a:off x="16764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49" name="Oval 23"/>
          <p:cNvSpPr>
            <a:spLocks noChangeArrowheads="1"/>
          </p:cNvSpPr>
          <p:nvPr/>
        </p:nvSpPr>
        <p:spPr bwMode="auto">
          <a:xfrm>
            <a:off x="2895600" y="2438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0" name="Oval 24"/>
          <p:cNvSpPr>
            <a:spLocks noChangeArrowheads="1"/>
          </p:cNvSpPr>
          <p:nvPr/>
        </p:nvSpPr>
        <p:spPr bwMode="auto">
          <a:xfrm>
            <a:off x="1143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1" name="Oval 25"/>
          <p:cNvSpPr>
            <a:spLocks noChangeArrowheads="1"/>
          </p:cNvSpPr>
          <p:nvPr/>
        </p:nvSpPr>
        <p:spPr bwMode="auto">
          <a:xfrm>
            <a:off x="22860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2" name="Oval 26"/>
          <p:cNvSpPr>
            <a:spLocks noChangeArrowheads="1"/>
          </p:cNvSpPr>
          <p:nvPr/>
        </p:nvSpPr>
        <p:spPr bwMode="auto">
          <a:xfrm>
            <a:off x="3200400" y="914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p>
            <a:pPr algn="ctr"/>
            <a:endParaRPr kumimoji="1" lang="zh-CN" altLang="zh-CN" sz="2400">
              <a:solidFill>
                <a:schemeClr val="bg1"/>
              </a:solidFill>
              <a:latin typeface="Times New Roman" pitchFamily="18" charset="0"/>
            </a:endParaRPr>
          </a:p>
        </p:txBody>
      </p:sp>
      <p:sp>
        <p:nvSpPr>
          <p:cNvPr id="53" name="Text Box 27"/>
          <p:cNvSpPr txBox="1">
            <a:spLocks noChangeArrowheads="1"/>
          </p:cNvSpPr>
          <p:nvPr/>
        </p:nvSpPr>
        <p:spPr bwMode="auto">
          <a:xfrm>
            <a:off x="744538" y="547688"/>
            <a:ext cx="2589212" cy="519112"/>
          </a:xfrm>
          <a:prstGeom prst="rect">
            <a:avLst/>
          </a:prstGeom>
          <a:noFill/>
          <a:ln w="38100">
            <a:noFill/>
            <a:miter lim="800000"/>
            <a:headEnd/>
            <a:tailEnd/>
          </a:ln>
          <a:effectLst/>
        </p:spPr>
        <p:txBody>
          <a:bodyPr wrap="none" anchor="ctr">
            <a:spAutoFit/>
          </a:bodyPr>
          <a:lstStyle/>
          <a:p>
            <a:r>
              <a:rPr kumimoji="1" lang="en-US" altLang="zh-CN" sz="2800" b="1" dirty="0">
                <a:solidFill>
                  <a:schemeClr val="bg1"/>
                </a:solidFill>
                <a:latin typeface="Times New Roman" pitchFamily="18" charset="0"/>
              </a:rPr>
              <a:t>T</a:t>
            </a:r>
            <a:r>
              <a:rPr kumimoji="1" lang="en-US" altLang="zh-CN" sz="2800" b="1" baseline="-25000" dirty="0">
                <a:solidFill>
                  <a:schemeClr val="bg1"/>
                </a:solidFill>
                <a:latin typeface="Times New Roman" pitchFamily="18" charset="0"/>
              </a:rPr>
              <a:t>1</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2</a:t>
            </a:r>
            <a:r>
              <a:rPr kumimoji="1" lang="en-US" altLang="zh-CN" sz="2800" b="1" dirty="0">
                <a:solidFill>
                  <a:schemeClr val="bg1"/>
                </a:solidFill>
                <a:latin typeface="Times New Roman" pitchFamily="18" charset="0"/>
              </a:rPr>
              <a:t>       T</a:t>
            </a:r>
            <a:r>
              <a:rPr kumimoji="1" lang="en-US" altLang="zh-CN" sz="2800" b="1" baseline="-25000" dirty="0">
                <a:solidFill>
                  <a:schemeClr val="bg1"/>
                </a:solidFill>
                <a:latin typeface="Times New Roman" pitchFamily="18" charset="0"/>
              </a:rPr>
              <a:t>3</a:t>
            </a:r>
            <a:endParaRPr kumimoji="1" lang="en-US" altLang="zh-CN" sz="2800" b="1" dirty="0">
              <a:solidFill>
                <a:schemeClr val="bg1"/>
              </a:solidFill>
              <a:latin typeface="Times New Roman" pitchFamily="18" charset="0"/>
            </a:endParaRPr>
          </a:p>
        </p:txBody>
      </p:sp>
      <p:sp>
        <p:nvSpPr>
          <p:cNvPr id="54" name="Text Box 28"/>
          <p:cNvSpPr txBox="1">
            <a:spLocks noChangeArrowheads="1"/>
          </p:cNvSpPr>
          <p:nvPr/>
        </p:nvSpPr>
        <p:spPr bwMode="auto">
          <a:xfrm>
            <a:off x="1158875" y="852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A</a:t>
            </a:r>
            <a:endParaRPr kumimoji="1" lang="en-US" altLang="zh-CN" sz="2400">
              <a:solidFill>
                <a:schemeClr val="bg1"/>
              </a:solidFill>
              <a:latin typeface="Times New Roman" pitchFamily="18" charset="0"/>
            </a:endParaRPr>
          </a:p>
        </p:txBody>
      </p:sp>
      <p:sp>
        <p:nvSpPr>
          <p:cNvPr id="55" name="Text Box 29"/>
          <p:cNvSpPr txBox="1">
            <a:spLocks noChangeArrowheads="1"/>
          </p:cNvSpPr>
          <p:nvPr/>
        </p:nvSpPr>
        <p:spPr bwMode="auto">
          <a:xfrm>
            <a:off x="2341563" y="838200"/>
            <a:ext cx="401637"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F</a:t>
            </a:r>
            <a:endParaRPr kumimoji="1" lang="en-US" altLang="zh-CN" sz="2400">
              <a:solidFill>
                <a:schemeClr val="bg1"/>
              </a:solidFill>
              <a:latin typeface="Times New Roman" pitchFamily="18" charset="0"/>
            </a:endParaRPr>
          </a:p>
        </p:txBody>
      </p:sp>
      <p:sp>
        <p:nvSpPr>
          <p:cNvPr id="56" name="Text Box 30"/>
          <p:cNvSpPr txBox="1">
            <a:spLocks noChangeArrowheads="1"/>
          </p:cNvSpPr>
          <p:nvPr/>
        </p:nvSpPr>
        <p:spPr bwMode="auto">
          <a:xfrm>
            <a:off x="3206750" y="838200"/>
            <a:ext cx="460375" cy="519113"/>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H</a:t>
            </a:r>
            <a:endParaRPr kumimoji="1" lang="en-US" altLang="zh-CN" sz="2400">
              <a:solidFill>
                <a:schemeClr val="bg1"/>
              </a:solidFill>
              <a:latin typeface="Times New Roman" pitchFamily="18" charset="0"/>
            </a:endParaRPr>
          </a:p>
        </p:txBody>
      </p:sp>
      <p:sp>
        <p:nvSpPr>
          <p:cNvPr id="57" name="Text Box 46"/>
          <p:cNvSpPr txBox="1">
            <a:spLocks noChangeArrowheads="1"/>
          </p:cNvSpPr>
          <p:nvPr/>
        </p:nvSpPr>
        <p:spPr bwMode="auto">
          <a:xfrm>
            <a:off x="635000" y="1614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B</a:t>
            </a:r>
            <a:endParaRPr kumimoji="1" lang="en-US" altLang="zh-CN" sz="2400">
              <a:solidFill>
                <a:schemeClr val="bg1"/>
              </a:solidFill>
              <a:latin typeface="Times New Roman" pitchFamily="18" charset="0"/>
            </a:endParaRPr>
          </a:p>
        </p:txBody>
      </p:sp>
      <p:sp>
        <p:nvSpPr>
          <p:cNvPr id="58" name="Text Box 47"/>
          <p:cNvSpPr txBox="1">
            <a:spLocks noChangeArrowheads="1"/>
          </p:cNvSpPr>
          <p:nvPr/>
        </p:nvSpPr>
        <p:spPr bwMode="auto">
          <a:xfrm>
            <a:off x="11588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C</a:t>
            </a:r>
            <a:endParaRPr kumimoji="1" lang="en-US" altLang="zh-CN" sz="2400">
              <a:solidFill>
                <a:schemeClr val="bg1"/>
              </a:solidFill>
              <a:latin typeface="Times New Roman" pitchFamily="18" charset="0"/>
            </a:endParaRPr>
          </a:p>
        </p:txBody>
      </p:sp>
      <p:sp>
        <p:nvSpPr>
          <p:cNvPr id="59" name="Text Box 48"/>
          <p:cNvSpPr txBox="1">
            <a:spLocks noChangeArrowheads="1"/>
          </p:cNvSpPr>
          <p:nvPr/>
        </p:nvSpPr>
        <p:spPr bwMode="auto">
          <a:xfrm>
            <a:off x="1692275" y="1614488"/>
            <a:ext cx="44132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D</a:t>
            </a:r>
            <a:endParaRPr kumimoji="1" lang="en-US" altLang="zh-CN" sz="2400">
              <a:solidFill>
                <a:schemeClr val="bg1"/>
              </a:solidFill>
              <a:latin typeface="Times New Roman" pitchFamily="18" charset="0"/>
            </a:endParaRPr>
          </a:p>
        </p:txBody>
      </p:sp>
      <p:sp>
        <p:nvSpPr>
          <p:cNvPr id="60" name="Text Box 49"/>
          <p:cNvSpPr txBox="1">
            <a:spLocks noChangeArrowheads="1"/>
          </p:cNvSpPr>
          <p:nvPr/>
        </p:nvSpPr>
        <p:spPr bwMode="auto">
          <a:xfrm>
            <a:off x="2292350" y="1614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G</a:t>
            </a:r>
            <a:endParaRPr kumimoji="1" lang="en-US" altLang="zh-CN" sz="2400">
              <a:solidFill>
                <a:schemeClr val="bg1"/>
              </a:solidFill>
              <a:latin typeface="Times New Roman" pitchFamily="18" charset="0"/>
            </a:endParaRPr>
          </a:p>
        </p:txBody>
      </p:sp>
      <p:sp>
        <p:nvSpPr>
          <p:cNvPr id="61" name="Text Box 50"/>
          <p:cNvSpPr txBox="1">
            <a:spLocks noChangeArrowheads="1"/>
          </p:cNvSpPr>
          <p:nvPr/>
        </p:nvSpPr>
        <p:spPr bwMode="auto">
          <a:xfrm>
            <a:off x="2970213" y="1614488"/>
            <a:ext cx="322262"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I</a:t>
            </a:r>
            <a:endParaRPr kumimoji="1" lang="en-US" altLang="zh-CN" sz="2400">
              <a:solidFill>
                <a:schemeClr val="bg1"/>
              </a:solidFill>
              <a:latin typeface="Times New Roman" pitchFamily="18" charset="0"/>
            </a:endParaRPr>
          </a:p>
        </p:txBody>
      </p:sp>
      <p:sp>
        <p:nvSpPr>
          <p:cNvPr id="62" name="Text Box 51"/>
          <p:cNvSpPr txBox="1">
            <a:spLocks noChangeArrowheads="1"/>
          </p:cNvSpPr>
          <p:nvPr/>
        </p:nvSpPr>
        <p:spPr bwMode="auto">
          <a:xfrm>
            <a:off x="3560763" y="1614488"/>
            <a:ext cx="361950"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J</a:t>
            </a:r>
            <a:endParaRPr kumimoji="1" lang="en-US" altLang="zh-CN" sz="2400">
              <a:solidFill>
                <a:schemeClr val="bg1"/>
              </a:solidFill>
              <a:latin typeface="Times New Roman" pitchFamily="18" charset="0"/>
            </a:endParaRPr>
          </a:p>
        </p:txBody>
      </p:sp>
      <p:sp>
        <p:nvSpPr>
          <p:cNvPr id="63" name="Text Box 52"/>
          <p:cNvSpPr txBox="1">
            <a:spLocks noChangeArrowheads="1"/>
          </p:cNvSpPr>
          <p:nvPr/>
        </p:nvSpPr>
        <p:spPr bwMode="auto">
          <a:xfrm>
            <a:off x="1701800" y="2376488"/>
            <a:ext cx="420688"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E</a:t>
            </a:r>
            <a:endParaRPr kumimoji="1" lang="en-US" altLang="zh-CN" sz="2400">
              <a:solidFill>
                <a:schemeClr val="bg1"/>
              </a:solidFill>
              <a:latin typeface="Times New Roman" pitchFamily="18" charset="0"/>
            </a:endParaRPr>
          </a:p>
        </p:txBody>
      </p:sp>
      <p:sp>
        <p:nvSpPr>
          <p:cNvPr id="64" name="Text Box 53"/>
          <p:cNvSpPr txBox="1">
            <a:spLocks noChangeArrowheads="1"/>
          </p:cNvSpPr>
          <p:nvPr/>
        </p:nvSpPr>
        <p:spPr bwMode="auto">
          <a:xfrm>
            <a:off x="2901950" y="2376488"/>
            <a:ext cx="460375" cy="519112"/>
          </a:xfrm>
          <a:prstGeom prst="rect">
            <a:avLst/>
          </a:prstGeom>
          <a:noFill/>
          <a:ln w="38100">
            <a:noFill/>
            <a:miter lim="800000"/>
            <a:headEnd/>
            <a:tailEnd/>
          </a:ln>
          <a:effectLst/>
        </p:spPr>
        <p:txBody>
          <a:bodyPr wrap="none" anchor="ctr">
            <a:spAutoFit/>
          </a:bodyPr>
          <a:lstStyle/>
          <a:p>
            <a:pPr algn="ctr"/>
            <a:r>
              <a:rPr kumimoji="1" lang="en-US" altLang="zh-CN" sz="2800" b="1">
                <a:solidFill>
                  <a:schemeClr val="bg1"/>
                </a:solidFill>
                <a:latin typeface="Times New Roman" pitchFamily="18" charset="0"/>
              </a:rPr>
              <a:t>K</a:t>
            </a:r>
            <a:endParaRPr kumimoji="1" lang="en-US" altLang="zh-CN" sz="2400">
              <a:solidFill>
                <a:schemeClr val="bg1"/>
              </a:solidFill>
              <a:latin typeface="Times New Roman" pitchFamily="18" charset="0"/>
            </a:endParaRPr>
          </a:p>
        </p:txBody>
      </p:sp>
      <p:sp>
        <p:nvSpPr>
          <p:cNvPr id="65" name="矩形 64"/>
          <p:cNvSpPr/>
          <p:nvPr/>
        </p:nvSpPr>
        <p:spPr>
          <a:xfrm>
            <a:off x="647564" y="1304764"/>
            <a:ext cx="1407722" cy="338554"/>
          </a:xfrm>
          <a:prstGeom prst="rect">
            <a:avLst/>
          </a:prstGeom>
        </p:spPr>
        <p:txBody>
          <a:bodyPr wrap="none">
            <a:spAutoFit/>
          </a:bodyPr>
          <a:lstStyle/>
          <a:p>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11</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12</a:t>
            </a:r>
            <a:r>
              <a:rPr kumimoji="1" lang="zh-CN" altLang="en-US" sz="1600" b="1" baseline="-25000" dirty="0" smtClean="0">
                <a:solidFill>
                  <a:schemeClr val="bg1"/>
                </a:solidFill>
                <a:latin typeface="Times New Roman" pitchFamily="18" charset="0"/>
                <a:ea typeface="仿宋_GB2312" pitchFamily="49" charset="-122"/>
              </a:rPr>
              <a:t>     </a:t>
            </a:r>
            <a:r>
              <a:rPr kumimoji="1" lang="en-US" altLang="zh-CN" sz="1600" b="1" i="1" dirty="0" smtClean="0">
                <a:solidFill>
                  <a:schemeClr val="bg1"/>
                </a:solidFill>
                <a:latin typeface="Times New Roman" pitchFamily="18" charset="0"/>
                <a:ea typeface="仿宋_GB2312" pitchFamily="49" charset="-122"/>
              </a:rPr>
              <a:t>T</a:t>
            </a:r>
            <a:r>
              <a:rPr kumimoji="1" lang="en-US" altLang="zh-CN" sz="1600" b="1" baseline="-25000" dirty="0" smtClean="0">
                <a:solidFill>
                  <a:schemeClr val="bg1"/>
                </a:solidFill>
                <a:latin typeface="Times New Roman" pitchFamily="18" charset="0"/>
                <a:ea typeface="仿宋_GB2312" pitchFamily="49" charset="-122"/>
              </a:rPr>
              <a:t>1</a:t>
            </a:r>
            <a:r>
              <a:rPr kumimoji="1" lang="zh-CN" altLang="zh-CN" sz="1600" b="1" i="1" baseline="-25000" dirty="0">
                <a:solidFill>
                  <a:schemeClr val="bg1"/>
                </a:solidFill>
                <a:latin typeface="Times New Roman" pitchFamily="18" charset="0"/>
                <a:ea typeface="仿宋_GB2312" pitchFamily="49" charset="-122"/>
              </a:rPr>
              <a:t>3</a:t>
            </a:r>
            <a:endParaRPr lang="zh-CN" altLang="en-US" sz="1600" dirty="0">
              <a:solidFill>
                <a:schemeClr val="bg1"/>
              </a:solidFill>
            </a:endParaRPr>
          </a:p>
        </p:txBody>
      </p:sp>
    </p:spTree>
    <p:extLst>
      <p:ext uri="{BB962C8B-B14F-4D97-AF65-F5344CB8AC3E}">
        <p14:creationId xmlns:p14="http://schemas.microsoft.com/office/powerpoint/2010/main" val="232051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766" y="4935893"/>
            <a:ext cx="2471856" cy="178535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982" y="4935893"/>
            <a:ext cx="3178670" cy="178535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012" y="4935893"/>
            <a:ext cx="3200548" cy="1801682"/>
          </a:xfrm>
          <a:prstGeom prst="rect">
            <a:avLst/>
          </a:prstGeom>
        </p:spPr>
      </p:pic>
      <p:sp>
        <p:nvSpPr>
          <p:cNvPr id="5" name="文本框 4"/>
          <p:cNvSpPr txBox="1"/>
          <p:nvPr/>
        </p:nvSpPr>
        <p:spPr>
          <a:xfrm>
            <a:off x="3573624" y="2164701"/>
            <a:ext cx="1922106" cy="1323439"/>
          </a:xfrm>
          <a:prstGeom prst="rect">
            <a:avLst/>
          </a:prstGeom>
          <a:noFill/>
        </p:spPr>
        <p:txBody>
          <a:bodyPr wrap="square" rtlCol="0">
            <a:spAutoFit/>
          </a:bodyPr>
          <a:lstStyle/>
          <a:p>
            <a:pPr algn="ctr"/>
            <a:r>
              <a:rPr lang="zh-CN" altLang="en-US" sz="8000" dirty="0" smtClean="0">
                <a:solidFill>
                  <a:schemeClr val="bg1"/>
                </a:solidFill>
                <a:latin typeface="方正喵呜体" panose="02010600010101010101" pitchFamily="2" charset="-122"/>
                <a:ea typeface="方正喵呜体" panose="02010600010101010101" pitchFamily="2" charset="-122"/>
              </a:rPr>
              <a:t>图</a:t>
            </a:r>
            <a:endParaRPr lang="zh-CN" altLang="en-US" sz="8000" dirty="0">
              <a:solidFill>
                <a:schemeClr val="bg1"/>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3838012" y="3242520"/>
            <a:ext cx="1393330" cy="646331"/>
          </a:xfrm>
          <a:prstGeom prst="rect">
            <a:avLst/>
          </a:prstGeom>
          <a:noFill/>
        </p:spPr>
        <p:txBody>
          <a:bodyPr wrap="none" rtlCol="0">
            <a:spAutoFit/>
          </a:bodyPr>
          <a:lstStyle/>
          <a:p>
            <a:r>
              <a:rPr lang="en-US" altLang="zh-CN" sz="3600" dirty="0" smtClean="0">
                <a:solidFill>
                  <a:schemeClr val="bg1"/>
                </a:solidFill>
                <a:latin typeface="方正喵呜体" panose="02010600010101010101" pitchFamily="2" charset="-122"/>
                <a:ea typeface="方正喵呜体" panose="02010600010101010101" pitchFamily="2" charset="-122"/>
              </a:rPr>
              <a:t>GRAPH</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0051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7977" y="2056287"/>
            <a:ext cx="8177347" cy="3046988"/>
          </a:xfrm>
          <a:prstGeom prst="rect">
            <a:avLst/>
          </a:prstGeom>
        </p:spPr>
        <p:txBody>
          <a:bodyPr wrap="square">
            <a:spAutoFit/>
          </a:bodyPr>
          <a:lstStyle/>
          <a:p>
            <a:r>
              <a:rPr lang="en-US" altLang="zh-CN" sz="3200" b="1" dirty="0">
                <a:solidFill>
                  <a:srgbClr val="C00000"/>
                </a:solidFill>
                <a:latin typeface="方正喵呜体" panose="02010600010101010101" pitchFamily="2" charset="-122"/>
                <a:ea typeface="方正喵呜体" panose="02010600010101010101" pitchFamily="2" charset="-122"/>
              </a:rPr>
              <a:t>Different kinds </a:t>
            </a:r>
            <a:r>
              <a:rPr lang="en-US" altLang="zh-CN" sz="3200" dirty="0">
                <a:solidFill>
                  <a:srgbClr val="C00000"/>
                </a:solidFill>
                <a:latin typeface="方正喵呜体" panose="02010600010101010101" pitchFamily="2" charset="-122"/>
                <a:ea typeface="方正喵呜体" panose="02010600010101010101" pitchFamily="2" charset="-122"/>
              </a:rPr>
              <a:t>of data structures </a:t>
            </a:r>
            <a:r>
              <a:rPr lang="en-US" altLang="zh-CN" sz="3200" dirty="0">
                <a:solidFill>
                  <a:schemeClr val="bg1"/>
                </a:solidFill>
                <a:latin typeface="方正喵呜体" panose="02010600010101010101" pitchFamily="2" charset="-122"/>
                <a:ea typeface="方正喵呜体" panose="02010600010101010101" pitchFamily="2" charset="-122"/>
              </a:rPr>
              <a:t>are suited to </a:t>
            </a:r>
            <a:r>
              <a:rPr lang="en-US" altLang="zh-CN" sz="3200" b="1" dirty="0">
                <a:solidFill>
                  <a:srgbClr val="C00000"/>
                </a:solidFill>
                <a:latin typeface="方正喵呜体" panose="02010600010101010101" pitchFamily="2" charset="-122"/>
                <a:ea typeface="方正喵呜体" panose="02010600010101010101" pitchFamily="2" charset="-122"/>
              </a:rPr>
              <a:t>different kinds </a:t>
            </a:r>
            <a:r>
              <a:rPr lang="en-US" altLang="zh-CN" sz="3200" dirty="0">
                <a:solidFill>
                  <a:srgbClr val="C00000"/>
                </a:solidFill>
                <a:latin typeface="方正喵呜体" panose="02010600010101010101" pitchFamily="2" charset="-122"/>
                <a:ea typeface="方正喵呜体" panose="02010600010101010101" pitchFamily="2" charset="-122"/>
              </a:rPr>
              <a:t>of applications</a:t>
            </a:r>
            <a:r>
              <a:rPr lang="en-US" altLang="zh-CN" sz="3200" dirty="0">
                <a:solidFill>
                  <a:schemeClr val="bg1"/>
                </a:solidFill>
                <a:latin typeface="方正喵呜体" panose="02010600010101010101" pitchFamily="2" charset="-122"/>
                <a:ea typeface="方正喵呜体" panose="02010600010101010101" pitchFamily="2" charset="-122"/>
              </a:rPr>
              <a:t>, and some are highly specialized to specific tasks. For example, relational databases commonly use </a:t>
            </a:r>
            <a:r>
              <a:rPr lang="en-US" altLang="zh-CN" sz="3200" dirty="0">
                <a:solidFill>
                  <a:schemeClr val="bg1"/>
                </a:solidFill>
                <a:latin typeface="方正喵呜体" panose="02010600010101010101" pitchFamily="2" charset="-122"/>
                <a:ea typeface="方正喵呜体" panose="02010600010101010101" pitchFamily="2" charset="-122"/>
                <a:hlinkClick r:id="rId2" tooltip="B-tree"/>
              </a:rPr>
              <a:t>B-tree</a:t>
            </a:r>
            <a:r>
              <a:rPr lang="en-US" altLang="zh-CN" sz="3200" dirty="0">
                <a:solidFill>
                  <a:schemeClr val="bg1"/>
                </a:solidFill>
                <a:latin typeface="方正喵呜体" panose="02010600010101010101" pitchFamily="2" charset="-122"/>
                <a:ea typeface="方正喵呜体" panose="02010600010101010101" pitchFamily="2" charset="-122"/>
              </a:rPr>
              <a:t> indexes for data </a:t>
            </a:r>
            <a:r>
              <a:rPr lang="en-US" altLang="zh-CN" sz="3200" dirty="0" smtClean="0">
                <a:solidFill>
                  <a:schemeClr val="bg1"/>
                </a:solidFill>
                <a:latin typeface="方正喵呜体" panose="02010600010101010101" pitchFamily="2" charset="-122"/>
                <a:ea typeface="方正喵呜体" panose="02010600010101010101" pitchFamily="2" charset="-122"/>
              </a:rPr>
              <a:t>retrieval,</a:t>
            </a:r>
            <a:r>
              <a:rPr lang="en-US" altLang="zh-CN" sz="3200" baseline="30000" dirty="0">
                <a:solidFill>
                  <a:schemeClr val="bg1"/>
                </a:solidFill>
                <a:latin typeface="方正喵呜体" panose="02010600010101010101" pitchFamily="2" charset="-122"/>
                <a:ea typeface="方正喵呜体" panose="02010600010101010101" pitchFamily="2" charset="-122"/>
              </a:rPr>
              <a:t> </a:t>
            </a:r>
            <a:r>
              <a:rPr lang="en-US" altLang="zh-CN" sz="3200" dirty="0" smtClean="0">
                <a:solidFill>
                  <a:schemeClr val="bg1"/>
                </a:solidFill>
                <a:latin typeface="方正喵呜体" panose="02010600010101010101" pitchFamily="2" charset="-122"/>
                <a:ea typeface="方正喵呜体" panose="02010600010101010101" pitchFamily="2" charset="-122"/>
              </a:rPr>
              <a:t>while </a:t>
            </a:r>
            <a:r>
              <a:rPr lang="en-US" altLang="zh-CN" sz="3200" dirty="0">
                <a:solidFill>
                  <a:schemeClr val="bg1"/>
                </a:solidFill>
                <a:latin typeface="方正喵呜体" panose="02010600010101010101" pitchFamily="2" charset="-122"/>
                <a:ea typeface="方正喵呜体" panose="02010600010101010101" pitchFamily="2" charset="-122"/>
                <a:hlinkClick r:id="rId3" tooltip="Compiler"/>
              </a:rPr>
              <a:t>compiler</a:t>
            </a:r>
            <a:r>
              <a:rPr lang="en-US" altLang="zh-CN" sz="3200" dirty="0">
                <a:solidFill>
                  <a:schemeClr val="bg1"/>
                </a:solidFill>
                <a:latin typeface="方正喵呜体" panose="02010600010101010101" pitchFamily="2" charset="-122"/>
                <a:ea typeface="方正喵呜体" panose="02010600010101010101" pitchFamily="2" charset="-122"/>
              </a:rPr>
              <a:t> implementations usually use </a:t>
            </a:r>
            <a:r>
              <a:rPr lang="en-US" altLang="zh-CN" sz="3200" dirty="0">
                <a:solidFill>
                  <a:schemeClr val="bg1"/>
                </a:solidFill>
                <a:latin typeface="方正喵呜体" panose="02010600010101010101" pitchFamily="2" charset="-122"/>
                <a:ea typeface="方正喵呜体" panose="02010600010101010101" pitchFamily="2" charset="-122"/>
                <a:hlinkClick r:id="rId4" tooltip="Hash table"/>
              </a:rPr>
              <a:t>hash tables</a:t>
            </a:r>
            <a:r>
              <a:rPr lang="en-US" altLang="zh-CN" sz="3200" dirty="0">
                <a:solidFill>
                  <a:schemeClr val="bg1"/>
                </a:solidFill>
                <a:latin typeface="方正喵呜体" panose="02010600010101010101" pitchFamily="2" charset="-122"/>
                <a:ea typeface="方正喵呜体" panose="02010600010101010101" pitchFamily="2" charset="-122"/>
              </a:rPr>
              <a:t> to look up identifiers</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85045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9750" y="1232756"/>
            <a:ext cx="8064698" cy="52514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5000"/>
              </a:spcBef>
              <a:buSzPct val="50000"/>
              <a:buNone/>
            </a:pPr>
            <a:r>
              <a:rPr lang="zh-CN" altLang="en-US" sz="3000" dirty="0" smtClean="0">
                <a:solidFill>
                  <a:srgbClr val="2959F3"/>
                </a:solidFill>
                <a:latin typeface="方正喵呜体" panose="02010600010101010101" pitchFamily="2" charset="-122"/>
                <a:ea typeface="方正喵呜体" panose="02010600010101010101" pitchFamily="2" charset="-122"/>
              </a:rPr>
              <a:t>图</a:t>
            </a:r>
            <a:r>
              <a:rPr lang="zh-CN" altLang="en-US" sz="3000" dirty="0" smtClean="0">
                <a:solidFill>
                  <a:schemeClr val="bg1"/>
                </a:solidFill>
                <a:latin typeface="方正喵呜体" panose="02010600010101010101" pitchFamily="2" charset="-122"/>
                <a:ea typeface="方正喵呜体" panose="02010600010101010101" pitchFamily="2" charset="-122"/>
              </a:rPr>
              <a:t>是由顶点集合</a:t>
            </a:r>
            <a:r>
              <a:rPr lang="en-US" altLang="zh-CN" sz="3000" dirty="0" smtClean="0">
                <a:solidFill>
                  <a:schemeClr val="bg1"/>
                </a:solidFill>
                <a:latin typeface="方正喵呜体" panose="02010600010101010101" pitchFamily="2" charset="-122"/>
                <a:ea typeface="方正喵呜体" panose="02010600010101010101" pitchFamily="2" charset="-122"/>
              </a:rPr>
              <a:t>(vertex)</a:t>
            </a:r>
            <a:r>
              <a:rPr lang="zh-CN" altLang="en-US" sz="3000" dirty="0" smtClean="0">
                <a:solidFill>
                  <a:schemeClr val="bg1"/>
                </a:solidFill>
                <a:latin typeface="方正喵呜体" panose="02010600010101010101" pitchFamily="2" charset="-122"/>
                <a:ea typeface="方正喵呜体" panose="02010600010101010101" pitchFamily="2" charset="-122"/>
              </a:rPr>
              <a:t>及顶点间的关系集合组成的一种数据结构：</a:t>
            </a:r>
          </a:p>
          <a:p>
            <a:pPr>
              <a:spcBef>
                <a:spcPct val="5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Graph</a:t>
            </a:r>
            <a:r>
              <a:rPr lang="zh-CN" altLang="en-US"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E </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a:spcBef>
                <a:spcPct val="5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其中 </a:t>
            </a:r>
            <a:r>
              <a:rPr lang="zh-CN" altLang="en-US" sz="3000" i="1"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dirty="0" smtClean="0">
                <a:solidFill>
                  <a:schemeClr val="bg1"/>
                </a:solidFill>
                <a:latin typeface="方正喵呜体" panose="02010600010101010101" pitchFamily="2" charset="-122"/>
                <a:ea typeface="方正喵呜体" panose="02010600010101010101" pitchFamily="2" charset="-122"/>
              </a:rPr>
              <a:t> = { </a:t>
            </a:r>
            <a:r>
              <a:rPr lang="en-US" altLang="zh-CN" sz="3000" i="1" dirty="0" smtClean="0">
                <a:solidFill>
                  <a:schemeClr val="bg1"/>
                </a:solidFill>
                <a:latin typeface="方正喵呜体" panose="02010600010101010101" pitchFamily="2" charset="-122"/>
                <a:ea typeface="方正喵呜体" panose="02010600010101010101" pitchFamily="2" charset="-122"/>
              </a:rPr>
              <a:t>x</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x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某个数据对象</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a:spcBef>
                <a:spcPct val="5000"/>
              </a:spcBef>
              <a:buFont typeface="Wingdings" pitchFamily="2" charset="2"/>
              <a:buNone/>
            </a:pP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是顶点的有穷非空集合；</a:t>
            </a:r>
          </a:p>
          <a:p>
            <a:pPr>
              <a:spcBef>
                <a:spcPct val="5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E</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 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a:spcBef>
                <a:spcPct val="5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或    </a:t>
            </a:r>
            <a:r>
              <a:rPr lang="en-US" altLang="zh-CN" sz="3000" i="1" dirty="0" smtClean="0">
                <a:solidFill>
                  <a:schemeClr val="bg1"/>
                </a:solidFill>
                <a:latin typeface="方正喵呜体" panose="02010600010101010101" pitchFamily="2" charset="-122"/>
                <a:ea typeface="方正喵呜体" panose="02010600010101010101" pitchFamily="2" charset="-122"/>
              </a:rPr>
              <a:t>E</a:t>
            </a:r>
            <a:r>
              <a:rPr lang="en-US" altLang="zh-CN" sz="3000" dirty="0" smtClean="0">
                <a:solidFill>
                  <a:schemeClr val="bg1"/>
                </a:solidFill>
                <a:latin typeface="方正喵呜体" panose="02010600010101010101" pitchFamily="2" charset="-122"/>
                <a:ea typeface="方正喵呜体" panose="02010600010101010101" pitchFamily="2" charset="-122"/>
              </a:rPr>
              <a:t> = {&lt;</a:t>
            </a:r>
            <a:r>
              <a:rPr lang="en-US" altLang="zh-CN" sz="3000" i="1" dirty="0" smtClean="0">
                <a:solidFill>
                  <a:schemeClr val="bg1"/>
                </a:solidFill>
                <a:latin typeface="方正喵呜体" panose="02010600010101010101" pitchFamily="2" charset="-122"/>
                <a:ea typeface="方正喵呜体" panose="02010600010101010101" pitchFamily="2" charset="-122"/>
              </a:rPr>
              <a:t>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y&gt;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 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dirty="0" smtClean="0">
                <a:solidFill>
                  <a:schemeClr val="bg1"/>
                </a:solidFill>
                <a:latin typeface="方正喵呜体" panose="02010600010101010101" pitchFamily="2" charset="-122"/>
                <a:ea typeface="方正喵呜体" panose="02010600010101010101" pitchFamily="2" charset="-122"/>
              </a:rPr>
              <a:t> &amp;&amp; </a:t>
            </a:r>
            <a:r>
              <a:rPr lang="en-US" altLang="zh-CN" sz="3000" i="1" dirty="0" smtClean="0">
                <a:solidFill>
                  <a:schemeClr val="bg1"/>
                </a:solidFill>
                <a:latin typeface="方正喵呜体" panose="02010600010101010101" pitchFamily="2" charset="-122"/>
                <a:ea typeface="方正喵呜体" panose="02010600010101010101" pitchFamily="2" charset="-122"/>
              </a:rPr>
              <a:t>Path</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a:t>
            </a:r>
            <a:r>
              <a:rPr lang="en-US" altLang="zh-CN" sz="3000" dirty="0" smtClean="0">
                <a:solidFill>
                  <a:schemeClr val="bg1"/>
                </a:solidFill>
                <a:latin typeface="方正喵呜体" panose="02010600010101010101" pitchFamily="2" charset="-122"/>
                <a:ea typeface="方正喵呜体" panose="02010600010101010101" pitchFamily="2" charset="-122"/>
              </a:rPr>
              <a:t>)}</a:t>
            </a:r>
          </a:p>
          <a:p>
            <a:pPr>
              <a:spcBef>
                <a:spcPct val="5000"/>
              </a:spcBef>
              <a:buFont typeface="Wingdings" pitchFamily="2" charset="2"/>
              <a:buNone/>
            </a:pP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是顶点之间关系的有穷集合，也叫做边</a:t>
            </a:r>
            <a:r>
              <a:rPr lang="en-US" altLang="zh-CN" sz="3000" dirty="0" smtClean="0">
                <a:solidFill>
                  <a:schemeClr val="bg1"/>
                </a:solidFill>
                <a:latin typeface="方正喵呜体" panose="02010600010101010101" pitchFamily="2" charset="-122"/>
                <a:ea typeface="方正喵呜体" panose="02010600010101010101" pitchFamily="2" charset="-122"/>
              </a:rPr>
              <a:t>(edge)</a:t>
            </a:r>
            <a:r>
              <a:rPr lang="zh-CN" altLang="en-US" sz="3000" dirty="0" smtClean="0">
                <a:solidFill>
                  <a:schemeClr val="bg1"/>
                </a:solidFill>
                <a:latin typeface="方正喵呜体" panose="02010600010101010101" pitchFamily="2" charset="-122"/>
                <a:ea typeface="方正喵呜体" panose="02010600010101010101" pitchFamily="2" charset="-122"/>
              </a:rPr>
              <a:t>集合。</a:t>
            </a:r>
            <a:r>
              <a:rPr lang="en-US" altLang="zh-CN" sz="3000" i="1" dirty="0" smtClean="0">
                <a:solidFill>
                  <a:schemeClr val="bg1"/>
                </a:solidFill>
                <a:latin typeface="方正喵呜体" panose="02010600010101010101" pitchFamily="2" charset="-122"/>
                <a:ea typeface="方正喵呜体" panose="02010600010101010101" pitchFamily="2" charset="-122"/>
              </a:rPr>
              <a:t>Path</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x</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y</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表示从 </a:t>
            </a:r>
            <a:r>
              <a:rPr lang="en-US" altLang="zh-CN" sz="3000" i="1" dirty="0" smtClean="0">
                <a:solidFill>
                  <a:schemeClr val="bg1"/>
                </a:solidFill>
                <a:latin typeface="方正喵呜体" panose="02010600010101010101" pitchFamily="2" charset="-122"/>
                <a:ea typeface="方正喵呜体" panose="02010600010101010101" pitchFamily="2" charset="-122"/>
              </a:rPr>
              <a:t>x </a:t>
            </a:r>
            <a:r>
              <a:rPr lang="zh-CN" altLang="en-US" sz="3000" dirty="0" smtClean="0">
                <a:solidFill>
                  <a:schemeClr val="bg1"/>
                </a:solidFill>
                <a:latin typeface="方正喵呜体" panose="02010600010101010101" pitchFamily="2" charset="-122"/>
                <a:ea typeface="方正喵呜体" panose="02010600010101010101" pitchFamily="2" charset="-122"/>
              </a:rPr>
              <a:t>到 </a:t>
            </a:r>
            <a:r>
              <a:rPr lang="en-US" altLang="zh-CN" sz="3000" i="1" dirty="0" smtClean="0">
                <a:solidFill>
                  <a:schemeClr val="bg1"/>
                </a:solidFill>
                <a:latin typeface="方正喵呜体" panose="02010600010101010101" pitchFamily="2" charset="-122"/>
                <a:ea typeface="方正喵呜体" panose="02010600010101010101" pitchFamily="2" charset="-122"/>
              </a:rPr>
              <a:t>y </a:t>
            </a:r>
            <a:r>
              <a:rPr lang="zh-CN" altLang="en-US" sz="3000" dirty="0" smtClean="0">
                <a:solidFill>
                  <a:schemeClr val="bg1"/>
                </a:solidFill>
                <a:latin typeface="方正喵呜体" panose="02010600010101010101" pitchFamily="2" charset="-122"/>
                <a:ea typeface="方正喵呜体" panose="02010600010101010101" pitchFamily="2" charset="-122"/>
              </a:rPr>
              <a:t>的一条单向通路</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它是有方向的。</a:t>
            </a:r>
            <a:r>
              <a:rPr lang="en-US" altLang="zh-CN" sz="3000" dirty="0" smtClean="0">
                <a:solidFill>
                  <a:schemeClr val="bg1"/>
                </a:solidFill>
                <a:latin typeface="方正喵呜体" panose="02010600010101010101" pitchFamily="2" charset="-122"/>
                <a:ea typeface="方正喵呜体" panose="02010600010101010101" pitchFamily="2" charset="-122"/>
              </a:rPr>
              <a:t>&lt; . &gt;</a:t>
            </a:r>
            <a:r>
              <a:rPr lang="zh-CN" altLang="en-US" sz="3000" dirty="0" smtClean="0">
                <a:solidFill>
                  <a:schemeClr val="bg1"/>
                </a:solidFill>
                <a:latin typeface="方正喵呜体" panose="02010600010101010101" pitchFamily="2" charset="-122"/>
                <a:ea typeface="方正喵呜体" panose="02010600010101010101" pitchFamily="2" charset="-122"/>
              </a:rPr>
              <a:t>表示有序顶点对。</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40446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
          <p:cNvSpPr txBox="1">
            <a:spLocks noChangeArrowheads="1"/>
          </p:cNvSpPr>
          <p:nvPr/>
        </p:nvSpPr>
        <p:spPr>
          <a:xfrm>
            <a:off x="359532" y="820738"/>
            <a:ext cx="8424936" cy="3508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有向图</a:t>
            </a:r>
            <a:r>
              <a:rPr lang="zh-CN" altLang="en-US" sz="3000" dirty="0" smtClean="0">
                <a:solidFill>
                  <a:schemeClr val="bg1"/>
                </a:solidFill>
                <a:latin typeface="方正喵呜体" panose="02010600010101010101" pitchFamily="2" charset="-122"/>
                <a:ea typeface="方正喵呜体" panose="02010600010101010101" pitchFamily="2" charset="-122"/>
              </a:rPr>
              <a:t>与</a:t>
            </a:r>
            <a:r>
              <a:rPr lang="zh-CN" altLang="en-US" sz="3000" dirty="0" smtClean="0">
                <a:solidFill>
                  <a:srgbClr val="2959F3"/>
                </a:solidFill>
                <a:latin typeface="方正喵呜体" panose="02010600010101010101" pitchFamily="2" charset="-122"/>
                <a:ea typeface="方正喵呜体" panose="02010600010101010101" pitchFamily="2" charset="-122"/>
              </a:rPr>
              <a:t>无向图</a:t>
            </a:r>
            <a:r>
              <a:rPr lang="zh-CN" altLang="en-US" sz="3000" dirty="0" smtClean="0">
                <a:solidFill>
                  <a:schemeClr val="bg1"/>
                </a:solidFill>
                <a:latin typeface="方正喵呜体" panose="02010600010101010101" pitchFamily="2" charset="-122"/>
                <a:ea typeface="方正喵呜体" panose="02010600010101010101" pitchFamily="2" charset="-122"/>
              </a:rPr>
              <a:t>   在有向图中，顶点对 </a:t>
            </a:r>
            <a:r>
              <a:rPr lang="en-US" altLang="zh-CN" sz="3000" dirty="0" smtClean="0">
                <a:solidFill>
                  <a:schemeClr val="bg1"/>
                </a:solidFill>
                <a:latin typeface="方正喵呜体" panose="02010600010101010101" pitchFamily="2" charset="-122"/>
                <a:ea typeface="方正喵呜体" panose="02010600010101010101" pitchFamily="2" charset="-122"/>
              </a:rPr>
              <a:t>&lt;x, y&gt; </a:t>
            </a:r>
            <a:r>
              <a:rPr lang="zh-CN" altLang="en-US" sz="3000" dirty="0" smtClean="0">
                <a:solidFill>
                  <a:schemeClr val="bg1"/>
                </a:solidFill>
                <a:latin typeface="方正喵呜体" panose="02010600010101010101" pitchFamily="2" charset="-122"/>
                <a:ea typeface="方正喵呜体" panose="02010600010101010101" pitchFamily="2" charset="-122"/>
              </a:rPr>
              <a:t>是有序的。在无向图中，顶点对</a:t>
            </a:r>
            <a:r>
              <a:rPr lang="en-US" altLang="zh-CN" sz="3000" dirty="0" smtClean="0">
                <a:solidFill>
                  <a:schemeClr val="bg1"/>
                </a:solidFill>
                <a:latin typeface="方正喵呜体" panose="02010600010101010101" pitchFamily="2" charset="-122"/>
                <a:ea typeface="方正喵呜体" panose="02010600010101010101" pitchFamily="2" charset="-122"/>
              </a:rPr>
              <a:t>(x, y)</a:t>
            </a:r>
            <a:r>
              <a:rPr lang="zh-CN" altLang="en-US" sz="3000" dirty="0" smtClean="0">
                <a:solidFill>
                  <a:schemeClr val="bg1"/>
                </a:solidFill>
                <a:latin typeface="方正喵呜体" panose="02010600010101010101" pitchFamily="2" charset="-122"/>
                <a:ea typeface="方正喵呜体" panose="02010600010101010101" pitchFamily="2" charset="-122"/>
              </a:rPr>
              <a:t>是无序的。</a:t>
            </a:r>
          </a:p>
          <a:p>
            <a:pPr>
              <a:lnSpc>
                <a:spcPct val="105000"/>
              </a:lnSpc>
              <a:spcBef>
                <a:spcPct val="10000"/>
              </a:spcBef>
              <a:buClr>
                <a:schemeClr val="tx1"/>
              </a:buClr>
              <a:buSzPct val="50000"/>
            </a:pP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0000"/>
              </a:spcBef>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完全图</a:t>
            </a:r>
            <a:r>
              <a:rPr lang="zh-CN" altLang="en-US" sz="3000" dirty="0" smtClean="0">
                <a:solidFill>
                  <a:schemeClr val="bg1"/>
                </a:solidFill>
                <a:latin typeface="方正喵呜体" panose="02010600010101010101" pitchFamily="2" charset="-122"/>
                <a:ea typeface="方正喵呜体" panose="02010600010101010101" pitchFamily="2" charset="-122"/>
              </a:rPr>
              <a:t>   若有 </a:t>
            </a:r>
            <a:r>
              <a:rPr lang="en-US" altLang="zh-CN" sz="3000" i="1"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个顶点的无向图有 </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-1)/2 </a:t>
            </a:r>
            <a:r>
              <a:rPr lang="zh-CN" altLang="en-US" sz="3000" dirty="0" smtClean="0">
                <a:solidFill>
                  <a:schemeClr val="bg1"/>
                </a:solidFill>
                <a:latin typeface="方正喵呜体" panose="02010600010101010101" pitchFamily="2" charset="-122"/>
                <a:ea typeface="方正喵呜体" panose="02010600010101010101" pitchFamily="2" charset="-122"/>
              </a:rPr>
              <a:t>条边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则此图为完全无向图。有 </a:t>
            </a:r>
            <a:r>
              <a:rPr lang="en-US" altLang="zh-CN" sz="3000" i="1"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个顶点的有向图有</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条边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则此图为完全有向图。</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3" name="Freeform 72"/>
          <p:cNvSpPr>
            <a:spLocks/>
          </p:cNvSpPr>
          <p:nvPr/>
        </p:nvSpPr>
        <p:spPr bwMode="auto">
          <a:xfrm>
            <a:off x="5580063" y="4581525"/>
            <a:ext cx="114300" cy="395288"/>
          </a:xfrm>
          <a:custGeom>
            <a:avLst/>
            <a:gdLst/>
            <a:ahLst/>
            <a:cxnLst>
              <a:cxn ang="0">
                <a:pos x="50" y="0"/>
              </a:cxn>
              <a:cxn ang="0">
                <a:pos x="4" y="136"/>
              </a:cxn>
              <a:cxn ang="0">
                <a:pos x="27" y="340"/>
              </a:cxn>
            </a:cxnLst>
            <a:rect l="0" t="0" r="r" b="b"/>
            <a:pathLst>
              <a:path w="50" h="340">
                <a:moveTo>
                  <a:pt x="50" y="0"/>
                </a:moveTo>
                <a:cubicBezTo>
                  <a:pt x="29" y="39"/>
                  <a:pt x="8" y="79"/>
                  <a:pt x="4" y="136"/>
                </a:cubicBezTo>
                <a:cubicBezTo>
                  <a:pt x="0" y="193"/>
                  <a:pt x="23" y="306"/>
                  <a:pt x="27" y="340"/>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4" name="Freeform 73"/>
          <p:cNvSpPr>
            <a:spLocks/>
          </p:cNvSpPr>
          <p:nvPr/>
        </p:nvSpPr>
        <p:spPr bwMode="auto">
          <a:xfrm flipH="1" flipV="1">
            <a:off x="5753100" y="4616450"/>
            <a:ext cx="150813" cy="396875"/>
          </a:xfrm>
          <a:custGeom>
            <a:avLst/>
            <a:gdLst/>
            <a:ahLst/>
            <a:cxnLst>
              <a:cxn ang="0">
                <a:pos x="50" y="0"/>
              </a:cxn>
              <a:cxn ang="0">
                <a:pos x="4" y="136"/>
              </a:cxn>
              <a:cxn ang="0">
                <a:pos x="27" y="340"/>
              </a:cxn>
            </a:cxnLst>
            <a:rect l="0" t="0" r="r" b="b"/>
            <a:pathLst>
              <a:path w="50" h="340">
                <a:moveTo>
                  <a:pt x="50" y="0"/>
                </a:moveTo>
                <a:cubicBezTo>
                  <a:pt x="29" y="39"/>
                  <a:pt x="8" y="79"/>
                  <a:pt x="4" y="136"/>
                </a:cubicBezTo>
                <a:cubicBezTo>
                  <a:pt x="0" y="193"/>
                  <a:pt x="23" y="306"/>
                  <a:pt x="27" y="340"/>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5" name="Freeform 68"/>
          <p:cNvSpPr>
            <a:spLocks/>
          </p:cNvSpPr>
          <p:nvPr/>
        </p:nvSpPr>
        <p:spPr bwMode="auto">
          <a:xfrm flipH="1" flipV="1">
            <a:off x="7019925" y="4437063"/>
            <a:ext cx="900113" cy="125412"/>
          </a:xfrm>
          <a:custGeom>
            <a:avLst/>
            <a:gdLst/>
            <a:ahLst/>
            <a:cxnLst>
              <a:cxn ang="0">
                <a:pos x="0" y="79"/>
              </a:cxn>
              <a:cxn ang="0">
                <a:pos x="181" y="11"/>
              </a:cxn>
              <a:cxn ang="0">
                <a:pos x="362" y="11"/>
              </a:cxn>
              <a:cxn ang="0">
                <a:pos x="589" y="79"/>
              </a:cxn>
            </a:cxnLst>
            <a:rect l="0" t="0" r="r" b="b"/>
            <a:pathLst>
              <a:path w="589" h="79">
                <a:moveTo>
                  <a:pt x="0" y="79"/>
                </a:moveTo>
                <a:cubicBezTo>
                  <a:pt x="60" y="50"/>
                  <a:pt x="121" y="22"/>
                  <a:pt x="181" y="11"/>
                </a:cubicBezTo>
                <a:cubicBezTo>
                  <a:pt x="241" y="0"/>
                  <a:pt x="294" y="0"/>
                  <a:pt x="362" y="11"/>
                </a:cubicBezTo>
                <a:cubicBezTo>
                  <a:pt x="430" y="22"/>
                  <a:pt x="551" y="68"/>
                  <a:pt x="589" y="79"/>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6" name="Freeform 67"/>
          <p:cNvSpPr>
            <a:spLocks/>
          </p:cNvSpPr>
          <p:nvPr/>
        </p:nvSpPr>
        <p:spPr bwMode="auto">
          <a:xfrm>
            <a:off x="6911975" y="4184650"/>
            <a:ext cx="900113" cy="125413"/>
          </a:xfrm>
          <a:custGeom>
            <a:avLst/>
            <a:gdLst/>
            <a:ahLst/>
            <a:cxnLst>
              <a:cxn ang="0">
                <a:pos x="0" y="79"/>
              </a:cxn>
              <a:cxn ang="0">
                <a:pos x="181" y="11"/>
              </a:cxn>
              <a:cxn ang="0">
                <a:pos x="362" y="11"/>
              </a:cxn>
              <a:cxn ang="0">
                <a:pos x="589" y="79"/>
              </a:cxn>
            </a:cxnLst>
            <a:rect l="0" t="0" r="r" b="b"/>
            <a:pathLst>
              <a:path w="589" h="79">
                <a:moveTo>
                  <a:pt x="0" y="79"/>
                </a:moveTo>
                <a:cubicBezTo>
                  <a:pt x="60" y="50"/>
                  <a:pt x="121" y="22"/>
                  <a:pt x="181" y="11"/>
                </a:cubicBezTo>
                <a:cubicBezTo>
                  <a:pt x="241" y="0"/>
                  <a:pt x="294" y="0"/>
                  <a:pt x="362" y="11"/>
                </a:cubicBezTo>
                <a:cubicBezTo>
                  <a:pt x="430" y="22"/>
                  <a:pt x="551" y="68"/>
                  <a:pt x="589" y="79"/>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7" name="Freeform 65"/>
          <p:cNvSpPr>
            <a:spLocks/>
          </p:cNvSpPr>
          <p:nvPr/>
        </p:nvSpPr>
        <p:spPr bwMode="auto">
          <a:xfrm flipH="1">
            <a:off x="7559675" y="4652963"/>
            <a:ext cx="433388" cy="1116012"/>
          </a:xfrm>
          <a:custGeom>
            <a:avLst/>
            <a:gdLst/>
            <a:ahLst/>
            <a:cxnLst>
              <a:cxn ang="0">
                <a:pos x="0" y="0"/>
              </a:cxn>
              <a:cxn ang="0">
                <a:pos x="91" y="363"/>
              </a:cxn>
              <a:cxn ang="0">
                <a:pos x="250" y="658"/>
              </a:cxn>
            </a:cxnLst>
            <a:rect l="0" t="0" r="r" b="b"/>
            <a:pathLst>
              <a:path w="250" h="658">
                <a:moveTo>
                  <a:pt x="0" y="0"/>
                </a:moveTo>
                <a:cubicBezTo>
                  <a:pt x="24" y="126"/>
                  <a:pt x="49" y="253"/>
                  <a:pt x="91" y="363"/>
                </a:cubicBezTo>
                <a:cubicBezTo>
                  <a:pt x="133" y="473"/>
                  <a:pt x="220" y="605"/>
                  <a:pt x="250" y="658"/>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8" name="Freeform 66"/>
          <p:cNvSpPr>
            <a:spLocks/>
          </p:cNvSpPr>
          <p:nvPr/>
        </p:nvSpPr>
        <p:spPr bwMode="auto">
          <a:xfrm flipV="1">
            <a:off x="7488238" y="4616450"/>
            <a:ext cx="395287" cy="1079500"/>
          </a:xfrm>
          <a:custGeom>
            <a:avLst/>
            <a:gdLst/>
            <a:ahLst/>
            <a:cxnLst>
              <a:cxn ang="0">
                <a:pos x="0" y="0"/>
              </a:cxn>
              <a:cxn ang="0">
                <a:pos x="91" y="363"/>
              </a:cxn>
              <a:cxn ang="0">
                <a:pos x="250" y="658"/>
              </a:cxn>
            </a:cxnLst>
            <a:rect l="0" t="0" r="r" b="b"/>
            <a:pathLst>
              <a:path w="250" h="658">
                <a:moveTo>
                  <a:pt x="0" y="0"/>
                </a:moveTo>
                <a:cubicBezTo>
                  <a:pt x="24" y="126"/>
                  <a:pt x="49" y="253"/>
                  <a:pt x="91" y="363"/>
                </a:cubicBezTo>
                <a:cubicBezTo>
                  <a:pt x="133" y="473"/>
                  <a:pt x="220" y="605"/>
                  <a:pt x="250" y="658"/>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9" name="Freeform 63"/>
          <p:cNvSpPr>
            <a:spLocks/>
          </p:cNvSpPr>
          <p:nvPr/>
        </p:nvSpPr>
        <p:spPr bwMode="auto">
          <a:xfrm>
            <a:off x="6802438" y="4652963"/>
            <a:ext cx="433387" cy="1116012"/>
          </a:xfrm>
          <a:custGeom>
            <a:avLst/>
            <a:gdLst/>
            <a:ahLst/>
            <a:cxnLst>
              <a:cxn ang="0">
                <a:pos x="0" y="0"/>
              </a:cxn>
              <a:cxn ang="0">
                <a:pos x="91" y="363"/>
              </a:cxn>
              <a:cxn ang="0">
                <a:pos x="250" y="658"/>
              </a:cxn>
            </a:cxnLst>
            <a:rect l="0" t="0" r="r" b="b"/>
            <a:pathLst>
              <a:path w="250" h="658">
                <a:moveTo>
                  <a:pt x="0" y="0"/>
                </a:moveTo>
                <a:cubicBezTo>
                  <a:pt x="24" y="126"/>
                  <a:pt x="49" y="253"/>
                  <a:pt x="91" y="363"/>
                </a:cubicBezTo>
                <a:cubicBezTo>
                  <a:pt x="133" y="473"/>
                  <a:pt x="220" y="605"/>
                  <a:pt x="250" y="658"/>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10" name="Freeform 64"/>
          <p:cNvSpPr>
            <a:spLocks/>
          </p:cNvSpPr>
          <p:nvPr/>
        </p:nvSpPr>
        <p:spPr bwMode="auto">
          <a:xfrm flipH="1" flipV="1">
            <a:off x="6911975" y="4581525"/>
            <a:ext cx="395288" cy="1079500"/>
          </a:xfrm>
          <a:custGeom>
            <a:avLst/>
            <a:gdLst/>
            <a:ahLst/>
            <a:cxnLst>
              <a:cxn ang="0">
                <a:pos x="0" y="0"/>
              </a:cxn>
              <a:cxn ang="0">
                <a:pos x="91" y="363"/>
              </a:cxn>
              <a:cxn ang="0">
                <a:pos x="250" y="658"/>
              </a:cxn>
            </a:cxnLst>
            <a:rect l="0" t="0" r="r" b="b"/>
            <a:pathLst>
              <a:path w="250" h="658">
                <a:moveTo>
                  <a:pt x="0" y="0"/>
                </a:moveTo>
                <a:cubicBezTo>
                  <a:pt x="24" y="126"/>
                  <a:pt x="49" y="253"/>
                  <a:pt x="91" y="363"/>
                </a:cubicBezTo>
                <a:cubicBezTo>
                  <a:pt x="133" y="473"/>
                  <a:pt x="220" y="605"/>
                  <a:pt x="250" y="658"/>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rgbClr val="002060"/>
              </a:solidFill>
            </a:endParaRPr>
          </a:p>
        </p:txBody>
      </p:sp>
      <p:sp>
        <p:nvSpPr>
          <p:cNvPr id="11" name="Line 7"/>
          <p:cNvSpPr>
            <a:spLocks noChangeShapeType="1"/>
          </p:cNvSpPr>
          <p:nvPr/>
        </p:nvSpPr>
        <p:spPr bwMode="auto">
          <a:xfrm>
            <a:off x="3810000" y="4572000"/>
            <a:ext cx="381000" cy="5334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2" name="Line 8"/>
          <p:cNvSpPr>
            <a:spLocks noChangeShapeType="1"/>
          </p:cNvSpPr>
          <p:nvPr/>
        </p:nvSpPr>
        <p:spPr bwMode="auto">
          <a:xfrm flipH="1">
            <a:off x="3962400" y="5257800"/>
            <a:ext cx="152400" cy="5334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3" name="Line 9"/>
          <p:cNvSpPr>
            <a:spLocks noChangeShapeType="1"/>
          </p:cNvSpPr>
          <p:nvPr/>
        </p:nvSpPr>
        <p:spPr bwMode="auto">
          <a:xfrm>
            <a:off x="4267200" y="5257800"/>
            <a:ext cx="228600" cy="5334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4" name="Line 10"/>
          <p:cNvSpPr>
            <a:spLocks noChangeShapeType="1"/>
          </p:cNvSpPr>
          <p:nvPr/>
        </p:nvSpPr>
        <p:spPr bwMode="auto">
          <a:xfrm flipH="1">
            <a:off x="3200400" y="4572000"/>
            <a:ext cx="304800" cy="3810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5" name="Line 11"/>
          <p:cNvSpPr>
            <a:spLocks noChangeShapeType="1"/>
          </p:cNvSpPr>
          <p:nvPr/>
        </p:nvSpPr>
        <p:spPr bwMode="auto">
          <a:xfrm>
            <a:off x="3124200" y="5257800"/>
            <a:ext cx="152400" cy="5334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6" name="Line 12"/>
          <p:cNvSpPr>
            <a:spLocks noChangeShapeType="1"/>
          </p:cNvSpPr>
          <p:nvPr/>
        </p:nvSpPr>
        <p:spPr bwMode="auto">
          <a:xfrm flipH="1">
            <a:off x="2667000" y="5257800"/>
            <a:ext cx="304800" cy="5334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7" name="Line 13"/>
          <p:cNvSpPr>
            <a:spLocks noChangeShapeType="1"/>
          </p:cNvSpPr>
          <p:nvPr/>
        </p:nvSpPr>
        <p:spPr bwMode="auto">
          <a:xfrm>
            <a:off x="990600" y="5181600"/>
            <a:ext cx="381000" cy="6096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8" name="Line 14"/>
          <p:cNvSpPr>
            <a:spLocks noChangeShapeType="1"/>
          </p:cNvSpPr>
          <p:nvPr/>
        </p:nvSpPr>
        <p:spPr bwMode="auto">
          <a:xfrm>
            <a:off x="1524000" y="4419600"/>
            <a:ext cx="381000" cy="6096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9" name="Line 15"/>
          <p:cNvSpPr>
            <a:spLocks noChangeShapeType="1"/>
          </p:cNvSpPr>
          <p:nvPr/>
        </p:nvSpPr>
        <p:spPr bwMode="auto">
          <a:xfrm flipH="1">
            <a:off x="1524000" y="5181600"/>
            <a:ext cx="381000" cy="6096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0" name="Line 16"/>
          <p:cNvSpPr>
            <a:spLocks noChangeShapeType="1"/>
          </p:cNvSpPr>
          <p:nvPr/>
        </p:nvSpPr>
        <p:spPr bwMode="auto">
          <a:xfrm flipH="1">
            <a:off x="990600" y="4419600"/>
            <a:ext cx="381000" cy="6096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1" name="Line 17"/>
          <p:cNvSpPr>
            <a:spLocks noChangeShapeType="1"/>
          </p:cNvSpPr>
          <p:nvPr/>
        </p:nvSpPr>
        <p:spPr bwMode="auto">
          <a:xfrm>
            <a:off x="1066800" y="5105400"/>
            <a:ext cx="838200" cy="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2" name="Line 18"/>
          <p:cNvSpPr>
            <a:spLocks noChangeShapeType="1"/>
          </p:cNvSpPr>
          <p:nvPr/>
        </p:nvSpPr>
        <p:spPr bwMode="auto">
          <a:xfrm>
            <a:off x="1447800" y="4495800"/>
            <a:ext cx="0" cy="137160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3" name="Oval 21"/>
          <p:cNvSpPr>
            <a:spLocks noChangeArrowheads="1"/>
          </p:cNvSpPr>
          <p:nvPr/>
        </p:nvSpPr>
        <p:spPr bwMode="auto">
          <a:xfrm>
            <a:off x="685800" y="4876800"/>
            <a:ext cx="43021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4" name="Oval 22"/>
          <p:cNvSpPr>
            <a:spLocks noChangeArrowheads="1"/>
          </p:cNvSpPr>
          <p:nvPr/>
        </p:nvSpPr>
        <p:spPr bwMode="auto">
          <a:xfrm>
            <a:off x="1752600" y="4876800"/>
            <a:ext cx="4064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5" name="Oval 23"/>
          <p:cNvSpPr>
            <a:spLocks noChangeArrowheads="1"/>
          </p:cNvSpPr>
          <p:nvPr/>
        </p:nvSpPr>
        <p:spPr bwMode="auto">
          <a:xfrm>
            <a:off x="1219200" y="4114800"/>
            <a:ext cx="4365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6" name="Oval 24"/>
          <p:cNvSpPr>
            <a:spLocks noChangeArrowheads="1"/>
          </p:cNvSpPr>
          <p:nvPr/>
        </p:nvSpPr>
        <p:spPr bwMode="auto">
          <a:xfrm>
            <a:off x="1219200" y="5638800"/>
            <a:ext cx="4365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7" name="Oval 25"/>
          <p:cNvSpPr>
            <a:spLocks noChangeArrowheads="1"/>
          </p:cNvSpPr>
          <p:nvPr/>
        </p:nvSpPr>
        <p:spPr bwMode="auto">
          <a:xfrm>
            <a:off x="2519363" y="5635625"/>
            <a:ext cx="3968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8" name="Oval 26"/>
          <p:cNvSpPr>
            <a:spLocks noChangeArrowheads="1"/>
          </p:cNvSpPr>
          <p:nvPr/>
        </p:nvSpPr>
        <p:spPr bwMode="auto">
          <a:xfrm>
            <a:off x="3048000" y="5638800"/>
            <a:ext cx="407988"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9" name="Oval 27"/>
          <p:cNvSpPr>
            <a:spLocks noChangeArrowheads="1"/>
          </p:cNvSpPr>
          <p:nvPr/>
        </p:nvSpPr>
        <p:spPr bwMode="auto">
          <a:xfrm>
            <a:off x="3708400" y="5638800"/>
            <a:ext cx="4064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0" name="Oval 28"/>
          <p:cNvSpPr>
            <a:spLocks noChangeArrowheads="1"/>
          </p:cNvSpPr>
          <p:nvPr/>
        </p:nvSpPr>
        <p:spPr bwMode="auto">
          <a:xfrm>
            <a:off x="4267200" y="5638800"/>
            <a:ext cx="41275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1" name="Oval 29"/>
          <p:cNvSpPr>
            <a:spLocks noChangeArrowheads="1"/>
          </p:cNvSpPr>
          <p:nvPr/>
        </p:nvSpPr>
        <p:spPr bwMode="auto">
          <a:xfrm>
            <a:off x="2843213" y="4876800"/>
            <a:ext cx="433387"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2" name="Oval 30"/>
          <p:cNvSpPr>
            <a:spLocks noChangeArrowheads="1"/>
          </p:cNvSpPr>
          <p:nvPr/>
        </p:nvSpPr>
        <p:spPr bwMode="auto">
          <a:xfrm>
            <a:off x="3968750" y="4876800"/>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3" name="Oval 31"/>
          <p:cNvSpPr>
            <a:spLocks noChangeArrowheads="1"/>
          </p:cNvSpPr>
          <p:nvPr/>
        </p:nvSpPr>
        <p:spPr bwMode="auto">
          <a:xfrm>
            <a:off x="3429000" y="4191000"/>
            <a:ext cx="4222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4" name="Oval 32"/>
          <p:cNvSpPr>
            <a:spLocks noChangeArrowheads="1"/>
          </p:cNvSpPr>
          <p:nvPr/>
        </p:nvSpPr>
        <p:spPr bwMode="auto">
          <a:xfrm>
            <a:off x="5508625" y="4191000"/>
            <a:ext cx="4349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5" name="Oval 33"/>
          <p:cNvSpPr>
            <a:spLocks noChangeArrowheads="1"/>
          </p:cNvSpPr>
          <p:nvPr/>
        </p:nvSpPr>
        <p:spPr bwMode="auto">
          <a:xfrm>
            <a:off x="5508625" y="4953000"/>
            <a:ext cx="4349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6" name="Oval 34"/>
          <p:cNvSpPr>
            <a:spLocks noChangeArrowheads="1"/>
          </p:cNvSpPr>
          <p:nvPr/>
        </p:nvSpPr>
        <p:spPr bwMode="auto">
          <a:xfrm>
            <a:off x="5508625" y="5638800"/>
            <a:ext cx="4349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7" name="Line 35"/>
          <p:cNvSpPr>
            <a:spLocks noChangeShapeType="1"/>
          </p:cNvSpPr>
          <p:nvPr/>
        </p:nvSpPr>
        <p:spPr bwMode="auto">
          <a:xfrm>
            <a:off x="5715000" y="5410200"/>
            <a:ext cx="0" cy="228600"/>
          </a:xfrm>
          <a:prstGeom prst="line">
            <a:avLst/>
          </a:prstGeom>
          <a:noFill/>
          <a:ln w="28575">
            <a:solidFill>
              <a:schemeClr val="bg1"/>
            </a:solidFill>
            <a:round/>
            <a:headEnd/>
            <a:tailEnd type="stealth" w="lg" len="lg"/>
          </a:ln>
          <a:effectLst/>
        </p:spPr>
        <p:txBody>
          <a:bodyPr wrap="none" anchor="ctr"/>
          <a:lstStyle/>
          <a:p>
            <a:endParaRPr lang="zh-CN" altLang="en-US">
              <a:solidFill>
                <a:srgbClr val="002060"/>
              </a:solidFill>
            </a:endParaRPr>
          </a:p>
        </p:txBody>
      </p:sp>
      <p:sp>
        <p:nvSpPr>
          <p:cNvPr id="38" name="Oval 36"/>
          <p:cNvSpPr>
            <a:spLocks noChangeArrowheads="1"/>
          </p:cNvSpPr>
          <p:nvPr/>
        </p:nvSpPr>
        <p:spPr bwMode="auto">
          <a:xfrm>
            <a:off x="6588125" y="4191000"/>
            <a:ext cx="422275"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9" name="Oval 37"/>
          <p:cNvSpPr>
            <a:spLocks noChangeArrowheads="1"/>
          </p:cNvSpPr>
          <p:nvPr/>
        </p:nvSpPr>
        <p:spPr bwMode="auto">
          <a:xfrm>
            <a:off x="7772400" y="4191000"/>
            <a:ext cx="40005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40" name="Oval 38"/>
          <p:cNvSpPr>
            <a:spLocks noChangeArrowheads="1"/>
          </p:cNvSpPr>
          <p:nvPr/>
        </p:nvSpPr>
        <p:spPr bwMode="auto">
          <a:xfrm>
            <a:off x="7200900" y="5638800"/>
            <a:ext cx="419100"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41" name="Text Box 46"/>
          <p:cNvSpPr txBox="1">
            <a:spLocks noChangeArrowheads="1"/>
          </p:cNvSpPr>
          <p:nvPr/>
        </p:nvSpPr>
        <p:spPr bwMode="auto">
          <a:xfrm>
            <a:off x="1258888" y="4086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42" name="Text Box 47"/>
          <p:cNvSpPr txBox="1">
            <a:spLocks noChangeArrowheads="1"/>
          </p:cNvSpPr>
          <p:nvPr/>
        </p:nvSpPr>
        <p:spPr bwMode="auto">
          <a:xfrm>
            <a:off x="3455988" y="41624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43" name="Text Box 48"/>
          <p:cNvSpPr txBox="1">
            <a:spLocks noChangeArrowheads="1"/>
          </p:cNvSpPr>
          <p:nvPr/>
        </p:nvSpPr>
        <p:spPr bwMode="auto">
          <a:xfrm>
            <a:off x="5543550" y="41624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44" name="Text Box 49"/>
          <p:cNvSpPr txBox="1">
            <a:spLocks noChangeArrowheads="1"/>
          </p:cNvSpPr>
          <p:nvPr/>
        </p:nvSpPr>
        <p:spPr bwMode="auto">
          <a:xfrm>
            <a:off x="6623050" y="41624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45" name="Text Box 50"/>
          <p:cNvSpPr txBox="1">
            <a:spLocks noChangeArrowheads="1"/>
          </p:cNvSpPr>
          <p:nvPr/>
        </p:nvSpPr>
        <p:spPr bwMode="auto">
          <a:xfrm>
            <a:off x="5543550" y="490537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46" name="Text Box 51"/>
          <p:cNvSpPr txBox="1">
            <a:spLocks noChangeArrowheads="1"/>
          </p:cNvSpPr>
          <p:nvPr/>
        </p:nvSpPr>
        <p:spPr bwMode="auto">
          <a:xfrm>
            <a:off x="7775575" y="4170363"/>
            <a:ext cx="361950" cy="519112"/>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47" name="Text Box 52"/>
          <p:cNvSpPr txBox="1">
            <a:spLocks noChangeArrowheads="1"/>
          </p:cNvSpPr>
          <p:nvPr/>
        </p:nvSpPr>
        <p:spPr bwMode="auto">
          <a:xfrm>
            <a:off x="719138" y="4833938"/>
            <a:ext cx="361950" cy="519112"/>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48" name="Text Box 53"/>
          <p:cNvSpPr txBox="1">
            <a:spLocks noChangeArrowheads="1"/>
          </p:cNvSpPr>
          <p:nvPr/>
        </p:nvSpPr>
        <p:spPr bwMode="auto">
          <a:xfrm>
            <a:off x="2843213" y="4833938"/>
            <a:ext cx="361950" cy="519112"/>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49" name="Text Box 54"/>
          <p:cNvSpPr txBox="1">
            <a:spLocks noChangeArrowheads="1"/>
          </p:cNvSpPr>
          <p:nvPr/>
        </p:nvSpPr>
        <p:spPr bwMode="auto">
          <a:xfrm>
            <a:off x="1800225" y="4848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50" name="Text Box 55"/>
          <p:cNvSpPr txBox="1">
            <a:spLocks noChangeArrowheads="1"/>
          </p:cNvSpPr>
          <p:nvPr/>
        </p:nvSpPr>
        <p:spPr bwMode="auto">
          <a:xfrm>
            <a:off x="3995738" y="4848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51" name="Text Box 56"/>
          <p:cNvSpPr txBox="1">
            <a:spLocks noChangeArrowheads="1"/>
          </p:cNvSpPr>
          <p:nvPr/>
        </p:nvSpPr>
        <p:spPr bwMode="auto">
          <a:xfrm>
            <a:off x="5543550"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52" name="Text Box 57"/>
          <p:cNvSpPr txBox="1">
            <a:spLocks noChangeArrowheads="1"/>
          </p:cNvSpPr>
          <p:nvPr/>
        </p:nvSpPr>
        <p:spPr bwMode="auto">
          <a:xfrm>
            <a:off x="7232650"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53" name="Text Box 58"/>
          <p:cNvSpPr txBox="1">
            <a:spLocks noChangeArrowheads="1"/>
          </p:cNvSpPr>
          <p:nvPr/>
        </p:nvSpPr>
        <p:spPr bwMode="auto">
          <a:xfrm>
            <a:off x="4284663"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6</a:t>
            </a:r>
            <a:endParaRPr kumimoji="1" lang="en-US" altLang="zh-CN" sz="2800">
              <a:solidFill>
                <a:srgbClr val="002060"/>
              </a:solidFill>
              <a:ea typeface="宋体" pitchFamily="2" charset="-122"/>
            </a:endParaRPr>
          </a:p>
        </p:txBody>
      </p:sp>
      <p:sp>
        <p:nvSpPr>
          <p:cNvPr id="54" name="Text Box 59"/>
          <p:cNvSpPr txBox="1">
            <a:spLocks noChangeArrowheads="1"/>
          </p:cNvSpPr>
          <p:nvPr/>
        </p:nvSpPr>
        <p:spPr bwMode="auto">
          <a:xfrm>
            <a:off x="3705225"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5</a:t>
            </a:r>
            <a:endParaRPr kumimoji="1" lang="en-US" altLang="zh-CN" sz="2800">
              <a:solidFill>
                <a:srgbClr val="002060"/>
              </a:solidFill>
              <a:ea typeface="宋体" pitchFamily="2" charset="-122"/>
            </a:endParaRPr>
          </a:p>
        </p:txBody>
      </p:sp>
      <p:sp>
        <p:nvSpPr>
          <p:cNvPr id="55" name="Text Box 60"/>
          <p:cNvSpPr txBox="1">
            <a:spLocks noChangeArrowheads="1"/>
          </p:cNvSpPr>
          <p:nvPr/>
        </p:nvSpPr>
        <p:spPr bwMode="auto">
          <a:xfrm>
            <a:off x="3059113" y="5589588"/>
            <a:ext cx="361950" cy="519112"/>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4</a:t>
            </a:r>
            <a:endParaRPr kumimoji="1" lang="en-US" altLang="zh-CN" sz="2800">
              <a:solidFill>
                <a:srgbClr val="002060"/>
              </a:solidFill>
              <a:ea typeface="宋体" pitchFamily="2" charset="-122"/>
            </a:endParaRPr>
          </a:p>
        </p:txBody>
      </p:sp>
      <p:sp>
        <p:nvSpPr>
          <p:cNvPr id="56" name="Text Box 61"/>
          <p:cNvSpPr txBox="1">
            <a:spLocks noChangeArrowheads="1"/>
          </p:cNvSpPr>
          <p:nvPr/>
        </p:nvSpPr>
        <p:spPr bwMode="auto">
          <a:xfrm>
            <a:off x="2508250"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sp>
        <p:nvSpPr>
          <p:cNvPr id="57" name="Text Box 62"/>
          <p:cNvSpPr txBox="1">
            <a:spLocks noChangeArrowheads="1"/>
          </p:cNvSpPr>
          <p:nvPr/>
        </p:nvSpPr>
        <p:spPr bwMode="auto">
          <a:xfrm>
            <a:off x="1258888" y="5610225"/>
            <a:ext cx="361950" cy="519113"/>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spTree>
    <p:extLst>
      <p:ext uri="{BB962C8B-B14F-4D97-AF65-F5344CB8AC3E}">
        <p14:creationId xmlns:p14="http://schemas.microsoft.com/office/powerpoint/2010/main" val="92920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63563" y="717550"/>
            <a:ext cx="8077200" cy="609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邻接顶点   如果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u</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是 </a:t>
            </a:r>
            <a:r>
              <a:rPr lang="en-US" altLang="zh-CN" sz="3000" i="1" dirty="0" smtClean="0">
                <a:solidFill>
                  <a:schemeClr val="bg1"/>
                </a:solidFill>
                <a:latin typeface="方正喵呜体" panose="02010600010101010101" pitchFamily="2" charset="-122"/>
                <a:ea typeface="方正喵呜体" panose="02010600010101010101" pitchFamily="2" charset="-122"/>
              </a:rPr>
              <a:t>E</a:t>
            </a:r>
            <a:r>
              <a:rPr lang="en-US" altLang="zh-CN" sz="3000" dirty="0" smtClean="0">
                <a:solidFill>
                  <a:schemeClr val="bg1"/>
                </a:solidFill>
                <a:latin typeface="方正喵呜体" panose="02010600010101010101" pitchFamily="2" charset="-122"/>
                <a:ea typeface="方正喵呜体" panose="02010600010101010101" pitchFamily="2" charset="-122"/>
              </a:rPr>
              <a:t>(G) </a:t>
            </a:r>
            <a:r>
              <a:rPr lang="zh-CN" altLang="en-US" sz="3000" dirty="0" smtClean="0">
                <a:solidFill>
                  <a:schemeClr val="bg1"/>
                </a:solidFill>
                <a:latin typeface="方正喵呜体" panose="02010600010101010101" pitchFamily="2" charset="-122"/>
                <a:ea typeface="方正喵呜体" panose="02010600010101010101" pitchFamily="2" charset="-122"/>
              </a:rPr>
              <a:t>中的一条边，则称 </a:t>
            </a:r>
            <a:r>
              <a:rPr lang="en-US" altLang="zh-CN" sz="3000" i="1" dirty="0" smtClean="0">
                <a:solidFill>
                  <a:schemeClr val="bg1"/>
                </a:solidFill>
                <a:latin typeface="方正喵呜体" panose="02010600010101010101" pitchFamily="2" charset="-122"/>
                <a:ea typeface="方正喵呜体" panose="02010600010101010101" pitchFamily="2" charset="-122"/>
              </a:rPr>
              <a:t>u </a:t>
            </a:r>
            <a:r>
              <a:rPr lang="zh-CN" altLang="en-US" sz="3000" dirty="0" smtClean="0">
                <a:solidFill>
                  <a:schemeClr val="bg1"/>
                </a:solidFill>
                <a:latin typeface="方正喵呜体" panose="02010600010101010101" pitchFamily="2" charset="-122"/>
                <a:ea typeface="方正喵呜体" panose="02010600010101010101" pitchFamily="2" charset="-122"/>
              </a:rPr>
              <a:t>与 </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zh-CN" altLang="en-US" sz="3000" dirty="0" smtClean="0">
                <a:solidFill>
                  <a:schemeClr val="bg1"/>
                </a:solidFill>
                <a:latin typeface="方正喵呜体" panose="02010600010101010101" pitchFamily="2" charset="-122"/>
                <a:ea typeface="方正喵呜体" panose="02010600010101010101" pitchFamily="2" charset="-122"/>
              </a:rPr>
              <a:t>互为邻接顶点。</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子图  设有两个图</a:t>
            </a:r>
            <a:r>
              <a:rPr lang="en-US" altLang="zh-CN" sz="3000" dirty="0" smtClean="0">
                <a:solidFill>
                  <a:schemeClr val="bg1"/>
                </a:solidFill>
                <a:latin typeface="方正喵呜体" panose="02010600010101010101" pitchFamily="2" charset="-122"/>
                <a:ea typeface="方正喵呜体" panose="02010600010101010101" pitchFamily="2" charset="-122"/>
              </a:rPr>
              <a:t>G</a:t>
            </a:r>
            <a:r>
              <a:rPr lang="zh-CN" altLang="en-US"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E</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和</a:t>
            </a:r>
            <a:r>
              <a:rPr lang="en-US" altLang="zh-CN" sz="3000" dirty="0" smtClean="0">
                <a:solidFill>
                  <a:schemeClr val="bg1"/>
                </a:solidFill>
                <a:latin typeface="方正喵呜体" panose="02010600010101010101" pitchFamily="2" charset="-122"/>
                <a:ea typeface="方正喵呜体" panose="02010600010101010101" pitchFamily="2" charset="-122"/>
              </a:rPr>
              <a:t>G</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zh-CN" altLang="en-US"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E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。若</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i="1" dirty="0" smtClean="0">
                <a:solidFill>
                  <a:schemeClr val="bg1"/>
                </a:solidFill>
                <a:latin typeface="方正喵呜体" panose="02010600010101010101" pitchFamily="2" charset="-122"/>
                <a:ea typeface="方正喵呜体" panose="02010600010101010101" pitchFamily="2" charset="-122"/>
              </a:rPr>
              <a:t> V </a:t>
            </a:r>
            <a:r>
              <a:rPr lang="zh-CN" altLang="en-US" sz="3000" dirty="0" smtClean="0">
                <a:solidFill>
                  <a:schemeClr val="bg1"/>
                </a:solidFill>
                <a:latin typeface="方正喵呜体" panose="02010600010101010101" pitchFamily="2" charset="-122"/>
                <a:ea typeface="方正喵呜体" panose="02010600010101010101" pitchFamily="2" charset="-122"/>
              </a:rPr>
              <a:t>且</a:t>
            </a:r>
            <a:r>
              <a:rPr lang="en-US" altLang="zh-CN" sz="3000" i="1" dirty="0" smtClean="0">
                <a:solidFill>
                  <a:schemeClr val="bg1"/>
                </a:solidFill>
                <a:latin typeface="方正喵呜体" panose="02010600010101010101" pitchFamily="2" charset="-122"/>
                <a:ea typeface="方正喵呜体" panose="02010600010101010101" pitchFamily="2" charset="-122"/>
              </a:rPr>
              <a:t>E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i="1" dirty="0" smtClean="0">
                <a:solidFill>
                  <a:schemeClr val="bg1"/>
                </a:solidFill>
                <a:latin typeface="方正喵呜体" panose="02010600010101010101" pitchFamily="2" charset="-122"/>
                <a:ea typeface="方正喵呜体" panose="02010600010101010101" pitchFamily="2" charset="-122"/>
              </a:rPr>
              <a:t>E</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则称图</a:t>
            </a:r>
            <a:r>
              <a:rPr lang="en-US" altLang="zh-CN" sz="3000" dirty="0" smtClean="0">
                <a:solidFill>
                  <a:schemeClr val="bg1"/>
                </a:solidFill>
                <a:latin typeface="方正喵呜体" panose="02010600010101010101" pitchFamily="2" charset="-122"/>
                <a:ea typeface="方正喵呜体" panose="02010600010101010101" pitchFamily="2" charset="-122"/>
              </a:rPr>
              <a:t>G'</a:t>
            </a:r>
            <a:r>
              <a:rPr lang="zh-CN" altLang="en-US" sz="3000" dirty="0" smtClean="0">
                <a:solidFill>
                  <a:schemeClr val="bg1"/>
                </a:solidFill>
                <a:latin typeface="方正喵呜体" panose="02010600010101010101" pitchFamily="2" charset="-122"/>
                <a:ea typeface="方正喵呜体" panose="02010600010101010101" pitchFamily="2" charset="-122"/>
              </a:rPr>
              <a:t>是图</a:t>
            </a:r>
            <a:r>
              <a:rPr lang="en-US" altLang="zh-CN" sz="3000" dirty="0" smtClean="0">
                <a:solidFill>
                  <a:schemeClr val="bg1"/>
                </a:solidFill>
                <a:latin typeface="方正喵呜体" panose="02010600010101010101" pitchFamily="2" charset="-122"/>
                <a:ea typeface="方正喵呜体" panose="02010600010101010101" pitchFamily="2" charset="-122"/>
              </a:rPr>
              <a:t>G</a:t>
            </a:r>
            <a:r>
              <a:rPr lang="zh-CN" altLang="en-US" sz="3000" dirty="0" smtClean="0">
                <a:solidFill>
                  <a:schemeClr val="bg1"/>
                </a:solidFill>
                <a:latin typeface="方正喵呜体" panose="02010600010101010101" pitchFamily="2" charset="-122"/>
                <a:ea typeface="方正喵呜体" panose="02010600010101010101" pitchFamily="2" charset="-122"/>
              </a:rPr>
              <a:t>的子图。</a:t>
            </a:r>
          </a:p>
          <a:p>
            <a:pPr>
              <a:lnSpc>
                <a:spcPct val="105000"/>
              </a:lnSpc>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权  某些图的边具有与它相关的数</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称之为权。这种带权图叫做网络。</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4" name="AutoShape 18"/>
          <p:cNvSpPr>
            <a:spLocks noChangeArrowheads="1"/>
          </p:cNvSpPr>
          <p:nvPr/>
        </p:nvSpPr>
        <p:spPr bwMode="auto">
          <a:xfrm>
            <a:off x="2622550" y="3968750"/>
            <a:ext cx="762000" cy="533400"/>
          </a:xfrm>
          <a:prstGeom prst="rightArrow">
            <a:avLst>
              <a:gd name="adj1" fmla="val 50000"/>
              <a:gd name="adj2" fmla="val 35714"/>
            </a:avLst>
          </a:prstGeom>
          <a:gradFill rotWithShape="0">
            <a:gsLst>
              <a:gs pos="0">
                <a:srgbClr val="FFFFCC"/>
              </a:gs>
              <a:gs pos="100000">
                <a:srgbClr val="FFFFCC">
                  <a:gamma/>
                  <a:shade val="46275"/>
                  <a:invGamma/>
                </a:srgbClr>
              </a:gs>
            </a:gsLst>
            <a:lin ang="5400000" scaled="1"/>
          </a:gradFill>
          <a:ln w="9525">
            <a:solidFill>
              <a:srgbClr val="FFFFCC"/>
            </a:solidFill>
            <a:miter lim="800000"/>
            <a:headEnd/>
            <a:tailEnd/>
          </a:ln>
          <a:effectLst/>
        </p:spPr>
        <p:txBody>
          <a:bodyPr wrap="none" anchor="ctr"/>
          <a:lstStyle/>
          <a:p>
            <a:endParaRPr lang="zh-CN" altLang="en-US">
              <a:solidFill>
                <a:srgbClr val="002060"/>
              </a:solidFill>
            </a:endParaRPr>
          </a:p>
        </p:txBody>
      </p:sp>
      <p:sp>
        <p:nvSpPr>
          <p:cNvPr id="5" name="Text Box 19"/>
          <p:cNvSpPr txBox="1">
            <a:spLocks noChangeArrowheads="1"/>
          </p:cNvSpPr>
          <p:nvPr/>
        </p:nvSpPr>
        <p:spPr bwMode="auto">
          <a:xfrm>
            <a:off x="2498725" y="3429000"/>
            <a:ext cx="1101725" cy="519113"/>
          </a:xfrm>
          <a:prstGeom prst="rect">
            <a:avLst/>
          </a:prstGeom>
          <a:noFill/>
          <a:ln w="9525">
            <a:noFill/>
            <a:miter lim="800000"/>
            <a:headEnd/>
            <a:tailEnd/>
          </a:ln>
          <a:effectLst/>
        </p:spPr>
        <p:txBody>
          <a:bodyPr>
            <a:spAutoFit/>
          </a:bodyPr>
          <a:lstStyle/>
          <a:p>
            <a:pPr algn="l"/>
            <a:r>
              <a:rPr kumimoji="1" lang="zh-CN" altLang="en-US" sz="2800" b="1" dirty="0"/>
              <a:t>子图</a:t>
            </a:r>
            <a:endParaRPr kumimoji="1" lang="zh-CN" altLang="en-US" sz="2400" dirty="0">
              <a:ea typeface="宋体" pitchFamily="2" charset="-122"/>
            </a:endParaRPr>
          </a:p>
        </p:txBody>
      </p:sp>
      <p:grpSp>
        <p:nvGrpSpPr>
          <p:cNvPr id="6" name="Group 46"/>
          <p:cNvGrpSpPr>
            <a:grpSpLocks/>
          </p:cNvGrpSpPr>
          <p:nvPr/>
        </p:nvGrpSpPr>
        <p:grpSpPr bwMode="auto">
          <a:xfrm>
            <a:off x="900113" y="2900363"/>
            <a:ext cx="6719887" cy="2043112"/>
            <a:chOff x="567" y="1827"/>
            <a:chExt cx="4233" cy="1287"/>
          </a:xfrm>
        </p:grpSpPr>
        <p:sp>
          <p:nvSpPr>
            <p:cNvPr id="7" name="Line 2"/>
            <p:cNvSpPr>
              <a:spLocks noChangeShapeType="1"/>
            </p:cNvSpPr>
            <p:nvPr/>
          </p:nvSpPr>
          <p:spPr bwMode="auto">
            <a:xfrm flipH="1">
              <a:off x="1073" y="2498"/>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8" name="Line 3"/>
            <p:cNvSpPr>
              <a:spLocks noChangeShapeType="1"/>
            </p:cNvSpPr>
            <p:nvPr/>
          </p:nvSpPr>
          <p:spPr bwMode="auto">
            <a:xfrm flipH="1">
              <a:off x="751" y="2018"/>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9" name="Line 6"/>
            <p:cNvSpPr>
              <a:spLocks noChangeShapeType="1"/>
            </p:cNvSpPr>
            <p:nvPr/>
          </p:nvSpPr>
          <p:spPr bwMode="auto">
            <a:xfrm>
              <a:off x="751" y="2517"/>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0" name="Line 7"/>
            <p:cNvSpPr>
              <a:spLocks noChangeShapeType="1"/>
            </p:cNvSpPr>
            <p:nvPr/>
          </p:nvSpPr>
          <p:spPr bwMode="auto">
            <a:xfrm>
              <a:off x="1073" y="2037"/>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1" name="Line 8"/>
            <p:cNvSpPr>
              <a:spLocks noChangeShapeType="1"/>
            </p:cNvSpPr>
            <p:nvPr/>
          </p:nvSpPr>
          <p:spPr bwMode="auto">
            <a:xfrm>
              <a:off x="797" y="2469"/>
              <a:ext cx="506" cy="0"/>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2" name="Line 9"/>
            <p:cNvSpPr>
              <a:spLocks noChangeShapeType="1"/>
            </p:cNvSpPr>
            <p:nvPr/>
          </p:nvSpPr>
          <p:spPr bwMode="auto">
            <a:xfrm>
              <a:off x="1027" y="2085"/>
              <a:ext cx="0" cy="845"/>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13" name="Oval 10"/>
            <p:cNvSpPr>
              <a:spLocks noChangeArrowheads="1"/>
            </p:cNvSpPr>
            <p:nvPr/>
          </p:nvSpPr>
          <p:spPr bwMode="auto">
            <a:xfrm>
              <a:off x="567"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14" name="Oval 11"/>
            <p:cNvSpPr>
              <a:spLocks noChangeArrowheads="1"/>
            </p:cNvSpPr>
            <p:nvPr/>
          </p:nvSpPr>
          <p:spPr bwMode="auto">
            <a:xfrm>
              <a:off x="1211"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15" name="Oval 12"/>
            <p:cNvSpPr>
              <a:spLocks noChangeArrowheads="1"/>
            </p:cNvSpPr>
            <p:nvPr/>
          </p:nvSpPr>
          <p:spPr bwMode="auto">
            <a:xfrm>
              <a:off x="889" y="184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16" name="Oval 13"/>
            <p:cNvSpPr>
              <a:spLocks noChangeArrowheads="1"/>
            </p:cNvSpPr>
            <p:nvPr/>
          </p:nvSpPr>
          <p:spPr bwMode="auto">
            <a:xfrm>
              <a:off x="889" y="280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17" name="Text Box 14"/>
            <p:cNvSpPr txBox="1">
              <a:spLocks noChangeArrowheads="1"/>
            </p:cNvSpPr>
            <p:nvPr/>
          </p:nvSpPr>
          <p:spPr bwMode="auto">
            <a:xfrm>
              <a:off x="930" y="182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18" name="Text Box 15"/>
            <p:cNvSpPr txBox="1">
              <a:spLocks noChangeArrowheads="1"/>
            </p:cNvSpPr>
            <p:nvPr/>
          </p:nvSpPr>
          <p:spPr bwMode="auto">
            <a:xfrm>
              <a:off x="589"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19" name="Text Box 16"/>
            <p:cNvSpPr txBox="1">
              <a:spLocks noChangeArrowheads="1"/>
            </p:cNvSpPr>
            <p:nvPr/>
          </p:nvSpPr>
          <p:spPr bwMode="auto">
            <a:xfrm>
              <a:off x="1233"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20" name="Text Box 17"/>
            <p:cNvSpPr txBox="1">
              <a:spLocks noChangeArrowheads="1"/>
            </p:cNvSpPr>
            <p:nvPr/>
          </p:nvSpPr>
          <p:spPr bwMode="auto">
            <a:xfrm>
              <a:off x="911" y="278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sp>
          <p:nvSpPr>
            <p:cNvPr id="21" name="Line 20"/>
            <p:cNvSpPr>
              <a:spLocks noChangeShapeType="1"/>
            </p:cNvSpPr>
            <p:nvPr/>
          </p:nvSpPr>
          <p:spPr bwMode="auto">
            <a:xfrm flipH="1">
              <a:off x="2408" y="2018"/>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2" name="Line 21"/>
            <p:cNvSpPr>
              <a:spLocks noChangeShapeType="1"/>
            </p:cNvSpPr>
            <p:nvPr/>
          </p:nvSpPr>
          <p:spPr bwMode="auto">
            <a:xfrm>
              <a:off x="2408" y="2517"/>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23" name="Oval 22"/>
            <p:cNvSpPr>
              <a:spLocks noChangeArrowheads="1"/>
            </p:cNvSpPr>
            <p:nvPr/>
          </p:nvSpPr>
          <p:spPr bwMode="auto">
            <a:xfrm>
              <a:off x="2224"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4" name="Oval 23"/>
            <p:cNvSpPr>
              <a:spLocks noChangeArrowheads="1"/>
            </p:cNvSpPr>
            <p:nvPr/>
          </p:nvSpPr>
          <p:spPr bwMode="auto">
            <a:xfrm>
              <a:off x="2546" y="184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5" name="Oval 24"/>
            <p:cNvSpPr>
              <a:spLocks noChangeArrowheads="1"/>
            </p:cNvSpPr>
            <p:nvPr/>
          </p:nvSpPr>
          <p:spPr bwMode="auto">
            <a:xfrm>
              <a:off x="2546" y="280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26" name="Text Box 25"/>
            <p:cNvSpPr txBox="1">
              <a:spLocks noChangeArrowheads="1"/>
            </p:cNvSpPr>
            <p:nvPr/>
          </p:nvSpPr>
          <p:spPr bwMode="auto">
            <a:xfrm>
              <a:off x="2587" y="182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27" name="Text Box 26"/>
            <p:cNvSpPr txBox="1">
              <a:spLocks noChangeArrowheads="1"/>
            </p:cNvSpPr>
            <p:nvPr/>
          </p:nvSpPr>
          <p:spPr bwMode="auto">
            <a:xfrm>
              <a:off x="2246"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28" name="Text Box 27"/>
            <p:cNvSpPr txBox="1">
              <a:spLocks noChangeArrowheads="1"/>
            </p:cNvSpPr>
            <p:nvPr/>
          </p:nvSpPr>
          <p:spPr bwMode="auto">
            <a:xfrm>
              <a:off x="2568" y="278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sp>
          <p:nvSpPr>
            <p:cNvPr id="29" name="Line 28"/>
            <p:cNvSpPr>
              <a:spLocks noChangeShapeType="1"/>
            </p:cNvSpPr>
            <p:nvPr/>
          </p:nvSpPr>
          <p:spPr bwMode="auto">
            <a:xfrm>
              <a:off x="3236" y="2517"/>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30" name="Line 29"/>
            <p:cNvSpPr>
              <a:spLocks noChangeShapeType="1"/>
            </p:cNvSpPr>
            <p:nvPr/>
          </p:nvSpPr>
          <p:spPr bwMode="auto">
            <a:xfrm>
              <a:off x="3558" y="2037"/>
              <a:ext cx="230" cy="384"/>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31" name="Oval 30"/>
            <p:cNvSpPr>
              <a:spLocks noChangeArrowheads="1"/>
            </p:cNvSpPr>
            <p:nvPr/>
          </p:nvSpPr>
          <p:spPr bwMode="auto">
            <a:xfrm>
              <a:off x="3052"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2" name="Oval 31"/>
            <p:cNvSpPr>
              <a:spLocks noChangeArrowheads="1"/>
            </p:cNvSpPr>
            <p:nvPr/>
          </p:nvSpPr>
          <p:spPr bwMode="auto">
            <a:xfrm>
              <a:off x="3696"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3" name="Oval 32"/>
            <p:cNvSpPr>
              <a:spLocks noChangeArrowheads="1"/>
            </p:cNvSpPr>
            <p:nvPr/>
          </p:nvSpPr>
          <p:spPr bwMode="auto">
            <a:xfrm>
              <a:off x="3374" y="184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4" name="Oval 33"/>
            <p:cNvSpPr>
              <a:spLocks noChangeArrowheads="1"/>
            </p:cNvSpPr>
            <p:nvPr/>
          </p:nvSpPr>
          <p:spPr bwMode="auto">
            <a:xfrm>
              <a:off x="3374" y="280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35" name="Text Box 34"/>
            <p:cNvSpPr txBox="1">
              <a:spLocks noChangeArrowheads="1"/>
            </p:cNvSpPr>
            <p:nvPr/>
          </p:nvSpPr>
          <p:spPr bwMode="auto">
            <a:xfrm>
              <a:off x="3402" y="182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36" name="Text Box 35"/>
            <p:cNvSpPr txBox="1">
              <a:spLocks noChangeArrowheads="1"/>
            </p:cNvSpPr>
            <p:nvPr/>
          </p:nvSpPr>
          <p:spPr bwMode="auto">
            <a:xfrm>
              <a:off x="3074"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1</a:t>
              </a:r>
              <a:endParaRPr kumimoji="1" lang="en-US" altLang="zh-CN" sz="2800">
                <a:solidFill>
                  <a:srgbClr val="002060"/>
                </a:solidFill>
                <a:ea typeface="宋体" pitchFamily="2" charset="-122"/>
              </a:endParaRPr>
            </a:p>
          </p:txBody>
        </p:sp>
        <p:sp>
          <p:nvSpPr>
            <p:cNvPr id="37" name="Text Box 36"/>
            <p:cNvSpPr txBox="1">
              <a:spLocks noChangeArrowheads="1"/>
            </p:cNvSpPr>
            <p:nvPr/>
          </p:nvSpPr>
          <p:spPr bwMode="auto">
            <a:xfrm>
              <a:off x="3718"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38" name="Text Box 37"/>
            <p:cNvSpPr txBox="1">
              <a:spLocks noChangeArrowheads="1"/>
            </p:cNvSpPr>
            <p:nvPr/>
          </p:nvSpPr>
          <p:spPr bwMode="auto">
            <a:xfrm>
              <a:off x="3396" y="278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sp>
          <p:nvSpPr>
            <p:cNvPr id="39" name="Line 38"/>
            <p:cNvSpPr>
              <a:spLocks noChangeShapeType="1"/>
            </p:cNvSpPr>
            <p:nvPr/>
          </p:nvSpPr>
          <p:spPr bwMode="auto">
            <a:xfrm>
              <a:off x="4340" y="2085"/>
              <a:ext cx="0" cy="845"/>
            </a:xfrm>
            <a:prstGeom prst="line">
              <a:avLst/>
            </a:prstGeom>
            <a:noFill/>
            <a:ln w="28575">
              <a:solidFill>
                <a:schemeClr val="bg1"/>
              </a:solidFill>
              <a:round/>
              <a:headEnd/>
              <a:tailEnd/>
            </a:ln>
            <a:effectLst/>
          </p:spPr>
          <p:txBody>
            <a:bodyPr wrap="none" anchor="ctr"/>
            <a:lstStyle/>
            <a:p>
              <a:endParaRPr lang="zh-CN" altLang="en-US">
                <a:solidFill>
                  <a:srgbClr val="002060"/>
                </a:solidFill>
              </a:endParaRPr>
            </a:p>
          </p:txBody>
        </p:sp>
        <p:sp>
          <p:nvSpPr>
            <p:cNvPr id="40" name="Oval 39"/>
            <p:cNvSpPr>
              <a:spLocks noChangeArrowheads="1"/>
            </p:cNvSpPr>
            <p:nvPr/>
          </p:nvSpPr>
          <p:spPr bwMode="auto">
            <a:xfrm>
              <a:off x="4524" y="232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41" name="Oval 40"/>
            <p:cNvSpPr>
              <a:spLocks noChangeArrowheads="1"/>
            </p:cNvSpPr>
            <p:nvPr/>
          </p:nvSpPr>
          <p:spPr bwMode="auto">
            <a:xfrm>
              <a:off x="4202" y="184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42" name="Oval 41"/>
            <p:cNvSpPr>
              <a:spLocks noChangeArrowheads="1"/>
            </p:cNvSpPr>
            <p:nvPr/>
          </p:nvSpPr>
          <p:spPr bwMode="auto">
            <a:xfrm>
              <a:off x="4202" y="2805"/>
              <a:ext cx="276"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rgbClr val="002060"/>
                </a:solidFill>
              </a:endParaRPr>
            </a:p>
          </p:txBody>
        </p:sp>
        <p:sp>
          <p:nvSpPr>
            <p:cNvPr id="43" name="Text Box 42"/>
            <p:cNvSpPr txBox="1">
              <a:spLocks noChangeArrowheads="1"/>
            </p:cNvSpPr>
            <p:nvPr/>
          </p:nvSpPr>
          <p:spPr bwMode="auto">
            <a:xfrm>
              <a:off x="4230" y="182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0</a:t>
              </a:r>
              <a:endParaRPr kumimoji="1" lang="en-US" altLang="zh-CN" sz="2800">
                <a:solidFill>
                  <a:srgbClr val="002060"/>
                </a:solidFill>
                <a:ea typeface="宋体" pitchFamily="2" charset="-122"/>
              </a:endParaRPr>
            </a:p>
          </p:txBody>
        </p:sp>
        <p:sp>
          <p:nvSpPr>
            <p:cNvPr id="44" name="Text Box 43"/>
            <p:cNvSpPr txBox="1">
              <a:spLocks noChangeArrowheads="1"/>
            </p:cNvSpPr>
            <p:nvPr/>
          </p:nvSpPr>
          <p:spPr bwMode="auto">
            <a:xfrm>
              <a:off x="4547" y="230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2</a:t>
              </a:r>
              <a:endParaRPr kumimoji="1" lang="en-US" altLang="zh-CN" sz="2800">
                <a:solidFill>
                  <a:srgbClr val="002060"/>
                </a:solidFill>
                <a:ea typeface="宋体" pitchFamily="2" charset="-122"/>
              </a:endParaRPr>
            </a:p>
          </p:txBody>
        </p:sp>
        <p:sp>
          <p:nvSpPr>
            <p:cNvPr id="45" name="Text Box 44"/>
            <p:cNvSpPr txBox="1">
              <a:spLocks noChangeArrowheads="1"/>
            </p:cNvSpPr>
            <p:nvPr/>
          </p:nvSpPr>
          <p:spPr bwMode="auto">
            <a:xfrm>
              <a:off x="4224" y="2787"/>
              <a:ext cx="228" cy="327"/>
            </a:xfrm>
            <a:prstGeom prst="rect">
              <a:avLst/>
            </a:prstGeom>
            <a:noFill/>
            <a:ln w="9525">
              <a:noFill/>
              <a:miter lim="800000"/>
              <a:headEnd/>
              <a:tailEnd/>
            </a:ln>
            <a:effectLst/>
          </p:spPr>
          <p:txBody>
            <a:bodyPr wrap="none">
              <a:spAutoFit/>
            </a:bodyPr>
            <a:lstStyle/>
            <a:p>
              <a:pPr algn="l"/>
              <a:r>
                <a:rPr kumimoji="1" lang="en-US" altLang="zh-CN" sz="2800" b="1">
                  <a:solidFill>
                    <a:srgbClr val="002060"/>
                  </a:solidFill>
                  <a:ea typeface="宋体" pitchFamily="2" charset="-122"/>
                </a:rPr>
                <a:t>3</a:t>
              </a:r>
              <a:endParaRPr kumimoji="1" lang="en-US" altLang="zh-CN" sz="2800">
                <a:solidFill>
                  <a:srgbClr val="002060"/>
                </a:solidFill>
                <a:ea typeface="宋体" pitchFamily="2" charset="-122"/>
              </a:endParaRPr>
            </a:p>
          </p:txBody>
        </p:sp>
      </p:grpSp>
    </p:spTree>
    <p:extLst>
      <p:ext uri="{BB962C8B-B14F-4D97-AF65-F5344CB8AC3E}">
        <p14:creationId xmlns:p14="http://schemas.microsoft.com/office/powerpoint/2010/main" val="375140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725488"/>
            <a:ext cx="8153400" cy="594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smtClean="0">
                <a:solidFill>
                  <a:schemeClr val="bg1"/>
                </a:solidFill>
                <a:latin typeface="方正喵呜体" panose="02010600010101010101" pitchFamily="2" charset="-122"/>
                <a:ea typeface="方正喵呜体" panose="02010600010101010101" pitchFamily="2" charset="-122"/>
              </a:rPr>
              <a:t>顶点的度  一个顶点</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zh-CN" altLang="en-US" sz="3000" smtClean="0">
                <a:solidFill>
                  <a:schemeClr val="bg1"/>
                </a:solidFill>
                <a:latin typeface="方正喵呜体" panose="02010600010101010101" pitchFamily="2" charset="-122"/>
                <a:ea typeface="方正喵呜体" panose="02010600010101010101" pitchFamily="2" charset="-122"/>
              </a:rPr>
              <a:t>的度是与它相关联的边的条数。记作</a:t>
            </a:r>
            <a:r>
              <a:rPr lang="en-US" altLang="zh-CN" sz="3000" smtClean="0">
                <a:solidFill>
                  <a:schemeClr val="bg1"/>
                </a:solidFill>
                <a:latin typeface="方正喵呜体" panose="02010600010101010101" pitchFamily="2" charset="-122"/>
                <a:ea typeface="方正喵呜体" panose="02010600010101010101" pitchFamily="2" charset="-122"/>
              </a:rPr>
              <a:t>TD(</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smtClean="0">
                <a:solidFill>
                  <a:schemeClr val="bg1"/>
                </a:solidFill>
                <a:latin typeface="方正喵呜体" panose="02010600010101010101" pitchFamily="2" charset="-122"/>
                <a:ea typeface="方正喵呜体" panose="02010600010101010101" pitchFamily="2" charset="-122"/>
              </a:rPr>
              <a:t>)</a:t>
            </a:r>
            <a:r>
              <a:rPr lang="zh-CN" altLang="en-US" sz="3000" smtClean="0">
                <a:solidFill>
                  <a:schemeClr val="bg1"/>
                </a:solidFill>
                <a:latin typeface="方正喵呜体" panose="02010600010101010101" pitchFamily="2" charset="-122"/>
                <a:ea typeface="方正喵呜体" panose="02010600010101010101" pitchFamily="2" charset="-122"/>
              </a:rPr>
              <a:t>。在有向图中</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顶点的度等于该顶点的入度与出度之和。</a:t>
            </a:r>
          </a:p>
          <a:p>
            <a:pPr>
              <a:lnSpc>
                <a:spcPct val="105000"/>
              </a:lnSpc>
              <a:buSzPct val="50000"/>
            </a:pPr>
            <a:r>
              <a:rPr lang="zh-CN" altLang="en-US" sz="3000" smtClean="0">
                <a:solidFill>
                  <a:schemeClr val="bg1"/>
                </a:solidFill>
                <a:latin typeface="方正喵呜体" panose="02010600010101010101" pitchFamily="2" charset="-122"/>
                <a:ea typeface="方正喵呜体" panose="02010600010101010101" pitchFamily="2" charset="-122"/>
              </a:rPr>
              <a:t>顶点 </a:t>
            </a:r>
            <a:r>
              <a:rPr lang="en-US" altLang="zh-CN" sz="3000" i="1" smtClean="0">
                <a:solidFill>
                  <a:schemeClr val="bg1"/>
                </a:solidFill>
                <a:latin typeface="方正喵呜体" panose="02010600010101010101" pitchFamily="2" charset="-122"/>
                <a:ea typeface="方正喵呜体" panose="02010600010101010101" pitchFamily="2" charset="-122"/>
              </a:rPr>
              <a:t>v </a:t>
            </a:r>
            <a:r>
              <a:rPr lang="zh-CN" altLang="en-US" sz="3000" smtClean="0">
                <a:solidFill>
                  <a:schemeClr val="bg1"/>
                </a:solidFill>
                <a:latin typeface="方正喵呜体" panose="02010600010101010101" pitchFamily="2" charset="-122"/>
                <a:ea typeface="方正喵呜体" panose="02010600010101010101" pitchFamily="2" charset="-122"/>
              </a:rPr>
              <a:t>的入度是以 </a:t>
            </a:r>
            <a:r>
              <a:rPr lang="en-US" altLang="zh-CN" sz="3000" i="1" smtClean="0">
                <a:solidFill>
                  <a:schemeClr val="bg1"/>
                </a:solidFill>
                <a:latin typeface="方正喵呜体" panose="02010600010101010101" pitchFamily="2" charset="-122"/>
                <a:ea typeface="方正喵呜体" panose="02010600010101010101" pitchFamily="2" charset="-122"/>
              </a:rPr>
              <a:t>v </a:t>
            </a:r>
            <a:r>
              <a:rPr lang="zh-CN" altLang="en-US" sz="3000" smtClean="0">
                <a:solidFill>
                  <a:schemeClr val="bg1"/>
                </a:solidFill>
                <a:latin typeface="方正喵呜体" panose="02010600010101010101" pitchFamily="2" charset="-122"/>
                <a:ea typeface="方正喵呜体" panose="02010600010101010101" pitchFamily="2" charset="-122"/>
              </a:rPr>
              <a:t>为终点的有向边的条数</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记作 </a:t>
            </a:r>
            <a:r>
              <a:rPr lang="en-US" altLang="zh-CN" sz="3000" smtClean="0">
                <a:solidFill>
                  <a:schemeClr val="bg1"/>
                </a:solidFill>
                <a:latin typeface="方正喵呜体" panose="02010600010101010101" pitchFamily="2" charset="-122"/>
                <a:ea typeface="方正喵呜体" panose="02010600010101010101" pitchFamily="2" charset="-122"/>
              </a:rPr>
              <a:t>ID(</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顶点 </a:t>
            </a:r>
            <a:r>
              <a:rPr lang="en-US" altLang="zh-CN" sz="3000" i="1" smtClean="0">
                <a:solidFill>
                  <a:schemeClr val="bg1"/>
                </a:solidFill>
                <a:latin typeface="方正喵呜体" panose="02010600010101010101" pitchFamily="2" charset="-122"/>
                <a:ea typeface="方正喵呜体" panose="02010600010101010101" pitchFamily="2" charset="-122"/>
              </a:rPr>
              <a:t>v </a:t>
            </a:r>
            <a:r>
              <a:rPr lang="zh-CN" altLang="en-US" sz="3000" smtClean="0">
                <a:solidFill>
                  <a:schemeClr val="bg1"/>
                </a:solidFill>
                <a:latin typeface="方正喵呜体" panose="02010600010101010101" pitchFamily="2" charset="-122"/>
                <a:ea typeface="方正喵呜体" panose="02010600010101010101" pitchFamily="2" charset="-122"/>
              </a:rPr>
              <a:t>的出度是以 </a:t>
            </a:r>
            <a:r>
              <a:rPr lang="en-US" altLang="zh-CN" sz="3000" i="1" smtClean="0">
                <a:solidFill>
                  <a:schemeClr val="bg1"/>
                </a:solidFill>
                <a:latin typeface="方正喵呜体" panose="02010600010101010101" pitchFamily="2" charset="-122"/>
                <a:ea typeface="方正喵呜体" panose="02010600010101010101" pitchFamily="2" charset="-122"/>
              </a:rPr>
              <a:t>v </a:t>
            </a:r>
            <a:r>
              <a:rPr lang="zh-CN" altLang="en-US" sz="3000" smtClean="0">
                <a:solidFill>
                  <a:schemeClr val="bg1"/>
                </a:solidFill>
                <a:latin typeface="方正喵呜体" panose="02010600010101010101" pitchFamily="2" charset="-122"/>
                <a:ea typeface="方正喵呜体" panose="02010600010101010101" pitchFamily="2" charset="-122"/>
              </a:rPr>
              <a:t>为始点的有向边的条数</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记作 </a:t>
            </a:r>
            <a:r>
              <a:rPr lang="en-US" altLang="zh-CN" sz="3000" smtClean="0">
                <a:solidFill>
                  <a:schemeClr val="bg1"/>
                </a:solidFill>
                <a:latin typeface="方正喵呜体" panose="02010600010101010101" pitchFamily="2" charset="-122"/>
                <a:ea typeface="方正喵呜体" panose="02010600010101010101" pitchFamily="2" charset="-122"/>
              </a:rPr>
              <a:t>OD(</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smtClean="0">
                <a:solidFill>
                  <a:schemeClr val="bg1"/>
                </a:solidFill>
                <a:latin typeface="方正喵呜体" panose="02010600010101010101" pitchFamily="2" charset="-122"/>
                <a:ea typeface="方正喵呜体" panose="02010600010101010101" pitchFamily="2" charset="-122"/>
              </a:rPr>
              <a:t>)</a:t>
            </a:r>
            <a:r>
              <a:rPr lang="zh-CN" altLang="en-US" sz="3000" smtClean="0">
                <a:solidFill>
                  <a:schemeClr val="bg1"/>
                </a:solidFill>
                <a:latin typeface="方正喵呜体" panose="02010600010101010101" pitchFamily="2" charset="-122"/>
                <a:ea typeface="方正喵呜体" panose="02010600010101010101" pitchFamily="2" charset="-122"/>
              </a:rPr>
              <a:t>。</a:t>
            </a:r>
          </a:p>
          <a:p>
            <a:pPr>
              <a:lnSpc>
                <a:spcPct val="105000"/>
              </a:lnSpc>
              <a:buSzPct val="50000"/>
            </a:pPr>
            <a:r>
              <a:rPr lang="zh-CN" altLang="en-US" sz="3000" smtClean="0">
                <a:solidFill>
                  <a:schemeClr val="bg1"/>
                </a:solidFill>
                <a:latin typeface="方正喵呜体" panose="02010600010101010101" pitchFamily="2" charset="-122"/>
                <a:ea typeface="方正喵呜体" panose="02010600010101010101" pitchFamily="2" charset="-122"/>
              </a:rPr>
              <a:t>路径    在图 </a:t>
            </a:r>
            <a:r>
              <a:rPr lang="en-US" altLang="zh-CN" sz="3000" smtClean="0">
                <a:solidFill>
                  <a:schemeClr val="bg1"/>
                </a:solidFill>
                <a:latin typeface="方正喵呜体" panose="02010600010101010101" pitchFamily="2" charset="-122"/>
                <a:ea typeface="方正喵呜体" panose="02010600010101010101" pitchFamily="2" charset="-122"/>
              </a:rPr>
              <a:t>G</a:t>
            </a:r>
            <a:r>
              <a:rPr lang="zh-CN" altLang="en-US" sz="3000" smtClean="0">
                <a:solidFill>
                  <a:schemeClr val="bg1"/>
                </a:solidFill>
                <a:latin typeface="方正喵呜体" panose="02010600010101010101" pitchFamily="2" charset="-122"/>
                <a:ea typeface="方正喵呜体" panose="02010600010101010101" pitchFamily="2" charset="-122"/>
              </a:rPr>
              <a:t>＝</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E</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中</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若从顶点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i </a:t>
            </a:r>
            <a:r>
              <a:rPr lang="zh-CN" altLang="en-US" sz="3000" smtClean="0">
                <a:solidFill>
                  <a:schemeClr val="bg1"/>
                </a:solidFill>
                <a:latin typeface="方正喵呜体" panose="02010600010101010101" pitchFamily="2" charset="-122"/>
                <a:ea typeface="方正喵呜体" panose="02010600010101010101" pitchFamily="2" charset="-122"/>
              </a:rPr>
              <a:t>出发</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沿一些边经过一些顶点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1</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2</a:t>
            </a:r>
            <a:r>
              <a:rPr lang="en-US" altLang="zh-CN" sz="3000" smtClean="0">
                <a:solidFill>
                  <a:schemeClr val="bg1"/>
                </a:solidFill>
                <a:latin typeface="方正喵呜体" panose="02010600010101010101" pitchFamily="2" charset="-122"/>
                <a:ea typeface="方正喵呜体" panose="02010600010101010101" pitchFamily="2" charset="-122"/>
              </a:rPr>
              <a:t>, …,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pm</a:t>
            </a:r>
            <a:r>
              <a:rPr lang="zh-CN" altLang="en-US" sz="3000" smtClean="0">
                <a:solidFill>
                  <a:schemeClr val="bg1"/>
                </a:solidFill>
                <a:latin typeface="方正喵呜体" panose="02010600010101010101" pitchFamily="2" charset="-122"/>
                <a:ea typeface="方正喵呜体" panose="02010600010101010101" pitchFamily="2" charset="-122"/>
              </a:rPr>
              <a:t>，到达顶点</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j</a:t>
            </a:r>
            <a:r>
              <a:rPr lang="zh-CN" altLang="en-US" sz="3000" smtClean="0">
                <a:solidFill>
                  <a:schemeClr val="bg1"/>
                </a:solidFill>
                <a:latin typeface="方正喵呜体" panose="02010600010101010101" pitchFamily="2" charset="-122"/>
                <a:ea typeface="方正喵呜体" panose="02010600010101010101" pitchFamily="2" charset="-122"/>
              </a:rPr>
              <a:t>。则称顶点序列 </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i </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1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2 </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pm </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j</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为从顶点</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i </a:t>
            </a:r>
            <a:r>
              <a:rPr lang="zh-CN" altLang="en-US" sz="3000" smtClean="0">
                <a:solidFill>
                  <a:schemeClr val="bg1"/>
                </a:solidFill>
                <a:latin typeface="方正喵呜体" panose="02010600010101010101" pitchFamily="2" charset="-122"/>
                <a:ea typeface="方正喵呜体" panose="02010600010101010101" pitchFamily="2" charset="-122"/>
              </a:rPr>
              <a:t>到顶点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j </a:t>
            </a:r>
            <a:r>
              <a:rPr lang="zh-CN" altLang="en-US" sz="3000" smtClean="0">
                <a:solidFill>
                  <a:schemeClr val="bg1"/>
                </a:solidFill>
                <a:latin typeface="方正喵呜体" panose="02010600010101010101" pitchFamily="2" charset="-122"/>
                <a:ea typeface="方正喵呜体" panose="02010600010101010101" pitchFamily="2" charset="-122"/>
              </a:rPr>
              <a:t>的路径。它经过的边</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i</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1</a:t>
            </a:r>
            <a:r>
              <a:rPr lang="en-US" altLang="zh-CN" sz="3000" smtClean="0">
                <a:solidFill>
                  <a:schemeClr val="bg1"/>
                </a:solidFill>
                <a:latin typeface="方正喵呜体" panose="02010600010101010101" pitchFamily="2" charset="-122"/>
                <a:ea typeface="方正喵呜体" panose="02010600010101010101" pitchFamily="2" charset="-122"/>
              </a:rPr>
              <a:t>)</a:t>
            </a:r>
            <a:r>
              <a:rPr lang="zh-CN" altLang="en-US" sz="3000" smtClean="0">
                <a:solidFill>
                  <a:schemeClr val="bg1"/>
                </a:solidFill>
                <a:latin typeface="方正喵呜体" panose="02010600010101010101" pitchFamily="2" charset="-122"/>
                <a:ea typeface="方正喵呜体" panose="02010600010101010101" pitchFamily="2" charset="-122"/>
              </a:rPr>
              <a:t>、</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1</a:t>
            </a:r>
            <a:r>
              <a:rPr lang="en-US" altLang="zh-CN" sz="3000" smtClean="0">
                <a:solidFill>
                  <a:schemeClr val="bg1"/>
                </a:solidFill>
                <a:latin typeface="方正喵呜体" panose="02010600010101010101" pitchFamily="2" charset="-122"/>
                <a:ea typeface="方正喵呜体" panose="02010600010101010101" pitchFamily="2" charset="-122"/>
              </a:rPr>
              <a:t>, </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a:t>
            </a:r>
            <a:r>
              <a:rPr lang="en-US" altLang="zh-CN" sz="3000" baseline="-25000" smtClean="0">
                <a:solidFill>
                  <a:schemeClr val="bg1"/>
                </a:solidFill>
                <a:latin typeface="方正喵呜体" panose="02010600010101010101" pitchFamily="2" charset="-122"/>
                <a:ea typeface="方正喵呜体" panose="02010600010101010101" pitchFamily="2" charset="-122"/>
              </a:rPr>
              <a:t>2</a:t>
            </a:r>
            <a:r>
              <a:rPr lang="en-US" altLang="zh-CN" sz="3000" smtClean="0">
                <a:solidFill>
                  <a:schemeClr val="bg1"/>
                </a:solidFill>
                <a:latin typeface="方正喵呜体" panose="02010600010101010101" pitchFamily="2" charset="-122"/>
                <a:ea typeface="方正喵呜体" panose="02010600010101010101" pitchFamily="2" charset="-122"/>
              </a:rPr>
              <a:t>)</a:t>
            </a:r>
            <a:r>
              <a:rPr lang="zh-CN" altLang="en-US" sz="3000" smtClean="0">
                <a:solidFill>
                  <a:schemeClr val="bg1"/>
                </a:solidFill>
                <a:latin typeface="方正喵呜体" panose="02010600010101010101" pitchFamily="2" charset="-122"/>
                <a:ea typeface="方正喵呜体" panose="02010600010101010101" pitchFamily="2" charset="-122"/>
              </a:rPr>
              <a:t>、</a:t>
            </a:r>
            <a:r>
              <a:rPr lang="en-US" altLang="zh-CN" sz="3000" smtClean="0">
                <a:solidFill>
                  <a:schemeClr val="bg1"/>
                </a:solidFill>
                <a:latin typeface="方正喵呜体" panose="02010600010101010101" pitchFamily="2" charset="-122"/>
                <a:ea typeface="方正喵呜体" panose="02010600010101010101" pitchFamily="2" charset="-122"/>
              </a:rPr>
              <a:t>...</a:t>
            </a:r>
            <a:r>
              <a:rPr lang="zh-CN" altLang="en-US" sz="3000" smtClean="0">
                <a:solidFill>
                  <a:schemeClr val="bg1"/>
                </a:solidFill>
                <a:latin typeface="方正喵呜体" panose="02010600010101010101" pitchFamily="2" charset="-122"/>
                <a:ea typeface="方正喵呜体" panose="02010600010101010101" pitchFamily="2" charset="-122"/>
              </a:rPr>
              <a:t>、</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smtClean="0">
                <a:solidFill>
                  <a:schemeClr val="bg1"/>
                </a:solidFill>
                <a:latin typeface="方正喵呜体" panose="02010600010101010101" pitchFamily="2" charset="-122"/>
                <a:ea typeface="方正喵呜体" panose="02010600010101010101" pitchFamily="2" charset="-122"/>
              </a:rPr>
              <a:t>pm</a:t>
            </a:r>
            <a:r>
              <a:rPr lang="en-US" altLang="zh-CN" sz="3000" smtClean="0">
                <a:solidFill>
                  <a:schemeClr val="bg1"/>
                </a:solidFill>
                <a:latin typeface="方正喵呜体" panose="02010600010101010101" pitchFamily="2" charset="-122"/>
                <a:ea typeface="方正喵呜体" panose="02010600010101010101" pitchFamily="2" charset="-122"/>
              </a:rPr>
              <a:t>,</a:t>
            </a:r>
            <a:r>
              <a:rPr lang="en-US" altLang="zh-CN" sz="3000" i="1" smtClean="0">
                <a:solidFill>
                  <a:schemeClr val="bg1"/>
                </a:solidFill>
                <a:latin typeface="方正喵呜体" panose="02010600010101010101" pitchFamily="2" charset="-122"/>
                <a:ea typeface="方正喵呜体" panose="02010600010101010101" pitchFamily="2" charset="-122"/>
              </a:rPr>
              <a:t> v</a:t>
            </a:r>
            <a:r>
              <a:rPr lang="en-US" altLang="zh-CN" sz="3000" i="1" baseline="-25000" smtClean="0">
                <a:solidFill>
                  <a:schemeClr val="bg1"/>
                </a:solidFill>
                <a:latin typeface="方正喵呜体" panose="02010600010101010101" pitchFamily="2" charset="-122"/>
                <a:ea typeface="方正喵呜体" panose="02010600010101010101" pitchFamily="2" charset="-122"/>
              </a:rPr>
              <a:t>j</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应是属于</a:t>
            </a:r>
            <a:r>
              <a:rPr lang="en-US" altLang="zh-CN" sz="3000" i="1" smtClean="0">
                <a:solidFill>
                  <a:schemeClr val="bg1"/>
                </a:solidFill>
                <a:latin typeface="方正喵呜体" panose="02010600010101010101" pitchFamily="2" charset="-122"/>
                <a:ea typeface="方正喵呜体" panose="02010600010101010101" pitchFamily="2" charset="-122"/>
              </a:rPr>
              <a:t>E</a:t>
            </a:r>
            <a:r>
              <a:rPr lang="zh-CN" altLang="en-US" sz="3000" smtClean="0">
                <a:solidFill>
                  <a:schemeClr val="bg1"/>
                </a:solidFill>
                <a:latin typeface="方正喵呜体" panose="02010600010101010101" pitchFamily="2" charset="-122"/>
                <a:ea typeface="方正喵呜体" panose="02010600010101010101" pitchFamily="2" charset="-122"/>
              </a:rPr>
              <a:t>的边。</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5519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9750" y="747713"/>
            <a:ext cx="8153400" cy="4424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路径长度  </a:t>
            </a:r>
            <a:r>
              <a:rPr lang="zh-CN" altLang="en-US" sz="3000" dirty="0" smtClean="0">
                <a:solidFill>
                  <a:schemeClr val="bg1"/>
                </a:solidFill>
                <a:latin typeface="方正喵呜体" panose="02010600010101010101" pitchFamily="2" charset="-122"/>
                <a:ea typeface="方正喵呜体" panose="02010600010101010101" pitchFamily="2" charset="-122"/>
              </a:rPr>
              <a:t>非带权图的路径长度是指此路径上边的条数。带权图的路径长度是指路径上各边的权之和。</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Clr>
                <a:schemeClr val="tx1"/>
              </a:buClr>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简单路径   </a:t>
            </a:r>
            <a:r>
              <a:rPr lang="zh-CN" altLang="en-US" sz="3000" dirty="0" smtClean="0">
                <a:solidFill>
                  <a:schemeClr val="bg1"/>
                </a:solidFill>
                <a:latin typeface="方正喵呜体" panose="02010600010101010101" pitchFamily="2" charset="-122"/>
                <a:ea typeface="方正喵呜体" panose="02010600010101010101" pitchFamily="2" charset="-122"/>
              </a:rPr>
              <a:t>若路径上各顶点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均不 互相重复</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则称这样的路径为简单路径。</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Clr>
                <a:schemeClr val="tx1"/>
              </a:buClr>
              <a:buSzPct val="50000"/>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回路</a:t>
            </a:r>
            <a:r>
              <a:rPr lang="zh-CN" altLang="en-US" sz="3000" dirty="0" smtClean="0">
                <a:solidFill>
                  <a:schemeClr val="bg1"/>
                </a:solidFill>
                <a:latin typeface="方正喵呜体" panose="02010600010101010101" pitchFamily="2" charset="-122"/>
                <a:ea typeface="方正喵呜体" panose="02010600010101010101" pitchFamily="2" charset="-122"/>
              </a:rPr>
              <a:t>    若路径上第一个顶点 </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与最后一个顶点</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重合</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则称这样的路径为回路或环。</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713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27050" y="671513"/>
            <a:ext cx="8077200" cy="574516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连通图</a:t>
            </a:r>
            <a:r>
              <a:rPr lang="zh-CN" altLang="en-US" sz="3000" dirty="0" smtClean="0">
                <a:solidFill>
                  <a:schemeClr val="bg1"/>
                </a:solidFill>
                <a:latin typeface="方正喵呜体" panose="02010600010101010101" pitchFamily="2" charset="-122"/>
                <a:ea typeface="方正喵呜体" panose="02010600010101010101" pitchFamily="2" charset="-122"/>
              </a:rPr>
              <a:t>与</a:t>
            </a:r>
            <a:r>
              <a:rPr lang="zh-CN" altLang="en-US" sz="3000" dirty="0" smtClean="0">
                <a:solidFill>
                  <a:srgbClr val="2959F3"/>
                </a:solidFill>
                <a:latin typeface="方正喵呜体" panose="02010600010101010101" pitchFamily="2" charset="-122"/>
                <a:ea typeface="方正喵呜体" panose="02010600010101010101" pitchFamily="2" charset="-122"/>
              </a:rPr>
              <a:t>连通分量   </a:t>
            </a:r>
            <a:r>
              <a:rPr lang="zh-CN" altLang="en-US" sz="3000" dirty="0" smtClean="0">
                <a:solidFill>
                  <a:schemeClr val="bg1"/>
                </a:solidFill>
                <a:latin typeface="方正喵呜体" panose="02010600010101010101" pitchFamily="2" charset="-122"/>
                <a:ea typeface="方正喵呜体" panose="02010600010101010101" pitchFamily="2" charset="-122"/>
              </a:rPr>
              <a:t>在无向图中</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若从顶点</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zh-CN" altLang="en-US" sz="3000" dirty="0" smtClean="0">
                <a:solidFill>
                  <a:schemeClr val="bg1"/>
                </a:solidFill>
                <a:latin typeface="方正喵呜体" panose="02010600010101010101" pitchFamily="2" charset="-122"/>
                <a:ea typeface="方正喵呜体" panose="02010600010101010101" pitchFamily="2" charset="-122"/>
              </a:rPr>
              <a:t>到顶点</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zh-CN" altLang="en-US" sz="3000" dirty="0" smtClean="0">
                <a:solidFill>
                  <a:schemeClr val="bg1"/>
                </a:solidFill>
                <a:latin typeface="方正喵呜体" panose="02010600010101010101" pitchFamily="2" charset="-122"/>
                <a:ea typeface="方正喵呜体" panose="02010600010101010101" pitchFamily="2" charset="-122"/>
              </a:rPr>
              <a:t>有路径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则称顶点</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zh-CN" altLang="en-US" sz="3000" dirty="0" smtClean="0">
                <a:solidFill>
                  <a:schemeClr val="bg1"/>
                </a:solidFill>
                <a:latin typeface="方正喵呜体" panose="02010600010101010101" pitchFamily="2" charset="-122"/>
                <a:ea typeface="方正喵呜体" panose="02010600010101010101" pitchFamily="2" charset="-122"/>
              </a:rPr>
              <a:t>与</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zh-CN" altLang="en-US" sz="3000" dirty="0" smtClean="0">
                <a:solidFill>
                  <a:schemeClr val="bg1"/>
                </a:solidFill>
                <a:latin typeface="方正喵呜体" panose="02010600010101010101" pitchFamily="2" charset="-122"/>
                <a:ea typeface="方正喵呜体" panose="02010600010101010101" pitchFamily="2" charset="-122"/>
              </a:rPr>
              <a:t>是连通的。如果图中任意一对顶点都是连通的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则称此图是连通图。非连通图的极大连通子图叫做连通分量。</a:t>
            </a:r>
          </a:p>
          <a:p>
            <a:pPr>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强连通图</a:t>
            </a:r>
            <a:r>
              <a:rPr lang="zh-CN" altLang="en-US" sz="3000" dirty="0" smtClean="0">
                <a:solidFill>
                  <a:schemeClr val="bg1"/>
                </a:solidFill>
                <a:latin typeface="方正喵呜体" panose="02010600010101010101" pitchFamily="2" charset="-122"/>
                <a:ea typeface="方正喵呜体" panose="02010600010101010101" pitchFamily="2" charset="-122"/>
              </a:rPr>
              <a:t>与</a:t>
            </a:r>
            <a:r>
              <a:rPr lang="zh-CN" altLang="en-US" sz="3000" dirty="0" smtClean="0">
                <a:solidFill>
                  <a:srgbClr val="2959F3"/>
                </a:solidFill>
                <a:latin typeface="方正喵呜体" panose="02010600010101010101" pitchFamily="2" charset="-122"/>
                <a:ea typeface="方正喵呜体" panose="02010600010101010101" pitchFamily="2" charset="-122"/>
              </a:rPr>
              <a:t>强连通分量    </a:t>
            </a:r>
            <a:r>
              <a:rPr lang="zh-CN" altLang="en-US" sz="3000" dirty="0" smtClean="0">
                <a:solidFill>
                  <a:schemeClr val="bg1"/>
                </a:solidFill>
                <a:latin typeface="方正喵呜体" panose="02010600010101010101" pitchFamily="2" charset="-122"/>
                <a:ea typeface="方正喵呜体" panose="02010600010101010101" pitchFamily="2" charset="-122"/>
              </a:rPr>
              <a:t>在有向图中</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若对于每一对顶点</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i</a:t>
            </a:r>
            <a:r>
              <a:rPr lang="zh-CN" altLang="en-US" sz="3000" dirty="0" smtClean="0">
                <a:solidFill>
                  <a:schemeClr val="bg1"/>
                </a:solidFill>
                <a:latin typeface="方正喵呜体" panose="02010600010101010101" pitchFamily="2" charset="-122"/>
                <a:ea typeface="方正喵呜体" panose="02010600010101010101" pitchFamily="2" charset="-122"/>
              </a:rPr>
              <a:t>和</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都存在一条从</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i</a:t>
            </a:r>
            <a:r>
              <a:rPr lang="zh-CN" altLang="en-US" sz="3000" dirty="0" smtClean="0">
                <a:solidFill>
                  <a:schemeClr val="bg1"/>
                </a:solidFill>
                <a:latin typeface="方正喵呜体" panose="02010600010101010101" pitchFamily="2" charset="-122"/>
                <a:ea typeface="方正喵呜体" panose="02010600010101010101" pitchFamily="2" charset="-122"/>
              </a:rPr>
              <a:t>到</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err="1" smtClean="0">
                <a:solidFill>
                  <a:schemeClr val="bg1"/>
                </a:solidFill>
                <a:latin typeface="方正喵呜体" panose="02010600010101010101" pitchFamily="2" charset="-122"/>
                <a:ea typeface="方正喵呜体" panose="02010600010101010101" pitchFamily="2" charset="-122"/>
              </a:rPr>
              <a:t>j</a:t>
            </a:r>
            <a:r>
              <a:rPr lang="zh-CN" altLang="en-US" sz="3000" dirty="0" smtClean="0">
                <a:solidFill>
                  <a:schemeClr val="bg1"/>
                </a:solidFill>
                <a:latin typeface="方正喵呜体" panose="02010600010101010101" pitchFamily="2" charset="-122"/>
                <a:ea typeface="方正喵呜体" panose="02010600010101010101" pitchFamily="2" charset="-122"/>
              </a:rPr>
              <a:t>和从</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err="1" smtClean="0">
                <a:solidFill>
                  <a:schemeClr val="bg1"/>
                </a:solidFill>
                <a:latin typeface="方正喵呜体" panose="02010600010101010101" pitchFamily="2" charset="-122"/>
                <a:ea typeface="方正喵呜体" panose="02010600010101010101" pitchFamily="2" charset="-122"/>
              </a:rPr>
              <a:t>j</a:t>
            </a:r>
            <a:r>
              <a:rPr lang="zh-CN" altLang="en-US" sz="3000" dirty="0" smtClean="0">
                <a:solidFill>
                  <a:schemeClr val="bg1"/>
                </a:solidFill>
                <a:latin typeface="方正喵呜体" panose="02010600010101010101" pitchFamily="2" charset="-122"/>
                <a:ea typeface="方正喵呜体" panose="02010600010101010101" pitchFamily="2" charset="-122"/>
              </a:rPr>
              <a:t>到</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i</a:t>
            </a:r>
            <a:r>
              <a:rPr lang="zh-CN" altLang="en-US" sz="3000" dirty="0" smtClean="0">
                <a:solidFill>
                  <a:schemeClr val="bg1"/>
                </a:solidFill>
                <a:latin typeface="方正喵呜体" panose="02010600010101010101" pitchFamily="2" charset="-122"/>
                <a:ea typeface="方正喵呜体" panose="02010600010101010101" pitchFamily="2" charset="-122"/>
              </a:rPr>
              <a:t>的路径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则称此图是强连通图。非强连通图的极大强连通子图叫做强连通分量。</a:t>
            </a:r>
          </a:p>
          <a:p>
            <a:pPr>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生成树   </a:t>
            </a:r>
            <a:r>
              <a:rPr lang="zh-CN" altLang="en-US" sz="3000" dirty="0" smtClean="0">
                <a:solidFill>
                  <a:schemeClr val="bg1"/>
                </a:solidFill>
                <a:latin typeface="方正喵呜体" panose="02010600010101010101" pitchFamily="2" charset="-122"/>
                <a:ea typeface="方正喵呜体" panose="02010600010101010101" pitchFamily="2" charset="-122"/>
              </a:rPr>
              <a:t>一个连通图的生成树是其极小连通子图，包含图中所有顶点，但在 </a:t>
            </a:r>
            <a:r>
              <a:rPr lang="en-US" altLang="zh-CN" sz="3000" i="1"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个顶点的情形下，有 </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条边。</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692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457200" y="368660"/>
            <a:ext cx="8255260" cy="57575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关于无向图的生成树的几个结论：</a:t>
            </a:r>
          </a:p>
          <a:p>
            <a:pPr marL="231648" indent="0">
              <a:lnSpc>
                <a:spcPct val="110000"/>
              </a:lnSpc>
              <a:buFont typeface="Wingdings" pitchFamily="2" charset="2"/>
              <a:buChar char="Ø"/>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 一棵有</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个顶点的生成树有且仅有</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n-1</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条边；</a:t>
            </a:r>
          </a:p>
          <a:p>
            <a:pPr marL="231648" indent="0">
              <a:lnSpc>
                <a:spcPct val="110000"/>
              </a:lnSpc>
              <a:buFont typeface="Wingdings" pitchFamily="2" charset="2"/>
              <a:buChar char="Ø"/>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 如果一个图有</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个顶点和小于</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n-1</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条边，则是非连通图；</a:t>
            </a:r>
            <a:endPar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marL="533400" lvl="1">
              <a:lnSpc>
                <a:spcPct val="110000"/>
              </a:lnSpc>
              <a:buFont typeface="Wingdings" pitchFamily="2" charset="2"/>
              <a:buChar char="Ø"/>
            </a:pPr>
            <a:r>
              <a:rPr lang="zh-CN" altLang="en-US"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如果多于</a:t>
            </a:r>
            <a:r>
              <a:rPr lang="en-US" altLang="zh-CN"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n-1</a:t>
            </a:r>
            <a:r>
              <a:rPr lang="zh-CN" altLang="en-US"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条边，则一定有环；</a:t>
            </a:r>
          </a:p>
          <a:p>
            <a:pPr marL="533400" lvl="1">
              <a:lnSpc>
                <a:spcPct val="110000"/>
              </a:lnSpc>
              <a:buFont typeface="Wingdings" pitchFamily="2" charset="2"/>
              <a:buChar char="Ø"/>
            </a:pPr>
            <a:r>
              <a:rPr lang="zh-CN" altLang="en-US"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有</a:t>
            </a:r>
            <a:r>
              <a:rPr lang="en-US" altLang="zh-CN"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n-1</a:t>
            </a:r>
            <a:r>
              <a:rPr lang="zh-CN" altLang="en-US" sz="28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条边的图不一定是生成树。</a:t>
            </a:r>
          </a:p>
          <a:p>
            <a:pPr marL="533400" lvl="1" indent="0">
              <a:lnSpc>
                <a:spcPct val="110000"/>
              </a:lnSpc>
              <a:buFont typeface="Arial" panose="020B0604020202020204" pitchFamily="34" charset="0"/>
              <a:buNone/>
            </a:pPr>
            <a:endParaRPr lang="zh-CN" altLang="en-US" dirty="0" smtClean="0">
              <a:solidFill>
                <a:schemeClr val="bg1"/>
              </a:solidFill>
              <a:latin typeface="方正喵呜体" panose="02010600010101010101" pitchFamily="2" charset="-122"/>
              <a:ea typeface="方正喵呜体" panose="02010600010101010101" pitchFamily="2" charset="-122"/>
            </a:endParaRPr>
          </a:p>
          <a:p>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9622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35038" y="224644"/>
            <a:ext cx="7273925" cy="11160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dirty="0" smtClean="0">
                <a:solidFill>
                  <a:schemeClr val="bg1"/>
                </a:solidFill>
                <a:latin typeface="方正喵呜体" panose="02010600010101010101" pitchFamily="2" charset="-122"/>
                <a:ea typeface="方正喵呜体" panose="02010600010101010101" pitchFamily="2" charset="-122"/>
              </a:rPr>
              <a:t>图的存储结构</a:t>
            </a:r>
            <a:r>
              <a:rPr kumimoji="1" lang="en-US" altLang="zh-CN" dirty="0" smtClean="0">
                <a:solidFill>
                  <a:schemeClr val="bg1"/>
                </a:solidFill>
                <a:latin typeface="方正喵呜体" panose="02010600010101010101" pitchFamily="2" charset="-122"/>
                <a:ea typeface="方正喵呜体" panose="02010600010101010101" pitchFamily="2" charset="-122"/>
              </a:rPr>
              <a:t>——</a:t>
            </a:r>
            <a:r>
              <a:rPr kumimoji="1" lang="zh-CN" altLang="en-US" dirty="0" smtClean="0">
                <a:solidFill>
                  <a:schemeClr val="bg1"/>
                </a:solidFill>
                <a:latin typeface="方正喵呜体" panose="02010600010101010101" pitchFamily="2" charset="-122"/>
                <a:ea typeface="方正喵呜体" panose="02010600010101010101" pitchFamily="2" charset="-122"/>
              </a:rPr>
              <a:t>邻接矩阵 </a:t>
            </a:r>
            <a:r>
              <a:rPr kumimoji="1" lang="en-US" altLang="zh-CN" sz="4000" dirty="0" smtClean="0">
                <a:solidFill>
                  <a:schemeClr val="bg1"/>
                </a:solidFill>
                <a:latin typeface="方正喵呜体" panose="02010600010101010101" pitchFamily="2" charset="-122"/>
                <a:ea typeface="方正喵呜体" panose="02010600010101010101" pitchFamily="2" charset="-122"/>
              </a:rPr>
              <a:t>(Adjacency Matrix)</a:t>
            </a:r>
            <a:endParaRPr kumimoji="1"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467544" y="1592797"/>
            <a:ext cx="8208144" cy="2674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在图的邻接矩阵表示中，有一个记录各个顶点信息的顶点表，还有一个表示各个顶点之间关系的邻接矩阵。</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设图 </a:t>
            </a:r>
            <a:r>
              <a:rPr lang="en-US" altLang="zh-CN" sz="3000" dirty="0" smtClean="0">
                <a:solidFill>
                  <a:schemeClr val="bg1"/>
                </a:solidFill>
                <a:latin typeface="方正喵呜体" panose="02010600010101010101" pitchFamily="2" charset="-122"/>
                <a:ea typeface="方正喵呜体" panose="02010600010101010101" pitchFamily="2" charset="-122"/>
              </a:rPr>
              <a:t>A = (V, E) </a:t>
            </a:r>
            <a:r>
              <a:rPr lang="zh-CN" altLang="en-US" sz="3000" dirty="0" smtClean="0">
                <a:solidFill>
                  <a:schemeClr val="bg1"/>
                </a:solidFill>
                <a:latin typeface="方正喵呜体" panose="02010600010101010101" pitchFamily="2" charset="-122"/>
                <a:ea typeface="方正喵呜体" panose="02010600010101010101" pitchFamily="2" charset="-122"/>
              </a:rPr>
              <a:t>是一个有 </a:t>
            </a:r>
            <a:r>
              <a:rPr lang="en-US" altLang="zh-CN" sz="3000" i="1"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个顶点的图</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图的邻接矩阵是一个二维数组 </a:t>
            </a:r>
            <a:r>
              <a:rPr lang="en-US" altLang="zh-CN" sz="3000" dirty="0" err="1" smtClean="0">
                <a:solidFill>
                  <a:schemeClr val="bg1"/>
                </a:solidFill>
                <a:latin typeface="方正喵呜体" panose="02010600010101010101" pitchFamily="2" charset="-122"/>
                <a:ea typeface="方正喵呜体" panose="02010600010101010101" pitchFamily="2" charset="-122"/>
              </a:rPr>
              <a:t>A</a:t>
            </a:r>
            <a:r>
              <a:rPr lang="en-US" altLang="zh-CN" sz="3000" i="1" dirty="0" err="1" smtClean="0">
                <a:solidFill>
                  <a:schemeClr val="bg1"/>
                </a:solidFill>
                <a:latin typeface="方正喵呜体" panose="02010600010101010101" pitchFamily="2" charset="-122"/>
                <a:ea typeface="方正喵呜体" panose="02010600010101010101" pitchFamily="2" charset="-122"/>
              </a:rPr>
              <a:t>.</a:t>
            </a:r>
            <a:r>
              <a:rPr lang="en-US" altLang="zh-CN" sz="3000" dirty="0" err="1" smtClean="0">
                <a:solidFill>
                  <a:schemeClr val="bg1"/>
                </a:solidFill>
                <a:latin typeface="方正喵呜体" panose="02010600010101010101" pitchFamily="2" charset="-122"/>
                <a:ea typeface="方正喵呜体" panose="02010600010101010101" pitchFamily="2" charset="-122"/>
              </a:rPr>
              <a:t>edge</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，定义：</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1116477" y="5073134"/>
            <a:ext cx="2360148" cy="523220"/>
          </a:xfrm>
          <a:prstGeom prst="rect">
            <a:avLst/>
          </a:prstGeom>
        </p:spPr>
        <p:txBody>
          <a:bodyPr wrap="square">
            <a:spAutoFit/>
          </a:bodyPr>
          <a:lstStyle/>
          <a:p>
            <a:r>
              <a:rPr lang="en-US" altLang="zh-CN" sz="2800" dirty="0" err="1" smtClean="0">
                <a:solidFill>
                  <a:schemeClr val="bg1"/>
                </a:solidFill>
                <a:latin typeface="方正喵呜体" panose="02010600010101010101" pitchFamily="2" charset="-122"/>
                <a:ea typeface="方正喵呜体" panose="02010600010101010101" pitchFamily="2" charset="-122"/>
              </a:rPr>
              <a:t>A</a:t>
            </a:r>
            <a:r>
              <a:rPr lang="en-US" altLang="zh-CN" sz="2800" i="1" dirty="0" err="1"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edge</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i="1" dirty="0" err="1" smtClean="0">
                <a:solidFill>
                  <a:schemeClr val="bg1"/>
                </a:solidFill>
                <a:latin typeface="方正喵呜体" panose="02010600010101010101" pitchFamily="2" charset="-122"/>
                <a:ea typeface="方正喵呜体" panose="02010600010101010101" pitchFamily="2" charset="-122"/>
              </a:rPr>
              <a:t>i</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i="1" dirty="0" smtClean="0">
                <a:solidFill>
                  <a:schemeClr val="bg1"/>
                </a:solidFill>
                <a:latin typeface="方正喵呜体" panose="02010600010101010101" pitchFamily="2" charset="-122"/>
                <a:ea typeface="方正喵呜体" panose="02010600010101010101" pitchFamily="2" charset="-122"/>
              </a:rPr>
              <a:t>j</a:t>
            </a:r>
            <a:r>
              <a:rPr lang="en-US" altLang="zh-CN" sz="2800" dirty="0" smtClean="0">
                <a:solidFill>
                  <a:schemeClr val="bg1"/>
                </a:solidFill>
                <a:latin typeface="方正喵呜体" panose="02010600010101010101" pitchFamily="2" charset="-122"/>
                <a:ea typeface="方正喵呜体" panose="02010600010101010101" pitchFamily="2" charset="-122"/>
              </a:rPr>
              <a:t>] = </a:t>
            </a:r>
            <a:endParaRPr lang="zh-CN" altLang="en-US" sz="2800" dirty="0"/>
          </a:p>
        </p:txBody>
      </p:sp>
      <p:sp>
        <p:nvSpPr>
          <p:cNvPr id="6" name="文本框 5"/>
          <p:cNvSpPr txBox="1"/>
          <p:nvPr/>
        </p:nvSpPr>
        <p:spPr>
          <a:xfrm>
            <a:off x="4114800" y="2971800"/>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3390900" y="4854163"/>
                <a:ext cx="5284788"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eqArr>
                            <m:eqArrPr>
                              <m:ctrlPr>
                                <a:rPr lang="en-US" altLang="zh-CN" sz="2800" i="1" smtClean="0">
                                  <a:solidFill>
                                    <a:schemeClr val="bg1"/>
                                  </a:solidFill>
                                  <a:latin typeface="Cambria Math" panose="02040503050406030204" pitchFamily="18" charset="0"/>
                                </a:rPr>
                              </m:ctrlPr>
                            </m:eqArrPr>
                            <m:e>
                              <m:r>
                                <a:rPr lang="en-US" altLang="zh-CN" sz="2800" b="0" i="1" smtClean="0">
                                  <a:solidFill>
                                    <a:schemeClr val="bg1"/>
                                  </a:solidFill>
                                  <a:latin typeface="Cambria Math" panose="02040503050406030204" pitchFamily="18" charset="0"/>
                                </a:rPr>
                                <m:t>1</m:t>
                              </m:r>
                              <m:r>
                                <a:rPr lang="en-US" altLang="zh-CN" sz="2800" i="1" smtClean="0">
                                  <a:solidFill>
                                    <a:schemeClr val="bg1"/>
                                  </a:solidFill>
                                  <a:latin typeface="Cambria Math" panose="02040503050406030204" pitchFamily="18" charset="0"/>
                                </a:rPr>
                                <m:t>, </m:t>
                              </m:r>
                              <m:r>
                                <a:rPr lang="en-US" altLang="zh-CN" sz="2800" b="0" i="1" smtClean="0">
                                  <a:solidFill>
                                    <a:schemeClr val="bg1"/>
                                  </a:solidFill>
                                  <a:latin typeface="Cambria Math" panose="02040503050406030204" pitchFamily="18" charset="0"/>
                                </a:rPr>
                                <m:t>  &lt;</m:t>
                              </m:r>
                              <m: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rPr>
                                <m:t> , </m:t>
                              </m:r>
                              <m:r>
                                <a:rPr lang="en-US" altLang="zh-CN" sz="2800" b="0" i="1" smtClean="0">
                                  <a:solidFill>
                                    <a:schemeClr val="bg1"/>
                                  </a:solidFill>
                                  <a:latin typeface="Cambria Math" panose="02040503050406030204" pitchFamily="18" charset="0"/>
                                </a:rPr>
                                <m:t>𝑗</m:t>
                              </m:r>
                              <m:r>
                                <a:rPr lang="en-US" altLang="zh-CN" sz="2800" b="0" i="1" smtClean="0">
                                  <a:solidFill>
                                    <a:schemeClr val="bg1"/>
                                  </a:solidFill>
                                  <a:latin typeface="Cambria Math" panose="02040503050406030204" pitchFamily="18" charset="0"/>
                                </a:rPr>
                                <m:t>&gt;∈</m:t>
                              </m:r>
                              <m:r>
                                <a:rPr lang="en-US" altLang="zh-CN" sz="2800" b="0" i="1" smtClean="0">
                                  <a:solidFill>
                                    <a:schemeClr val="bg1"/>
                                  </a:solidFill>
                                  <a:latin typeface="Cambria Math" panose="02040503050406030204" pitchFamily="18" charset="0"/>
                                  <a:ea typeface="Cambria Math" panose="02040503050406030204" pitchFamily="18" charset="0"/>
                                </a:rPr>
                                <m:t>𝐸</m:t>
                              </m:r>
                              <m:r>
                                <a:rPr lang="en-US" altLang="zh-CN" sz="2800" b="0" i="1" smtClean="0">
                                  <a:solidFill>
                                    <a:schemeClr val="bg1"/>
                                  </a:solidFill>
                                  <a:latin typeface="Cambria Math" panose="02040503050406030204" pitchFamily="18" charset="0"/>
                                  <a:ea typeface="Cambria Math" panose="02040503050406030204" pitchFamily="18" charset="0"/>
                                </a:rPr>
                                <m:t> 或 (</m:t>
                              </m:r>
                              <m:r>
                                <a:rPr lang="en-US" altLang="zh-CN" sz="2800" b="0" i="1" smtClean="0">
                                  <a:solidFill>
                                    <a:schemeClr val="bg1"/>
                                  </a:solidFill>
                                  <a:latin typeface="Cambria Math" panose="02040503050406030204" pitchFamily="18" charset="0"/>
                                  <a:ea typeface="Cambria Math" panose="02040503050406030204" pitchFamily="18" charset="0"/>
                                </a:rPr>
                                <m:t>𝑖</m:t>
                              </m:r>
                              <m:r>
                                <a:rPr lang="en-US" altLang="zh-CN" sz="2800" b="0" i="1" smtClean="0">
                                  <a:solidFill>
                                    <a:schemeClr val="bg1"/>
                                  </a:solidFill>
                                  <a:latin typeface="Cambria Math" panose="02040503050406030204" pitchFamily="18" charset="0"/>
                                  <a:ea typeface="Cambria Math" panose="02040503050406030204" pitchFamily="18" charset="0"/>
                                </a:rPr>
                                <m:t> , </m:t>
                              </m:r>
                              <m:r>
                                <a:rPr lang="en-US" altLang="zh-CN" sz="2800" b="0" i="1" smtClean="0">
                                  <a:solidFill>
                                    <a:schemeClr val="bg1"/>
                                  </a:solidFill>
                                  <a:latin typeface="Cambria Math" panose="02040503050406030204" pitchFamily="18" charset="0"/>
                                  <a:ea typeface="Cambria Math" panose="02040503050406030204" pitchFamily="18" charset="0"/>
                                </a:rPr>
                                <m:t>𝑗</m:t>
                              </m:r>
                              <m:r>
                                <a:rPr lang="en-US" altLang="zh-CN" sz="2800" b="0" i="1" smtClean="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𝐸</m:t>
                              </m:r>
                            </m:e>
                            <m:e>
                              <m:r>
                                <a:rPr lang="en-US" altLang="zh-CN" sz="2800" b="0" i="1" smtClean="0">
                                  <a:solidFill>
                                    <a:schemeClr val="bg1"/>
                                  </a:solidFill>
                                  <a:latin typeface="Cambria Math" panose="02040503050406030204" pitchFamily="18" charset="0"/>
                                </a:rPr>
                                <m:t>0</m:t>
                              </m:r>
                              <m:r>
                                <a:rPr lang="en-US" altLang="zh-CN" sz="280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                                        </m:t>
                              </m:r>
                              <m:r>
                                <a:rPr lang="en-US" altLang="zh-CN" sz="2800" i="1" smtClean="0">
                                  <a:solidFill>
                                    <a:schemeClr val="bg1"/>
                                  </a:solidFill>
                                  <a:latin typeface="Cambria Math" panose="02040503050406030204" pitchFamily="18" charset="0"/>
                                </a:rPr>
                                <m:t>  </m:t>
                              </m:r>
                              <m:r>
                                <a:rPr lang="zh-CN" altLang="en-US" sz="2800" i="0">
                                  <a:solidFill>
                                    <a:schemeClr val="bg1"/>
                                  </a:solidFill>
                                  <a:latin typeface="Cambria Math" panose="02040503050406030204" pitchFamily="18" charset="0"/>
                                </a:rPr>
                                <m:t>否则</m:t>
                              </m:r>
                            </m:e>
                          </m:eqArr>
                        </m:e>
                      </m:d>
                    </m:oMath>
                  </m:oMathPara>
                </a14:m>
                <a:endParaRPr lang="zh-CN" altLang="en-US" sz="2800" dirty="0">
                  <a:solidFill>
                    <a:schemeClr val="bg1"/>
                  </a:solidFill>
                  <a:latin typeface="方正喵呜体" panose="02010600010101010101" pitchFamily="2" charset="-122"/>
                  <a:ea typeface="方正喵呜体" panose="0201060001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390900" y="4854163"/>
                <a:ext cx="5284788" cy="961161"/>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1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576069" y="5638998"/>
            <a:ext cx="8001000" cy="114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无向图的邻接矩阵是对称的</a:t>
            </a:r>
            <a:r>
              <a:rPr lang="en-US" altLang="zh-CN" sz="3000" dirty="0" smtClean="0">
                <a:solidFill>
                  <a:schemeClr val="bg1"/>
                </a:solidFill>
                <a:latin typeface="方正喵呜体" panose="02010600010101010101" pitchFamily="2" charset="-122"/>
                <a:ea typeface="方正喵呜体" panose="02010600010101010101" pitchFamily="2" charset="-122"/>
              </a:rPr>
              <a:t>;</a:t>
            </a:r>
          </a:p>
          <a:p>
            <a:pPr>
              <a:spcBef>
                <a:spcPct val="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有向图的邻接矩阵可能是不对称的。</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grpSp>
        <p:nvGrpSpPr>
          <p:cNvPr id="4" name="Group 28"/>
          <p:cNvGrpSpPr>
            <a:grpSpLocks/>
          </p:cNvGrpSpPr>
          <p:nvPr/>
        </p:nvGrpSpPr>
        <p:grpSpPr bwMode="auto">
          <a:xfrm>
            <a:off x="1089025" y="631825"/>
            <a:ext cx="1978025" cy="4625976"/>
            <a:chOff x="686" y="398"/>
            <a:chExt cx="1246" cy="2914"/>
          </a:xfrm>
        </p:grpSpPr>
        <p:sp>
          <p:nvSpPr>
            <p:cNvPr id="5" name="Line 2"/>
            <p:cNvSpPr>
              <a:spLocks noChangeShapeType="1"/>
            </p:cNvSpPr>
            <p:nvPr/>
          </p:nvSpPr>
          <p:spPr bwMode="auto">
            <a:xfrm>
              <a:off x="1309" y="2712"/>
              <a:ext cx="0" cy="336"/>
            </a:xfrm>
            <a:prstGeom prst="line">
              <a:avLst/>
            </a:prstGeom>
            <a:noFill/>
            <a:ln w="28575">
              <a:solidFill>
                <a:schemeClr val="bg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5"/>
            <p:cNvSpPr>
              <a:spLocks noChangeShapeType="1"/>
            </p:cNvSpPr>
            <p:nvPr/>
          </p:nvSpPr>
          <p:spPr bwMode="auto">
            <a:xfrm flipH="1">
              <a:off x="1398" y="1128"/>
              <a:ext cx="312" cy="24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Line 6"/>
            <p:cNvSpPr>
              <a:spLocks noChangeShapeType="1"/>
            </p:cNvSpPr>
            <p:nvPr/>
          </p:nvSpPr>
          <p:spPr bwMode="auto">
            <a:xfrm flipH="1">
              <a:off x="864" y="648"/>
              <a:ext cx="401" cy="336"/>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 name="Line 7"/>
            <p:cNvSpPr>
              <a:spLocks noChangeShapeType="1"/>
            </p:cNvSpPr>
            <p:nvPr/>
          </p:nvSpPr>
          <p:spPr bwMode="auto">
            <a:xfrm>
              <a:off x="909" y="1032"/>
              <a:ext cx="801" cy="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8"/>
            <p:cNvSpPr>
              <a:spLocks noChangeShapeType="1"/>
            </p:cNvSpPr>
            <p:nvPr/>
          </p:nvSpPr>
          <p:spPr bwMode="auto">
            <a:xfrm>
              <a:off x="1309" y="667"/>
              <a:ext cx="0" cy="845"/>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Oval 9"/>
            <p:cNvSpPr>
              <a:spLocks noChangeArrowheads="1"/>
            </p:cNvSpPr>
            <p:nvPr/>
          </p:nvSpPr>
          <p:spPr bwMode="auto">
            <a:xfrm>
              <a:off x="686" y="907"/>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2" name="Oval 10"/>
            <p:cNvSpPr>
              <a:spLocks noChangeArrowheads="1"/>
            </p:cNvSpPr>
            <p:nvPr/>
          </p:nvSpPr>
          <p:spPr bwMode="auto">
            <a:xfrm>
              <a:off x="1665" y="907"/>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3" name="Oval 11"/>
            <p:cNvSpPr>
              <a:spLocks noChangeArrowheads="1"/>
            </p:cNvSpPr>
            <p:nvPr/>
          </p:nvSpPr>
          <p:spPr bwMode="auto">
            <a:xfrm>
              <a:off x="1176" y="427"/>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Oval 12"/>
            <p:cNvSpPr>
              <a:spLocks noChangeArrowheads="1"/>
            </p:cNvSpPr>
            <p:nvPr/>
          </p:nvSpPr>
          <p:spPr bwMode="auto">
            <a:xfrm>
              <a:off x="1176" y="1339"/>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Text Box 13"/>
            <p:cNvSpPr txBox="1">
              <a:spLocks noChangeArrowheads="1"/>
            </p:cNvSpPr>
            <p:nvPr/>
          </p:nvSpPr>
          <p:spPr bwMode="auto">
            <a:xfrm>
              <a:off x="1201" y="398"/>
              <a:ext cx="204" cy="33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0</a:t>
              </a:r>
            </a:p>
          </p:txBody>
        </p:sp>
        <p:sp>
          <p:nvSpPr>
            <p:cNvPr id="16" name="Text Box 14"/>
            <p:cNvSpPr txBox="1">
              <a:spLocks noChangeArrowheads="1"/>
            </p:cNvSpPr>
            <p:nvPr/>
          </p:nvSpPr>
          <p:spPr bwMode="auto">
            <a:xfrm>
              <a:off x="703" y="889"/>
              <a:ext cx="184" cy="33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1</a:t>
              </a:r>
            </a:p>
          </p:txBody>
        </p:sp>
        <p:sp>
          <p:nvSpPr>
            <p:cNvPr id="17" name="Text Box 15"/>
            <p:cNvSpPr txBox="1">
              <a:spLocks noChangeArrowheads="1"/>
            </p:cNvSpPr>
            <p:nvPr/>
          </p:nvSpPr>
          <p:spPr bwMode="auto">
            <a:xfrm>
              <a:off x="1682" y="889"/>
              <a:ext cx="214" cy="33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2</a:t>
              </a:r>
            </a:p>
          </p:txBody>
        </p:sp>
        <p:sp>
          <p:nvSpPr>
            <p:cNvPr id="18" name="Text Box 16"/>
            <p:cNvSpPr txBox="1">
              <a:spLocks noChangeArrowheads="1"/>
            </p:cNvSpPr>
            <p:nvPr/>
          </p:nvSpPr>
          <p:spPr bwMode="auto">
            <a:xfrm>
              <a:off x="1193" y="1321"/>
              <a:ext cx="203" cy="33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3</a:t>
              </a:r>
            </a:p>
          </p:txBody>
        </p:sp>
        <p:sp>
          <p:nvSpPr>
            <p:cNvPr id="19" name="Oval 18"/>
            <p:cNvSpPr>
              <a:spLocks noChangeArrowheads="1"/>
            </p:cNvSpPr>
            <p:nvPr/>
          </p:nvSpPr>
          <p:spPr bwMode="auto">
            <a:xfrm>
              <a:off x="1176" y="1867"/>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0</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21" name="Oval 20"/>
            <p:cNvSpPr>
              <a:spLocks noChangeArrowheads="1"/>
            </p:cNvSpPr>
            <p:nvPr/>
          </p:nvSpPr>
          <p:spPr bwMode="auto">
            <a:xfrm>
              <a:off x="1176" y="2443"/>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1</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23" name="Oval 22"/>
            <p:cNvSpPr>
              <a:spLocks noChangeArrowheads="1"/>
            </p:cNvSpPr>
            <p:nvPr/>
          </p:nvSpPr>
          <p:spPr bwMode="auto">
            <a:xfrm>
              <a:off x="1176" y="3000"/>
              <a:ext cx="267"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4" name="Text Box 23"/>
            <p:cNvSpPr txBox="1">
              <a:spLocks noChangeArrowheads="1"/>
            </p:cNvSpPr>
            <p:nvPr/>
          </p:nvSpPr>
          <p:spPr bwMode="auto">
            <a:xfrm>
              <a:off x="1201" y="2982"/>
              <a:ext cx="214" cy="33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2</a:t>
              </a:r>
            </a:p>
          </p:txBody>
        </p:sp>
      </p:grpSp>
      <p:cxnSp>
        <p:nvCxnSpPr>
          <p:cNvPr id="33" name="曲线连接符 32"/>
          <p:cNvCxnSpPr>
            <a:stCxn id="21" idx="2"/>
            <a:endCxn id="19" idx="2"/>
          </p:cNvCxnSpPr>
          <p:nvPr/>
        </p:nvCxnSpPr>
        <p:spPr>
          <a:xfrm rot="10800000">
            <a:off x="1866900" y="3192463"/>
            <a:ext cx="12700" cy="914400"/>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19" idx="6"/>
            <a:endCxn id="21" idx="6"/>
          </p:cNvCxnSpPr>
          <p:nvPr/>
        </p:nvCxnSpPr>
        <p:spPr>
          <a:xfrm>
            <a:off x="2290763" y="3192463"/>
            <a:ext cx="12700" cy="914400"/>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p:cNvSpPr txBox="1"/>
              <p:nvPr/>
            </p:nvSpPr>
            <p:spPr>
              <a:xfrm>
                <a:off x="4217437" y="764734"/>
                <a:ext cx="2743200" cy="1587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m>
                            <m:mPr>
                              <m:mcs>
                                <m:mc>
                                  <m:mcPr>
                                    <m:count m:val="4"/>
                                    <m:mcJc m:val="center"/>
                                  </m:mcPr>
                                </m:mc>
                              </m:mcs>
                              <m:ctrlPr>
                                <a:rPr lang="en-US" altLang="zh-CN" sz="2800" i="1">
                                  <a:solidFill>
                                    <a:schemeClr val="bg1"/>
                                  </a:solidFill>
                                  <a:latin typeface="Cambria Math" panose="02040503050406030204" pitchFamily="18" charset="0"/>
                                </a:rPr>
                              </m:ctrlPr>
                            </m:mPr>
                            <m:mr>
                              <m:e>
                                <m:r>
                                  <m:rPr>
                                    <m:brk m:alnAt="7"/>
                                  </m:rP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mr>
                            <m:mr>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mr>
                            <m:mr>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mr>
                            <m:mr>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mr>
                          </m:m>
                        </m:e>
                      </m:d>
                    </m:oMath>
                  </m:oMathPara>
                </a14:m>
                <a:endParaRPr lang="zh-CN" altLang="en-US" sz="2800" dirty="0">
                  <a:solidFill>
                    <a:schemeClr val="bg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4217437" y="764734"/>
                <a:ext cx="2743200" cy="158742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217437" y="3271122"/>
                <a:ext cx="2743200" cy="1176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m>
                            <m:mPr>
                              <m:mcs>
                                <m:mc>
                                  <m:mcPr>
                                    <m:count m:val="3"/>
                                    <m:mcJc m:val="center"/>
                                  </m:mcPr>
                                </m:mc>
                              </m:mcs>
                              <m:ctrlPr>
                                <a:rPr lang="en-US" altLang="zh-CN" sz="2800" i="1">
                                  <a:solidFill>
                                    <a:schemeClr val="bg1"/>
                                  </a:solidFill>
                                  <a:latin typeface="Cambria Math" panose="02040503050406030204" pitchFamily="18" charset="0"/>
                                </a:rPr>
                              </m:ctrlPr>
                            </m:mPr>
                            <m:mr>
                              <m:e>
                                <m:r>
                                  <m:rPr>
                                    <m:brk m:alnAt="7"/>
                                  </m:rPr>
                                  <a:rPr lang="en-US" altLang="zh-CN" sz="2800" b="0" i="1" smtClean="0">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1</m:t>
                                </m:r>
                              </m:e>
                              <m:e>
                                <m:r>
                                  <a:rPr lang="en-US" altLang="zh-CN" sz="2800" b="0" i="1" smtClean="0">
                                    <a:solidFill>
                                      <a:schemeClr val="bg1"/>
                                    </a:solidFill>
                                    <a:latin typeface="Cambria Math" panose="02040503050406030204" pitchFamily="18" charset="0"/>
                                  </a:rPr>
                                  <m:t>0</m:t>
                                </m:r>
                              </m:e>
                            </m:mr>
                            <m:mr>
                              <m:e>
                                <m:r>
                                  <a:rPr lang="en-US" altLang="zh-CN" sz="2800" b="0" i="1" smtClean="0">
                                    <a:solidFill>
                                      <a:schemeClr val="bg1"/>
                                    </a:solidFill>
                                    <a:latin typeface="Cambria Math" panose="02040503050406030204" pitchFamily="18" charset="0"/>
                                  </a:rPr>
                                  <m:t>1</m:t>
                                </m:r>
                              </m:e>
                              <m:e>
                                <m:r>
                                  <a:rPr lang="en-US" altLang="zh-CN" sz="2800" b="0" i="1" smtClean="0">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1</m:t>
                                </m:r>
                              </m:e>
                            </m:mr>
                            <m:mr>
                              <m:e>
                                <m:r>
                                  <a:rPr lang="en-US" altLang="zh-CN" sz="2800" b="0" i="1" smtClean="0">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0</m:t>
                                </m:r>
                              </m:e>
                            </m:mr>
                          </m:m>
                        </m:e>
                      </m:d>
                    </m:oMath>
                  </m:oMathPara>
                </a14:m>
                <a:endParaRPr lang="zh-CN" altLang="en-US" sz="2800" dirty="0">
                  <a:solidFill>
                    <a:schemeClr val="bg1"/>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4217437" y="3271122"/>
                <a:ext cx="2743200" cy="117660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14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7421" y="1092201"/>
            <a:ext cx="7614816" cy="2730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smtClean="0">
                <a:solidFill>
                  <a:schemeClr val="bg1"/>
                </a:solidFill>
                <a:latin typeface="方正喵呜体" panose="02010600010101010101" pitchFamily="2" charset="-122"/>
                <a:ea typeface="方正喵呜体" panose="02010600010101010101" pitchFamily="2" charset="-122"/>
              </a:rPr>
              <a:t>在有向图中</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统计第 </a:t>
            </a:r>
            <a:r>
              <a:rPr lang="en-US" altLang="zh-CN" sz="3000" i="1" smtClean="0">
                <a:solidFill>
                  <a:schemeClr val="bg1"/>
                </a:solidFill>
                <a:latin typeface="方正喵呜体" panose="02010600010101010101" pitchFamily="2" charset="-122"/>
                <a:ea typeface="方正喵呜体" panose="02010600010101010101" pitchFamily="2" charset="-122"/>
              </a:rPr>
              <a:t>i</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行 </a:t>
            </a:r>
            <a:r>
              <a:rPr lang="en-US" altLang="zh-CN" sz="3000" smtClean="0">
                <a:solidFill>
                  <a:schemeClr val="bg1"/>
                </a:solidFill>
                <a:latin typeface="方正喵呜体" panose="02010600010101010101" pitchFamily="2" charset="-122"/>
                <a:ea typeface="方正喵呜体" panose="02010600010101010101" pitchFamily="2" charset="-122"/>
              </a:rPr>
              <a:t>1 </a:t>
            </a:r>
            <a:r>
              <a:rPr lang="zh-CN" altLang="en-US" sz="3000" smtClean="0">
                <a:solidFill>
                  <a:schemeClr val="bg1"/>
                </a:solidFill>
                <a:latin typeface="方正喵呜体" panose="02010600010101010101" pitchFamily="2" charset="-122"/>
                <a:ea typeface="方正喵呜体" panose="02010600010101010101" pitchFamily="2" charset="-122"/>
              </a:rPr>
              <a:t>的个数可得顶点 </a:t>
            </a:r>
            <a:r>
              <a:rPr lang="en-US" altLang="zh-CN" sz="3000" i="1" smtClean="0">
                <a:solidFill>
                  <a:schemeClr val="bg1"/>
                </a:solidFill>
                <a:latin typeface="方正喵呜体" panose="02010600010101010101" pitchFamily="2" charset="-122"/>
                <a:ea typeface="方正喵呜体" panose="02010600010101010101" pitchFamily="2" charset="-122"/>
              </a:rPr>
              <a:t>i</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的出度，统计第 </a:t>
            </a:r>
            <a:r>
              <a:rPr lang="en-US" altLang="zh-CN" sz="3000" i="1" smtClean="0">
                <a:solidFill>
                  <a:schemeClr val="bg1"/>
                </a:solidFill>
                <a:latin typeface="方正喵呜体" panose="02010600010101010101" pitchFamily="2" charset="-122"/>
                <a:ea typeface="方正喵呜体" panose="02010600010101010101" pitchFamily="2" charset="-122"/>
              </a:rPr>
              <a:t>j </a:t>
            </a:r>
            <a:r>
              <a:rPr lang="zh-CN" altLang="en-US" sz="3000" smtClean="0">
                <a:solidFill>
                  <a:schemeClr val="bg1"/>
                </a:solidFill>
                <a:latin typeface="方正喵呜体" panose="02010600010101010101" pitchFamily="2" charset="-122"/>
                <a:ea typeface="方正喵呜体" panose="02010600010101010101" pitchFamily="2" charset="-122"/>
              </a:rPr>
              <a:t>列 </a:t>
            </a:r>
            <a:r>
              <a:rPr lang="en-US" altLang="zh-CN" sz="3000" smtClean="0">
                <a:solidFill>
                  <a:schemeClr val="bg1"/>
                </a:solidFill>
                <a:latin typeface="方正喵呜体" panose="02010600010101010101" pitchFamily="2" charset="-122"/>
                <a:ea typeface="方正喵呜体" panose="02010600010101010101" pitchFamily="2" charset="-122"/>
              </a:rPr>
              <a:t>1 </a:t>
            </a:r>
            <a:r>
              <a:rPr lang="zh-CN" altLang="en-US" sz="3000" smtClean="0">
                <a:solidFill>
                  <a:schemeClr val="bg1"/>
                </a:solidFill>
                <a:latin typeface="方正喵呜体" panose="02010600010101010101" pitchFamily="2" charset="-122"/>
                <a:ea typeface="方正喵呜体" panose="02010600010101010101" pitchFamily="2" charset="-122"/>
              </a:rPr>
              <a:t>的个数可得顶点 </a:t>
            </a:r>
            <a:r>
              <a:rPr lang="en-US" altLang="zh-CN" sz="3000" i="1" smtClean="0">
                <a:solidFill>
                  <a:schemeClr val="bg1"/>
                </a:solidFill>
                <a:latin typeface="方正喵呜体" panose="02010600010101010101" pitchFamily="2" charset="-122"/>
                <a:ea typeface="方正喵呜体" panose="02010600010101010101" pitchFamily="2" charset="-122"/>
              </a:rPr>
              <a:t>j</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的入度。</a:t>
            </a:r>
          </a:p>
          <a:p>
            <a:pPr>
              <a:lnSpc>
                <a:spcPct val="105000"/>
              </a:lnSpc>
              <a:buSzPct val="50000"/>
            </a:pPr>
            <a:r>
              <a:rPr lang="zh-CN" altLang="en-US" sz="3000" smtClean="0">
                <a:solidFill>
                  <a:schemeClr val="bg1"/>
                </a:solidFill>
                <a:latin typeface="方正喵呜体" panose="02010600010101010101" pitchFamily="2" charset="-122"/>
                <a:ea typeface="方正喵呜体" panose="02010600010101010101" pitchFamily="2" charset="-122"/>
              </a:rPr>
              <a:t>在无向图中</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en-US" sz="3000" smtClean="0">
                <a:solidFill>
                  <a:schemeClr val="bg1"/>
                </a:solidFill>
                <a:latin typeface="方正喵呜体" panose="02010600010101010101" pitchFamily="2" charset="-122"/>
                <a:ea typeface="方正喵呜体" panose="02010600010101010101" pitchFamily="2" charset="-122"/>
              </a:rPr>
              <a:t>统计第 </a:t>
            </a:r>
            <a:r>
              <a:rPr lang="en-US" altLang="zh-CN" sz="3000" i="1" smtClean="0">
                <a:solidFill>
                  <a:schemeClr val="bg1"/>
                </a:solidFill>
                <a:latin typeface="方正喵呜体" panose="02010600010101010101" pitchFamily="2" charset="-122"/>
                <a:ea typeface="方正喵呜体" panose="02010600010101010101" pitchFamily="2" charset="-122"/>
              </a:rPr>
              <a:t>i</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zh-CN" sz="3000" smtClean="0">
                <a:solidFill>
                  <a:schemeClr val="bg1"/>
                </a:solidFill>
                <a:latin typeface="方正喵呜体" panose="02010600010101010101" pitchFamily="2" charset="-122"/>
                <a:ea typeface="方正喵呜体" panose="02010600010101010101" pitchFamily="2" charset="-122"/>
              </a:rPr>
              <a:t>行 (列) 1 的个数可得顶点</a:t>
            </a:r>
            <a:r>
              <a:rPr lang="en-US" altLang="zh-CN" sz="3000" i="1" smtClean="0">
                <a:solidFill>
                  <a:schemeClr val="bg1"/>
                </a:solidFill>
                <a:latin typeface="方正喵呜体" panose="02010600010101010101" pitchFamily="2" charset="-122"/>
                <a:ea typeface="方正喵呜体" panose="02010600010101010101" pitchFamily="2" charset="-122"/>
              </a:rPr>
              <a:t>i</a:t>
            </a:r>
            <a:r>
              <a:rPr lang="en-US" altLang="zh-CN" sz="3000" smtClean="0">
                <a:solidFill>
                  <a:schemeClr val="bg1"/>
                </a:solidFill>
                <a:latin typeface="方正喵呜体" panose="02010600010101010101" pitchFamily="2" charset="-122"/>
                <a:ea typeface="方正喵呜体" panose="02010600010101010101" pitchFamily="2" charset="-122"/>
              </a:rPr>
              <a:t> </a:t>
            </a:r>
            <a:r>
              <a:rPr lang="zh-CN" altLang="zh-CN" sz="3000" smtClean="0">
                <a:solidFill>
                  <a:schemeClr val="bg1"/>
                </a:solidFill>
                <a:latin typeface="方正喵呜体" panose="02010600010101010101" pitchFamily="2" charset="-122"/>
                <a:ea typeface="方正喵呜体" panose="02010600010101010101" pitchFamily="2" charset="-122"/>
              </a:rPr>
              <a:t>的度。</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30" name="Line 5"/>
          <p:cNvSpPr>
            <a:spLocks noChangeShapeType="1"/>
          </p:cNvSpPr>
          <p:nvPr/>
        </p:nvSpPr>
        <p:spPr bwMode="auto">
          <a:xfrm flipH="1">
            <a:off x="1585799" y="5385480"/>
            <a:ext cx="495300" cy="38100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Line 6"/>
          <p:cNvSpPr>
            <a:spLocks noChangeShapeType="1"/>
          </p:cNvSpPr>
          <p:nvPr/>
        </p:nvSpPr>
        <p:spPr bwMode="auto">
          <a:xfrm flipH="1">
            <a:off x="738074" y="4623480"/>
            <a:ext cx="636588" cy="53340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Line 7"/>
          <p:cNvSpPr>
            <a:spLocks noChangeShapeType="1"/>
          </p:cNvSpPr>
          <p:nvPr/>
        </p:nvSpPr>
        <p:spPr bwMode="auto">
          <a:xfrm>
            <a:off x="809512" y="5233080"/>
            <a:ext cx="1271588" cy="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8"/>
          <p:cNvSpPr>
            <a:spLocks noChangeShapeType="1"/>
          </p:cNvSpPr>
          <p:nvPr/>
        </p:nvSpPr>
        <p:spPr bwMode="auto">
          <a:xfrm>
            <a:off x="1444512" y="4653643"/>
            <a:ext cx="0" cy="1341438"/>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Oval 9"/>
          <p:cNvSpPr>
            <a:spLocks noChangeArrowheads="1"/>
          </p:cNvSpPr>
          <p:nvPr/>
        </p:nvSpPr>
        <p:spPr bwMode="auto">
          <a:xfrm>
            <a:off x="455499" y="5034643"/>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Oval 10"/>
          <p:cNvSpPr>
            <a:spLocks noChangeArrowheads="1"/>
          </p:cNvSpPr>
          <p:nvPr/>
        </p:nvSpPr>
        <p:spPr bwMode="auto">
          <a:xfrm>
            <a:off x="2009662" y="5034643"/>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Oval 11"/>
          <p:cNvSpPr>
            <a:spLocks noChangeArrowheads="1"/>
          </p:cNvSpPr>
          <p:nvPr/>
        </p:nvSpPr>
        <p:spPr bwMode="auto">
          <a:xfrm>
            <a:off x="1233374" y="4272643"/>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7" name="Oval 12"/>
          <p:cNvSpPr>
            <a:spLocks noChangeArrowheads="1"/>
          </p:cNvSpPr>
          <p:nvPr/>
        </p:nvSpPr>
        <p:spPr bwMode="auto">
          <a:xfrm>
            <a:off x="1233374" y="5720443"/>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Text Box 13"/>
          <p:cNvSpPr txBox="1">
            <a:spLocks noChangeArrowheads="1"/>
          </p:cNvSpPr>
          <p:nvPr/>
        </p:nvSpPr>
        <p:spPr bwMode="auto">
          <a:xfrm>
            <a:off x="1273062" y="4226605"/>
            <a:ext cx="323850" cy="523875"/>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0</a:t>
            </a:r>
          </a:p>
        </p:txBody>
      </p:sp>
      <p:sp>
        <p:nvSpPr>
          <p:cNvPr id="39" name="Text Box 14"/>
          <p:cNvSpPr txBox="1">
            <a:spLocks noChangeArrowheads="1"/>
          </p:cNvSpPr>
          <p:nvPr/>
        </p:nvSpPr>
        <p:spPr bwMode="auto">
          <a:xfrm>
            <a:off x="482487" y="5006068"/>
            <a:ext cx="292100" cy="523875"/>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1</a:t>
            </a:r>
          </a:p>
        </p:txBody>
      </p:sp>
      <p:sp>
        <p:nvSpPr>
          <p:cNvPr id="40" name="Text Box 15"/>
          <p:cNvSpPr txBox="1">
            <a:spLocks noChangeArrowheads="1"/>
          </p:cNvSpPr>
          <p:nvPr/>
        </p:nvSpPr>
        <p:spPr bwMode="auto">
          <a:xfrm>
            <a:off x="2036649" y="5006068"/>
            <a:ext cx="339725" cy="523875"/>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2</a:t>
            </a:r>
          </a:p>
        </p:txBody>
      </p:sp>
      <p:sp>
        <p:nvSpPr>
          <p:cNvPr id="41" name="Text Box 16"/>
          <p:cNvSpPr txBox="1">
            <a:spLocks noChangeArrowheads="1"/>
          </p:cNvSpPr>
          <p:nvPr/>
        </p:nvSpPr>
        <p:spPr bwMode="auto">
          <a:xfrm>
            <a:off x="1260362" y="5691868"/>
            <a:ext cx="322263" cy="523875"/>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3</a:t>
            </a:r>
          </a:p>
        </p:txBody>
      </p:sp>
      <p:grpSp>
        <p:nvGrpSpPr>
          <p:cNvPr id="46" name="组合 45"/>
          <p:cNvGrpSpPr/>
          <p:nvPr/>
        </p:nvGrpSpPr>
        <p:grpSpPr>
          <a:xfrm>
            <a:off x="5823957" y="4057986"/>
            <a:ext cx="436563" cy="2293938"/>
            <a:chOff x="2338906" y="4354124"/>
            <a:chExt cx="436563" cy="2293938"/>
          </a:xfrm>
        </p:grpSpPr>
        <p:sp>
          <p:nvSpPr>
            <p:cNvPr id="29" name="Line 2"/>
            <p:cNvSpPr>
              <a:spLocks noChangeShapeType="1"/>
            </p:cNvSpPr>
            <p:nvPr/>
          </p:nvSpPr>
          <p:spPr bwMode="auto">
            <a:xfrm>
              <a:off x="2550044" y="5695562"/>
              <a:ext cx="0" cy="533400"/>
            </a:xfrm>
            <a:prstGeom prst="line">
              <a:avLst/>
            </a:prstGeom>
            <a:noFill/>
            <a:ln w="28575">
              <a:solidFill>
                <a:schemeClr val="bg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2" name="Oval 18"/>
            <p:cNvSpPr>
              <a:spLocks noChangeArrowheads="1"/>
            </p:cNvSpPr>
            <p:nvPr/>
          </p:nvSpPr>
          <p:spPr bwMode="auto">
            <a:xfrm>
              <a:off x="2338906" y="4354124"/>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0</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43" name="Oval 20"/>
            <p:cNvSpPr>
              <a:spLocks noChangeArrowheads="1"/>
            </p:cNvSpPr>
            <p:nvPr/>
          </p:nvSpPr>
          <p:spPr bwMode="auto">
            <a:xfrm>
              <a:off x="2338906" y="5268524"/>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1</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44" name="Oval 22"/>
            <p:cNvSpPr>
              <a:spLocks noChangeArrowheads="1"/>
            </p:cNvSpPr>
            <p:nvPr/>
          </p:nvSpPr>
          <p:spPr bwMode="auto">
            <a:xfrm>
              <a:off x="2338906" y="6152762"/>
              <a:ext cx="423863" cy="457200"/>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5" name="Text Box 23"/>
            <p:cNvSpPr txBox="1">
              <a:spLocks noChangeArrowheads="1"/>
            </p:cNvSpPr>
            <p:nvPr/>
          </p:nvSpPr>
          <p:spPr bwMode="auto">
            <a:xfrm>
              <a:off x="2378594" y="6124187"/>
              <a:ext cx="339725" cy="523875"/>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2</a:t>
              </a:r>
            </a:p>
          </p:txBody>
        </p:sp>
        <p:cxnSp>
          <p:nvCxnSpPr>
            <p:cNvPr id="25" name="曲线连接符 24"/>
            <p:cNvCxnSpPr>
              <a:stCxn id="43" idx="2"/>
              <a:endCxn id="42" idx="2"/>
            </p:cNvCxnSpPr>
            <p:nvPr/>
          </p:nvCxnSpPr>
          <p:spPr>
            <a:xfrm rot="10800000">
              <a:off x="2338906" y="4582724"/>
              <a:ext cx="12700" cy="914400"/>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42" idx="6"/>
              <a:endCxn id="43" idx="6"/>
            </p:cNvCxnSpPr>
            <p:nvPr/>
          </p:nvCxnSpPr>
          <p:spPr>
            <a:xfrm>
              <a:off x="2762769" y="4582724"/>
              <a:ext cx="12700" cy="914400"/>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文本框 26"/>
              <p:cNvSpPr txBox="1"/>
              <p:nvPr/>
            </p:nvSpPr>
            <p:spPr>
              <a:xfrm>
                <a:off x="2498146" y="4249364"/>
                <a:ext cx="2743200" cy="1587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m>
                            <m:mPr>
                              <m:mcs>
                                <m:mc>
                                  <m:mcPr>
                                    <m:count m:val="4"/>
                                    <m:mcJc m:val="center"/>
                                  </m:mcPr>
                                </m:mc>
                              </m:mcs>
                              <m:ctrlPr>
                                <a:rPr lang="en-US" altLang="zh-CN" sz="2800" i="1">
                                  <a:solidFill>
                                    <a:schemeClr val="bg1"/>
                                  </a:solidFill>
                                  <a:latin typeface="Cambria Math" panose="02040503050406030204" pitchFamily="18" charset="0"/>
                                </a:rPr>
                              </m:ctrlPr>
                            </m:mPr>
                            <m:mr>
                              <m:e>
                                <m:r>
                                  <m:rPr>
                                    <m:brk m:alnAt="7"/>
                                  </m:rP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mr>
                            <m:mr>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mr>
                            <m:mr>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mr>
                            <m:mr>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1</m:t>
                                </m:r>
                              </m:e>
                              <m:e>
                                <m:r>
                                  <a:rPr lang="en-US" altLang="zh-CN" sz="2800" i="1">
                                    <a:solidFill>
                                      <a:schemeClr val="bg1"/>
                                    </a:solidFill>
                                    <a:latin typeface="Cambria Math" panose="02040503050406030204" pitchFamily="18" charset="0"/>
                                  </a:rPr>
                                  <m:t>0</m:t>
                                </m:r>
                              </m:e>
                            </m:mr>
                          </m:m>
                        </m:e>
                      </m:d>
                    </m:oMath>
                  </m:oMathPara>
                </a14:m>
                <a:endParaRPr lang="zh-CN" altLang="en-US" sz="2800" dirty="0">
                  <a:solidFill>
                    <a:schemeClr val="bg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2498146" y="4249364"/>
                <a:ext cx="2743200" cy="158742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6219664" y="4353339"/>
                <a:ext cx="2743200" cy="1176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m>
                            <m:mPr>
                              <m:mcs>
                                <m:mc>
                                  <m:mcPr>
                                    <m:count m:val="3"/>
                                    <m:mcJc m:val="center"/>
                                  </m:mcPr>
                                </m:mc>
                              </m:mcs>
                              <m:ctrlPr>
                                <a:rPr lang="en-US" altLang="zh-CN" sz="2800" i="1">
                                  <a:solidFill>
                                    <a:schemeClr val="bg1"/>
                                  </a:solidFill>
                                  <a:latin typeface="Cambria Math" panose="02040503050406030204" pitchFamily="18" charset="0"/>
                                </a:rPr>
                              </m:ctrlPr>
                            </m:mPr>
                            <m:mr>
                              <m:e>
                                <m:r>
                                  <m:rPr>
                                    <m:brk m:alnAt="7"/>
                                  </m:rPr>
                                  <a:rPr lang="en-US" altLang="zh-CN" sz="2800" b="0" i="1" smtClean="0">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1</m:t>
                                </m:r>
                              </m:e>
                              <m:e>
                                <m:r>
                                  <a:rPr lang="en-US" altLang="zh-CN" sz="2800" b="0" i="1" smtClean="0">
                                    <a:solidFill>
                                      <a:schemeClr val="bg1"/>
                                    </a:solidFill>
                                    <a:latin typeface="Cambria Math" panose="02040503050406030204" pitchFamily="18" charset="0"/>
                                  </a:rPr>
                                  <m:t>0</m:t>
                                </m:r>
                              </m:e>
                            </m:mr>
                            <m:mr>
                              <m:e>
                                <m:r>
                                  <a:rPr lang="en-US" altLang="zh-CN" sz="2800" b="0" i="1" smtClean="0">
                                    <a:solidFill>
                                      <a:schemeClr val="bg1"/>
                                    </a:solidFill>
                                    <a:latin typeface="Cambria Math" panose="02040503050406030204" pitchFamily="18" charset="0"/>
                                  </a:rPr>
                                  <m:t>1</m:t>
                                </m:r>
                              </m:e>
                              <m:e>
                                <m:r>
                                  <a:rPr lang="en-US" altLang="zh-CN" sz="2800" b="0" i="1" smtClean="0">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1</m:t>
                                </m:r>
                              </m:e>
                            </m:mr>
                            <m:mr>
                              <m:e>
                                <m:r>
                                  <a:rPr lang="en-US" altLang="zh-CN" sz="2800" b="0" i="1" smtClean="0">
                                    <a:solidFill>
                                      <a:schemeClr val="bg1"/>
                                    </a:solidFill>
                                    <a:latin typeface="Cambria Math" panose="02040503050406030204" pitchFamily="18" charset="0"/>
                                  </a:rPr>
                                  <m:t>0</m:t>
                                </m:r>
                              </m:e>
                              <m:e>
                                <m:r>
                                  <a:rPr lang="en-US" altLang="zh-CN" sz="2800" i="1">
                                    <a:solidFill>
                                      <a:schemeClr val="bg1"/>
                                    </a:solidFill>
                                    <a:latin typeface="Cambria Math" panose="02040503050406030204" pitchFamily="18" charset="0"/>
                                  </a:rPr>
                                  <m:t>0</m:t>
                                </m:r>
                              </m:e>
                              <m:e>
                                <m:r>
                                  <a:rPr lang="en-US" altLang="zh-CN" sz="2800" b="0" i="1" smtClean="0">
                                    <a:solidFill>
                                      <a:schemeClr val="bg1"/>
                                    </a:solidFill>
                                    <a:latin typeface="Cambria Math" panose="02040503050406030204" pitchFamily="18" charset="0"/>
                                  </a:rPr>
                                  <m:t>0</m:t>
                                </m:r>
                              </m:e>
                            </m:mr>
                          </m:m>
                        </m:e>
                      </m:d>
                    </m:oMath>
                  </m:oMathPara>
                </a14:m>
                <a:endParaRPr lang="zh-CN" altLang="en-US" sz="2800" dirty="0">
                  <a:solidFill>
                    <a:schemeClr val="bg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6219664" y="4353339"/>
                <a:ext cx="2743200" cy="117660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330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41" y="3360496"/>
            <a:ext cx="4883995" cy="2781164"/>
          </a:xfrm>
          <a:prstGeom prst="rect">
            <a:avLst/>
          </a:prstGeom>
        </p:spPr>
      </p:pic>
      <p:sp>
        <p:nvSpPr>
          <p:cNvPr id="3" name="泪滴形 2"/>
          <p:cNvSpPr/>
          <p:nvPr/>
        </p:nvSpPr>
        <p:spPr>
          <a:xfrm>
            <a:off x="253850" y="1571767"/>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4" name="泪滴形 3"/>
          <p:cNvSpPr/>
          <p:nvPr/>
        </p:nvSpPr>
        <p:spPr>
          <a:xfrm>
            <a:off x="1354833" y="1571767"/>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小欧</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5" name="泪滴形 4"/>
          <p:cNvSpPr/>
          <p:nvPr/>
        </p:nvSpPr>
        <p:spPr>
          <a:xfrm>
            <a:off x="2455816" y="1571767"/>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6" name="泪滴形 5"/>
          <p:cNvSpPr/>
          <p:nvPr/>
        </p:nvSpPr>
        <p:spPr>
          <a:xfrm>
            <a:off x="3556799" y="1571767"/>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小飞</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7" name="泪滴形 6"/>
          <p:cNvSpPr/>
          <p:nvPr/>
        </p:nvSpPr>
        <p:spPr>
          <a:xfrm>
            <a:off x="6641588" y="623547"/>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8" name="泪滴形 7"/>
          <p:cNvSpPr/>
          <p:nvPr/>
        </p:nvSpPr>
        <p:spPr>
          <a:xfrm>
            <a:off x="5540605" y="1938166"/>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小欧</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9" name="泪滴形 8"/>
          <p:cNvSpPr/>
          <p:nvPr/>
        </p:nvSpPr>
        <p:spPr>
          <a:xfrm>
            <a:off x="6641588" y="1938166"/>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小美</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
        <p:nvSpPr>
          <p:cNvPr id="10" name="泪滴形 9"/>
          <p:cNvSpPr/>
          <p:nvPr/>
        </p:nvSpPr>
        <p:spPr>
          <a:xfrm>
            <a:off x="7742571" y="1938166"/>
            <a:ext cx="959507" cy="948220"/>
          </a:xfrm>
          <a:prstGeom prst="teardrop">
            <a:avLst/>
          </a:prstGeom>
          <a:no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lumMod val="95000"/>
                    <a:lumOff val="5000"/>
                  </a:schemeClr>
                </a:solidFill>
                <a:latin typeface="方正喵呜体" panose="02010600010101010101" pitchFamily="2" charset="-122"/>
                <a:ea typeface="方正喵呜体" panose="02010600010101010101" pitchFamily="2" charset="-122"/>
              </a:rPr>
              <a:t>小飞</a:t>
            </a:r>
            <a:endParaRPr lang="zh-CN" altLang="en-US" b="1" dirty="0">
              <a:solidFill>
                <a:schemeClr val="bg1">
                  <a:lumMod val="95000"/>
                  <a:lumOff val="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9250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6"/>
          <p:cNvGrpSpPr>
            <a:grpSpLocks/>
          </p:cNvGrpSpPr>
          <p:nvPr/>
        </p:nvGrpSpPr>
        <p:grpSpPr bwMode="auto">
          <a:xfrm>
            <a:off x="831850" y="2718147"/>
            <a:ext cx="2576513" cy="3163888"/>
            <a:chOff x="524" y="210"/>
            <a:chExt cx="1623" cy="1993"/>
          </a:xfrm>
        </p:grpSpPr>
        <p:sp>
          <p:nvSpPr>
            <p:cNvPr id="4" name="Oval 4"/>
            <p:cNvSpPr>
              <a:spLocks noChangeArrowheads="1"/>
            </p:cNvSpPr>
            <p:nvPr/>
          </p:nvSpPr>
          <p:spPr bwMode="auto">
            <a:xfrm>
              <a:off x="620" y="480"/>
              <a:ext cx="288" cy="288"/>
            </a:xfrm>
            <a:prstGeom prst="ellipse">
              <a:avLst/>
            </a:prstGeom>
            <a:solidFill>
              <a:srgbClr val="FFFFCC"/>
            </a:solidFill>
            <a:ln w="28575">
              <a:solidFill>
                <a:schemeClr val="tx2"/>
              </a:solidFill>
              <a:round/>
              <a:headEnd/>
              <a:tailEnd/>
            </a:ln>
            <a:effectLst/>
          </p:spPr>
          <p:txBody>
            <a:bodyPr wrap="none" anchor="ctr"/>
            <a:lstStyle/>
            <a:p>
              <a:endParaRPr lang="zh-CN" altLang="en-US">
                <a:solidFill>
                  <a:schemeClr val="bg1"/>
                </a:solidFill>
              </a:endParaRPr>
            </a:p>
          </p:txBody>
        </p:sp>
        <p:sp>
          <p:nvSpPr>
            <p:cNvPr id="5" name="Oval 5"/>
            <p:cNvSpPr>
              <a:spLocks noChangeArrowheads="1"/>
            </p:cNvSpPr>
            <p:nvPr/>
          </p:nvSpPr>
          <p:spPr bwMode="auto">
            <a:xfrm>
              <a:off x="1772" y="480"/>
              <a:ext cx="288" cy="288"/>
            </a:xfrm>
            <a:prstGeom prst="ellipse">
              <a:avLst/>
            </a:prstGeom>
            <a:solidFill>
              <a:srgbClr val="FFFFCC"/>
            </a:solidFill>
            <a:ln w="28575">
              <a:solidFill>
                <a:schemeClr val="tx2"/>
              </a:solidFill>
              <a:round/>
              <a:headEnd/>
              <a:tailEnd/>
            </a:ln>
            <a:effectLst/>
          </p:spPr>
          <p:txBody>
            <a:bodyPr wrap="none" anchor="ctr"/>
            <a:lstStyle/>
            <a:p>
              <a:endParaRPr lang="zh-CN" altLang="en-US">
                <a:solidFill>
                  <a:schemeClr val="bg1"/>
                </a:solidFill>
              </a:endParaRPr>
            </a:p>
          </p:txBody>
        </p:sp>
        <p:sp>
          <p:nvSpPr>
            <p:cNvPr id="6" name="Oval 6"/>
            <p:cNvSpPr>
              <a:spLocks noChangeArrowheads="1"/>
            </p:cNvSpPr>
            <p:nvPr/>
          </p:nvSpPr>
          <p:spPr bwMode="auto">
            <a:xfrm>
              <a:off x="624" y="1728"/>
              <a:ext cx="288" cy="288"/>
            </a:xfrm>
            <a:prstGeom prst="ellipse">
              <a:avLst/>
            </a:prstGeom>
            <a:solidFill>
              <a:srgbClr val="FFFFCC"/>
            </a:solidFill>
            <a:ln w="28575">
              <a:solidFill>
                <a:schemeClr val="tx2"/>
              </a:solidFill>
              <a:round/>
              <a:headEnd/>
              <a:tailEnd/>
            </a:ln>
            <a:effectLst/>
          </p:spPr>
          <p:txBody>
            <a:bodyPr wrap="none" anchor="ctr"/>
            <a:lstStyle/>
            <a:p>
              <a:endParaRPr lang="zh-CN" altLang="en-US">
                <a:solidFill>
                  <a:schemeClr val="bg1"/>
                </a:solidFill>
              </a:endParaRPr>
            </a:p>
          </p:txBody>
        </p:sp>
        <p:sp>
          <p:nvSpPr>
            <p:cNvPr id="7" name="Oval 7"/>
            <p:cNvSpPr>
              <a:spLocks noChangeArrowheads="1"/>
            </p:cNvSpPr>
            <p:nvPr/>
          </p:nvSpPr>
          <p:spPr bwMode="auto">
            <a:xfrm>
              <a:off x="1776" y="1728"/>
              <a:ext cx="288" cy="288"/>
            </a:xfrm>
            <a:prstGeom prst="ellipse">
              <a:avLst/>
            </a:prstGeom>
            <a:solidFill>
              <a:srgbClr val="FFFFCC"/>
            </a:solidFill>
            <a:ln w="28575">
              <a:solidFill>
                <a:schemeClr val="tx2"/>
              </a:solidFill>
              <a:round/>
              <a:headEnd/>
              <a:tailEnd/>
            </a:ln>
            <a:effectLst/>
          </p:spPr>
          <p:txBody>
            <a:bodyPr wrap="none" anchor="ctr"/>
            <a:lstStyle/>
            <a:p>
              <a:endParaRPr lang="zh-CN" altLang="en-US">
                <a:solidFill>
                  <a:schemeClr val="bg1"/>
                </a:solidFill>
              </a:endParaRPr>
            </a:p>
          </p:txBody>
        </p:sp>
        <p:sp>
          <p:nvSpPr>
            <p:cNvPr id="8" name="Line 8"/>
            <p:cNvSpPr>
              <a:spLocks noChangeShapeType="1"/>
            </p:cNvSpPr>
            <p:nvPr/>
          </p:nvSpPr>
          <p:spPr bwMode="auto">
            <a:xfrm flipV="1">
              <a:off x="768" y="768"/>
              <a:ext cx="0" cy="960"/>
            </a:xfrm>
            <a:prstGeom prst="line">
              <a:avLst/>
            </a:prstGeom>
            <a:noFill/>
            <a:ln w="28575">
              <a:solidFill>
                <a:schemeClr val="bg1"/>
              </a:solidFill>
              <a:round/>
              <a:headEnd type="stealth" w="lg" len="lg"/>
              <a:tailEnd type="none" w="sm" len="lg"/>
            </a:ln>
            <a:effectLst/>
          </p:spPr>
          <p:txBody>
            <a:bodyPr wrap="none" anchor="ctr"/>
            <a:lstStyle/>
            <a:p>
              <a:endParaRPr lang="zh-CN" altLang="en-US">
                <a:solidFill>
                  <a:schemeClr val="bg1"/>
                </a:solidFill>
              </a:endParaRPr>
            </a:p>
          </p:txBody>
        </p:sp>
        <p:sp>
          <p:nvSpPr>
            <p:cNvPr id="9" name="Line 9"/>
            <p:cNvSpPr>
              <a:spLocks noChangeShapeType="1"/>
            </p:cNvSpPr>
            <p:nvPr/>
          </p:nvSpPr>
          <p:spPr bwMode="auto">
            <a:xfrm flipV="1">
              <a:off x="1916" y="768"/>
              <a:ext cx="0" cy="960"/>
            </a:xfrm>
            <a:prstGeom prst="line">
              <a:avLst/>
            </a:prstGeom>
            <a:noFill/>
            <a:ln w="28575">
              <a:solidFill>
                <a:schemeClr val="bg1"/>
              </a:solidFill>
              <a:round/>
              <a:headEnd/>
              <a:tailEnd type="stealth" w="lg" len="lg"/>
            </a:ln>
            <a:effectLst/>
          </p:spPr>
          <p:txBody>
            <a:bodyPr wrap="none" anchor="ctr"/>
            <a:lstStyle/>
            <a:p>
              <a:endParaRPr lang="zh-CN" altLang="en-US">
                <a:solidFill>
                  <a:schemeClr val="bg1"/>
                </a:solidFill>
              </a:endParaRPr>
            </a:p>
          </p:txBody>
        </p:sp>
        <p:sp>
          <p:nvSpPr>
            <p:cNvPr id="10" name="Line 10"/>
            <p:cNvSpPr>
              <a:spLocks noChangeShapeType="1"/>
            </p:cNvSpPr>
            <p:nvPr/>
          </p:nvSpPr>
          <p:spPr bwMode="auto">
            <a:xfrm>
              <a:off x="912" y="1872"/>
              <a:ext cx="864" cy="0"/>
            </a:xfrm>
            <a:prstGeom prst="line">
              <a:avLst/>
            </a:prstGeom>
            <a:noFill/>
            <a:ln w="28575">
              <a:solidFill>
                <a:schemeClr val="bg1"/>
              </a:solidFill>
              <a:round/>
              <a:headEnd/>
              <a:tailEnd type="stealth" w="lg" len="lg"/>
            </a:ln>
            <a:effectLst/>
          </p:spPr>
          <p:txBody>
            <a:bodyPr wrap="none" anchor="ctr"/>
            <a:lstStyle/>
            <a:p>
              <a:endParaRPr lang="zh-CN" altLang="en-US">
                <a:solidFill>
                  <a:schemeClr val="bg1"/>
                </a:solidFill>
              </a:endParaRPr>
            </a:p>
          </p:txBody>
        </p:sp>
        <p:sp>
          <p:nvSpPr>
            <p:cNvPr id="11" name="Line 11"/>
            <p:cNvSpPr>
              <a:spLocks noChangeShapeType="1"/>
            </p:cNvSpPr>
            <p:nvPr/>
          </p:nvSpPr>
          <p:spPr bwMode="auto">
            <a:xfrm flipV="1">
              <a:off x="860" y="754"/>
              <a:ext cx="977" cy="1022"/>
            </a:xfrm>
            <a:prstGeom prst="line">
              <a:avLst/>
            </a:prstGeom>
            <a:noFill/>
            <a:ln w="28575">
              <a:solidFill>
                <a:schemeClr val="bg1"/>
              </a:solidFill>
              <a:round/>
              <a:headEnd/>
              <a:tailEnd type="stealth" w="lg" len="lg"/>
            </a:ln>
            <a:effectLst/>
          </p:spPr>
          <p:txBody>
            <a:bodyPr wrap="none" anchor="ctr"/>
            <a:lstStyle/>
            <a:p>
              <a:endParaRPr lang="zh-CN" altLang="en-US">
                <a:solidFill>
                  <a:schemeClr val="bg1"/>
                </a:solidFill>
              </a:endParaRPr>
            </a:p>
          </p:txBody>
        </p:sp>
        <p:sp>
          <p:nvSpPr>
            <p:cNvPr id="12" name="Text Box 16"/>
            <p:cNvSpPr txBox="1">
              <a:spLocks noChangeArrowheads="1"/>
            </p:cNvSpPr>
            <p:nvPr/>
          </p:nvSpPr>
          <p:spPr bwMode="auto">
            <a:xfrm>
              <a:off x="1244" y="210"/>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8</a:t>
              </a:r>
              <a:endParaRPr kumimoji="1" lang="en-US" altLang="zh-CN" sz="2800">
                <a:solidFill>
                  <a:schemeClr val="bg1"/>
                </a:solidFill>
                <a:ea typeface="宋体" pitchFamily="2" charset="-122"/>
              </a:endParaRPr>
            </a:p>
          </p:txBody>
        </p:sp>
        <p:sp>
          <p:nvSpPr>
            <p:cNvPr id="13" name="Text Box 17"/>
            <p:cNvSpPr txBox="1">
              <a:spLocks noChangeArrowheads="1"/>
            </p:cNvSpPr>
            <p:nvPr/>
          </p:nvSpPr>
          <p:spPr bwMode="auto">
            <a:xfrm>
              <a:off x="1244" y="676"/>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6</a:t>
              </a:r>
              <a:endParaRPr kumimoji="1" lang="en-US" altLang="zh-CN" sz="2800">
                <a:solidFill>
                  <a:schemeClr val="bg1"/>
                </a:solidFill>
                <a:ea typeface="宋体" pitchFamily="2" charset="-122"/>
              </a:endParaRPr>
            </a:p>
          </p:txBody>
        </p:sp>
        <p:sp>
          <p:nvSpPr>
            <p:cNvPr id="14" name="Text Box 18"/>
            <p:cNvSpPr txBox="1">
              <a:spLocks noChangeArrowheads="1"/>
            </p:cNvSpPr>
            <p:nvPr/>
          </p:nvSpPr>
          <p:spPr bwMode="auto">
            <a:xfrm>
              <a:off x="524" y="1086"/>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3</a:t>
              </a:r>
              <a:endParaRPr kumimoji="1" lang="en-US" altLang="zh-CN" sz="2800">
                <a:solidFill>
                  <a:schemeClr val="bg1"/>
                </a:solidFill>
                <a:ea typeface="宋体" pitchFamily="2" charset="-122"/>
              </a:endParaRPr>
            </a:p>
          </p:txBody>
        </p:sp>
        <p:sp>
          <p:nvSpPr>
            <p:cNvPr id="15" name="Text Box 19"/>
            <p:cNvSpPr txBox="1">
              <a:spLocks noChangeArrowheads="1"/>
            </p:cNvSpPr>
            <p:nvPr/>
          </p:nvSpPr>
          <p:spPr bwMode="auto">
            <a:xfrm>
              <a:off x="1248" y="1873"/>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1</a:t>
              </a:r>
              <a:endParaRPr kumimoji="1" lang="en-US" altLang="zh-CN" sz="2800">
                <a:solidFill>
                  <a:schemeClr val="bg1"/>
                </a:solidFill>
                <a:ea typeface="宋体" pitchFamily="2" charset="-122"/>
              </a:endParaRPr>
            </a:p>
          </p:txBody>
        </p:sp>
        <p:sp>
          <p:nvSpPr>
            <p:cNvPr id="16" name="Text Box 20"/>
            <p:cNvSpPr txBox="1">
              <a:spLocks noChangeArrowheads="1"/>
            </p:cNvSpPr>
            <p:nvPr/>
          </p:nvSpPr>
          <p:spPr bwMode="auto">
            <a:xfrm>
              <a:off x="1916" y="1086"/>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2</a:t>
              </a:r>
              <a:endParaRPr kumimoji="1" lang="en-US" altLang="zh-CN" sz="2800">
                <a:solidFill>
                  <a:schemeClr val="bg1"/>
                </a:solidFill>
                <a:ea typeface="宋体" pitchFamily="2" charset="-122"/>
              </a:endParaRPr>
            </a:p>
          </p:txBody>
        </p:sp>
        <p:sp>
          <p:nvSpPr>
            <p:cNvPr id="17" name="Text Box 21"/>
            <p:cNvSpPr txBox="1">
              <a:spLocks noChangeArrowheads="1"/>
            </p:cNvSpPr>
            <p:nvPr/>
          </p:nvSpPr>
          <p:spPr bwMode="auto">
            <a:xfrm>
              <a:off x="860" y="1057"/>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9</a:t>
              </a:r>
              <a:endParaRPr kumimoji="1" lang="en-US" altLang="zh-CN" sz="2800">
                <a:solidFill>
                  <a:schemeClr val="bg1"/>
                </a:solidFill>
                <a:ea typeface="宋体" pitchFamily="2" charset="-122"/>
              </a:endParaRPr>
            </a:p>
          </p:txBody>
        </p:sp>
        <p:sp>
          <p:nvSpPr>
            <p:cNvPr id="18" name="Text Box 22"/>
            <p:cNvSpPr txBox="1">
              <a:spLocks noChangeArrowheads="1"/>
            </p:cNvSpPr>
            <p:nvPr/>
          </p:nvSpPr>
          <p:spPr bwMode="auto">
            <a:xfrm>
              <a:off x="1586" y="1094"/>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5</a:t>
              </a:r>
              <a:endParaRPr kumimoji="1" lang="en-US" altLang="zh-CN" sz="2800">
                <a:solidFill>
                  <a:schemeClr val="bg1"/>
                </a:solidFill>
                <a:ea typeface="宋体" pitchFamily="2" charset="-122"/>
              </a:endParaRPr>
            </a:p>
          </p:txBody>
        </p:sp>
        <p:sp>
          <p:nvSpPr>
            <p:cNvPr id="19" name="Text Box 23"/>
            <p:cNvSpPr txBox="1">
              <a:spLocks noChangeArrowheads="1"/>
            </p:cNvSpPr>
            <p:nvPr/>
          </p:nvSpPr>
          <p:spPr bwMode="auto">
            <a:xfrm>
              <a:off x="1066" y="1434"/>
              <a:ext cx="231" cy="330"/>
            </a:xfrm>
            <a:prstGeom prst="rect">
              <a:avLst/>
            </a:prstGeom>
            <a:noFill/>
            <a:ln w="9525">
              <a:noFill/>
              <a:miter lim="800000"/>
              <a:headEnd/>
              <a:tailEnd/>
            </a:ln>
            <a:effectLst/>
          </p:spPr>
          <p:txBody>
            <a:bodyPr wrap="none">
              <a:spAutoFit/>
            </a:bodyPr>
            <a:lstStyle/>
            <a:p>
              <a:pPr algn="l"/>
              <a:r>
                <a:rPr kumimoji="1" lang="en-US" altLang="zh-CN" sz="2800" b="1">
                  <a:solidFill>
                    <a:schemeClr val="bg1"/>
                  </a:solidFill>
                  <a:ea typeface="宋体" pitchFamily="2" charset="-122"/>
                </a:rPr>
                <a:t>4</a:t>
              </a:r>
              <a:endParaRPr kumimoji="1" lang="en-US" altLang="zh-CN" sz="2800">
                <a:solidFill>
                  <a:schemeClr val="bg1"/>
                </a:solidFill>
                <a:ea typeface="宋体" pitchFamily="2" charset="-122"/>
              </a:endParaRPr>
            </a:p>
          </p:txBody>
        </p:sp>
        <p:sp>
          <p:nvSpPr>
            <p:cNvPr id="20" name="Text Box 24"/>
            <p:cNvSpPr txBox="1">
              <a:spLocks noChangeArrowheads="1"/>
            </p:cNvSpPr>
            <p:nvPr/>
          </p:nvSpPr>
          <p:spPr bwMode="auto">
            <a:xfrm>
              <a:off x="657" y="459"/>
              <a:ext cx="231" cy="330"/>
            </a:xfrm>
            <a:prstGeom prst="rect">
              <a:avLst/>
            </a:prstGeom>
            <a:noFill/>
            <a:ln w="9525">
              <a:noFill/>
              <a:miter lim="800000"/>
              <a:headEnd/>
              <a:tailEnd/>
            </a:ln>
            <a:effectLst/>
          </p:spPr>
          <p:txBody>
            <a:bodyPr wrap="none">
              <a:spAutoFit/>
            </a:bodyPr>
            <a:lstStyle/>
            <a:p>
              <a:pPr algn="l"/>
              <a:r>
                <a:rPr kumimoji="1" lang="en-US" altLang="zh-CN" sz="2800" b="1" dirty="0">
                  <a:solidFill>
                    <a:schemeClr val="bg1"/>
                  </a:solidFill>
                  <a:ea typeface="宋体" pitchFamily="2" charset="-122"/>
                </a:rPr>
                <a:t>2</a:t>
              </a:r>
              <a:endParaRPr kumimoji="1" lang="en-US" altLang="zh-CN" sz="2800" dirty="0">
                <a:solidFill>
                  <a:schemeClr val="bg1"/>
                </a:solidFill>
                <a:ea typeface="宋体" pitchFamily="2" charset="-122"/>
              </a:endParaRPr>
            </a:p>
          </p:txBody>
        </p:sp>
        <p:sp>
          <p:nvSpPr>
            <p:cNvPr id="21" name="Text Box 25"/>
            <p:cNvSpPr txBox="1">
              <a:spLocks noChangeArrowheads="1"/>
            </p:cNvSpPr>
            <p:nvPr/>
          </p:nvSpPr>
          <p:spPr bwMode="auto">
            <a:xfrm>
              <a:off x="657" y="1707"/>
              <a:ext cx="231" cy="330"/>
            </a:xfrm>
            <a:prstGeom prst="rect">
              <a:avLst/>
            </a:prstGeom>
            <a:noFill/>
            <a:ln w="9525">
              <a:noFill/>
              <a:miter lim="800000"/>
              <a:headEnd/>
              <a:tailEnd/>
            </a:ln>
            <a:effectLst/>
          </p:spPr>
          <p:txBody>
            <a:bodyPr wrap="none">
              <a:spAutoFit/>
            </a:bodyPr>
            <a:lstStyle/>
            <a:p>
              <a:pPr algn="l"/>
              <a:r>
                <a:rPr kumimoji="1" lang="en-US" altLang="zh-CN" sz="2800" b="1" dirty="0">
                  <a:solidFill>
                    <a:schemeClr val="bg1"/>
                  </a:solidFill>
                  <a:ea typeface="宋体" pitchFamily="2" charset="-122"/>
                </a:rPr>
                <a:t>0</a:t>
              </a:r>
              <a:endParaRPr kumimoji="1" lang="en-US" altLang="zh-CN" sz="2800" dirty="0">
                <a:solidFill>
                  <a:schemeClr val="bg1"/>
                </a:solidFill>
                <a:ea typeface="宋体" pitchFamily="2" charset="-122"/>
              </a:endParaRPr>
            </a:p>
          </p:txBody>
        </p:sp>
        <p:sp>
          <p:nvSpPr>
            <p:cNvPr id="22" name="Text Box 26"/>
            <p:cNvSpPr txBox="1">
              <a:spLocks noChangeArrowheads="1"/>
            </p:cNvSpPr>
            <p:nvPr/>
          </p:nvSpPr>
          <p:spPr bwMode="auto">
            <a:xfrm>
              <a:off x="1809" y="459"/>
              <a:ext cx="231" cy="330"/>
            </a:xfrm>
            <a:prstGeom prst="rect">
              <a:avLst/>
            </a:prstGeom>
            <a:noFill/>
            <a:ln w="9525">
              <a:noFill/>
              <a:miter lim="800000"/>
              <a:headEnd/>
              <a:tailEnd/>
            </a:ln>
            <a:effectLst/>
          </p:spPr>
          <p:txBody>
            <a:bodyPr wrap="none">
              <a:spAutoFit/>
            </a:bodyPr>
            <a:lstStyle/>
            <a:p>
              <a:pPr algn="l"/>
              <a:r>
                <a:rPr kumimoji="1" lang="en-US" altLang="zh-CN" sz="2800" b="1" dirty="0">
                  <a:solidFill>
                    <a:schemeClr val="bg1"/>
                  </a:solidFill>
                  <a:ea typeface="宋体" pitchFamily="2" charset="-122"/>
                </a:rPr>
                <a:t>3</a:t>
              </a:r>
              <a:endParaRPr kumimoji="1" lang="en-US" altLang="zh-CN" sz="2800" dirty="0">
                <a:solidFill>
                  <a:schemeClr val="bg1"/>
                </a:solidFill>
                <a:ea typeface="宋体" pitchFamily="2" charset="-122"/>
              </a:endParaRPr>
            </a:p>
          </p:txBody>
        </p:sp>
        <p:sp>
          <p:nvSpPr>
            <p:cNvPr id="23" name="Text Box 27"/>
            <p:cNvSpPr txBox="1">
              <a:spLocks noChangeArrowheads="1"/>
            </p:cNvSpPr>
            <p:nvPr/>
          </p:nvSpPr>
          <p:spPr bwMode="auto">
            <a:xfrm>
              <a:off x="1813" y="1707"/>
              <a:ext cx="231" cy="330"/>
            </a:xfrm>
            <a:prstGeom prst="rect">
              <a:avLst/>
            </a:prstGeom>
            <a:noFill/>
            <a:ln w="9525">
              <a:noFill/>
              <a:miter lim="800000"/>
              <a:headEnd/>
              <a:tailEnd/>
            </a:ln>
            <a:effectLst/>
          </p:spPr>
          <p:txBody>
            <a:bodyPr wrap="none">
              <a:spAutoFit/>
            </a:bodyPr>
            <a:lstStyle/>
            <a:p>
              <a:pPr algn="l"/>
              <a:r>
                <a:rPr kumimoji="1" lang="en-US" altLang="zh-CN" sz="2800" b="1" dirty="0">
                  <a:solidFill>
                    <a:schemeClr val="bg1"/>
                  </a:solidFill>
                  <a:ea typeface="宋体" pitchFamily="2" charset="-122"/>
                </a:rPr>
                <a:t>1</a:t>
              </a:r>
              <a:endParaRPr kumimoji="1" lang="en-US" altLang="zh-CN" sz="2800" dirty="0">
                <a:solidFill>
                  <a:schemeClr val="bg1"/>
                </a:solidFill>
                <a:ea typeface="宋体" pitchFamily="2" charset="-122"/>
              </a:endParaRPr>
            </a:p>
          </p:txBody>
        </p:sp>
        <p:sp>
          <p:nvSpPr>
            <p:cNvPr id="24" name="Freeform 31"/>
            <p:cNvSpPr>
              <a:spLocks/>
            </p:cNvSpPr>
            <p:nvPr/>
          </p:nvSpPr>
          <p:spPr bwMode="auto">
            <a:xfrm>
              <a:off x="907" y="504"/>
              <a:ext cx="862" cy="91"/>
            </a:xfrm>
            <a:custGeom>
              <a:avLst/>
              <a:gdLst/>
              <a:ahLst/>
              <a:cxnLst>
                <a:cxn ang="0">
                  <a:pos x="0" y="90"/>
                </a:cxn>
                <a:cxn ang="0">
                  <a:pos x="227" y="22"/>
                </a:cxn>
                <a:cxn ang="0">
                  <a:pos x="408" y="0"/>
                </a:cxn>
                <a:cxn ang="0">
                  <a:pos x="567" y="22"/>
                </a:cxn>
                <a:cxn ang="0">
                  <a:pos x="726" y="68"/>
                </a:cxn>
                <a:cxn ang="0">
                  <a:pos x="839" y="113"/>
                </a:cxn>
              </a:cxnLst>
              <a:rect l="0" t="0" r="r" b="b"/>
              <a:pathLst>
                <a:path w="839" h="113">
                  <a:moveTo>
                    <a:pt x="0" y="90"/>
                  </a:moveTo>
                  <a:cubicBezTo>
                    <a:pt x="79" y="63"/>
                    <a:pt x="159" y="37"/>
                    <a:pt x="227" y="22"/>
                  </a:cubicBezTo>
                  <a:cubicBezTo>
                    <a:pt x="295" y="7"/>
                    <a:pt x="351" y="0"/>
                    <a:pt x="408" y="0"/>
                  </a:cubicBezTo>
                  <a:cubicBezTo>
                    <a:pt x="465" y="0"/>
                    <a:pt x="514" y="11"/>
                    <a:pt x="567" y="22"/>
                  </a:cubicBezTo>
                  <a:cubicBezTo>
                    <a:pt x="620" y="33"/>
                    <a:pt x="681" y="53"/>
                    <a:pt x="726" y="68"/>
                  </a:cubicBezTo>
                  <a:cubicBezTo>
                    <a:pt x="771" y="83"/>
                    <a:pt x="820" y="106"/>
                    <a:pt x="839" y="113"/>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chemeClr val="bg1"/>
                </a:solidFill>
              </a:endParaRPr>
            </a:p>
          </p:txBody>
        </p:sp>
        <p:sp>
          <p:nvSpPr>
            <p:cNvPr id="25" name="Freeform 32"/>
            <p:cNvSpPr>
              <a:spLocks/>
            </p:cNvSpPr>
            <p:nvPr/>
          </p:nvSpPr>
          <p:spPr bwMode="auto">
            <a:xfrm flipH="1" flipV="1">
              <a:off x="907" y="640"/>
              <a:ext cx="862" cy="69"/>
            </a:xfrm>
            <a:custGeom>
              <a:avLst/>
              <a:gdLst/>
              <a:ahLst/>
              <a:cxnLst>
                <a:cxn ang="0">
                  <a:pos x="0" y="90"/>
                </a:cxn>
                <a:cxn ang="0">
                  <a:pos x="227" y="22"/>
                </a:cxn>
                <a:cxn ang="0">
                  <a:pos x="408" y="0"/>
                </a:cxn>
                <a:cxn ang="0">
                  <a:pos x="567" y="22"/>
                </a:cxn>
                <a:cxn ang="0">
                  <a:pos x="726" y="68"/>
                </a:cxn>
                <a:cxn ang="0">
                  <a:pos x="839" y="113"/>
                </a:cxn>
              </a:cxnLst>
              <a:rect l="0" t="0" r="r" b="b"/>
              <a:pathLst>
                <a:path w="839" h="113">
                  <a:moveTo>
                    <a:pt x="0" y="90"/>
                  </a:moveTo>
                  <a:cubicBezTo>
                    <a:pt x="79" y="63"/>
                    <a:pt x="159" y="37"/>
                    <a:pt x="227" y="22"/>
                  </a:cubicBezTo>
                  <a:cubicBezTo>
                    <a:pt x="295" y="7"/>
                    <a:pt x="351" y="0"/>
                    <a:pt x="408" y="0"/>
                  </a:cubicBezTo>
                  <a:cubicBezTo>
                    <a:pt x="465" y="0"/>
                    <a:pt x="514" y="11"/>
                    <a:pt x="567" y="22"/>
                  </a:cubicBezTo>
                  <a:cubicBezTo>
                    <a:pt x="620" y="33"/>
                    <a:pt x="681" y="53"/>
                    <a:pt x="726" y="68"/>
                  </a:cubicBezTo>
                  <a:cubicBezTo>
                    <a:pt x="771" y="83"/>
                    <a:pt x="820" y="106"/>
                    <a:pt x="839" y="113"/>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chemeClr val="bg1"/>
                </a:solidFill>
              </a:endParaRPr>
            </a:p>
          </p:txBody>
        </p:sp>
        <p:sp>
          <p:nvSpPr>
            <p:cNvPr id="26" name="Freeform 34"/>
            <p:cNvSpPr>
              <a:spLocks/>
            </p:cNvSpPr>
            <p:nvPr/>
          </p:nvSpPr>
          <p:spPr bwMode="auto">
            <a:xfrm>
              <a:off x="884" y="709"/>
              <a:ext cx="953" cy="1043"/>
            </a:xfrm>
            <a:custGeom>
              <a:avLst/>
              <a:gdLst/>
              <a:ahLst/>
              <a:cxnLst>
                <a:cxn ang="0">
                  <a:pos x="0" y="0"/>
                </a:cxn>
                <a:cxn ang="0">
                  <a:pos x="295" y="181"/>
                </a:cxn>
                <a:cxn ang="0">
                  <a:pos x="590" y="453"/>
                </a:cxn>
                <a:cxn ang="0">
                  <a:pos x="817" y="794"/>
                </a:cxn>
                <a:cxn ang="0">
                  <a:pos x="975" y="1066"/>
                </a:cxn>
              </a:cxnLst>
              <a:rect l="0" t="0" r="r" b="b"/>
              <a:pathLst>
                <a:path w="975" h="1066">
                  <a:moveTo>
                    <a:pt x="0" y="0"/>
                  </a:moveTo>
                  <a:cubicBezTo>
                    <a:pt x="98" y="52"/>
                    <a:pt x="197" y="105"/>
                    <a:pt x="295" y="181"/>
                  </a:cubicBezTo>
                  <a:cubicBezTo>
                    <a:pt x="393" y="257"/>
                    <a:pt x="503" y="351"/>
                    <a:pt x="590" y="453"/>
                  </a:cubicBezTo>
                  <a:cubicBezTo>
                    <a:pt x="677" y="555"/>
                    <a:pt x="753" y="692"/>
                    <a:pt x="817" y="794"/>
                  </a:cubicBezTo>
                  <a:cubicBezTo>
                    <a:pt x="881" y="896"/>
                    <a:pt x="949" y="1021"/>
                    <a:pt x="975" y="1066"/>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chemeClr val="bg1"/>
                </a:solidFill>
              </a:endParaRPr>
            </a:p>
          </p:txBody>
        </p:sp>
        <p:sp>
          <p:nvSpPr>
            <p:cNvPr id="27" name="Freeform 35"/>
            <p:cNvSpPr>
              <a:spLocks/>
            </p:cNvSpPr>
            <p:nvPr/>
          </p:nvSpPr>
          <p:spPr bwMode="auto">
            <a:xfrm flipH="1" flipV="1">
              <a:off x="839" y="731"/>
              <a:ext cx="952" cy="1089"/>
            </a:xfrm>
            <a:custGeom>
              <a:avLst/>
              <a:gdLst/>
              <a:ahLst/>
              <a:cxnLst>
                <a:cxn ang="0">
                  <a:pos x="0" y="0"/>
                </a:cxn>
                <a:cxn ang="0">
                  <a:pos x="295" y="181"/>
                </a:cxn>
                <a:cxn ang="0">
                  <a:pos x="590" y="453"/>
                </a:cxn>
                <a:cxn ang="0">
                  <a:pos x="817" y="794"/>
                </a:cxn>
                <a:cxn ang="0">
                  <a:pos x="975" y="1066"/>
                </a:cxn>
              </a:cxnLst>
              <a:rect l="0" t="0" r="r" b="b"/>
              <a:pathLst>
                <a:path w="975" h="1066">
                  <a:moveTo>
                    <a:pt x="0" y="0"/>
                  </a:moveTo>
                  <a:cubicBezTo>
                    <a:pt x="98" y="52"/>
                    <a:pt x="197" y="105"/>
                    <a:pt x="295" y="181"/>
                  </a:cubicBezTo>
                  <a:cubicBezTo>
                    <a:pt x="393" y="257"/>
                    <a:pt x="503" y="351"/>
                    <a:pt x="590" y="453"/>
                  </a:cubicBezTo>
                  <a:cubicBezTo>
                    <a:pt x="677" y="555"/>
                    <a:pt x="753" y="692"/>
                    <a:pt x="817" y="794"/>
                  </a:cubicBezTo>
                  <a:cubicBezTo>
                    <a:pt x="881" y="896"/>
                    <a:pt x="949" y="1021"/>
                    <a:pt x="975" y="1066"/>
                  </a:cubicBezTo>
                </a:path>
              </a:pathLst>
            </a:custGeom>
            <a:noFill/>
            <a:ln w="28575" cap="flat" cmpd="sng">
              <a:solidFill>
                <a:schemeClr val="bg1"/>
              </a:solidFill>
              <a:prstDash val="solid"/>
              <a:round/>
              <a:headEnd type="none" w="med" len="med"/>
              <a:tailEnd type="stealth" w="lg" len="lg"/>
            </a:ln>
            <a:effectLst/>
          </p:spPr>
          <p:txBody>
            <a:bodyPr/>
            <a:lstStyle/>
            <a:p>
              <a:endParaRPr lang="zh-CN" altLang="en-US">
                <a:solidFill>
                  <a:schemeClr val="bg1"/>
                </a:solidFill>
              </a:endParaRPr>
            </a:p>
          </p:txBody>
        </p:sp>
      </p:grpSp>
      <p:sp>
        <p:nvSpPr>
          <p:cNvPr id="29" name="矩形 28"/>
          <p:cNvSpPr/>
          <p:nvPr/>
        </p:nvSpPr>
        <p:spPr>
          <a:xfrm>
            <a:off x="831850" y="1049289"/>
            <a:ext cx="2360148" cy="523220"/>
          </a:xfrm>
          <a:prstGeom prst="rect">
            <a:avLst/>
          </a:prstGeom>
        </p:spPr>
        <p:txBody>
          <a:bodyPr wrap="square">
            <a:spAutoFit/>
          </a:bodyPr>
          <a:lstStyle/>
          <a:p>
            <a:r>
              <a:rPr lang="en-US" altLang="zh-CN" sz="2800" dirty="0" err="1" smtClean="0">
                <a:solidFill>
                  <a:schemeClr val="bg1"/>
                </a:solidFill>
                <a:latin typeface="方正喵呜体" panose="02010600010101010101" pitchFamily="2" charset="-122"/>
                <a:ea typeface="方正喵呜体" panose="02010600010101010101" pitchFamily="2" charset="-122"/>
              </a:rPr>
              <a:t>A</a:t>
            </a:r>
            <a:r>
              <a:rPr lang="en-US" altLang="zh-CN" sz="2800" i="1" dirty="0" err="1"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edge</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i="1" dirty="0" err="1" smtClean="0">
                <a:solidFill>
                  <a:schemeClr val="bg1"/>
                </a:solidFill>
                <a:latin typeface="方正喵呜体" panose="02010600010101010101" pitchFamily="2" charset="-122"/>
                <a:ea typeface="方正喵呜体" panose="02010600010101010101" pitchFamily="2" charset="-122"/>
              </a:rPr>
              <a:t>i</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i="1" dirty="0" smtClean="0">
                <a:solidFill>
                  <a:schemeClr val="bg1"/>
                </a:solidFill>
                <a:latin typeface="方正喵呜体" panose="02010600010101010101" pitchFamily="2" charset="-122"/>
                <a:ea typeface="方正喵呜体" panose="02010600010101010101" pitchFamily="2" charset="-122"/>
              </a:rPr>
              <a:t>j</a:t>
            </a:r>
            <a:r>
              <a:rPr lang="en-US" altLang="zh-CN" sz="2800" dirty="0" smtClean="0">
                <a:solidFill>
                  <a:schemeClr val="bg1"/>
                </a:solidFill>
                <a:latin typeface="方正喵呜体" panose="02010600010101010101" pitchFamily="2" charset="-122"/>
                <a:ea typeface="方正喵呜体" panose="02010600010101010101" pitchFamily="2" charset="-122"/>
              </a:rPr>
              <a:t>] = </a:t>
            </a:r>
            <a:endParaRPr lang="zh-CN" altLang="en-US" sz="2800" dirty="0"/>
          </a:p>
        </p:txBody>
      </p:sp>
      <mc:AlternateContent xmlns:mc="http://schemas.openxmlformats.org/markup-compatibility/2006" xmlns:a14="http://schemas.microsoft.com/office/drawing/2010/main">
        <mc:Choice Requires="a14">
          <p:sp>
            <p:nvSpPr>
              <p:cNvPr id="30" name="文本框 29"/>
              <p:cNvSpPr txBox="1"/>
              <p:nvPr/>
            </p:nvSpPr>
            <p:spPr>
              <a:xfrm>
                <a:off x="3106273" y="830318"/>
                <a:ext cx="5748478" cy="11190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eqArr>
                            <m:eqArrPr>
                              <m:ctrlPr>
                                <a:rPr lang="en-US" altLang="zh-CN" sz="2800" i="1" smtClean="0">
                                  <a:solidFill>
                                    <a:schemeClr val="bg1"/>
                                  </a:solidFill>
                                  <a:latin typeface="Cambria Math" panose="02040503050406030204" pitchFamily="18" charset="0"/>
                                </a:rPr>
                              </m:ctrlPr>
                            </m:eqArrPr>
                            <m:e>
                              <m:r>
                                <a:rPr lang="zh-CN" altLang="en-US" sz="2800" i="1">
                                  <a:solidFill>
                                    <a:schemeClr val="bg1"/>
                                  </a:solidFill>
                                  <a:latin typeface="Cambria Math" panose="02040503050406030204" pitchFamily="18" charset="0"/>
                                </a:rPr>
                                <m:t>权值</m:t>
                              </m:r>
                              <m:r>
                                <a:rPr lang="en-US" altLang="zh-CN" sz="2800" i="1" smtClean="0">
                                  <a:solidFill>
                                    <a:schemeClr val="bg1"/>
                                  </a:solidFill>
                                  <a:latin typeface="Cambria Math" panose="02040503050406030204" pitchFamily="18" charset="0"/>
                                </a:rPr>
                                <m:t>, </m:t>
                              </m:r>
                              <m:r>
                                <a:rPr lang="en-US" altLang="zh-CN" sz="2800" b="0" i="1" smtClean="0">
                                  <a:solidFill>
                                    <a:schemeClr val="bg1"/>
                                  </a:solidFill>
                                  <a:latin typeface="Cambria Math" panose="02040503050406030204" pitchFamily="18" charset="0"/>
                                </a:rPr>
                                <m:t> &lt;</m:t>
                              </m:r>
                              <m: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rPr>
                                <m:t> , </m:t>
                              </m:r>
                              <m:r>
                                <a:rPr lang="en-US" altLang="zh-CN" sz="2800" b="0" i="1" smtClean="0">
                                  <a:solidFill>
                                    <a:schemeClr val="bg1"/>
                                  </a:solidFill>
                                  <a:latin typeface="Cambria Math" panose="02040503050406030204" pitchFamily="18" charset="0"/>
                                </a:rPr>
                                <m:t>𝑗</m:t>
                              </m:r>
                              <m:r>
                                <a:rPr lang="en-US" altLang="zh-CN" sz="2800" b="0" i="1" smtClean="0">
                                  <a:solidFill>
                                    <a:schemeClr val="bg1"/>
                                  </a:solidFill>
                                  <a:latin typeface="Cambria Math" panose="02040503050406030204" pitchFamily="18" charset="0"/>
                                </a:rPr>
                                <m:t>&gt;∈</m:t>
                              </m:r>
                              <m:r>
                                <a:rPr lang="en-US" altLang="zh-CN" sz="2800" b="0" i="1" smtClean="0">
                                  <a:solidFill>
                                    <a:schemeClr val="bg1"/>
                                  </a:solidFill>
                                  <a:latin typeface="Cambria Math" panose="02040503050406030204" pitchFamily="18" charset="0"/>
                                  <a:ea typeface="Cambria Math" panose="02040503050406030204" pitchFamily="18" charset="0"/>
                                </a:rPr>
                                <m:t>𝐸</m:t>
                              </m:r>
                              <m:r>
                                <a:rPr lang="en-US" altLang="zh-CN" sz="2800" b="0" i="1" smtClean="0">
                                  <a:solidFill>
                                    <a:schemeClr val="bg1"/>
                                  </a:solidFill>
                                  <a:latin typeface="Cambria Math" panose="02040503050406030204" pitchFamily="18" charset="0"/>
                                  <a:ea typeface="Cambria Math" panose="02040503050406030204" pitchFamily="18" charset="0"/>
                                </a:rPr>
                                <m:t> 或 (</m:t>
                              </m:r>
                              <m:r>
                                <a:rPr lang="en-US" altLang="zh-CN" sz="2800" b="0" i="1" smtClean="0">
                                  <a:solidFill>
                                    <a:schemeClr val="bg1"/>
                                  </a:solidFill>
                                  <a:latin typeface="Cambria Math" panose="02040503050406030204" pitchFamily="18" charset="0"/>
                                  <a:ea typeface="Cambria Math" panose="02040503050406030204" pitchFamily="18" charset="0"/>
                                </a:rPr>
                                <m:t>𝑖</m:t>
                              </m:r>
                              <m:r>
                                <a:rPr lang="en-US" altLang="zh-CN" sz="2800" b="0" i="1" smtClean="0">
                                  <a:solidFill>
                                    <a:schemeClr val="bg1"/>
                                  </a:solidFill>
                                  <a:latin typeface="Cambria Math" panose="02040503050406030204" pitchFamily="18" charset="0"/>
                                  <a:ea typeface="Cambria Math" panose="02040503050406030204" pitchFamily="18" charset="0"/>
                                </a:rPr>
                                <m:t> , </m:t>
                              </m:r>
                              <m:r>
                                <a:rPr lang="en-US" altLang="zh-CN" sz="2800" b="0" i="1" smtClean="0">
                                  <a:solidFill>
                                    <a:schemeClr val="bg1"/>
                                  </a:solidFill>
                                  <a:latin typeface="Cambria Math" panose="02040503050406030204" pitchFamily="18" charset="0"/>
                                  <a:ea typeface="Cambria Math" panose="02040503050406030204" pitchFamily="18" charset="0"/>
                                </a:rPr>
                                <m:t>𝑗</m:t>
                              </m:r>
                              <m:r>
                                <a:rPr lang="en-US" altLang="zh-CN" sz="2800" b="0" i="1" smtClean="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𝐸</m:t>
                              </m:r>
                            </m:e>
                            <m:e>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                                        </m:t>
                              </m:r>
                              <m:r>
                                <a:rPr lang="en-US" altLang="zh-CN" sz="2800" i="1" smtClean="0">
                                  <a:solidFill>
                                    <a:schemeClr val="bg1"/>
                                  </a:solidFill>
                                  <a:latin typeface="Cambria Math" panose="02040503050406030204" pitchFamily="18" charset="0"/>
                                </a:rPr>
                                <m:t>  </m:t>
                              </m:r>
                              <m:r>
                                <a:rPr lang="zh-CN" altLang="en-US" sz="2800" i="0">
                                  <a:solidFill>
                                    <a:schemeClr val="bg1"/>
                                  </a:solidFill>
                                  <a:latin typeface="Cambria Math" panose="02040503050406030204" pitchFamily="18" charset="0"/>
                                </a:rPr>
                                <m:t>否则</m:t>
                              </m:r>
                            </m:e>
                          </m:eqArr>
                        </m:e>
                      </m:d>
                    </m:oMath>
                  </m:oMathPara>
                </a14:m>
                <a:endParaRPr lang="zh-CN" altLang="en-US" sz="2800" dirty="0">
                  <a:solidFill>
                    <a:schemeClr val="bg1"/>
                  </a:solidFill>
                  <a:latin typeface="方正喵呜体" panose="02010600010101010101" pitchFamily="2" charset="-122"/>
                  <a:ea typeface="方正喵呜体" panose="02010600010101010101" pitchFamily="2"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106273" y="830318"/>
                <a:ext cx="5748478" cy="111908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287838" y="3530986"/>
                <a:ext cx="2743200" cy="1587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solidFill>
                              <a:latin typeface="Cambria Math" panose="02040503050406030204" pitchFamily="18" charset="0"/>
                            </a:rPr>
                          </m:ctrlPr>
                        </m:dPr>
                        <m:e>
                          <m:m>
                            <m:mPr>
                              <m:mcs>
                                <m:mc>
                                  <m:mcPr>
                                    <m:count m:val="4"/>
                                    <m:mcJc m:val="center"/>
                                  </m:mcPr>
                                </m:mc>
                              </m:mcs>
                              <m:ctrlPr>
                                <a:rPr lang="en-US" altLang="zh-CN" sz="2800" i="1" smtClean="0">
                                  <a:solidFill>
                                    <a:schemeClr val="bg1"/>
                                  </a:solidFill>
                                  <a:latin typeface="Cambria Math" panose="02040503050406030204" pitchFamily="18" charset="0"/>
                                </a:rPr>
                              </m:ctrlPr>
                            </m:mPr>
                            <m:mr>
                              <m:e>
                                <m:r>
                                  <m:rPr>
                                    <m:brk m:alnAt="7"/>
                                  </m:rPr>
                                  <a:rPr lang="en-US" altLang="zh-CN" sz="2800" i="1" smtClean="0">
                                    <a:solidFill>
                                      <a:schemeClr val="bg1"/>
                                    </a:solidFill>
                                    <a:latin typeface="Cambria Math" panose="02040503050406030204" pitchFamily="18" charset="0"/>
                                    <a:ea typeface="Cambria Math" panose="02040503050406030204" pitchFamily="18" charset="0"/>
                                  </a:rPr>
                                  <m:t>∞</m:t>
                                </m:r>
                              </m:e>
                              <m:e>
                                <m:r>
                                  <a:rPr lang="en-US" altLang="zh-CN" sz="2800" i="1">
                                    <a:solidFill>
                                      <a:schemeClr val="bg1"/>
                                    </a:solidFill>
                                    <a:latin typeface="Cambria Math" panose="02040503050406030204" pitchFamily="18" charset="0"/>
                                  </a:rPr>
                                  <m:t>1</m:t>
                                </m:r>
                              </m:e>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a:rPr lang="en-US" altLang="zh-CN" sz="2800" b="0" i="1" smtClean="0">
                                    <a:solidFill>
                                      <a:schemeClr val="bg1"/>
                                    </a:solidFill>
                                    <a:latin typeface="Cambria Math" panose="02040503050406030204" pitchFamily="18" charset="0"/>
                                  </a:rPr>
                                  <m:t>4</m:t>
                                </m:r>
                              </m:e>
                            </m:mr>
                            <m:mr>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a:rPr lang="en-US" altLang="zh-CN" sz="2800" b="0" i="1" smtClean="0">
                                    <a:solidFill>
                                      <a:schemeClr val="bg1"/>
                                    </a:solidFill>
                                    <a:latin typeface="Cambria Math" panose="02040503050406030204" pitchFamily="18" charset="0"/>
                                  </a:rPr>
                                  <m:t>9</m:t>
                                </m:r>
                              </m:e>
                              <m:e>
                                <m:r>
                                  <a:rPr lang="en-US" altLang="zh-CN" sz="2800" b="0" i="1" smtClean="0">
                                    <a:solidFill>
                                      <a:schemeClr val="bg1"/>
                                    </a:solidFill>
                                    <a:latin typeface="Cambria Math" panose="02040503050406030204" pitchFamily="18" charset="0"/>
                                  </a:rPr>
                                  <m:t>2</m:t>
                                </m:r>
                              </m:e>
                            </m:mr>
                            <m:mr>
                              <m:e>
                                <m:r>
                                  <a:rPr lang="en-US" altLang="zh-CN" sz="2800" b="0" i="1" smtClean="0">
                                    <a:solidFill>
                                      <a:schemeClr val="bg1"/>
                                    </a:solidFill>
                                    <a:latin typeface="Cambria Math" panose="02040503050406030204" pitchFamily="18" charset="0"/>
                                  </a:rPr>
                                  <m:t>3</m:t>
                                </m:r>
                              </m:e>
                              <m:e>
                                <m:r>
                                  <a:rPr lang="en-US" altLang="zh-CN" sz="2800" b="0" i="1" smtClean="0">
                                    <a:solidFill>
                                      <a:schemeClr val="bg1"/>
                                    </a:solidFill>
                                    <a:latin typeface="Cambria Math" panose="02040503050406030204" pitchFamily="18" charset="0"/>
                                  </a:rPr>
                                  <m:t>5</m:t>
                                </m:r>
                              </m:e>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a:rPr lang="en-US" altLang="zh-CN" sz="2800" b="0" i="1" smtClean="0">
                                    <a:solidFill>
                                      <a:schemeClr val="bg1"/>
                                    </a:solidFill>
                                    <a:latin typeface="Cambria Math" panose="02040503050406030204" pitchFamily="18" charset="0"/>
                                  </a:rPr>
                                  <m:t>8</m:t>
                                </m:r>
                              </m:e>
                            </m:mr>
                            <m:mr>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m:rPr>
                                    <m:brk m:alnAt="7"/>
                                  </m:rPr>
                                  <a:rPr lang="en-US" altLang="zh-CN" sz="2800" i="1">
                                    <a:solidFill>
                                      <a:schemeClr val="bg1"/>
                                    </a:solidFill>
                                    <a:latin typeface="Cambria Math" panose="02040503050406030204" pitchFamily="18" charset="0"/>
                                    <a:ea typeface="Cambria Math" panose="02040503050406030204" pitchFamily="18" charset="0"/>
                                  </a:rPr>
                                  <m:t>∞</m:t>
                                </m:r>
                              </m:e>
                              <m:e>
                                <m:r>
                                  <a:rPr lang="en-US" altLang="zh-CN" sz="2800" b="0" i="1" smtClean="0">
                                    <a:solidFill>
                                      <a:schemeClr val="bg1"/>
                                    </a:solidFill>
                                    <a:latin typeface="Cambria Math" panose="02040503050406030204" pitchFamily="18" charset="0"/>
                                  </a:rPr>
                                  <m:t>6</m:t>
                                </m:r>
                              </m:e>
                              <m:e>
                                <m:r>
                                  <m:rPr>
                                    <m:brk m:alnAt="7"/>
                                  </m:rPr>
                                  <a:rPr lang="en-US" altLang="zh-CN" sz="2800" i="1">
                                    <a:solidFill>
                                      <a:schemeClr val="bg1"/>
                                    </a:solidFill>
                                    <a:latin typeface="Cambria Math" panose="02040503050406030204" pitchFamily="18" charset="0"/>
                                    <a:ea typeface="Cambria Math" panose="02040503050406030204" pitchFamily="18" charset="0"/>
                                  </a:rPr>
                                  <m:t>∞</m:t>
                                </m:r>
                              </m:e>
                            </m:mr>
                          </m:m>
                        </m:e>
                      </m:d>
                    </m:oMath>
                  </m:oMathPara>
                </a14:m>
                <a:endParaRPr lang="zh-CN" altLang="en-US" sz="2800" dirty="0">
                  <a:solidFill>
                    <a:schemeClr val="bg1"/>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287838" y="3530986"/>
                <a:ext cx="2743200" cy="158742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2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4"/>
          <p:cNvSpPr txBox="1">
            <a:spLocks noChangeArrowheads="1"/>
          </p:cNvSpPr>
          <p:nvPr/>
        </p:nvSpPr>
        <p:spPr>
          <a:xfrm>
            <a:off x="457200" y="457200"/>
            <a:ext cx="8229600" cy="884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无向图的邻接表</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54" name="椭圆 53"/>
          <p:cNvSpPr/>
          <p:nvPr/>
        </p:nvSpPr>
        <p:spPr>
          <a:xfrm>
            <a:off x="1276293" y="1984771"/>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5" name="椭圆 54"/>
          <p:cNvSpPr/>
          <p:nvPr/>
        </p:nvSpPr>
        <p:spPr>
          <a:xfrm>
            <a:off x="360362" y="3179761"/>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6" name="椭圆 55"/>
          <p:cNvSpPr/>
          <p:nvPr/>
        </p:nvSpPr>
        <p:spPr>
          <a:xfrm>
            <a:off x="2787594" y="3647730"/>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D</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7" name="椭圆 56"/>
          <p:cNvSpPr/>
          <p:nvPr/>
        </p:nvSpPr>
        <p:spPr>
          <a:xfrm>
            <a:off x="2709011" y="2489597"/>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cxnSp>
        <p:nvCxnSpPr>
          <p:cNvPr id="59" name="曲线连接符 58"/>
          <p:cNvCxnSpPr>
            <a:stCxn id="55" idx="1"/>
            <a:endCxn id="54" idx="2"/>
          </p:cNvCxnSpPr>
          <p:nvPr/>
        </p:nvCxnSpPr>
        <p:spPr>
          <a:xfrm rot="5400000" flipH="1" flipV="1">
            <a:off x="342872" y="2317829"/>
            <a:ext cx="1022400" cy="844442"/>
          </a:xfrm>
          <a:prstGeom prst="curvedConnector2">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54" idx="3"/>
            <a:endCxn id="56" idx="2"/>
          </p:cNvCxnSpPr>
          <p:nvPr/>
        </p:nvCxnSpPr>
        <p:spPr>
          <a:xfrm rot="16200000" flipH="1">
            <a:off x="1322503" y="2426718"/>
            <a:ext cx="1490370" cy="1439812"/>
          </a:xfrm>
          <a:prstGeom prst="curvedConnector2">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55" idx="6"/>
            <a:endCxn id="57" idx="4"/>
          </p:cNvCxnSpPr>
          <p:nvPr/>
        </p:nvCxnSpPr>
        <p:spPr>
          <a:xfrm flipV="1">
            <a:off x="848519" y="2977754"/>
            <a:ext cx="2104571" cy="446086"/>
          </a:xfrm>
          <a:prstGeom prst="curvedConnector2">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4392902" y="1790700"/>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5" name="圆角矩形 74"/>
          <p:cNvSpPr/>
          <p:nvPr/>
        </p:nvSpPr>
        <p:spPr>
          <a:xfrm>
            <a:off x="5018377" y="1790700"/>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7" name="圆角矩形 76"/>
          <p:cNvSpPr/>
          <p:nvPr/>
        </p:nvSpPr>
        <p:spPr>
          <a:xfrm>
            <a:off x="4392902" y="2434829"/>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8" name="圆角矩形 77"/>
          <p:cNvSpPr/>
          <p:nvPr/>
        </p:nvSpPr>
        <p:spPr>
          <a:xfrm>
            <a:off x="5018377" y="2434829"/>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9" name="圆角矩形 78"/>
          <p:cNvSpPr/>
          <p:nvPr/>
        </p:nvSpPr>
        <p:spPr>
          <a:xfrm>
            <a:off x="4392902" y="3082184"/>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0" name="圆角矩形 79"/>
          <p:cNvSpPr/>
          <p:nvPr/>
        </p:nvSpPr>
        <p:spPr>
          <a:xfrm>
            <a:off x="5018377" y="3082184"/>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1" name="圆角矩形 80"/>
          <p:cNvSpPr/>
          <p:nvPr/>
        </p:nvSpPr>
        <p:spPr>
          <a:xfrm>
            <a:off x="4392902" y="3726313"/>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D</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2" name="圆角矩形 81"/>
          <p:cNvSpPr/>
          <p:nvPr/>
        </p:nvSpPr>
        <p:spPr>
          <a:xfrm>
            <a:off x="5018377" y="3726313"/>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3" name="圆角矩形 82"/>
          <p:cNvSpPr/>
          <p:nvPr/>
        </p:nvSpPr>
        <p:spPr>
          <a:xfrm>
            <a:off x="5912140" y="1790700"/>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1</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4" name="圆角矩形 83"/>
          <p:cNvSpPr/>
          <p:nvPr/>
        </p:nvSpPr>
        <p:spPr>
          <a:xfrm>
            <a:off x="6537615" y="1790700"/>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5" name="圆角矩形 84"/>
          <p:cNvSpPr/>
          <p:nvPr/>
        </p:nvSpPr>
        <p:spPr>
          <a:xfrm>
            <a:off x="7426615" y="1790700"/>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3</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86" name="圆角矩形 85"/>
          <p:cNvSpPr/>
          <p:nvPr/>
        </p:nvSpPr>
        <p:spPr>
          <a:xfrm>
            <a:off x="8052090" y="1790700"/>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dirty="0">
              <a:solidFill>
                <a:schemeClr val="bg1"/>
              </a:solidFill>
              <a:latin typeface="方正喵呜体" panose="02010600010101010101" pitchFamily="2" charset="-122"/>
              <a:ea typeface="方正喵呜体" panose="02010600010101010101" pitchFamily="2" charset="-122"/>
            </a:endParaRPr>
          </a:p>
        </p:txBody>
      </p:sp>
      <p:cxnSp>
        <p:nvCxnSpPr>
          <p:cNvPr id="88" name="直接箭头连接符 87"/>
          <p:cNvCxnSpPr>
            <a:stCxn id="75" idx="3"/>
            <a:endCxn id="83" idx="1"/>
          </p:cNvCxnSpPr>
          <p:nvPr/>
        </p:nvCxnSpPr>
        <p:spPr>
          <a:xfrm>
            <a:off x="5551777" y="2057400"/>
            <a:ext cx="36036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4" idx="3"/>
            <a:endCxn id="85" idx="1"/>
          </p:cNvCxnSpPr>
          <p:nvPr/>
        </p:nvCxnSpPr>
        <p:spPr>
          <a:xfrm>
            <a:off x="7071015" y="2057400"/>
            <a:ext cx="355600"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5912140" y="2441625"/>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0</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93" name="圆角矩形 92"/>
          <p:cNvSpPr/>
          <p:nvPr/>
        </p:nvSpPr>
        <p:spPr>
          <a:xfrm>
            <a:off x="6537615" y="2441625"/>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94" name="直接箭头连接符 93"/>
          <p:cNvCxnSpPr>
            <a:stCxn id="78" idx="3"/>
            <a:endCxn id="92" idx="1"/>
          </p:cNvCxnSpPr>
          <p:nvPr/>
        </p:nvCxnSpPr>
        <p:spPr>
          <a:xfrm>
            <a:off x="5551777" y="2701529"/>
            <a:ext cx="360363" cy="6796"/>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圆角矩形 96"/>
          <p:cNvSpPr/>
          <p:nvPr/>
        </p:nvSpPr>
        <p:spPr>
          <a:xfrm>
            <a:off x="5929602" y="3093343"/>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1</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98" name="圆角矩形 97"/>
          <p:cNvSpPr/>
          <p:nvPr/>
        </p:nvSpPr>
        <p:spPr>
          <a:xfrm>
            <a:off x="6555077" y="3093343"/>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99" name="直接箭头连接符 98"/>
          <p:cNvCxnSpPr>
            <a:stCxn id="80" idx="3"/>
            <a:endCxn id="97" idx="1"/>
          </p:cNvCxnSpPr>
          <p:nvPr/>
        </p:nvCxnSpPr>
        <p:spPr>
          <a:xfrm>
            <a:off x="5551777" y="3348884"/>
            <a:ext cx="377825" cy="11159"/>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圆角矩形 101"/>
          <p:cNvSpPr/>
          <p:nvPr/>
        </p:nvSpPr>
        <p:spPr>
          <a:xfrm>
            <a:off x="5929602" y="3722743"/>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0</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03" name="圆角矩形 102"/>
          <p:cNvSpPr/>
          <p:nvPr/>
        </p:nvSpPr>
        <p:spPr>
          <a:xfrm>
            <a:off x="6555077" y="3722743"/>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104" name="直接箭头连接符 103"/>
          <p:cNvCxnSpPr>
            <a:stCxn id="82" idx="3"/>
            <a:endCxn id="102" idx="1"/>
          </p:cNvCxnSpPr>
          <p:nvPr/>
        </p:nvCxnSpPr>
        <p:spPr>
          <a:xfrm flipV="1">
            <a:off x="5551777" y="3989443"/>
            <a:ext cx="377825" cy="357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55"/>
          <p:cNvSpPr txBox="1">
            <a:spLocks noChangeArrowheads="1"/>
          </p:cNvSpPr>
          <p:nvPr/>
        </p:nvSpPr>
        <p:spPr>
          <a:xfrm>
            <a:off x="254145" y="4772870"/>
            <a:ext cx="8635710" cy="1675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mtClean="0">
                <a:solidFill>
                  <a:schemeClr val="bg2">
                    <a:lumMod val="75000"/>
                  </a:schemeClr>
                </a:solidFill>
                <a:latin typeface="方正喵呜体" panose="02010600010101010101" pitchFamily="2" charset="-122"/>
                <a:ea typeface="方正喵呜体" panose="02010600010101010101" pitchFamily="2" charset="-122"/>
              </a:rPr>
              <a:t>统计某顶点对应边链表中结点个数，可得该顶点的度。</a:t>
            </a:r>
          </a:p>
          <a:p>
            <a:pPr>
              <a:lnSpc>
                <a:spcPct val="105000"/>
              </a:lnSpc>
              <a:buSzPct val="50000"/>
            </a:pPr>
            <a:r>
              <a:rPr lang="zh-CN" altLang="en-US" smtClean="0">
                <a:solidFill>
                  <a:schemeClr val="bg2">
                    <a:lumMod val="75000"/>
                  </a:schemeClr>
                </a:solidFill>
                <a:latin typeface="方正喵呜体" panose="02010600010101010101" pitchFamily="2" charset="-122"/>
                <a:ea typeface="方正喵呜体" panose="02010600010101010101" pitchFamily="2" charset="-122"/>
              </a:rPr>
              <a:t>某条边</a:t>
            </a:r>
            <a:r>
              <a:rPr lang="en-US" altLang="zh-CN" smtClean="0">
                <a:solidFill>
                  <a:schemeClr val="bg2">
                    <a:lumMod val="75000"/>
                  </a:schemeClr>
                </a:solidFill>
                <a:latin typeface="方正喵呜体" panose="02010600010101010101" pitchFamily="2" charset="-122"/>
                <a:ea typeface="方正喵呜体" panose="02010600010101010101" pitchFamily="2" charset="-122"/>
              </a:rPr>
              <a:t>(v</a:t>
            </a:r>
            <a:r>
              <a:rPr lang="en-US" altLang="zh-CN" baseline="-25000" smtClean="0">
                <a:solidFill>
                  <a:schemeClr val="bg2">
                    <a:lumMod val="75000"/>
                  </a:schemeClr>
                </a:solidFill>
                <a:latin typeface="方正喵呜体" panose="02010600010101010101" pitchFamily="2" charset="-122"/>
                <a:ea typeface="方正喵呜体" panose="02010600010101010101" pitchFamily="2" charset="-122"/>
              </a:rPr>
              <a:t>i</a:t>
            </a:r>
            <a:r>
              <a:rPr lang="en-US" altLang="zh-CN" smtClean="0">
                <a:solidFill>
                  <a:schemeClr val="bg2">
                    <a:lumMod val="75000"/>
                  </a:schemeClr>
                </a:solidFill>
                <a:latin typeface="方正喵呜体" panose="02010600010101010101" pitchFamily="2" charset="-122"/>
                <a:ea typeface="方正喵呜体" panose="02010600010101010101" pitchFamily="2" charset="-122"/>
              </a:rPr>
              <a:t>, v</a:t>
            </a:r>
            <a:r>
              <a:rPr lang="en-US" altLang="zh-CN" baseline="-25000" smtClean="0">
                <a:solidFill>
                  <a:schemeClr val="bg2">
                    <a:lumMod val="75000"/>
                  </a:schemeClr>
                </a:solidFill>
                <a:latin typeface="方正喵呜体" panose="02010600010101010101" pitchFamily="2" charset="-122"/>
                <a:ea typeface="方正喵呜体" panose="02010600010101010101" pitchFamily="2" charset="-122"/>
              </a:rPr>
              <a:t>j</a:t>
            </a:r>
            <a:r>
              <a:rPr lang="en-US" altLang="zh-CN" smtClean="0">
                <a:solidFill>
                  <a:schemeClr val="bg2">
                    <a:lumMod val="75000"/>
                  </a:schemeClr>
                </a:solidFill>
                <a:latin typeface="方正喵呜体" panose="02010600010101010101" pitchFamily="2" charset="-122"/>
                <a:ea typeface="方正喵呜体" panose="02010600010101010101" pitchFamily="2" charset="-122"/>
              </a:rPr>
              <a:t>)</a:t>
            </a:r>
            <a:r>
              <a:rPr lang="zh-CN" altLang="en-US" smtClean="0">
                <a:solidFill>
                  <a:schemeClr val="bg2">
                    <a:lumMod val="75000"/>
                  </a:schemeClr>
                </a:solidFill>
                <a:latin typeface="方正喵呜体" panose="02010600010101010101" pitchFamily="2" charset="-122"/>
                <a:ea typeface="方正喵呜体" panose="02010600010101010101" pitchFamily="2" charset="-122"/>
              </a:rPr>
              <a:t>在邻接表中有两个边结点，分别在第 </a:t>
            </a:r>
            <a:r>
              <a:rPr lang="en-US" altLang="zh-CN" smtClean="0">
                <a:solidFill>
                  <a:schemeClr val="bg2">
                    <a:lumMod val="75000"/>
                  </a:schemeClr>
                </a:solidFill>
                <a:latin typeface="方正喵呜体" panose="02010600010101010101" pitchFamily="2" charset="-122"/>
                <a:ea typeface="方正喵呜体" panose="02010600010101010101" pitchFamily="2" charset="-122"/>
              </a:rPr>
              <a:t>i </a:t>
            </a:r>
            <a:r>
              <a:rPr lang="zh-CN" altLang="en-US" smtClean="0">
                <a:solidFill>
                  <a:schemeClr val="bg2">
                    <a:lumMod val="75000"/>
                  </a:schemeClr>
                </a:solidFill>
                <a:latin typeface="方正喵呜体" panose="02010600010101010101" pitchFamily="2" charset="-122"/>
                <a:ea typeface="方正喵呜体" panose="02010600010101010101" pitchFamily="2" charset="-122"/>
              </a:rPr>
              <a:t>个顶点和第 </a:t>
            </a:r>
            <a:r>
              <a:rPr lang="en-US" altLang="zh-CN" smtClean="0">
                <a:solidFill>
                  <a:schemeClr val="bg2">
                    <a:lumMod val="75000"/>
                  </a:schemeClr>
                </a:solidFill>
                <a:latin typeface="方正喵呜体" panose="02010600010101010101" pitchFamily="2" charset="-122"/>
                <a:ea typeface="方正喵呜体" panose="02010600010101010101" pitchFamily="2" charset="-122"/>
              </a:rPr>
              <a:t>j </a:t>
            </a:r>
            <a:r>
              <a:rPr lang="zh-CN" altLang="en-US" smtClean="0">
                <a:solidFill>
                  <a:schemeClr val="bg2">
                    <a:lumMod val="75000"/>
                  </a:schemeClr>
                </a:solidFill>
                <a:latin typeface="方正喵呜体" panose="02010600010101010101" pitchFamily="2" charset="-122"/>
                <a:ea typeface="方正喵呜体" panose="02010600010101010101" pitchFamily="2" charset="-122"/>
              </a:rPr>
              <a:t>个顶点对应的边链表中。</a:t>
            </a:r>
            <a:endParaRPr lang="zh-CN" altLang="en-US" dirty="0">
              <a:solidFill>
                <a:schemeClr val="bg2">
                  <a:lumMod val="7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0992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276293" y="1984771"/>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3" name="椭圆 2"/>
          <p:cNvSpPr/>
          <p:nvPr/>
        </p:nvSpPr>
        <p:spPr>
          <a:xfrm>
            <a:off x="1276293" y="3284536"/>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 name="椭圆 3"/>
          <p:cNvSpPr/>
          <p:nvPr/>
        </p:nvSpPr>
        <p:spPr>
          <a:xfrm>
            <a:off x="1276293" y="4794647"/>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 name="Rectangle 62"/>
          <p:cNvSpPr txBox="1">
            <a:spLocks noChangeArrowheads="1"/>
          </p:cNvSpPr>
          <p:nvPr/>
        </p:nvSpPr>
        <p:spPr>
          <a:xfrm>
            <a:off x="460115" y="581261"/>
            <a:ext cx="8229600" cy="83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2">
                    <a:lumMod val="75000"/>
                  </a:schemeClr>
                </a:solidFill>
                <a:latin typeface="方正喵呜体" panose="02010600010101010101" pitchFamily="2" charset="-122"/>
                <a:ea typeface="方正喵呜体" panose="02010600010101010101" pitchFamily="2" charset="-122"/>
              </a:rPr>
              <a:t>有向图的邻接表和逆邻接表</a:t>
            </a:r>
            <a:endParaRPr lang="zh-CN" altLang="en-US" sz="4000" dirty="0">
              <a:solidFill>
                <a:schemeClr val="bg2">
                  <a:lumMod val="75000"/>
                </a:schemeClr>
              </a:solidFill>
              <a:latin typeface="方正喵呜体" panose="02010600010101010101" pitchFamily="2" charset="-122"/>
              <a:ea typeface="方正喵呜体" panose="02010600010101010101" pitchFamily="2" charset="-122"/>
            </a:endParaRPr>
          </a:p>
        </p:txBody>
      </p:sp>
      <p:cxnSp>
        <p:nvCxnSpPr>
          <p:cNvPr id="7" name="曲线连接符 6"/>
          <p:cNvCxnSpPr>
            <a:stCxn id="3" idx="2"/>
            <a:endCxn id="2" idx="2"/>
          </p:cNvCxnSpPr>
          <p:nvPr/>
        </p:nvCxnSpPr>
        <p:spPr>
          <a:xfrm rot="10800000">
            <a:off x="1276293" y="2228851"/>
            <a:ext cx="12700" cy="1299765"/>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2" idx="6"/>
            <a:endCxn id="3" idx="6"/>
          </p:cNvCxnSpPr>
          <p:nvPr/>
        </p:nvCxnSpPr>
        <p:spPr>
          <a:xfrm>
            <a:off x="1764450" y="2228850"/>
            <a:ext cx="12700" cy="1299765"/>
          </a:xfrm>
          <a:prstGeom prst="curved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3" idx="4"/>
            <a:endCxn id="4" idx="0"/>
          </p:cNvCxnSpPr>
          <p:nvPr/>
        </p:nvCxnSpPr>
        <p:spPr>
          <a:xfrm rot="5400000">
            <a:off x="1009395" y="4283670"/>
            <a:ext cx="1021954" cy="12700"/>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478502" y="169257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1" name="圆角矩形 20"/>
          <p:cNvSpPr/>
          <p:nvPr/>
        </p:nvSpPr>
        <p:spPr>
          <a:xfrm>
            <a:off x="4103977" y="1692572"/>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2" name="圆角矩形 21"/>
          <p:cNvSpPr/>
          <p:nvPr/>
        </p:nvSpPr>
        <p:spPr>
          <a:xfrm>
            <a:off x="3478502" y="2336701"/>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3" name="圆角矩形 22"/>
          <p:cNvSpPr/>
          <p:nvPr/>
        </p:nvSpPr>
        <p:spPr>
          <a:xfrm>
            <a:off x="4103977" y="2336701"/>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4" name="圆角矩形 23"/>
          <p:cNvSpPr/>
          <p:nvPr/>
        </p:nvSpPr>
        <p:spPr>
          <a:xfrm>
            <a:off x="3478502" y="2984056"/>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5" name="圆角矩形 24"/>
          <p:cNvSpPr/>
          <p:nvPr/>
        </p:nvSpPr>
        <p:spPr>
          <a:xfrm>
            <a:off x="4103977" y="2984056"/>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6" name="圆角矩形 25"/>
          <p:cNvSpPr/>
          <p:nvPr/>
        </p:nvSpPr>
        <p:spPr>
          <a:xfrm>
            <a:off x="4997740" y="169257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1</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7" name="圆角矩形 26"/>
          <p:cNvSpPr/>
          <p:nvPr/>
        </p:nvSpPr>
        <p:spPr>
          <a:xfrm>
            <a:off x="5623215" y="1692572"/>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28" name="圆角矩形 27"/>
          <p:cNvSpPr/>
          <p:nvPr/>
        </p:nvSpPr>
        <p:spPr>
          <a:xfrm>
            <a:off x="6516978" y="2340619"/>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2</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9" name="圆角矩形 28"/>
          <p:cNvSpPr/>
          <p:nvPr/>
        </p:nvSpPr>
        <p:spPr>
          <a:xfrm>
            <a:off x="7142453" y="2340619"/>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dirty="0">
              <a:solidFill>
                <a:schemeClr val="bg1"/>
              </a:solidFill>
              <a:latin typeface="方正喵呜体" panose="02010600010101010101" pitchFamily="2" charset="-122"/>
              <a:ea typeface="方正喵呜体" panose="02010600010101010101" pitchFamily="2" charset="-122"/>
            </a:endParaRPr>
          </a:p>
        </p:txBody>
      </p:sp>
      <p:cxnSp>
        <p:nvCxnSpPr>
          <p:cNvPr id="30" name="直接箭头连接符 29"/>
          <p:cNvCxnSpPr>
            <a:stCxn id="21" idx="3"/>
            <a:endCxn id="26" idx="1"/>
          </p:cNvCxnSpPr>
          <p:nvPr/>
        </p:nvCxnSpPr>
        <p:spPr>
          <a:xfrm>
            <a:off x="4637377" y="1959272"/>
            <a:ext cx="36036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33" idx="3"/>
            <a:endCxn id="28" idx="1"/>
          </p:cNvCxnSpPr>
          <p:nvPr/>
        </p:nvCxnSpPr>
        <p:spPr>
          <a:xfrm flipV="1">
            <a:off x="6156615" y="2607319"/>
            <a:ext cx="360363" cy="28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4997740" y="2343497"/>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0</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33" name="圆角矩形 32"/>
          <p:cNvSpPr/>
          <p:nvPr/>
        </p:nvSpPr>
        <p:spPr>
          <a:xfrm>
            <a:off x="5623215" y="2343497"/>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34" name="直接箭头连接符 33"/>
          <p:cNvCxnSpPr>
            <a:stCxn id="23" idx="3"/>
            <a:endCxn id="32" idx="1"/>
          </p:cNvCxnSpPr>
          <p:nvPr/>
        </p:nvCxnSpPr>
        <p:spPr>
          <a:xfrm>
            <a:off x="4637377" y="2603401"/>
            <a:ext cx="360363" cy="6796"/>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3478502" y="437862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0" name="圆角矩形 39"/>
          <p:cNvSpPr/>
          <p:nvPr/>
        </p:nvSpPr>
        <p:spPr>
          <a:xfrm>
            <a:off x="4103977" y="4378622"/>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1" name="圆角矩形 40"/>
          <p:cNvSpPr/>
          <p:nvPr/>
        </p:nvSpPr>
        <p:spPr>
          <a:xfrm>
            <a:off x="3478502" y="5022751"/>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2" name="圆角矩形 41"/>
          <p:cNvSpPr/>
          <p:nvPr/>
        </p:nvSpPr>
        <p:spPr>
          <a:xfrm>
            <a:off x="4103977" y="5022751"/>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3" name="圆角矩形 42"/>
          <p:cNvSpPr/>
          <p:nvPr/>
        </p:nvSpPr>
        <p:spPr>
          <a:xfrm>
            <a:off x="3478502" y="5670106"/>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4" name="圆角矩形 43"/>
          <p:cNvSpPr/>
          <p:nvPr/>
        </p:nvSpPr>
        <p:spPr>
          <a:xfrm>
            <a:off x="4103977" y="5670106"/>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5" name="圆角矩形 44"/>
          <p:cNvSpPr/>
          <p:nvPr/>
        </p:nvSpPr>
        <p:spPr>
          <a:xfrm>
            <a:off x="4997740" y="437862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1</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6" name="圆角矩形 45"/>
          <p:cNvSpPr/>
          <p:nvPr/>
        </p:nvSpPr>
        <p:spPr>
          <a:xfrm>
            <a:off x="5623215" y="4378622"/>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47" name="圆角矩形 46"/>
          <p:cNvSpPr/>
          <p:nvPr/>
        </p:nvSpPr>
        <p:spPr>
          <a:xfrm>
            <a:off x="4994275" y="5683548"/>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1</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8" name="圆角矩形 47"/>
          <p:cNvSpPr/>
          <p:nvPr/>
        </p:nvSpPr>
        <p:spPr>
          <a:xfrm>
            <a:off x="5619750" y="5683548"/>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dirty="0">
              <a:solidFill>
                <a:schemeClr val="bg1"/>
              </a:solidFill>
              <a:latin typeface="方正喵呜体" panose="02010600010101010101" pitchFamily="2" charset="-122"/>
              <a:ea typeface="方正喵呜体" panose="02010600010101010101" pitchFamily="2" charset="-122"/>
            </a:endParaRPr>
          </a:p>
        </p:txBody>
      </p:sp>
      <p:cxnSp>
        <p:nvCxnSpPr>
          <p:cNvPr id="49" name="直接箭头连接符 48"/>
          <p:cNvCxnSpPr>
            <a:stCxn id="40" idx="3"/>
            <a:endCxn id="45" idx="1"/>
          </p:cNvCxnSpPr>
          <p:nvPr/>
        </p:nvCxnSpPr>
        <p:spPr>
          <a:xfrm>
            <a:off x="4637377" y="4645322"/>
            <a:ext cx="36036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47" idx="1"/>
          </p:cNvCxnSpPr>
          <p:nvPr/>
        </p:nvCxnSpPr>
        <p:spPr>
          <a:xfrm flipV="1">
            <a:off x="4633912" y="5950248"/>
            <a:ext cx="360363" cy="28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997740" y="5029547"/>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0</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2" name="圆角矩形 51"/>
          <p:cNvSpPr/>
          <p:nvPr/>
        </p:nvSpPr>
        <p:spPr>
          <a:xfrm>
            <a:off x="5623215" y="5029547"/>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53" name="直接箭头连接符 52"/>
          <p:cNvCxnSpPr>
            <a:stCxn id="42" idx="3"/>
            <a:endCxn id="51" idx="1"/>
          </p:cNvCxnSpPr>
          <p:nvPr/>
        </p:nvCxnSpPr>
        <p:spPr>
          <a:xfrm>
            <a:off x="4637377" y="5289451"/>
            <a:ext cx="360363" cy="6796"/>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8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56933" y="2447474"/>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3" name="椭圆 2"/>
          <p:cNvSpPr/>
          <p:nvPr/>
        </p:nvSpPr>
        <p:spPr>
          <a:xfrm>
            <a:off x="241002" y="3642464"/>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4" name="椭圆 3"/>
          <p:cNvSpPr/>
          <p:nvPr/>
        </p:nvSpPr>
        <p:spPr>
          <a:xfrm>
            <a:off x="2668234" y="4110433"/>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D</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5" name="椭圆 4"/>
          <p:cNvSpPr/>
          <p:nvPr/>
        </p:nvSpPr>
        <p:spPr>
          <a:xfrm>
            <a:off x="2589651" y="2952300"/>
            <a:ext cx="488157" cy="488157"/>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cxnSp>
        <p:nvCxnSpPr>
          <p:cNvPr id="6" name="曲线连接符 5"/>
          <p:cNvCxnSpPr>
            <a:stCxn id="3" idx="1"/>
            <a:endCxn id="2" idx="2"/>
          </p:cNvCxnSpPr>
          <p:nvPr/>
        </p:nvCxnSpPr>
        <p:spPr>
          <a:xfrm rot="5400000" flipH="1" flipV="1">
            <a:off x="223512" y="2780532"/>
            <a:ext cx="1022400" cy="844442"/>
          </a:xfrm>
          <a:prstGeom prst="curvedConnector2">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4" idx="2"/>
          </p:cNvCxnSpPr>
          <p:nvPr/>
        </p:nvCxnSpPr>
        <p:spPr>
          <a:xfrm rot="16200000" flipH="1">
            <a:off x="1203143" y="2889421"/>
            <a:ext cx="1490370" cy="1439812"/>
          </a:xfrm>
          <a:prstGeom prst="curvedConnector2">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3" idx="6"/>
            <a:endCxn id="5" idx="4"/>
          </p:cNvCxnSpPr>
          <p:nvPr/>
        </p:nvCxnSpPr>
        <p:spPr>
          <a:xfrm flipV="1">
            <a:off x="729159" y="3440457"/>
            <a:ext cx="2104571" cy="446086"/>
          </a:xfrm>
          <a:prstGeom prst="curvedConnector2">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487330" y="225226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bg2">
                    <a:lumMod val="75000"/>
                  </a:schemeClr>
                </a:solidFill>
                <a:latin typeface="方正喵呜体" panose="02010600010101010101" pitchFamily="2" charset="-122"/>
                <a:ea typeface="方正喵呜体" panose="02010600010101010101" pitchFamily="2" charset="-122"/>
              </a:rPr>
              <a:t>A</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0" name="圆角矩形 9"/>
          <p:cNvSpPr/>
          <p:nvPr/>
        </p:nvSpPr>
        <p:spPr>
          <a:xfrm>
            <a:off x="4112805" y="2252262"/>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1" name="圆角矩形 10"/>
          <p:cNvSpPr/>
          <p:nvPr/>
        </p:nvSpPr>
        <p:spPr>
          <a:xfrm>
            <a:off x="3487330" y="2896391"/>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B</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2" name="圆角矩形 11"/>
          <p:cNvSpPr/>
          <p:nvPr/>
        </p:nvSpPr>
        <p:spPr>
          <a:xfrm>
            <a:off x="4112805" y="2896391"/>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3" name="圆角矩形 12"/>
          <p:cNvSpPr/>
          <p:nvPr/>
        </p:nvSpPr>
        <p:spPr>
          <a:xfrm>
            <a:off x="3487330" y="3543746"/>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C</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4" name="圆角矩形 13"/>
          <p:cNvSpPr/>
          <p:nvPr/>
        </p:nvSpPr>
        <p:spPr>
          <a:xfrm>
            <a:off x="4112805" y="3543746"/>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5" name="圆角矩形 14"/>
          <p:cNvSpPr/>
          <p:nvPr/>
        </p:nvSpPr>
        <p:spPr>
          <a:xfrm>
            <a:off x="3487330" y="4187875"/>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D</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6" name="圆角矩形 15"/>
          <p:cNvSpPr/>
          <p:nvPr/>
        </p:nvSpPr>
        <p:spPr>
          <a:xfrm>
            <a:off x="4112805" y="4187875"/>
            <a:ext cx="533400" cy="533400"/>
          </a:xfrm>
          <a:prstGeom prst="roundRect">
            <a:avLst/>
          </a:prstGeom>
          <a:solidFill>
            <a:schemeClr val="accent3">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7" name="圆角矩形 16"/>
          <p:cNvSpPr/>
          <p:nvPr/>
        </p:nvSpPr>
        <p:spPr>
          <a:xfrm>
            <a:off x="5006568" y="225226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2</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8" name="圆角矩形 17"/>
          <p:cNvSpPr/>
          <p:nvPr/>
        </p:nvSpPr>
        <p:spPr>
          <a:xfrm>
            <a:off x="6247144" y="2252262"/>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19" name="圆角矩形 18"/>
          <p:cNvSpPr/>
          <p:nvPr/>
        </p:nvSpPr>
        <p:spPr>
          <a:xfrm>
            <a:off x="7136144" y="2252262"/>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3</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0" name="圆角矩形 19"/>
          <p:cNvSpPr/>
          <p:nvPr/>
        </p:nvSpPr>
        <p:spPr>
          <a:xfrm>
            <a:off x="8375257" y="2247849"/>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dirty="0">
              <a:solidFill>
                <a:schemeClr val="bg1"/>
              </a:solidFill>
              <a:latin typeface="方正喵呜体" panose="02010600010101010101" pitchFamily="2" charset="-122"/>
              <a:ea typeface="方正喵呜体" panose="02010600010101010101" pitchFamily="2" charset="-122"/>
            </a:endParaRPr>
          </a:p>
        </p:txBody>
      </p:sp>
      <p:cxnSp>
        <p:nvCxnSpPr>
          <p:cNvPr id="21" name="直接箭头连接符 20"/>
          <p:cNvCxnSpPr>
            <a:stCxn id="10" idx="3"/>
            <a:endCxn id="17" idx="1"/>
          </p:cNvCxnSpPr>
          <p:nvPr/>
        </p:nvCxnSpPr>
        <p:spPr>
          <a:xfrm>
            <a:off x="4646205" y="2518962"/>
            <a:ext cx="36036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8" idx="3"/>
            <a:endCxn id="19" idx="1"/>
          </p:cNvCxnSpPr>
          <p:nvPr/>
        </p:nvCxnSpPr>
        <p:spPr>
          <a:xfrm>
            <a:off x="6780544" y="2518962"/>
            <a:ext cx="355600"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006568" y="2903187"/>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0</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24" name="圆角矩形 23"/>
          <p:cNvSpPr/>
          <p:nvPr/>
        </p:nvSpPr>
        <p:spPr>
          <a:xfrm>
            <a:off x="6247144" y="2903187"/>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cxnSp>
        <p:nvCxnSpPr>
          <p:cNvPr id="25" name="直接箭头连接符 24"/>
          <p:cNvCxnSpPr>
            <a:stCxn id="12" idx="3"/>
            <a:endCxn id="23" idx="1"/>
          </p:cNvCxnSpPr>
          <p:nvPr/>
        </p:nvCxnSpPr>
        <p:spPr>
          <a:xfrm>
            <a:off x="4646205" y="3163091"/>
            <a:ext cx="360363" cy="6796"/>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58"/>
          <p:cNvSpPr txBox="1">
            <a:spLocks noChangeArrowheads="1"/>
          </p:cNvSpPr>
          <p:nvPr/>
        </p:nvSpPr>
        <p:spPr>
          <a:xfrm>
            <a:off x="433728" y="364329"/>
            <a:ext cx="8229600" cy="866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2">
                    <a:lumMod val="75000"/>
                  </a:schemeClr>
                </a:solidFill>
                <a:latin typeface="方正喵呜体" panose="02010600010101010101" pitchFamily="2" charset="-122"/>
                <a:ea typeface="方正喵呜体" panose="02010600010101010101" pitchFamily="2" charset="-122"/>
              </a:rPr>
              <a:t>网络 </a:t>
            </a:r>
            <a:r>
              <a:rPr lang="en-US" altLang="zh-CN" sz="4000" smtClean="0">
                <a:solidFill>
                  <a:schemeClr val="bg2">
                    <a:lumMod val="75000"/>
                  </a:schemeClr>
                </a:solidFill>
                <a:latin typeface="方正喵呜体" panose="02010600010101010101" pitchFamily="2" charset="-122"/>
                <a:ea typeface="方正喵呜体" panose="02010600010101010101" pitchFamily="2" charset="-122"/>
              </a:rPr>
              <a:t>(</a:t>
            </a:r>
            <a:r>
              <a:rPr lang="zh-CN" altLang="en-US" sz="4000" smtClean="0">
                <a:solidFill>
                  <a:schemeClr val="bg2">
                    <a:lumMod val="75000"/>
                  </a:schemeClr>
                </a:solidFill>
                <a:latin typeface="方正喵呜体" panose="02010600010101010101" pitchFamily="2" charset="-122"/>
                <a:ea typeface="方正喵呜体" panose="02010600010101010101" pitchFamily="2" charset="-122"/>
              </a:rPr>
              <a:t>带权图</a:t>
            </a:r>
            <a:r>
              <a:rPr lang="en-US" altLang="zh-CN" sz="4000" smtClean="0">
                <a:solidFill>
                  <a:schemeClr val="bg2">
                    <a:lumMod val="75000"/>
                  </a:schemeClr>
                </a:solidFill>
                <a:latin typeface="方正喵呜体" panose="02010600010101010101" pitchFamily="2" charset="-122"/>
                <a:ea typeface="方正喵呜体" panose="02010600010101010101" pitchFamily="2" charset="-122"/>
              </a:rPr>
              <a:t>) </a:t>
            </a:r>
            <a:r>
              <a:rPr lang="zh-CN" altLang="en-US" sz="4000" smtClean="0">
                <a:solidFill>
                  <a:schemeClr val="bg2">
                    <a:lumMod val="75000"/>
                  </a:schemeClr>
                </a:solidFill>
                <a:latin typeface="方正喵呜体" panose="02010600010101010101" pitchFamily="2" charset="-122"/>
                <a:ea typeface="方正喵呜体" panose="02010600010101010101" pitchFamily="2" charset="-122"/>
              </a:rPr>
              <a:t>的邻接表</a:t>
            </a:r>
            <a:endParaRPr lang="zh-CN" altLang="en-US" sz="40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63" name="文本框 62"/>
          <p:cNvSpPr txBox="1"/>
          <p:nvPr/>
        </p:nvSpPr>
        <p:spPr>
          <a:xfrm>
            <a:off x="219033" y="2641021"/>
            <a:ext cx="413470" cy="584775"/>
          </a:xfrm>
          <a:prstGeom prst="rect">
            <a:avLst/>
          </a:prstGeom>
          <a:noFill/>
        </p:spPr>
        <p:txBody>
          <a:bodyPr wrap="square" rtlCol="0">
            <a:spAutoFit/>
          </a:bodyPr>
          <a:lstStyle/>
          <a:p>
            <a:pPr algn="ctr"/>
            <a:r>
              <a:rPr lang="en-US" altLang="zh-CN" sz="3200" dirty="0" smtClean="0">
                <a:solidFill>
                  <a:schemeClr val="bg2">
                    <a:lumMod val="75000"/>
                  </a:schemeClr>
                </a:solidFill>
                <a:latin typeface="方正喵呜体" panose="02010600010101010101" pitchFamily="2" charset="-122"/>
                <a:ea typeface="方正喵呜体" panose="02010600010101010101" pitchFamily="2" charset="-122"/>
              </a:rPr>
              <a:t>5</a:t>
            </a:r>
            <a:endParaRPr lang="zh-CN" altLang="en-US" sz="32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64" name="文本框 63"/>
          <p:cNvSpPr txBox="1"/>
          <p:nvPr/>
        </p:nvSpPr>
        <p:spPr>
          <a:xfrm>
            <a:off x="933156" y="3070775"/>
            <a:ext cx="413470" cy="584775"/>
          </a:xfrm>
          <a:prstGeom prst="rect">
            <a:avLst/>
          </a:prstGeom>
          <a:noFill/>
        </p:spPr>
        <p:txBody>
          <a:bodyPr wrap="square" rtlCol="0">
            <a:spAutoFit/>
          </a:bodyPr>
          <a:lstStyle/>
          <a:p>
            <a:pPr algn="ctr"/>
            <a:r>
              <a:rPr lang="en-US" altLang="zh-CN" sz="3200" dirty="0" smtClean="0">
                <a:solidFill>
                  <a:schemeClr val="bg2">
                    <a:lumMod val="75000"/>
                  </a:schemeClr>
                </a:solidFill>
                <a:latin typeface="方正喵呜体" panose="02010600010101010101" pitchFamily="2" charset="-122"/>
                <a:ea typeface="方正喵呜体" panose="02010600010101010101" pitchFamily="2" charset="-122"/>
              </a:rPr>
              <a:t>9</a:t>
            </a:r>
            <a:endParaRPr lang="zh-CN" altLang="en-US" sz="32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65" name="文本框 64"/>
          <p:cNvSpPr txBox="1"/>
          <p:nvPr/>
        </p:nvSpPr>
        <p:spPr>
          <a:xfrm>
            <a:off x="1722755" y="3252499"/>
            <a:ext cx="788250" cy="584775"/>
          </a:xfrm>
          <a:prstGeom prst="rect">
            <a:avLst/>
          </a:prstGeom>
          <a:noFill/>
        </p:spPr>
        <p:txBody>
          <a:bodyPr wrap="square" rtlCol="0">
            <a:spAutoFit/>
          </a:bodyPr>
          <a:lstStyle/>
          <a:p>
            <a:pPr algn="ctr"/>
            <a:r>
              <a:rPr lang="en-US" altLang="zh-CN" sz="3200" dirty="0" smtClean="0">
                <a:solidFill>
                  <a:schemeClr val="bg2">
                    <a:lumMod val="75000"/>
                  </a:schemeClr>
                </a:solidFill>
                <a:latin typeface="方正喵呜体" panose="02010600010101010101" pitchFamily="2" charset="-122"/>
                <a:ea typeface="方正喵呜体" panose="02010600010101010101" pitchFamily="2" charset="-122"/>
              </a:rPr>
              <a:t>10</a:t>
            </a:r>
            <a:endParaRPr lang="zh-CN" altLang="en-US" sz="3200" dirty="0">
              <a:solidFill>
                <a:schemeClr val="bg2">
                  <a:lumMod val="75000"/>
                </a:schemeClr>
              </a:solidFill>
              <a:latin typeface="方正喵呜体" panose="02010600010101010101" pitchFamily="2" charset="-122"/>
              <a:ea typeface="方正喵呜体" panose="02010600010101010101" pitchFamily="2" charset="-122"/>
            </a:endParaRPr>
          </a:p>
        </p:txBody>
      </p:sp>
      <p:cxnSp>
        <p:nvCxnSpPr>
          <p:cNvPr id="66" name="曲线连接符 65"/>
          <p:cNvCxnSpPr>
            <a:stCxn id="2" idx="7"/>
            <a:endCxn id="5" idx="0"/>
          </p:cNvCxnSpPr>
          <p:nvPr/>
        </p:nvCxnSpPr>
        <p:spPr>
          <a:xfrm rot="16200000" flipH="1">
            <a:off x="1986996" y="2105567"/>
            <a:ext cx="433337" cy="1260129"/>
          </a:xfrm>
          <a:prstGeom prst="curvedConnector3">
            <a:avLst>
              <a:gd name="adj1" fmla="val -6925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886160" y="1652003"/>
            <a:ext cx="788250" cy="584775"/>
          </a:xfrm>
          <a:prstGeom prst="rect">
            <a:avLst/>
          </a:prstGeom>
          <a:noFill/>
        </p:spPr>
        <p:txBody>
          <a:bodyPr wrap="square" rtlCol="0">
            <a:spAutoFit/>
          </a:bodyPr>
          <a:lstStyle/>
          <a:p>
            <a:pPr algn="ctr"/>
            <a:r>
              <a:rPr lang="en-US" altLang="zh-CN" sz="3200" dirty="0" smtClean="0">
                <a:solidFill>
                  <a:schemeClr val="bg2">
                    <a:lumMod val="75000"/>
                  </a:schemeClr>
                </a:solidFill>
                <a:latin typeface="方正喵呜体" panose="02010600010101010101" pitchFamily="2" charset="-122"/>
                <a:ea typeface="方正喵呜体" panose="02010600010101010101" pitchFamily="2" charset="-122"/>
              </a:rPr>
              <a:t>7</a:t>
            </a:r>
            <a:endParaRPr lang="zh-CN" altLang="en-US" sz="32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0" name="圆角矩形 69"/>
          <p:cNvSpPr/>
          <p:nvPr/>
        </p:nvSpPr>
        <p:spPr>
          <a:xfrm>
            <a:off x="5630331" y="2252262"/>
            <a:ext cx="533400" cy="533400"/>
          </a:xfrm>
          <a:prstGeom prst="roundRect">
            <a:avLst/>
          </a:prstGeom>
          <a:solidFill>
            <a:schemeClr val="accent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2">
                    <a:lumMod val="75000"/>
                  </a:schemeClr>
                </a:solidFill>
                <a:latin typeface="方正喵呜体" panose="02010600010101010101" pitchFamily="2" charset="-122"/>
                <a:ea typeface="方正喵呜体" panose="02010600010101010101" pitchFamily="2" charset="-122"/>
              </a:rPr>
              <a:t>7</a:t>
            </a: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1" name="圆角矩形 70"/>
          <p:cNvSpPr/>
          <p:nvPr/>
        </p:nvSpPr>
        <p:spPr>
          <a:xfrm>
            <a:off x="5630331" y="2903187"/>
            <a:ext cx="533400" cy="533400"/>
          </a:xfrm>
          <a:prstGeom prst="roundRect">
            <a:avLst/>
          </a:prstGeom>
          <a:solidFill>
            <a:schemeClr val="accent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smtClean="0">
                <a:solidFill>
                  <a:schemeClr val="bg1"/>
                </a:solidFill>
                <a:latin typeface="方正喵呜体" panose="02010600010101010101" pitchFamily="2" charset="-122"/>
                <a:ea typeface="方正喵呜体" panose="02010600010101010101" pitchFamily="2" charset="-122"/>
                <a:sym typeface="Symbol" pitchFamily="18" charset="2"/>
              </a:rPr>
              <a:t>5</a:t>
            </a:r>
            <a:endParaRPr kumimoji="1"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74" name="圆角矩形 73"/>
          <p:cNvSpPr/>
          <p:nvPr/>
        </p:nvSpPr>
        <p:spPr>
          <a:xfrm>
            <a:off x="7758444" y="2247849"/>
            <a:ext cx="533400" cy="533400"/>
          </a:xfrm>
          <a:prstGeom prst="roundRect">
            <a:avLst/>
          </a:prstGeom>
          <a:solidFill>
            <a:schemeClr val="accent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2">
                    <a:lumMod val="75000"/>
                  </a:schemeClr>
                </a:solidFill>
                <a:latin typeface="方正喵呜体" panose="02010600010101010101" pitchFamily="2" charset="-122"/>
                <a:ea typeface="方正喵呜体" panose="02010600010101010101" pitchFamily="2" charset="-122"/>
              </a:rPr>
              <a:t>9</a:t>
            </a: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5" name="圆角矩形 74"/>
          <p:cNvSpPr/>
          <p:nvPr/>
        </p:nvSpPr>
        <p:spPr>
          <a:xfrm>
            <a:off x="7136144" y="2897625"/>
            <a:ext cx="533400" cy="533400"/>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2">
                    <a:lumMod val="75000"/>
                  </a:schemeClr>
                </a:solidFill>
                <a:latin typeface="方正喵呜体" panose="02010600010101010101" pitchFamily="2" charset="-122"/>
                <a:ea typeface="方正喵呜体" panose="02010600010101010101" pitchFamily="2" charset="-122"/>
              </a:rPr>
              <a:t>2</a:t>
            </a:r>
            <a:endParaRPr lang="zh-CN" altLang="en-US" sz="2800" b="1" dirty="0">
              <a:solidFill>
                <a:schemeClr val="bg2">
                  <a:lumMod val="75000"/>
                </a:schemeClr>
              </a:solidFill>
              <a:latin typeface="方正喵呜体" panose="02010600010101010101" pitchFamily="2" charset="-122"/>
              <a:ea typeface="方正喵呜体" panose="02010600010101010101" pitchFamily="2" charset="-122"/>
            </a:endParaRPr>
          </a:p>
        </p:txBody>
      </p:sp>
      <p:sp>
        <p:nvSpPr>
          <p:cNvPr id="76" name="圆角矩形 75"/>
          <p:cNvSpPr/>
          <p:nvPr/>
        </p:nvSpPr>
        <p:spPr>
          <a:xfrm>
            <a:off x="8375257" y="2893212"/>
            <a:ext cx="533400" cy="533400"/>
          </a:xfrm>
          <a:prstGeom prst="roundRect">
            <a:avLst/>
          </a:prstGeom>
          <a:solidFill>
            <a:schemeClr val="accent6">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bg1"/>
                </a:solidFill>
                <a:latin typeface="方正喵呜体" panose="02010600010101010101" pitchFamily="2" charset="-122"/>
                <a:ea typeface="方正喵呜体" panose="02010600010101010101" pitchFamily="2" charset="-122"/>
                <a:sym typeface="Symbol" pitchFamily="18" charset="2"/>
              </a:rPr>
              <a:t></a:t>
            </a:r>
            <a:endParaRPr kumimoji="1" lang="en-US" altLang="zh-CN" dirty="0">
              <a:solidFill>
                <a:schemeClr val="bg1"/>
              </a:solidFill>
              <a:latin typeface="方正喵呜体" panose="02010600010101010101" pitchFamily="2" charset="-122"/>
              <a:ea typeface="方正喵呜体" panose="02010600010101010101" pitchFamily="2" charset="-122"/>
            </a:endParaRPr>
          </a:p>
        </p:txBody>
      </p:sp>
      <p:cxnSp>
        <p:nvCxnSpPr>
          <p:cNvPr id="77" name="直接箭头连接符 76"/>
          <p:cNvCxnSpPr>
            <a:stCxn id="24" idx="3"/>
            <a:endCxn id="75" idx="1"/>
          </p:cNvCxnSpPr>
          <p:nvPr/>
        </p:nvCxnSpPr>
        <p:spPr>
          <a:xfrm flipV="1">
            <a:off x="6780544" y="3164325"/>
            <a:ext cx="355600" cy="5562"/>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7758444" y="2893212"/>
            <a:ext cx="533400" cy="533400"/>
          </a:xfrm>
          <a:prstGeom prst="roundRect">
            <a:avLst/>
          </a:prstGeom>
          <a:solidFill>
            <a:schemeClr val="accent2">
              <a:lumMod val="20000"/>
              <a:lumOff val="8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2">
                    <a:lumMod val="75000"/>
                  </a:schemeClr>
                </a:solidFill>
                <a:latin typeface="方正喵呜体" panose="02010600010101010101" pitchFamily="2" charset="-122"/>
                <a:ea typeface="方正喵呜体" panose="02010600010101010101" pitchFamily="2" charset="-122"/>
              </a:rPr>
              <a:t>10</a:t>
            </a:r>
            <a:endParaRPr lang="zh-CN" altLang="en-US" sz="2800" dirty="0">
              <a:solidFill>
                <a:schemeClr val="bg2">
                  <a:lumMod val="7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454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53204" y="527179"/>
            <a:ext cx="5038794" cy="9921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图的</a:t>
            </a:r>
            <a:r>
              <a:rPr lang="zh-CN" altLang="en-US" sz="4000" dirty="0" smtClean="0">
                <a:solidFill>
                  <a:srgbClr val="2959F3"/>
                </a:solidFill>
                <a:latin typeface="方正喵呜体" panose="02010600010101010101" pitchFamily="2" charset="-122"/>
                <a:ea typeface="方正喵呜体" panose="02010600010101010101" pitchFamily="2" charset="-122"/>
              </a:rPr>
              <a:t>遍历</a:t>
            </a:r>
            <a:r>
              <a:rPr lang="zh-CN" altLang="en-US" sz="4000" dirty="0" smtClean="0">
                <a:solidFill>
                  <a:schemeClr val="bg1"/>
                </a:solidFill>
                <a:latin typeface="方正喵呜体" panose="02010600010101010101" pitchFamily="2" charset="-122"/>
                <a:ea typeface="方正喵呜体" panose="02010600010101010101" pitchFamily="2" charset="-122"/>
              </a:rPr>
              <a:t>与</a:t>
            </a:r>
            <a:r>
              <a:rPr lang="zh-CN" altLang="en-US" sz="4000" dirty="0" smtClean="0">
                <a:solidFill>
                  <a:srgbClr val="2959F3"/>
                </a:solidFill>
                <a:latin typeface="方正喵呜体" panose="02010600010101010101" pitchFamily="2" charset="-122"/>
                <a:ea typeface="方正喵呜体" panose="02010600010101010101" pitchFamily="2" charset="-122"/>
              </a:rPr>
              <a:t>连通性</a:t>
            </a:r>
            <a:endParaRPr lang="zh-CN" altLang="en-US" sz="4000" dirty="0">
              <a:solidFill>
                <a:srgbClr val="2959F3"/>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432858" y="1739247"/>
            <a:ext cx="8373814" cy="43909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从已给的连通图中某一顶点出发，沿着一些边访遍图中所有的顶点，且使每个顶点仅被访问一次，就叫做图的遍历 </a:t>
            </a:r>
            <a:r>
              <a:rPr lang="en-US" altLang="zh-CN" sz="3000" dirty="0" smtClean="0">
                <a:solidFill>
                  <a:schemeClr val="bg1"/>
                </a:solidFill>
                <a:latin typeface="方正喵呜体" panose="02010600010101010101" pitchFamily="2" charset="-122"/>
                <a:ea typeface="方正喵呜体" panose="02010600010101010101" pitchFamily="2" charset="-122"/>
              </a:rPr>
              <a:t>(Graph Traversal)</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图中可能存在回路，且图的任一顶点都可能与其它顶点相通，在访问完某个顶点之后可能会沿着某些边又回到了曾经访问过的顶点。</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为了避免重复访问，可设置一个标志顶点是否被访问过的辅助数组 </a:t>
            </a:r>
            <a:r>
              <a:rPr lang="en-US" altLang="zh-CN" sz="3000" dirty="0" smtClean="0">
                <a:solidFill>
                  <a:schemeClr val="bg1"/>
                </a:solidFill>
                <a:latin typeface="方正喵呜体" panose="02010600010101010101" pitchFamily="2" charset="-122"/>
                <a:ea typeface="方正喵呜体" panose="02010600010101010101" pitchFamily="2" charset="-122"/>
              </a:rPr>
              <a:t>visited [ ]</a:t>
            </a:r>
            <a:r>
              <a:rPr lang="zh-CN" altLang="en-US" sz="3000" dirty="0" smtClean="0">
                <a:solidFill>
                  <a:schemeClr val="bg1"/>
                </a:solidFill>
                <a:latin typeface="方正喵呜体" panose="02010600010101010101" pitchFamily="2" charset="-122"/>
                <a:ea typeface="方正喵呜体" panose="02010600010101010101" pitchFamily="2" charset="-122"/>
              </a:rPr>
              <a:t>。</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9365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3238" y="742950"/>
            <a:ext cx="7924800" cy="563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辅助数组</a:t>
            </a:r>
            <a:r>
              <a:rPr lang="en-US" altLang="zh-CN" sz="3000" dirty="0" smtClean="0">
                <a:solidFill>
                  <a:schemeClr val="bg1"/>
                </a:solidFill>
                <a:latin typeface="方正喵呜体" panose="02010600010101010101" pitchFamily="2" charset="-122"/>
                <a:ea typeface="方正喵呜体" panose="02010600010101010101" pitchFamily="2" charset="-122"/>
              </a:rPr>
              <a:t>visited[ ]</a:t>
            </a:r>
            <a:r>
              <a:rPr lang="zh-CN" altLang="en-US" sz="3000" dirty="0" smtClean="0">
                <a:solidFill>
                  <a:schemeClr val="bg1"/>
                </a:solidFill>
                <a:latin typeface="方正喵呜体" panose="02010600010101010101" pitchFamily="2" charset="-122"/>
                <a:ea typeface="方正喵呜体" panose="02010600010101010101" pitchFamily="2" charset="-122"/>
              </a:rPr>
              <a:t>的初始状态为 </a:t>
            </a:r>
            <a:r>
              <a:rPr lang="en-US" altLang="zh-CN" sz="3000" dirty="0" smtClean="0">
                <a:solidFill>
                  <a:schemeClr val="bg1"/>
                </a:solidFill>
                <a:latin typeface="方正喵呜体" panose="02010600010101010101" pitchFamily="2" charset="-122"/>
                <a:ea typeface="方正喵呜体" panose="02010600010101010101" pitchFamily="2" charset="-122"/>
              </a:rPr>
              <a:t>0, </a:t>
            </a:r>
            <a:r>
              <a:rPr lang="zh-CN" altLang="en-US" sz="3000" dirty="0" smtClean="0">
                <a:solidFill>
                  <a:schemeClr val="bg1"/>
                </a:solidFill>
                <a:latin typeface="方正喵呜体" panose="02010600010101010101" pitchFamily="2" charset="-122"/>
                <a:ea typeface="方正喵呜体" panose="02010600010101010101" pitchFamily="2" charset="-122"/>
              </a:rPr>
              <a:t>在图的遍历过程中</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一旦某一个顶点 </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被访问</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就立即让</a:t>
            </a:r>
            <a:r>
              <a:rPr lang="en-US" altLang="zh-CN" sz="3000" dirty="0" smtClean="0">
                <a:solidFill>
                  <a:schemeClr val="bg1"/>
                </a:solidFill>
                <a:latin typeface="方正喵呜体" panose="02010600010101010101" pitchFamily="2" charset="-122"/>
                <a:ea typeface="方正喵呜体" panose="02010600010101010101" pitchFamily="2" charset="-122"/>
              </a:rPr>
              <a:t>visited[</a:t>
            </a:r>
            <a:r>
              <a:rPr lang="en-US" altLang="zh-CN" sz="3000"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为 </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防止它被多次访问。</a:t>
            </a:r>
          </a:p>
          <a:p>
            <a:pPr>
              <a:spcBef>
                <a:spcPct val="15000"/>
              </a:spcBef>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两类图遍历的算法</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lvl="1">
              <a:spcBef>
                <a:spcPct val="15000"/>
              </a:spcBef>
              <a:buSzPct val="50000"/>
              <a:buFont typeface="Wingdings" pitchFamily="2" charset="2"/>
              <a:buChar char="u"/>
            </a:pPr>
            <a:r>
              <a:rPr lang="zh-CN" altLang="en-US" sz="3000" dirty="0" smtClean="0">
                <a:solidFill>
                  <a:srgbClr val="2959F3"/>
                </a:solidFill>
                <a:latin typeface="方正喵呜体" panose="02010600010101010101" pitchFamily="2" charset="-122"/>
                <a:ea typeface="方正喵呜体" panose="02010600010101010101" pitchFamily="2" charset="-122"/>
              </a:rPr>
              <a:t>深度</a:t>
            </a:r>
            <a:r>
              <a:rPr lang="zh-CN" altLang="en-US" sz="3000" dirty="0" smtClean="0">
                <a:solidFill>
                  <a:schemeClr val="bg1"/>
                </a:solidFill>
                <a:latin typeface="方正喵呜体" panose="02010600010101010101" pitchFamily="2" charset="-122"/>
                <a:ea typeface="方正喵呜体" panose="02010600010101010101" pitchFamily="2" charset="-122"/>
              </a:rPr>
              <a:t>优先搜索</a:t>
            </a:r>
            <a:r>
              <a:rPr lang="zh-CN" altLang="en-US" sz="3000" dirty="0" smtClean="0">
                <a:solidFill>
                  <a:schemeClr val="bg1"/>
                </a:solidFill>
                <a:latin typeface="方正喵呜体" panose="02010600010101010101" pitchFamily="2" charset="-122"/>
                <a:ea typeface="方正喵呜体" panose="02010600010101010101" pitchFamily="2" charset="-122"/>
                <a:hlinkClick r:id="rId2" action="ppaction://hlinksldjump"/>
              </a:rPr>
              <a:t> </a:t>
            </a:r>
          </a:p>
          <a:p>
            <a:pPr lvl="1">
              <a:spcBef>
                <a:spcPct val="15000"/>
              </a:spcBef>
              <a:buSzPct val="50000"/>
              <a:buFont typeface="Wingdings" pitchFamily="2" charset="2"/>
              <a:buNone/>
            </a:pPr>
            <a:r>
              <a:rPr lang="en-US"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DFS (Depth First Search)</a:t>
            </a:r>
          </a:p>
          <a:p>
            <a:pPr lvl="1">
              <a:spcBef>
                <a:spcPct val="15000"/>
              </a:spcBef>
              <a:buSzPct val="50000"/>
              <a:buFont typeface="Wingdings" pitchFamily="2" charset="2"/>
              <a:buChar char="u"/>
            </a:pPr>
            <a:r>
              <a:rPr lang="zh-CN" altLang="en-US" sz="3000" dirty="0" smtClean="0">
                <a:solidFill>
                  <a:srgbClr val="2959F3"/>
                </a:solidFill>
                <a:latin typeface="方正喵呜体" panose="02010600010101010101" pitchFamily="2" charset="-122"/>
                <a:ea typeface="方正喵呜体" panose="02010600010101010101" pitchFamily="2" charset="-122"/>
              </a:rPr>
              <a:t>广度</a:t>
            </a:r>
            <a:r>
              <a:rPr lang="zh-CN" altLang="en-US" sz="3000" dirty="0" smtClean="0">
                <a:solidFill>
                  <a:schemeClr val="bg1"/>
                </a:solidFill>
                <a:latin typeface="方正喵呜体" panose="02010600010101010101" pitchFamily="2" charset="-122"/>
                <a:ea typeface="方正喵呜体" panose="02010600010101010101" pitchFamily="2" charset="-122"/>
              </a:rPr>
              <a:t>优先搜索</a:t>
            </a:r>
            <a:r>
              <a:rPr lang="zh-CN" altLang="en-US" sz="3000" dirty="0" smtClean="0">
                <a:solidFill>
                  <a:schemeClr val="bg1"/>
                </a:solidFill>
                <a:latin typeface="方正喵呜体" panose="02010600010101010101" pitchFamily="2" charset="-122"/>
                <a:ea typeface="方正喵呜体" panose="02010600010101010101" pitchFamily="2" charset="-122"/>
                <a:hlinkClick r:id="rId2" action="ppaction://hlinksldjump"/>
              </a:rPr>
              <a:t> </a:t>
            </a:r>
          </a:p>
          <a:p>
            <a:pPr lvl="1">
              <a:spcBef>
                <a:spcPct val="15000"/>
              </a:spcBef>
              <a:buSzPct val="50000"/>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BFS (Breadth First Search)</a:t>
            </a:r>
            <a:endParaRPr lang="en-US" altLang="zh-CN"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1481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a:xfrm>
            <a:off x="348867" y="387500"/>
            <a:ext cx="8686800" cy="69748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深度优先搜索</a:t>
            </a:r>
            <a:r>
              <a:rPr lang="en-US" altLang="zh-CN" sz="4000" dirty="0" smtClean="0">
                <a:solidFill>
                  <a:schemeClr val="bg1"/>
                </a:solidFill>
                <a:latin typeface="方正喵呜体" panose="02010600010101010101" pitchFamily="2" charset="-122"/>
                <a:ea typeface="方正喵呜体" panose="02010600010101010101" pitchFamily="2" charset="-122"/>
              </a:rPr>
              <a:t>DFS</a:t>
            </a:r>
            <a:r>
              <a:rPr lang="en-US" altLang="zh-CN" sz="4000" i="1" dirty="0" smtClean="0">
                <a:solidFill>
                  <a:schemeClr val="bg1"/>
                </a:solidFill>
                <a:latin typeface="方正喵呜体" panose="02010600010101010101" pitchFamily="2" charset="-122"/>
                <a:ea typeface="方正喵呜体" panose="02010600010101010101" pitchFamily="2" charset="-122"/>
              </a:rPr>
              <a:t> </a:t>
            </a:r>
            <a:r>
              <a:rPr lang="en-US" altLang="zh-CN" sz="4000" dirty="0" smtClean="0">
                <a:solidFill>
                  <a:schemeClr val="bg1"/>
                </a:solidFill>
                <a:latin typeface="方正喵呜体" panose="02010600010101010101" pitchFamily="2" charset="-122"/>
                <a:ea typeface="方正喵呜体" panose="02010600010101010101" pitchFamily="2" charset="-122"/>
              </a:rPr>
              <a:t>(Depth First Search)</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93" name="Rectangle 2"/>
          <p:cNvSpPr txBox="1">
            <a:spLocks noChangeArrowheads="1"/>
          </p:cNvSpPr>
          <p:nvPr/>
        </p:nvSpPr>
        <p:spPr>
          <a:xfrm>
            <a:off x="438539" y="1510950"/>
            <a:ext cx="8305800" cy="44326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en-US" altLang="zh-CN" sz="2400" dirty="0" smtClean="0">
                <a:solidFill>
                  <a:srgbClr val="2959F3"/>
                </a:solidFill>
                <a:latin typeface="方正喵呜体" panose="02010600010101010101" pitchFamily="2" charset="-122"/>
                <a:ea typeface="方正喵呜体" panose="02010600010101010101" pitchFamily="2" charset="-122"/>
              </a:rPr>
              <a:t>DFS</a:t>
            </a:r>
            <a:r>
              <a:rPr lang="en-US" altLang="zh-CN" sz="2400" i="1"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在访问图中某一起始顶点 </a:t>
            </a:r>
            <a:r>
              <a:rPr lang="en-US" altLang="zh-CN" sz="2400" i="1" dirty="0" smtClean="0">
                <a:solidFill>
                  <a:schemeClr val="bg1"/>
                </a:solidFill>
                <a:latin typeface="方正喵呜体" panose="02010600010101010101" pitchFamily="2" charset="-122"/>
                <a:ea typeface="方正喵呜体" panose="02010600010101010101" pitchFamily="2" charset="-122"/>
              </a:rPr>
              <a:t>v </a:t>
            </a:r>
            <a:r>
              <a:rPr lang="zh-CN" altLang="en-US" sz="2400" dirty="0" smtClean="0">
                <a:solidFill>
                  <a:schemeClr val="bg1"/>
                </a:solidFill>
                <a:latin typeface="方正喵呜体" panose="02010600010101010101" pitchFamily="2" charset="-122"/>
                <a:ea typeface="方正喵呜体" panose="02010600010101010101" pitchFamily="2" charset="-122"/>
              </a:rPr>
              <a:t>后</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由 </a:t>
            </a:r>
            <a:r>
              <a:rPr lang="en-US" altLang="zh-CN" sz="2400" i="1" dirty="0" smtClean="0">
                <a:solidFill>
                  <a:schemeClr val="bg1"/>
                </a:solidFill>
                <a:latin typeface="方正喵呜体" panose="02010600010101010101" pitchFamily="2" charset="-122"/>
                <a:ea typeface="方正喵呜体" panose="02010600010101010101" pitchFamily="2" charset="-122"/>
              </a:rPr>
              <a:t>v </a:t>
            </a:r>
            <a:r>
              <a:rPr lang="zh-CN" altLang="en-US" sz="2400" dirty="0" smtClean="0">
                <a:solidFill>
                  <a:schemeClr val="bg1"/>
                </a:solidFill>
                <a:latin typeface="方正喵呜体" panose="02010600010101010101" pitchFamily="2" charset="-122"/>
                <a:ea typeface="方正喵呜体" panose="02010600010101010101" pitchFamily="2" charset="-122"/>
              </a:rPr>
              <a:t>出发</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访问它的</a:t>
            </a:r>
            <a:r>
              <a:rPr lang="zh-CN" altLang="en-US" sz="2400" dirty="0" smtClean="0">
                <a:solidFill>
                  <a:srgbClr val="2959F3"/>
                </a:solidFill>
                <a:latin typeface="方正喵呜体" panose="02010600010101010101" pitchFamily="2" charset="-122"/>
                <a:ea typeface="方正喵呜体" panose="02010600010101010101" pitchFamily="2" charset="-122"/>
              </a:rPr>
              <a:t>任一邻接顶点</a:t>
            </a: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i="1" dirty="0" smtClean="0">
                <a:solidFill>
                  <a:schemeClr val="bg1"/>
                </a:solidFill>
                <a:latin typeface="方正喵呜体" panose="02010600010101010101" pitchFamily="2" charset="-122"/>
                <a:ea typeface="方正喵呜体" panose="02010600010101010101" pitchFamily="2" charset="-122"/>
              </a:rPr>
              <a:t>w</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再从 </a:t>
            </a:r>
            <a:r>
              <a:rPr lang="en-US" altLang="zh-CN" sz="2400" i="1" dirty="0" smtClean="0">
                <a:solidFill>
                  <a:schemeClr val="bg1"/>
                </a:solidFill>
                <a:latin typeface="方正喵呜体" panose="02010600010101010101" pitchFamily="2" charset="-122"/>
                <a:ea typeface="方正喵呜体" panose="02010600010101010101" pitchFamily="2" charset="-122"/>
              </a:rPr>
              <a:t>w</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1 </a:t>
            </a:r>
            <a:r>
              <a:rPr lang="zh-CN" altLang="en-US" sz="2400" dirty="0" smtClean="0">
                <a:solidFill>
                  <a:schemeClr val="bg1"/>
                </a:solidFill>
                <a:latin typeface="方正喵呜体" panose="02010600010101010101" pitchFamily="2" charset="-122"/>
                <a:ea typeface="方正喵呜体" panose="02010600010101010101" pitchFamily="2" charset="-122"/>
              </a:rPr>
              <a:t>出发</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访问与 </a:t>
            </a:r>
            <a:r>
              <a:rPr lang="en-US" altLang="zh-CN" sz="2400" i="1" dirty="0" smtClean="0">
                <a:solidFill>
                  <a:schemeClr val="bg1"/>
                </a:solidFill>
                <a:latin typeface="方正喵呜体" panose="02010600010101010101" pitchFamily="2" charset="-122"/>
                <a:ea typeface="方正喵呜体" panose="02010600010101010101" pitchFamily="2" charset="-122"/>
              </a:rPr>
              <a:t>w</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邻 接但还没有访问过的顶点 </a:t>
            </a:r>
            <a:r>
              <a:rPr lang="en-US" altLang="zh-CN" sz="2400" i="1" dirty="0" smtClean="0">
                <a:solidFill>
                  <a:schemeClr val="bg1"/>
                </a:solidFill>
                <a:latin typeface="方正喵呜体" panose="02010600010101010101" pitchFamily="2" charset="-122"/>
                <a:ea typeface="方正喵呜体" panose="02010600010101010101" pitchFamily="2" charset="-122"/>
              </a:rPr>
              <a:t>w</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然后再从 </a:t>
            </a:r>
            <a:r>
              <a:rPr lang="en-US" altLang="zh-CN" sz="2400" i="1" dirty="0" smtClean="0">
                <a:solidFill>
                  <a:schemeClr val="bg1"/>
                </a:solidFill>
                <a:latin typeface="方正喵呜体" panose="02010600010101010101" pitchFamily="2" charset="-122"/>
                <a:ea typeface="方正喵呜体" panose="02010600010101010101" pitchFamily="2" charset="-122"/>
              </a:rPr>
              <a:t>w</a:t>
            </a:r>
            <a:r>
              <a:rPr lang="en-US" altLang="zh-CN" sz="2400" baseline="-25000" dirty="0" smtClean="0">
                <a:solidFill>
                  <a:schemeClr val="bg1"/>
                </a:solidFill>
                <a:latin typeface="方正喵呜体" panose="02010600010101010101" pitchFamily="2" charset="-122"/>
                <a:ea typeface="方正喵呜体" panose="02010600010101010101" pitchFamily="2" charset="-122"/>
              </a:rPr>
              <a:t>2 </a:t>
            </a:r>
            <a:r>
              <a:rPr lang="zh-CN" altLang="en-US" sz="2400" dirty="0" smtClean="0">
                <a:solidFill>
                  <a:schemeClr val="bg1"/>
                </a:solidFill>
                <a:latin typeface="方正喵呜体" panose="02010600010101010101" pitchFamily="2" charset="-122"/>
                <a:ea typeface="方正喵呜体" panose="02010600010101010101" pitchFamily="2" charset="-122"/>
              </a:rPr>
              <a:t>出发</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进行类似的访问</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如此进行下去</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直至到达所有的邻接顶点都被访问过的顶点 </a:t>
            </a:r>
            <a:r>
              <a:rPr lang="en-US" altLang="zh-CN" sz="2400" i="1" dirty="0" smtClean="0">
                <a:solidFill>
                  <a:schemeClr val="bg1"/>
                </a:solidFill>
                <a:latin typeface="方正喵呜体" panose="02010600010101010101" pitchFamily="2" charset="-122"/>
                <a:ea typeface="方正喵呜体" panose="02010600010101010101" pitchFamily="2" charset="-122"/>
              </a:rPr>
              <a:t>u </a:t>
            </a:r>
            <a:r>
              <a:rPr lang="zh-CN" altLang="en-US" sz="2400" dirty="0" smtClean="0">
                <a:solidFill>
                  <a:schemeClr val="bg1"/>
                </a:solidFill>
                <a:latin typeface="方正喵呜体" panose="02010600010101010101" pitchFamily="2" charset="-122"/>
                <a:ea typeface="方正喵呜体" panose="02010600010101010101" pitchFamily="2" charset="-122"/>
              </a:rPr>
              <a:t>为止。</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接着</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退回一步</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退到前一次刚访问过的顶点</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看是否还有其它没有被访问的邻接顶点。如果有</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则访问此顶点</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之后再从此顶点出发</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进行与前述类似的访问</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如果没有</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就再退回一步进行搜索。</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重复上述过程</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直到连通图中所有顶点都被访问过为止。</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214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2012" y="280086"/>
            <a:ext cx="8229600"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图的深度优先搜索算法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254943" y="1001290"/>
            <a:ext cx="8542397" cy="27309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bool visited[MAX];</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void </a:t>
            </a:r>
            <a:r>
              <a:rPr lang="en-US" altLang="zh-CN" sz="2000" dirty="0" err="1" smtClean="0">
                <a:solidFill>
                  <a:schemeClr val="bg1"/>
                </a:solidFill>
                <a:latin typeface="方正喵呜体" panose="02010600010101010101" pitchFamily="2" charset="-122"/>
                <a:ea typeface="方正喵呜体" panose="02010600010101010101" pitchFamily="2" charset="-122"/>
              </a:rPr>
              <a:t>DFSTraverse</a:t>
            </a:r>
            <a:r>
              <a:rPr lang="en-US" altLang="zh-CN" sz="2000" dirty="0" smtClean="0">
                <a:solidFill>
                  <a:schemeClr val="bg1"/>
                </a:solidFill>
                <a:latin typeface="方正喵呜体" panose="02010600010101010101" pitchFamily="2" charset="-122"/>
                <a:ea typeface="方正喵呜体" panose="02010600010101010101" pitchFamily="2" charset="-122"/>
              </a:rPr>
              <a:t>(Graph G) {  </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int</a:t>
            </a:r>
            <a:r>
              <a:rPr lang="en-US" altLang="zh-CN" sz="2000" dirty="0" smtClean="0">
                <a:solidFill>
                  <a:schemeClr val="bg1"/>
                </a:solidFill>
                <a:latin typeface="方正喵呜体" panose="02010600010101010101" pitchFamily="2" charset="-122"/>
                <a:ea typeface="方正喵呜体" panose="02010600010101010101" pitchFamily="2" charset="-122"/>
              </a:rPr>
              <a:t> v;</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for (v=0; v&lt;</a:t>
            </a:r>
            <a:r>
              <a:rPr lang="en-US" altLang="zh-CN" sz="2000" dirty="0" err="1" smtClean="0">
                <a:solidFill>
                  <a:schemeClr val="bg1"/>
                </a:solidFill>
                <a:latin typeface="方正喵呜体" panose="02010600010101010101" pitchFamily="2" charset="-122"/>
                <a:ea typeface="方正喵呜体" panose="02010600010101010101" pitchFamily="2" charset="-122"/>
              </a:rPr>
              <a:t>G.vexnum</a:t>
            </a:r>
            <a:r>
              <a:rPr lang="en-US" altLang="zh-CN" sz="2000" dirty="0" smtClean="0">
                <a:solidFill>
                  <a:schemeClr val="bg1"/>
                </a:solidFill>
                <a:latin typeface="方正喵呜体" panose="02010600010101010101" pitchFamily="2" charset="-122"/>
                <a:ea typeface="方正喵呜体" panose="02010600010101010101" pitchFamily="2" charset="-122"/>
              </a:rPr>
              <a:t>; ++v) {</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visited[v] = false; // </a:t>
            </a:r>
            <a:r>
              <a:rPr lang="zh-CN" altLang="en-US" sz="2000" dirty="0" smtClean="0">
                <a:solidFill>
                  <a:schemeClr val="bg1"/>
                </a:solidFill>
                <a:latin typeface="方正喵呜体" panose="02010600010101010101" pitchFamily="2" charset="-122"/>
                <a:ea typeface="方正喵呜体" panose="02010600010101010101" pitchFamily="2" charset="-122"/>
              </a:rPr>
              <a:t>访问标志数组初始化</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a:t>
            </a:r>
            <a:endParaRPr lang="zh-CN" altLang="en-US" sz="2000" dirty="0" smtClean="0">
              <a:solidFill>
                <a:schemeClr val="bg1"/>
              </a:solidFill>
              <a:latin typeface="方正喵呜体" panose="02010600010101010101" pitchFamily="2" charset="-122"/>
              <a:ea typeface="方正喵呜体" panose="02010600010101010101" pitchFamily="2" charset="-122"/>
            </a:endParaRPr>
          </a:p>
          <a:p>
            <a:pPr>
              <a:spcBef>
                <a:spcPct val="5000"/>
              </a:spcBef>
              <a:buFont typeface="Wingdings" pitchFamily="2" charset="2"/>
              <a:buNone/>
            </a:pPr>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for (v=0; v&lt;</a:t>
            </a:r>
            <a:r>
              <a:rPr lang="en-US" altLang="zh-CN" sz="2000" dirty="0" err="1" smtClean="0">
                <a:solidFill>
                  <a:schemeClr val="bg1"/>
                </a:solidFill>
                <a:latin typeface="方正喵呜体" panose="02010600010101010101" pitchFamily="2" charset="-122"/>
                <a:ea typeface="方正喵呜体" panose="02010600010101010101" pitchFamily="2" charset="-122"/>
              </a:rPr>
              <a:t>G.vexnum</a:t>
            </a:r>
            <a:r>
              <a:rPr lang="en-US" altLang="zh-CN" sz="2000" dirty="0" smtClean="0">
                <a:solidFill>
                  <a:schemeClr val="bg1"/>
                </a:solidFill>
                <a:latin typeface="方正喵呜体" panose="02010600010101010101" pitchFamily="2" charset="-122"/>
                <a:ea typeface="方正喵呜体" panose="02010600010101010101" pitchFamily="2" charset="-122"/>
              </a:rPr>
              <a:t>; ++v) {</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if (!visited[v]) DFS(G, v); </a:t>
            </a:r>
          </a:p>
          <a:p>
            <a:pPr>
              <a:spcBef>
                <a:spcPct val="5000"/>
              </a:spcBef>
              <a:buFont typeface="Wingdings"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a:spcBef>
                <a:spcPct val="5000"/>
              </a:spcBef>
              <a:buFont typeface="Wingdings"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a:t>
            </a:r>
            <a:endParaRPr lang="en-US" altLang="zh-CN" sz="2000"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254943" y="4003392"/>
            <a:ext cx="6708711" cy="2749279"/>
          </a:xfrm>
          <a:prstGeom prst="rect">
            <a:avLst/>
          </a:prstGeom>
        </p:spPr>
        <p:txBody>
          <a:bodyPr wrap="square">
            <a:spAutoFit/>
          </a:bodyPr>
          <a:lstStyle/>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void DFS(Graph G, </a:t>
            </a:r>
            <a:r>
              <a:rPr lang="en-US" altLang="zh-CN" sz="2000" dirty="0" err="1">
                <a:solidFill>
                  <a:schemeClr val="bg1"/>
                </a:solidFill>
                <a:latin typeface="Times New Roman" pitchFamily="18" charset="0"/>
                <a:ea typeface="隶书" pitchFamily="49" charset="-122"/>
              </a:rPr>
              <a:t>int</a:t>
            </a:r>
            <a:r>
              <a:rPr lang="en-US" altLang="zh-CN" sz="2000" dirty="0">
                <a:solidFill>
                  <a:schemeClr val="bg1"/>
                </a:solidFill>
                <a:latin typeface="Times New Roman" pitchFamily="18" charset="0"/>
                <a:ea typeface="隶书" pitchFamily="49" charset="-122"/>
              </a:rPr>
              <a:t> v) </a:t>
            </a:r>
            <a:r>
              <a:rPr lang="en-US" altLang="zh-CN" sz="2000" dirty="0" smtClean="0">
                <a:solidFill>
                  <a:schemeClr val="bg1"/>
                </a:solidFill>
                <a:latin typeface="Times New Roman" pitchFamily="18" charset="0"/>
                <a:ea typeface="隶书" pitchFamily="49" charset="-122"/>
              </a:rPr>
              <a:t>{</a:t>
            </a:r>
          </a:p>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 </a:t>
            </a:r>
            <a:r>
              <a:rPr lang="en-US" altLang="zh-CN" sz="2000" dirty="0" smtClean="0">
                <a:solidFill>
                  <a:schemeClr val="bg1"/>
                </a:solidFill>
                <a:latin typeface="Times New Roman" pitchFamily="18" charset="0"/>
                <a:ea typeface="隶书" pitchFamily="49" charset="-122"/>
              </a:rPr>
              <a:t>   </a:t>
            </a:r>
            <a:r>
              <a:rPr lang="en-US" altLang="zh-CN" sz="2000" dirty="0" err="1" smtClean="0">
                <a:solidFill>
                  <a:schemeClr val="bg1"/>
                </a:solidFill>
                <a:latin typeface="Times New Roman" pitchFamily="18" charset="0"/>
                <a:ea typeface="隶书" pitchFamily="49" charset="-122"/>
              </a:rPr>
              <a:t>int</a:t>
            </a:r>
            <a:r>
              <a:rPr lang="en-US" altLang="zh-CN" sz="2000" dirty="0" smtClean="0">
                <a:solidFill>
                  <a:schemeClr val="bg1"/>
                </a:solidFill>
                <a:latin typeface="Times New Roman" pitchFamily="18" charset="0"/>
                <a:ea typeface="隶书" pitchFamily="49" charset="-122"/>
              </a:rPr>
              <a:t> </a:t>
            </a:r>
            <a:r>
              <a:rPr lang="en-US" altLang="zh-CN" sz="2000" dirty="0">
                <a:solidFill>
                  <a:schemeClr val="bg1"/>
                </a:solidFill>
                <a:latin typeface="Times New Roman" pitchFamily="18" charset="0"/>
                <a:ea typeface="隶书" pitchFamily="49" charset="-122"/>
              </a:rPr>
              <a:t>w;</a:t>
            </a:r>
          </a:p>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   </a:t>
            </a:r>
            <a:r>
              <a:rPr lang="en-US" altLang="zh-CN" sz="2000" dirty="0" smtClean="0">
                <a:solidFill>
                  <a:schemeClr val="bg1"/>
                </a:solidFill>
                <a:latin typeface="Times New Roman" pitchFamily="18" charset="0"/>
                <a:ea typeface="隶书" pitchFamily="49" charset="-122"/>
              </a:rPr>
              <a:t> visited[v</a:t>
            </a:r>
            <a:r>
              <a:rPr lang="en-US" altLang="zh-CN" sz="2000" dirty="0">
                <a:solidFill>
                  <a:schemeClr val="bg1"/>
                </a:solidFill>
                <a:latin typeface="Times New Roman" pitchFamily="18" charset="0"/>
                <a:ea typeface="隶书" pitchFamily="49" charset="-122"/>
              </a:rPr>
              <a:t>] = true; </a:t>
            </a:r>
            <a:r>
              <a:rPr lang="en-US" altLang="zh-CN" sz="2000" dirty="0" smtClean="0">
                <a:solidFill>
                  <a:schemeClr val="bg1"/>
                </a:solidFill>
                <a:latin typeface="Times New Roman" pitchFamily="18" charset="0"/>
                <a:ea typeface="隶书" pitchFamily="49" charset="-122"/>
              </a:rPr>
              <a:t> // </a:t>
            </a:r>
            <a:r>
              <a:rPr lang="zh-CN" altLang="en-US" sz="2000" dirty="0">
                <a:solidFill>
                  <a:schemeClr val="bg1"/>
                </a:solidFill>
                <a:latin typeface="Times New Roman" pitchFamily="18" charset="0"/>
                <a:ea typeface="隶书" pitchFamily="49" charset="-122"/>
              </a:rPr>
              <a:t>访问第</a:t>
            </a:r>
            <a:r>
              <a:rPr lang="en-US" altLang="zh-CN" sz="2000" dirty="0">
                <a:solidFill>
                  <a:schemeClr val="bg1"/>
                </a:solidFill>
                <a:latin typeface="Times New Roman" pitchFamily="18" charset="0"/>
                <a:ea typeface="隶书" pitchFamily="49" charset="-122"/>
              </a:rPr>
              <a:t>v</a:t>
            </a:r>
            <a:r>
              <a:rPr lang="zh-CN" altLang="en-US" sz="2000" dirty="0">
                <a:solidFill>
                  <a:schemeClr val="bg1"/>
                </a:solidFill>
                <a:latin typeface="Times New Roman" pitchFamily="18" charset="0"/>
                <a:ea typeface="隶书" pitchFamily="49" charset="-122"/>
              </a:rPr>
              <a:t>个顶点</a:t>
            </a:r>
          </a:p>
          <a:p>
            <a:pPr>
              <a:lnSpc>
                <a:spcPct val="105000"/>
              </a:lnSpc>
              <a:spcBef>
                <a:spcPct val="5000"/>
              </a:spcBef>
              <a:buFont typeface="Wingdings" pitchFamily="2" charset="2"/>
              <a:buNone/>
            </a:pPr>
            <a:r>
              <a:rPr lang="zh-CN" altLang="en-US" sz="2000" dirty="0">
                <a:solidFill>
                  <a:schemeClr val="bg1"/>
                </a:solidFill>
                <a:latin typeface="Times New Roman" pitchFamily="18" charset="0"/>
                <a:ea typeface="隶书" pitchFamily="49" charset="-122"/>
              </a:rPr>
              <a:t>   </a:t>
            </a:r>
            <a:r>
              <a:rPr lang="zh-CN" altLang="en-US" sz="2000" dirty="0" smtClean="0">
                <a:solidFill>
                  <a:schemeClr val="bg1"/>
                </a:solidFill>
                <a:latin typeface="Times New Roman" pitchFamily="18" charset="0"/>
                <a:ea typeface="隶书" pitchFamily="49" charset="-122"/>
              </a:rPr>
              <a:t> </a:t>
            </a:r>
            <a:r>
              <a:rPr lang="en-US" altLang="zh-CN" sz="2000" dirty="0" smtClean="0">
                <a:solidFill>
                  <a:schemeClr val="bg1"/>
                </a:solidFill>
                <a:latin typeface="Times New Roman" pitchFamily="18" charset="0"/>
                <a:ea typeface="隶书" pitchFamily="49" charset="-122"/>
              </a:rPr>
              <a:t>for </a:t>
            </a:r>
            <a:r>
              <a:rPr lang="en-US" altLang="zh-CN" sz="2000" dirty="0">
                <a:solidFill>
                  <a:schemeClr val="bg1"/>
                </a:solidFill>
                <a:latin typeface="Times New Roman" pitchFamily="18" charset="0"/>
                <a:ea typeface="隶书" pitchFamily="49" charset="-122"/>
              </a:rPr>
              <a:t>(w=</a:t>
            </a:r>
            <a:r>
              <a:rPr lang="en-US" altLang="zh-CN" sz="2000" dirty="0" err="1">
                <a:solidFill>
                  <a:schemeClr val="bg1"/>
                </a:solidFill>
                <a:latin typeface="Times New Roman" pitchFamily="18" charset="0"/>
                <a:ea typeface="隶书" pitchFamily="49" charset="-122"/>
              </a:rPr>
              <a:t>FirstAdjVex</a:t>
            </a:r>
            <a:r>
              <a:rPr lang="en-US" altLang="zh-CN" sz="2000" dirty="0">
                <a:solidFill>
                  <a:schemeClr val="bg1"/>
                </a:solidFill>
                <a:latin typeface="Times New Roman" pitchFamily="18" charset="0"/>
                <a:ea typeface="隶书" pitchFamily="49" charset="-122"/>
              </a:rPr>
              <a:t>(G, v);  w&gt;=0;  w=</a:t>
            </a:r>
            <a:r>
              <a:rPr lang="en-US" altLang="zh-CN" sz="2000" dirty="0" err="1">
                <a:solidFill>
                  <a:schemeClr val="bg1"/>
                </a:solidFill>
                <a:latin typeface="Times New Roman" pitchFamily="18" charset="0"/>
                <a:ea typeface="隶书" pitchFamily="49" charset="-122"/>
              </a:rPr>
              <a:t>NextAdjVex</a:t>
            </a:r>
            <a:r>
              <a:rPr lang="en-US" altLang="zh-CN" sz="2000" dirty="0">
                <a:solidFill>
                  <a:schemeClr val="bg1"/>
                </a:solidFill>
                <a:latin typeface="Times New Roman" pitchFamily="18" charset="0"/>
                <a:ea typeface="隶书" pitchFamily="49" charset="-122"/>
              </a:rPr>
              <a:t>(G, v, w</a:t>
            </a:r>
            <a:r>
              <a:rPr lang="en-US" altLang="zh-CN" sz="2000" dirty="0" smtClean="0">
                <a:solidFill>
                  <a:schemeClr val="bg1"/>
                </a:solidFill>
                <a:latin typeface="Times New Roman" pitchFamily="18" charset="0"/>
                <a:ea typeface="隶书" pitchFamily="49" charset="-122"/>
              </a:rPr>
              <a:t>)) {</a:t>
            </a:r>
            <a:endParaRPr lang="en-US" altLang="zh-CN" sz="2000" dirty="0">
              <a:solidFill>
                <a:schemeClr val="bg1"/>
              </a:solidFill>
              <a:latin typeface="Times New Roman" pitchFamily="18" charset="0"/>
              <a:ea typeface="隶书" pitchFamily="49" charset="-122"/>
            </a:endParaRPr>
          </a:p>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    </a:t>
            </a:r>
            <a:r>
              <a:rPr lang="en-US" altLang="zh-CN" sz="2000" dirty="0" smtClean="0">
                <a:solidFill>
                  <a:schemeClr val="bg1"/>
                </a:solidFill>
                <a:latin typeface="Times New Roman" pitchFamily="18" charset="0"/>
                <a:ea typeface="隶书" pitchFamily="49" charset="-122"/>
              </a:rPr>
              <a:t>    if </a:t>
            </a:r>
            <a:r>
              <a:rPr lang="en-US" altLang="zh-CN" sz="2000" dirty="0">
                <a:solidFill>
                  <a:schemeClr val="bg1"/>
                </a:solidFill>
                <a:latin typeface="Times New Roman" pitchFamily="18" charset="0"/>
                <a:ea typeface="隶书" pitchFamily="49" charset="-122"/>
              </a:rPr>
              <a:t>(!visited[w]) </a:t>
            </a:r>
            <a:r>
              <a:rPr lang="en-US" altLang="zh-CN" sz="2000" dirty="0" smtClean="0">
                <a:solidFill>
                  <a:schemeClr val="bg1"/>
                </a:solidFill>
                <a:latin typeface="Times New Roman" pitchFamily="18" charset="0"/>
                <a:ea typeface="隶书" pitchFamily="49" charset="-122"/>
              </a:rPr>
              <a:t>{ DFS(G</a:t>
            </a:r>
            <a:r>
              <a:rPr lang="en-US" altLang="zh-CN" sz="2000" dirty="0">
                <a:solidFill>
                  <a:schemeClr val="bg1"/>
                </a:solidFill>
                <a:latin typeface="Times New Roman" pitchFamily="18" charset="0"/>
                <a:ea typeface="隶书" pitchFamily="49" charset="-122"/>
              </a:rPr>
              <a:t>, w</a:t>
            </a:r>
            <a:r>
              <a:rPr lang="en-US" altLang="zh-CN" sz="2000" dirty="0" smtClean="0">
                <a:solidFill>
                  <a:schemeClr val="bg1"/>
                </a:solidFill>
                <a:latin typeface="Times New Roman" pitchFamily="18" charset="0"/>
                <a:ea typeface="隶书" pitchFamily="49" charset="-122"/>
              </a:rPr>
              <a:t>); }</a:t>
            </a:r>
          </a:p>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 </a:t>
            </a:r>
            <a:r>
              <a:rPr lang="en-US" altLang="zh-CN" sz="2000" dirty="0" smtClean="0">
                <a:solidFill>
                  <a:schemeClr val="bg1"/>
                </a:solidFill>
                <a:latin typeface="Times New Roman" pitchFamily="18" charset="0"/>
                <a:ea typeface="隶书" pitchFamily="49" charset="-122"/>
              </a:rPr>
              <a:t>   }</a:t>
            </a:r>
            <a:endParaRPr lang="en-US" altLang="zh-CN" sz="2000" dirty="0">
              <a:solidFill>
                <a:schemeClr val="bg1"/>
              </a:solidFill>
              <a:latin typeface="Times New Roman" pitchFamily="18" charset="0"/>
              <a:ea typeface="隶书" pitchFamily="49" charset="-122"/>
            </a:endParaRPr>
          </a:p>
          <a:p>
            <a:pPr>
              <a:lnSpc>
                <a:spcPct val="105000"/>
              </a:lnSpc>
              <a:spcBef>
                <a:spcPct val="5000"/>
              </a:spcBef>
              <a:buFont typeface="Wingdings" pitchFamily="2" charset="2"/>
              <a:buNone/>
            </a:pPr>
            <a:r>
              <a:rPr lang="en-US" altLang="zh-CN" sz="2000" dirty="0">
                <a:solidFill>
                  <a:schemeClr val="bg1"/>
                </a:solidFill>
                <a:latin typeface="Times New Roman" pitchFamily="18" charset="0"/>
                <a:ea typeface="隶书" pitchFamily="49" charset="-122"/>
              </a:rPr>
              <a:t>}</a:t>
            </a:r>
          </a:p>
        </p:txBody>
      </p:sp>
    </p:spTree>
    <p:extLst>
      <p:ext uri="{BB962C8B-B14F-4D97-AF65-F5344CB8AC3E}">
        <p14:creationId xmlns:p14="http://schemas.microsoft.com/office/powerpoint/2010/main" val="308907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2012" y="280086"/>
            <a:ext cx="8229600"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图的深度优先搜索算法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grpSp>
        <p:nvGrpSpPr>
          <p:cNvPr id="3" name="Group 92"/>
          <p:cNvGrpSpPr>
            <a:grpSpLocks/>
          </p:cNvGrpSpPr>
          <p:nvPr/>
        </p:nvGrpSpPr>
        <p:grpSpPr bwMode="auto">
          <a:xfrm>
            <a:off x="402012" y="1501095"/>
            <a:ext cx="8234363" cy="3791628"/>
            <a:chOff x="236" y="1122"/>
            <a:chExt cx="5187" cy="2158"/>
          </a:xfrm>
        </p:grpSpPr>
        <p:sp>
          <p:nvSpPr>
            <p:cNvPr id="4" name="Line 2"/>
            <p:cNvSpPr>
              <a:spLocks noChangeShapeType="1"/>
            </p:cNvSpPr>
            <p:nvPr/>
          </p:nvSpPr>
          <p:spPr bwMode="auto">
            <a:xfrm>
              <a:off x="4272" y="1728"/>
              <a:ext cx="0" cy="336"/>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 name="Line 3"/>
            <p:cNvSpPr>
              <a:spLocks noChangeShapeType="1"/>
            </p:cNvSpPr>
            <p:nvPr/>
          </p:nvSpPr>
          <p:spPr bwMode="auto">
            <a:xfrm flipV="1">
              <a:off x="720" y="2256"/>
              <a:ext cx="528" cy="48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 name="Line 4"/>
            <p:cNvSpPr>
              <a:spLocks noChangeShapeType="1"/>
            </p:cNvSpPr>
            <p:nvPr/>
          </p:nvSpPr>
          <p:spPr bwMode="auto">
            <a:xfrm>
              <a:off x="720" y="1680"/>
              <a:ext cx="576" cy="432"/>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5"/>
            <p:cNvSpPr>
              <a:spLocks noChangeShapeType="1"/>
            </p:cNvSpPr>
            <p:nvPr/>
          </p:nvSpPr>
          <p:spPr bwMode="auto">
            <a:xfrm>
              <a:off x="1344" y="1680"/>
              <a:ext cx="0" cy="336"/>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Line 6"/>
            <p:cNvSpPr>
              <a:spLocks noChangeShapeType="1"/>
            </p:cNvSpPr>
            <p:nvPr/>
          </p:nvSpPr>
          <p:spPr bwMode="auto">
            <a:xfrm>
              <a:off x="720" y="2832"/>
              <a:ext cx="1248" cy="0"/>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 name="Line 7"/>
            <p:cNvSpPr>
              <a:spLocks noChangeShapeType="1"/>
            </p:cNvSpPr>
            <p:nvPr/>
          </p:nvSpPr>
          <p:spPr bwMode="auto">
            <a:xfrm>
              <a:off x="624" y="1737"/>
              <a:ext cx="0" cy="1008"/>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10"/>
            <p:cNvSpPr>
              <a:spLocks noChangeShapeType="1"/>
            </p:cNvSpPr>
            <p:nvPr/>
          </p:nvSpPr>
          <p:spPr bwMode="auto">
            <a:xfrm>
              <a:off x="720" y="1584"/>
              <a:ext cx="1248" cy="0"/>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Oval 11" descr="羊皮纸"/>
            <p:cNvSpPr>
              <a:spLocks noChangeArrowheads="1"/>
            </p:cNvSpPr>
            <p:nvPr/>
          </p:nvSpPr>
          <p:spPr bwMode="auto">
            <a:xfrm>
              <a:off x="480" y="1449"/>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2" name="Oval 12" descr="羊皮纸"/>
            <p:cNvSpPr>
              <a:spLocks noChangeArrowheads="1"/>
            </p:cNvSpPr>
            <p:nvPr/>
          </p:nvSpPr>
          <p:spPr bwMode="auto">
            <a:xfrm>
              <a:off x="1968" y="1449"/>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3" name="Oval 13" descr="羊皮纸"/>
            <p:cNvSpPr>
              <a:spLocks noChangeArrowheads="1"/>
            </p:cNvSpPr>
            <p:nvPr/>
          </p:nvSpPr>
          <p:spPr bwMode="auto">
            <a:xfrm>
              <a:off x="480" y="2033"/>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Oval 14" descr="羊皮纸"/>
            <p:cNvSpPr>
              <a:spLocks noChangeArrowheads="1"/>
            </p:cNvSpPr>
            <p:nvPr/>
          </p:nvSpPr>
          <p:spPr bwMode="auto">
            <a:xfrm>
              <a:off x="480" y="2697"/>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Oval 15" descr="羊皮纸"/>
            <p:cNvSpPr>
              <a:spLocks noChangeArrowheads="1"/>
            </p:cNvSpPr>
            <p:nvPr/>
          </p:nvSpPr>
          <p:spPr bwMode="auto">
            <a:xfrm>
              <a:off x="1200" y="2016"/>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Text Box 16"/>
            <p:cNvSpPr txBox="1">
              <a:spLocks noChangeArrowheads="1"/>
            </p:cNvSpPr>
            <p:nvPr/>
          </p:nvSpPr>
          <p:spPr bwMode="auto">
            <a:xfrm>
              <a:off x="490" y="1434"/>
              <a:ext cx="210"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A</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17" name="Text Box 17"/>
            <p:cNvSpPr txBox="1">
              <a:spLocks noChangeArrowheads="1"/>
            </p:cNvSpPr>
            <p:nvPr/>
          </p:nvSpPr>
          <p:spPr bwMode="auto">
            <a:xfrm>
              <a:off x="1210" y="2018"/>
              <a:ext cx="236"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C</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18" name="Text Box 18"/>
            <p:cNvSpPr txBox="1">
              <a:spLocks noChangeArrowheads="1"/>
            </p:cNvSpPr>
            <p:nvPr/>
          </p:nvSpPr>
          <p:spPr bwMode="auto">
            <a:xfrm>
              <a:off x="490" y="2018"/>
              <a:ext cx="229"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D</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19" name="Text Box 19"/>
            <p:cNvSpPr txBox="1">
              <a:spLocks noChangeArrowheads="1"/>
            </p:cNvSpPr>
            <p:nvPr/>
          </p:nvSpPr>
          <p:spPr bwMode="auto">
            <a:xfrm>
              <a:off x="1991" y="1451"/>
              <a:ext cx="212"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E</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20" name="Oval 20" descr="羊皮纸"/>
            <p:cNvSpPr>
              <a:spLocks noChangeArrowheads="1"/>
            </p:cNvSpPr>
            <p:nvPr/>
          </p:nvSpPr>
          <p:spPr bwMode="auto">
            <a:xfrm>
              <a:off x="1200" y="1440"/>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1" name="Line 21"/>
            <p:cNvSpPr>
              <a:spLocks noChangeShapeType="1"/>
            </p:cNvSpPr>
            <p:nvPr/>
          </p:nvSpPr>
          <p:spPr bwMode="auto">
            <a:xfrm>
              <a:off x="2112" y="1728"/>
              <a:ext cx="0" cy="336"/>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Oval 22" descr="羊皮纸"/>
            <p:cNvSpPr>
              <a:spLocks noChangeArrowheads="1"/>
            </p:cNvSpPr>
            <p:nvPr/>
          </p:nvSpPr>
          <p:spPr bwMode="auto">
            <a:xfrm>
              <a:off x="1968" y="2024"/>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3" name="Oval 23" descr="羊皮纸"/>
            <p:cNvSpPr>
              <a:spLocks noChangeArrowheads="1"/>
            </p:cNvSpPr>
            <p:nvPr/>
          </p:nvSpPr>
          <p:spPr bwMode="auto">
            <a:xfrm>
              <a:off x="1968" y="2688"/>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4" name="Text Box 24"/>
            <p:cNvSpPr txBox="1">
              <a:spLocks noChangeArrowheads="1"/>
            </p:cNvSpPr>
            <p:nvPr/>
          </p:nvSpPr>
          <p:spPr bwMode="auto">
            <a:xfrm>
              <a:off x="1978" y="2009"/>
              <a:ext cx="253"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G</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25" name="Text Box 25"/>
            <p:cNvSpPr txBox="1">
              <a:spLocks noChangeArrowheads="1"/>
            </p:cNvSpPr>
            <p:nvPr/>
          </p:nvSpPr>
          <p:spPr bwMode="auto">
            <a:xfrm>
              <a:off x="1210" y="1442"/>
              <a:ext cx="226"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B</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26" name="Text Box 26"/>
            <p:cNvSpPr txBox="1">
              <a:spLocks noChangeArrowheads="1"/>
            </p:cNvSpPr>
            <p:nvPr/>
          </p:nvSpPr>
          <p:spPr bwMode="auto">
            <a:xfrm>
              <a:off x="515" y="2699"/>
              <a:ext cx="204"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F</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27" name="Text Box 27"/>
            <p:cNvSpPr txBox="1">
              <a:spLocks noChangeArrowheads="1"/>
            </p:cNvSpPr>
            <p:nvPr/>
          </p:nvSpPr>
          <p:spPr bwMode="auto">
            <a:xfrm>
              <a:off x="2030" y="2690"/>
              <a:ext cx="190"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I</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28" name="Oval 28" descr="羊皮纸"/>
            <p:cNvSpPr>
              <a:spLocks noChangeArrowheads="1"/>
            </p:cNvSpPr>
            <p:nvPr/>
          </p:nvSpPr>
          <p:spPr bwMode="auto">
            <a:xfrm>
              <a:off x="1200" y="2688"/>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9" name="Text Box 29"/>
            <p:cNvSpPr txBox="1">
              <a:spLocks noChangeArrowheads="1"/>
            </p:cNvSpPr>
            <p:nvPr/>
          </p:nvSpPr>
          <p:spPr bwMode="auto">
            <a:xfrm>
              <a:off x="1210" y="2690"/>
              <a:ext cx="228"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H</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30" name="Line 30"/>
            <p:cNvSpPr>
              <a:spLocks noChangeShapeType="1"/>
            </p:cNvSpPr>
            <p:nvPr/>
          </p:nvSpPr>
          <p:spPr bwMode="auto">
            <a:xfrm flipV="1">
              <a:off x="3636" y="2264"/>
              <a:ext cx="528" cy="480"/>
            </a:xfrm>
            <a:prstGeom prst="line">
              <a:avLst/>
            </a:prstGeom>
            <a:noFill/>
            <a:ln w="28575">
              <a:solidFill>
                <a:schemeClr val="bg1"/>
              </a:solidFill>
              <a:round/>
              <a:headEnd/>
              <a:tailEnd/>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Line 31"/>
            <p:cNvSpPr>
              <a:spLocks noChangeShapeType="1"/>
            </p:cNvSpPr>
            <p:nvPr/>
          </p:nvSpPr>
          <p:spPr bwMode="auto">
            <a:xfrm>
              <a:off x="3636" y="2840"/>
              <a:ext cx="1248" cy="0"/>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Line 32"/>
            <p:cNvSpPr>
              <a:spLocks noChangeShapeType="1"/>
            </p:cNvSpPr>
            <p:nvPr/>
          </p:nvSpPr>
          <p:spPr bwMode="auto">
            <a:xfrm flipH="1">
              <a:off x="3552" y="2256"/>
              <a:ext cx="0" cy="672"/>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33"/>
            <p:cNvSpPr>
              <a:spLocks noChangeShapeType="1"/>
            </p:cNvSpPr>
            <p:nvPr/>
          </p:nvSpPr>
          <p:spPr bwMode="auto">
            <a:xfrm>
              <a:off x="3636" y="1592"/>
              <a:ext cx="1248" cy="0"/>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Oval 34" descr="羊皮纸"/>
            <p:cNvSpPr>
              <a:spLocks noChangeArrowheads="1"/>
            </p:cNvSpPr>
            <p:nvPr/>
          </p:nvSpPr>
          <p:spPr bwMode="auto">
            <a:xfrm>
              <a:off x="3396" y="1457"/>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Oval 35" descr="羊皮纸"/>
            <p:cNvSpPr>
              <a:spLocks noChangeArrowheads="1"/>
            </p:cNvSpPr>
            <p:nvPr/>
          </p:nvSpPr>
          <p:spPr bwMode="auto">
            <a:xfrm>
              <a:off x="4884" y="1457"/>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6" name="Oval 36" descr="羊皮纸"/>
            <p:cNvSpPr>
              <a:spLocks noChangeArrowheads="1"/>
            </p:cNvSpPr>
            <p:nvPr/>
          </p:nvSpPr>
          <p:spPr bwMode="auto">
            <a:xfrm>
              <a:off x="3396" y="2041"/>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7" name="Oval 37" descr="羊皮纸"/>
            <p:cNvSpPr>
              <a:spLocks noChangeArrowheads="1"/>
            </p:cNvSpPr>
            <p:nvPr/>
          </p:nvSpPr>
          <p:spPr bwMode="auto">
            <a:xfrm>
              <a:off x="3396" y="2705"/>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Oval 38" descr="羊皮纸"/>
            <p:cNvSpPr>
              <a:spLocks noChangeArrowheads="1"/>
            </p:cNvSpPr>
            <p:nvPr/>
          </p:nvSpPr>
          <p:spPr bwMode="auto">
            <a:xfrm>
              <a:off x="4116" y="2024"/>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9" name="Text Box 39"/>
            <p:cNvSpPr txBox="1">
              <a:spLocks noChangeArrowheads="1"/>
            </p:cNvSpPr>
            <p:nvPr/>
          </p:nvSpPr>
          <p:spPr bwMode="auto">
            <a:xfrm>
              <a:off x="3406" y="1434"/>
              <a:ext cx="210"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A</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0" name="Text Box 40"/>
            <p:cNvSpPr txBox="1">
              <a:spLocks noChangeArrowheads="1"/>
            </p:cNvSpPr>
            <p:nvPr/>
          </p:nvSpPr>
          <p:spPr bwMode="auto">
            <a:xfrm>
              <a:off x="4126" y="2018"/>
              <a:ext cx="236"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C</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1" name="Text Box 41"/>
            <p:cNvSpPr txBox="1">
              <a:spLocks noChangeArrowheads="1"/>
            </p:cNvSpPr>
            <p:nvPr/>
          </p:nvSpPr>
          <p:spPr bwMode="auto">
            <a:xfrm>
              <a:off x="3406" y="2018"/>
              <a:ext cx="229"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D</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2" name="Text Box 42"/>
            <p:cNvSpPr txBox="1">
              <a:spLocks noChangeArrowheads="1"/>
            </p:cNvSpPr>
            <p:nvPr/>
          </p:nvSpPr>
          <p:spPr bwMode="auto">
            <a:xfrm>
              <a:off x="4907" y="1451"/>
              <a:ext cx="212"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E</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3" name="Oval 43" descr="羊皮纸"/>
            <p:cNvSpPr>
              <a:spLocks noChangeArrowheads="1"/>
            </p:cNvSpPr>
            <p:nvPr/>
          </p:nvSpPr>
          <p:spPr bwMode="auto">
            <a:xfrm>
              <a:off x="4116" y="1448"/>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4" name="Line 44"/>
            <p:cNvSpPr>
              <a:spLocks noChangeShapeType="1"/>
            </p:cNvSpPr>
            <p:nvPr/>
          </p:nvSpPr>
          <p:spPr bwMode="auto">
            <a:xfrm>
              <a:off x="5028" y="1736"/>
              <a:ext cx="0" cy="336"/>
            </a:xfrm>
            <a:prstGeom prst="line">
              <a:avLst/>
            </a:prstGeom>
            <a:noFill/>
            <a:ln w="28575">
              <a:solidFill>
                <a:schemeClr val="bg1"/>
              </a:solidFill>
              <a:round/>
              <a:headEnd/>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5" name="Oval 45" descr="羊皮纸"/>
            <p:cNvSpPr>
              <a:spLocks noChangeArrowheads="1"/>
            </p:cNvSpPr>
            <p:nvPr/>
          </p:nvSpPr>
          <p:spPr bwMode="auto">
            <a:xfrm>
              <a:off x="4884" y="2032"/>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6" name="Oval 46" descr="羊皮纸"/>
            <p:cNvSpPr>
              <a:spLocks noChangeArrowheads="1"/>
            </p:cNvSpPr>
            <p:nvPr/>
          </p:nvSpPr>
          <p:spPr bwMode="auto">
            <a:xfrm>
              <a:off x="4884" y="2696"/>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7" name="Text Box 47"/>
            <p:cNvSpPr txBox="1">
              <a:spLocks noChangeArrowheads="1"/>
            </p:cNvSpPr>
            <p:nvPr/>
          </p:nvSpPr>
          <p:spPr bwMode="auto">
            <a:xfrm>
              <a:off x="4894" y="2009"/>
              <a:ext cx="253"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G</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8" name="Text Box 48"/>
            <p:cNvSpPr txBox="1">
              <a:spLocks noChangeArrowheads="1"/>
            </p:cNvSpPr>
            <p:nvPr/>
          </p:nvSpPr>
          <p:spPr bwMode="auto">
            <a:xfrm>
              <a:off x="4126" y="1442"/>
              <a:ext cx="226"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B</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49" name="Text Box 49"/>
            <p:cNvSpPr txBox="1">
              <a:spLocks noChangeArrowheads="1"/>
            </p:cNvSpPr>
            <p:nvPr/>
          </p:nvSpPr>
          <p:spPr bwMode="auto">
            <a:xfrm>
              <a:off x="3431" y="2699"/>
              <a:ext cx="204"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F</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50" name="Text Box 50"/>
            <p:cNvSpPr txBox="1">
              <a:spLocks noChangeArrowheads="1"/>
            </p:cNvSpPr>
            <p:nvPr/>
          </p:nvSpPr>
          <p:spPr bwMode="auto">
            <a:xfrm>
              <a:off x="4946" y="2690"/>
              <a:ext cx="190"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I</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51" name="Oval 51" descr="羊皮纸"/>
            <p:cNvSpPr>
              <a:spLocks noChangeArrowheads="1"/>
            </p:cNvSpPr>
            <p:nvPr/>
          </p:nvSpPr>
          <p:spPr bwMode="auto">
            <a:xfrm>
              <a:off x="4116" y="2696"/>
              <a:ext cx="288" cy="288"/>
            </a:xfrm>
            <a:prstGeom prst="ellipse">
              <a:avLst/>
            </a:prstGeom>
            <a:blipFill dpi="0" rotWithShape="0">
              <a:blip r:embed="rId2" cstate="print"/>
              <a:srcRect/>
              <a:tile tx="0" ty="0" sx="100000" sy="100000" flip="none" algn="tl"/>
            </a:blipFill>
            <a:ln w="9525">
              <a:solidFill>
                <a:schemeClr val="bg2"/>
              </a:solidFill>
              <a:round/>
              <a:headEnd/>
              <a:tailEnd/>
            </a:ln>
            <a:effectLst>
              <a:outerShdw dist="35921" dir="2700000" algn="ctr" rotWithShape="0">
                <a:schemeClr val="bg2"/>
              </a:outerShdw>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2" name="Text Box 52"/>
            <p:cNvSpPr txBox="1">
              <a:spLocks noChangeArrowheads="1"/>
            </p:cNvSpPr>
            <p:nvPr/>
          </p:nvSpPr>
          <p:spPr bwMode="auto">
            <a:xfrm>
              <a:off x="4126" y="2690"/>
              <a:ext cx="228" cy="280"/>
            </a:xfrm>
            <a:prstGeom prst="rect">
              <a:avLst/>
            </a:prstGeom>
            <a:noFill/>
            <a:ln w="9525">
              <a:noFill/>
              <a:miter lim="800000"/>
              <a:headEnd/>
              <a:tailEnd/>
            </a:ln>
            <a:effectLst/>
          </p:spPr>
          <p:txBody>
            <a:bodyPr wrap="none">
              <a:spAutoFit/>
            </a:bodyPr>
            <a:lstStyle/>
            <a:p>
              <a:pPr algn="l"/>
              <a:r>
                <a:rPr kumimoji="1" lang="en-US" altLang="zh-CN" sz="2600" b="1" dirty="0">
                  <a:solidFill>
                    <a:schemeClr val="bg1"/>
                  </a:solidFill>
                  <a:latin typeface="方正喵呜体" panose="02010600010101010101" pitchFamily="2" charset="-122"/>
                  <a:ea typeface="方正喵呜体" panose="02010600010101010101" pitchFamily="2" charset="-122"/>
                </a:rPr>
                <a:t>H</a:t>
              </a:r>
              <a:endParaRPr kumimoji="1" lang="en-US" altLang="zh-CN" sz="2600" dirty="0">
                <a:solidFill>
                  <a:schemeClr val="bg1"/>
                </a:solidFill>
                <a:latin typeface="方正喵呜体" panose="02010600010101010101" pitchFamily="2" charset="-122"/>
                <a:ea typeface="方正喵呜体" panose="02010600010101010101" pitchFamily="2" charset="-122"/>
              </a:endParaRPr>
            </a:p>
          </p:txBody>
        </p:sp>
        <p:sp>
          <p:nvSpPr>
            <p:cNvPr id="53" name="Text Box 53"/>
            <p:cNvSpPr txBox="1">
              <a:spLocks noChangeArrowheads="1"/>
            </p:cNvSpPr>
            <p:nvPr/>
          </p:nvSpPr>
          <p:spPr bwMode="auto">
            <a:xfrm>
              <a:off x="492" y="1122"/>
              <a:ext cx="19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1</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54" name="Text Box 54"/>
            <p:cNvSpPr txBox="1">
              <a:spLocks noChangeArrowheads="1"/>
            </p:cNvSpPr>
            <p:nvPr/>
          </p:nvSpPr>
          <p:spPr bwMode="auto">
            <a:xfrm>
              <a:off x="1244" y="1122"/>
              <a:ext cx="228"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2</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55" name="Text Box 55"/>
            <p:cNvSpPr txBox="1">
              <a:spLocks noChangeArrowheads="1"/>
            </p:cNvSpPr>
            <p:nvPr/>
          </p:nvSpPr>
          <p:spPr bwMode="auto">
            <a:xfrm>
              <a:off x="2012" y="1123"/>
              <a:ext cx="21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3</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56" name="Text Box 56"/>
            <p:cNvSpPr txBox="1">
              <a:spLocks noChangeArrowheads="1"/>
            </p:cNvSpPr>
            <p:nvPr/>
          </p:nvSpPr>
          <p:spPr bwMode="auto">
            <a:xfrm>
              <a:off x="2256" y="1987"/>
              <a:ext cx="23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4</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57" name="Line 57"/>
            <p:cNvSpPr>
              <a:spLocks noChangeShapeType="1"/>
            </p:cNvSpPr>
            <p:nvPr/>
          </p:nvSpPr>
          <p:spPr bwMode="auto">
            <a:xfrm>
              <a:off x="768" y="1440"/>
              <a:ext cx="432" cy="0"/>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8" name="Line 58"/>
            <p:cNvSpPr>
              <a:spLocks noChangeShapeType="1"/>
            </p:cNvSpPr>
            <p:nvPr/>
          </p:nvSpPr>
          <p:spPr bwMode="auto">
            <a:xfrm>
              <a:off x="1536" y="1440"/>
              <a:ext cx="432" cy="0"/>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59" name="Line 59"/>
            <p:cNvSpPr>
              <a:spLocks noChangeShapeType="1"/>
            </p:cNvSpPr>
            <p:nvPr/>
          </p:nvSpPr>
          <p:spPr bwMode="auto">
            <a:xfrm>
              <a:off x="2304" y="1728"/>
              <a:ext cx="0" cy="336"/>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0" name="Line 60"/>
            <p:cNvSpPr>
              <a:spLocks noChangeShapeType="1"/>
            </p:cNvSpPr>
            <p:nvPr/>
          </p:nvSpPr>
          <p:spPr bwMode="auto">
            <a:xfrm>
              <a:off x="1536" y="1776"/>
              <a:ext cx="0" cy="336"/>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1" name="Line 61"/>
            <p:cNvSpPr>
              <a:spLocks noChangeShapeType="1"/>
            </p:cNvSpPr>
            <p:nvPr/>
          </p:nvSpPr>
          <p:spPr bwMode="auto">
            <a:xfrm>
              <a:off x="1920" y="1776"/>
              <a:ext cx="0" cy="336"/>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2" name="Line 62"/>
            <p:cNvSpPr>
              <a:spLocks noChangeShapeType="1"/>
            </p:cNvSpPr>
            <p:nvPr/>
          </p:nvSpPr>
          <p:spPr bwMode="auto">
            <a:xfrm>
              <a:off x="1536" y="1728"/>
              <a:ext cx="384" cy="0"/>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3" name="Line 63"/>
            <p:cNvSpPr>
              <a:spLocks noChangeShapeType="1"/>
            </p:cNvSpPr>
            <p:nvPr/>
          </p:nvSpPr>
          <p:spPr bwMode="auto">
            <a:xfrm>
              <a:off x="1200" y="1680"/>
              <a:ext cx="0" cy="288"/>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4" name="Line 64"/>
            <p:cNvSpPr>
              <a:spLocks noChangeShapeType="1"/>
            </p:cNvSpPr>
            <p:nvPr/>
          </p:nvSpPr>
          <p:spPr bwMode="auto">
            <a:xfrm>
              <a:off x="864" y="1728"/>
              <a:ext cx="288" cy="0"/>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5" name="Text Box 65"/>
            <p:cNvSpPr txBox="1">
              <a:spLocks noChangeArrowheads="1"/>
            </p:cNvSpPr>
            <p:nvPr/>
          </p:nvSpPr>
          <p:spPr bwMode="auto">
            <a:xfrm>
              <a:off x="1488" y="1987"/>
              <a:ext cx="20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5</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66" name="Line 66"/>
            <p:cNvSpPr>
              <a:spLocks noChangeShapeType="1"/>
            </p:cNvSpPr>
            <p:nvPr/>
          </p:nvSpPr>
          <p:spPr bwMode="auto">
            <a:xfrm flipH="1">
              <a:off x="864" y="2352"/>
              <a:ext cx="432" cy="384"/>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7" name="Line 67"/>
            <p:cNvSpPr>
              <a:spLocks noChangeShapeType="1"/>
            </p:cNvSpPr>
            <p:nvPr/>
          </p:nvSpPr>
          <p:spPr bwMode="auto">
            <a:xfrm flipV="1">
              <a:off x="720" y="2352"/>
              <a:ext cx="0" cy="288"/>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8" name="Line 68"/>
            <p:cNvSpPr>
              <a:spLocks noChangeShapeType="1"/>
            </p:cNvSpPr>
            <p:nvPr/>
          </p:nvSpPr>
          <p:spPr bwMode="auto">
            <a:xfrm flipV="1">
              <a:off x="480" y="2352"/>
              <a:ext cx="0" cy="336"/>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9" name="Line 69"/>
            <p:cNvSpPr>
              <a:spLocks noChangeShapeType="1"/>
            </p:cNvSpPr>
            <p:nvPr/>
          </p:nvSpPr>
          <p:spPr bwMode="auto">
            <a:xfrm>
              <a:off x="816" y="2976"/>
              <a:ext cx="384" cy="0"/>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0" name="Line 70"/>
            <p:cNvSpPr>
              <a:spLocks noChangeShapeType="1"/>
            </p:cNvSpPr>
            <p:nvPr/>
          </p:nvSpPr>
          <p:spPr bwMode="auto">
            <a:xfrm>
              <a:off x="1536" y="2976"/>
              <a:ext cx="384" cy="0"/>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1" name="Line 71"/>
            <p:cNvSpPr>
              <a:spLocks noChangeShapeType="1"/>
            </p:cNvSpPr>
            <p:nvPr/>
          </p:nvSpPr>
          <p:spPr bwMode="auto">
            <a:xfrm>
              <a:off x="816" y="3120"/>
              <a:ext cx="384" cy="0"/>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2" name="Line 72"/>
            <p:cNvSpPr>
              <a:spLocks noChangeShapeType="1"/>
            </p:cNvSpPr>
            <p:nvPr/>
          </p:nvSpPr>
          <p:spPr bwMode="auto">
            <a:xfrm>
              <a:off x="1536" y="3120"/>
              <a:ext cx="384" cy="0"/>
            </a:xfrm>
            <a:prstGeom prst="line">
              <a:avLst/>
            </a:prstGeom>
            <a:noFill/>
            <a:ln w="28575">
              <a:solidFill>
                <a:srgbClr val="009900"/>
              </a:solidFill>
              <a:prstDash val="sysDot"/>
              <a:round/>
              <a:headEnd type="triangle" w="sm" len="lg"/>
              <a:tailEnd type="non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3" name="Line 73"/>
            <p:cNvSpPr>
              <a:spLocks noChangeShapeType="1"/>
            </p:cNvSpPr>
            <p:nvPr/>
          </p:nvSpPr>
          <p:spPr bwMode="auto">
            <a:xfrm flipV="1">
              <a:off x="816" y="2208"/>
              <a:ext cx="336" cy="288"/>
            </a:xfrm>
            <a:prstGeom prst="line">
              <a:avLst/>
            </a:prstGeom>
            <a:noFill/>
            <a:ln w="28575">
              <a:solidFill>
                <a:srgbClr val="009900"/>
              </a:solidFill>
              <a:prstDash val="sysDot"/>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4" name="Text Box 74"/>
            <p:cNvSpPr txBox="1">
              <a:spLocks noChangeArrowheads="1"/>
            </p:cNvSpPr>
            <p:nvPr/>
          </p:nvSpPr>
          <p:spPr bwMode="auto">
            <a:xfrm>
              <a:off x="236" y="2640"/>
              <a:ext cx="22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6</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75" name="Text Box 75"/>
            <p:cNvSpPr txBox="1">
              <a:spLocks noChangeArrowheads="1"/>
            </p:cNvSpPr>
            <p:nvPr/>
          </p:nvSpPr>
          <p:spPr bwMode="auto">
            <a:xfrm>
              <a:off x="240" y="1968"/>
              <a:ext cx="21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7</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76" name="Text Box 76"/>
            <p:cNvSpPr txBox="1">
              <a:spLocks noChangeArrowheads="1"/>
            </p:cNvSpPr>
            <p:nvPr/>
          </p:nvSpPr>
          <p:spPr bwMode="auto">
            <a:xfrm>
              <a:off x="1196" y="2947"/>
              <a:ext cx="218"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8</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77" name="Text Box 77"/>
            <p:cNvSpPr txBox="1">
              <a:spLocks noChangeArrowheads="1"/>
            </p:cNvSpPr>
            <p:nvPr/>
          </p:nvSpPr>
          <p:spPr bwMode="auto">
            <a:xfrm>
              <a:off x="1968" y="2947"/>
              <a:ext cx="227" cy="333"/>
            </a:xfrm>
            <a:prstGeom prst="rect">
              <a:avLst/>
            </a:prstGeom>
            <a:noFill/>
            <a:ln w="9525">
              <a:noFill/>
              <a:miter lim="800000"/>
              <a:headEnd/>
              <a:tailEnd/>
            </a:ln>
            <a:effectLst/>
          </p:spPr>
          <p:txBody>
            <a:bodyPr wrap="none">
              <a:spAutoFit/>
            </a:bodyPr>
            <a:lstStyle/>
            <a:p>
              <a:pPr algn="l"/>
              <a:r>
                <a:rPr kumimoji="1" lang="en-US" altLang="zh-CN" sz="3200" b="1" dirty="0">
                  <a:solidFill>
                    <a:schemeClr val="bg1"/>
                  </a:solidFill>
                  <a:latin typeface="方正喵呜体" panose="02010600010101010101" pitchFamily="2" charset="-122"/>
                  <a:ea typeface="方正喵呜体" panose="02010600010101010101" pitchFamily="2" charset="-122"/>
                </a:rPr>
                <a:t>9</a:t>
              </a:r>
              <a:endParaRPr kumimoji="1" lang="en-US" altLang="zh-CN" sz="2800" b="1" dirty="0">
                <a:solidFill>
                  <a:schemeClr val="bg1"/>
                </a:solidFill>
                <a:latin typeface="方正喵呜体" panose="02010600010101010101" pitchFamily="2" charset="-122"/>
                <a:ea typeface="方正喵呜体" panose="02010600010101010101" pitchFamily="2" charset="-122"/>
              </a:endParaRPr>
            </a:p>
          </p:txBody>
        </p:sp>
        <p:sp>
          <p:nvSpPr>
            <p:cNvPr id="78" name="Text Box 78"/>
            <p:cNvSpPr txBox="1">
              <a:spLocks noChangeArrowheads="1"/>
            </p:cNvSpPr>
            <p:nvPr/>
          </p:nvSpPr>
          <p:spPr bwMode="auto">
            <a:xfrm>
              <a:off x="3424" y="1122"/>
              <a:ext cx="19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1</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79" name="Text Box 79"/>
            <p:cNvSpPr txBox="1">
              <a:spLocks noChangeArrowheads="1"/>
            </p:cNvSpPr>
            <p:nvPr/>
          </p:nvSpPr>
          <p:spPr bwMode="auto">
            <a:xfrm>
              <a:off x="4176" y="1122"/>
              <a:ext cx="228"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2</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0" name="Text Box 80"/>
            <p:cNvSpPr txBox="1">
              <a:spLocks noChangeArrowheads="1"/>
            </p:cNvSpPr>
            <p:nvPr/>
          </p:nvSpPr>
          <p:spPr bwMode="auto">
            <a:xfrm>
              <a:off x="4944" y="1123"/>
              <a:ext cx="21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3</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1" name="Text Box 81"/>
            <p:cNvSpPr txBox="1">
              <a:spLocks noChangeArrowheads="1"/>
            </p:cNvSpPr>
            <p:nvPr/>
          </p:nvSpPr>
          <p:spPr bwMode="auto">
            <a:xfrm>
              <a:off x="5188" y="1987"/>
              <a:ext cx="23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4</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2" name="Text Box 82"/>
            <p:cNvSpPr txBox="1">
              <a:spLocks noChangeArrowheads="1"/>
            </p:cNvSpPr>
            <p:nvPr/>
          </p:nvSpPr>
          <p:spPr bwMode="auto">
            <a:xfrm>
              <a:off x="4420" y="1987"/>
              <a:ext cx="20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5</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3" name="Text Box 83"/>
            <p:cNvSpPr txBox="1">
              <a:spLocks noChangeArrowheads="1"/>
            </p:cNvSpPr>
            <p:nvPr/>
          </p:nvSpPr>
          <p:spPr bwMode="auto">
            <a:xfrm>
              <a:off x="3168" y="2640"/>
              <a:ext cx="224"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6</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4" name="Text Box 84"/>
            <p:cNvSpPr txBox="1">
              <a:spLocks noChangeArrowheads="1"/>
            </p:cNvSpPr>
            <p:nvPr/>
          </p:nvSpPr>
          <p:spPr bwMode="auto">
            <a:xfrm>
              <a:off x="3172" y="1968"/>
              <a:ext cx="215"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7</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5" name="Text Box 85"/>
            <p:cNvSpPr txBox="1">
              <a:spLocks noChangeArrowheads="1"/>
            </p:cNvSpPr>
            <p:nvPr/>
          </p:nvSpPr>
          <p:spPr bwMode="auto">
            <a:xfrm>
              <a:off x="4128" y="2947"/>
              <a:ext cx="218"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8</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sp>
          <p:nvSpPr>
            <p:cNvPr id="86" name="Text Box 86"/>
            <p:cNvSpPr txBox="1">
              <a:spLocks noChangeArrowheads="1"/>
            </p:cNvSpPr>
            <p:nvPr/>
          </p:nvSpPr>
          <p:spPr bwMode="auto">
            <a:xfrm>
              <a:off x="4900" y="2947"/>
              <a:ext cx="227" cy="333"/>
            </a:xfrm>
            <a:prstGeom prst="rect">
              <a:avLst/>
            </a:prstGeom>
            <a:noFill/>
            <a:ln w="9525">
              <a:noFill/>
              <a:miter lim="800000"/>
              <a:headEnd/>
              <a:tailEnd/>
            </a:ln>
            <a:effectLst/>
          </p:spPr>
          <p:txBody>
            <a:bodyPr wrap="none">
              <a:spAutoFit/>
            </a:bodyPr>
            <a:lstStyle/>
            <a:p>
              <a:pPr algn="l"/>
              <a:r>
                <a:rPr kumimoji="1" lang="en-US" altLang="zh-CN" sz="3200" b="1">
                  <a:solidFill>
                    <a:schemeClr val="bg1"/>
                  </a:solidFill>
                  <a:latin typeface="方正喵呜体" panose="02010600010101010101" pitchFamily="2" charset="-122"/>
                  <a:ea typeface="方正喵呜体" panose="02010600010101010101" pitchFamily="2" charset="-122"/>
                </a:rPr>
                <a:t>9</a:t>
              </a:r>
              <a:endParaRPr kumimoji="1" lang="en-US" altLang="zh-CN" sz="2800" b="1">
                <a:solidFill>
                  <a:schemeClr val="bg1"/>
                </a:solidFill>
                <a:latin typeface="方正喵呜体" panose="02010600010101010101" pitchFamily="2" charset="-122"/>
                <a:ea typeface="方正喵呜体" panose="02010600010101010101" pitchFamily="2" charset="-122"/>
              </a:endParaRPr>
            </a:p>
          </p:txBody>
        </p:sp>
      </p:grpSp>
      <p:sp>
        <p:nvSpPr>
          <p:cNvPr id="87" name="Text Box 87"/>
          <p:cNvSpPr txBox="1">
            <a:spLocks noChangeArrowheads="1"/>
          </p:cNvSpPr>
          <p:nvPr/>
        </p:nvSpPr>
        <p:spPr bwMode="auto">
          <a:xfrm>
            <a:off x="2221287" y="5030107"/>
            <a:ext cx="996950" cy="579438"/>
          </a:xfrm>
          <a:prstGeom prst="rect">
            <a:avLst/>
          </a:prstGeom>
          <a:noFill/>
          <a:ln w="9525">
            <a:noFill/>
            <a:miter lim="800000"/>
            <a:headEnd/>
            <a:tailEnd/>
          </a:ln>
          <a:effectLst/>
        </p:spPr>
        <p:txBody>
          <a:bodyPr wrap="none">
            <a:spAutoFit/>
          </a:bodyPr>
          <a:lstStyle/>
          <a:p>
            <a:pPr algn="l"/>
            <a:r>
              <a:rPr kumimoji="1" lang="zh-CN" altLang="en-US" sz="3200">
                <a:solidFill>
                  <a:schemeClr val="bg1"/>
                </a:solidFill>
                <a:latin typeface="方正喵呜体" panose="02010600010101010101" pitchFamily="2" charset="-122"/>
                <a:ea typeface="方正喵呜体" panose="02010600010101010101" pitchFamily="2" charset="-122"/>
              </a:rPr>
              <a:t>前进</a:t>
            </a:r>
            <a:endParaRPr kumimoji="1" lang="zh-CN" altLang="en-US" sz="2400">
              <a:solidFill>
                <a:schemeClr val="bg1"/>
              </a:solidFill>
              <a:latin typeface="方正喵呜体" panose="02010600010101010101" pitchFamily="2" charset="-122"/>
              <a:ea typeface="方正喵呜体" panose="02010600010101010101" pitchFamily="2" charset="-122"/>
            </a:endParaRPr>
          </a:p>
        </p:txBody>
      </p:sp>
      <p:sp>
        <p:nvSpPr>
          <p:cNvPr id="88" name="Line 88"/>
          <p:cNvSpPr>
            <a:spLocks noChangeShapeType="1"/>
          </p:cNvSpPr>
          <p:nvPr/>
        </p:nvSpPr>
        <p:spPr bwMode="auto">
          <a:xfrm>
            <a:off x="3303962" y="5380945"/>
            <a:ext cx="914400" cy="0"/>
          </a:xfrm>
          <a:prstGeom prst="line">
            <a:avLst/>
          </a:prstGeom>
          <a:noFill/>
          <a:ln w="28575">
            <a:solidFill>
              <a:schemeClr val="tx1"/>
            </a:solidFill>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9" name="Text Box 89"/>
          <p:cNvSpPr txBox="1">
            <a:spLocks noChangeArrowheads="1"/>
          </p:cNvSpPr>
          <p:nvPr/>
        </p:nvSpPr>
        <p:spPr bwMode="auto">
          <a:xfrm>
            <a:off x="4599362" y="5030107"/>
            <a:ext cx="996950" cy="579438"/>
          </a:xfrm>
          <a:prstGeom prst="rect">
            <a:avLst/>
          </a:prstGeom>
          <a:noFill/>
          <a:ln w="9525">
            <a:noFill/>
            <a:miter lim="800000"/>
            <a:headEnd/>
            <a:tailEnd/>
          </a:ln>
          <a:effectLst/>
        </p:spPr>
        <p:txBody>
          <a:bodyPr wrap="none">
            <a:spAutoFit/>
          </a:bodyPr>
          <a:lstStyle/>
          <a:p>
            <a:pPr algn="l"/>
            <a:r>
              <a:rPr kumimoji="1" lang="zh-CN" altLang="en-US" sz="3200" dirty="0">
                <a:solidFill>
                  <a:schemeClr val="bg1"/>
                </a:solidFill>
                <a:latin typeface="方正喵呜体" panose="02010600010101010101" pitchFamily="2" charset="-122"/>
                <a:ea typeface="方正喵呜体" panose="02010600010101010101" pitchFamily="2" charset="-122"/>
              </a:rPr>
              <a:t>回退</a:t>
            </a:r>
            <a:endParaRPr kumimoji="1"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90" name="Line 90"/>
          <p:cNvSpPr>
            <a:spLocks noChangeShapeType="1"/>
          </p:cNvSpPr>
          <p:nvPr/>
        </p:nvSpPr>
        <p:spPr bwMode="auto">
          <a:xfrm>
            <a:off x="5643937" y="5393645"/>
            <a:ext cx="914400" cy="0"/>
          </a:xfrm>
          <a:prstGeom prst="line">
            <a:avLst/>
          </a:prstGeom>
          <a:noFill/>
          <a:ln w="28575">
            <a:solidFill>
              <a:srgbClr val="009900"/>
            </a:solidFill>
            <a:prstDash val="sysDot"/>
            <a:round/>
            <a:headEnd/>
            <a:tailEnd type="triangle" w="sm" len="lg"/>
          </a:ln>
          <a:effectLst/>
        </p:spPr>
        <p:txBody>
          <a:bodyPr wrap="none" anchor="ctr"/>
          <a:lstStyle/>
          <a:p>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91" name="Text Box 91"/>
          <p:cNvSpPr txBox="1">
            <a:spLocks noChangeArrowheads="1"/>
          </p:cNvSpPr>
          <p:nvPr/>
        </p:nvSpPr>
        <p:spPr bwMode="auto">
          <a:xfrm>
            <a:off x="579018" y="5708922"/>
            <a:ext cx="8299067" cy="553998"/>
          </a:xfrm>
          <a:prstGeom prst="rect">
            <a:avLst/>
          </a:prstGeom>
          <a:noFill/>
          <a:ln w="9525">
            <a:noFill/>
            <a:miter lim="800000"/>
            <a:headEnd/>
            <a:tailEnd/>
          </a:ln>
          <a:effectLst/>
        </p:spPr>
        <p:txBody>
          <a:bodyPr wrap="none">
            <a:spAutoFit/>
          </a:bodyPr>
          <a:lstStyle/>
          <a:p>
            <a:pPr algn="l"/>
            <a:r>
              <a:rPr kumimoji="1" lang="zh-CN" altLang="en-US" sz="3000" dirty="0">
                <a:solidFill>
                  <a:schemeClr val="bg1"/>
                </a:solidFill>
                <a:latin typeface="方正喵呜体" panose="02010600010101010101" pitchFamily="2" charset="-122"/>
                <a:ea typeface="方正喵呜体" panose="02010600010101010101" pitchFamily="2" charset="-122"/>
              </a:rPr>
              <a:t>深度优先搜索过程                 深度优先生成树</a:t>
            </a:r>
          </a:p>
        </p:txBody>
      </p:sp>
    </p:spTree>
    <p:extLst>
      <p:ext uri="{BB962C8B-B14F-4D97-AF65-F5344CB8AC3E}">
        <p14:creationId xmlns:p14="http://schemas.microsoft.com/office/powerpoint/2010/main" val="166027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6952" y="348104"/>
            <a:ext cx="8686800" cy="5569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广度优先搜索</a:t>
            </a:r>
            <a:r>
              <a:rPr lang="en-US" altLang="zh-CN" sz="3200" b="1" dirty="0" smtClean="0">
                <a:solidFill>
                  <a:srgbClr val="2959F3"/>
                </a:solidFill>
                <a:latin typeface="方正喵呜体" panose="02010600010101010101" pitchFamily="2" charset="-122"/>
                <a:ea typeface="方正喵呜体" panose="02010600010101010101" pitchFamily="2" charset="-122"/>
              </a:rPr>
              <a:t>BFS</a:t>
            </a:r>
            <a:r>
              <a:rPr lang="en-US" altLang="zh-CN" sz="3200" i="1" dirty="0" smtClean="0">
                <a:solidFill>
                  <a:schemeClr val="bg1"/>
                </a:solidFill>
                <a:latin typeface="方正喵呜体" panose="02010600010101010101" pitchFamily="2" charset="-122"/>
                <a:ea typeface="方正喵呜体" panose="02010600010101010101" pitchFamily="2" charset="-122"/>
              </a:rPr>
              <a:t> </a:t>
            </a:r>
            <a:r>
              <a:rPr lang="en-US" altLang="zh-CN" sz="3200" dirty="0" smtClean="0">
                <a:solidFill>
                  <a:schemeClr val="bg1"/>
                </a:solidFill>
                <a:latin typeface="方正喵呜体" panose="02010600010101010101" pitchFamily="2" charset="-122"/>
                <a:ea typeface="方正喵呜体" panose="02010600010101010101" pitchFamily="2" charset="-122"/>
              </a:rPr>
              <a:t>(Breadth First Search)</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415009" y="1066800"/>
            <a:ext cx="8310687" cy="579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5000"/>
              </a:lnSpc>
              <a:buSzPct val="100000"/>
              <a:buFont typeface="+mj-lt"/>
              <a:buAutoNum type="arabicPeriod"/>
            </a:pPr>
            <a:r>
              <a:rPr lang="en-US" altLang="zh-CN" sz="3000" dirty="0" smtClean="0">
                <a:solidFill>
                  <a:schemeClr val="bg1"/>
                </a:solidFill>
                <a:latin typeface="方正喵呜体" panose="02010600010101010101" pitchFamily="2" charset="-122"/>
                <a:ea typeface="方正喵呜体" panose="02010600010101010101" pitchFamily="2" charset="-122"/>
              </a:rPr>
              <a:t>BFS</a:t>
            </a:r>
            <a:r>
              <a:rPr lang="zh-CN" altLang="en-US" sz="3000" dirty="0" smtClean="0">
                <a:solidFill>
                  <a:schemeClr val="bg1"/>
                </a:solidFill>
                <a:latin typeface="方正喵呜体" panose="02010600010101010101" pitchFamily="2" charset="-122"/>
                <a:ea typeface="方正喵呜体" panose="02010600010101010101" pitchFamily="2" charset="-122"/>
              </a:rPr>
              <a:t>在访问了起始顶点 </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zh-CN" altLang="en-US" sz="3000" dirty="0" smtClean="0">
                <a:solidFill>
                  <a:schemeClr val="bg1"/>
                </a:solidFill>
                <a:latin typeface="方正喵呜体" panose="02010600010101010101" pitchFamily="2" charset="-122"/>
                <a:ea typeface="方正喵呜体" panose="02010600010101010101" pitchFamily="2" charset="-122"/>
              </a:rPr>
              <a:t>之后</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由 </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zh-CN" altLang="en-US" sz="3000" dirty="0" smtClean="0">
                <a:solidFill>
                  <a:schemeClr val="bg1"/>
                </a:solidFill>
                <a:latin typeface="方正喵呜体" panose="02010600010101010101" pitchFamily="2" charset="-122"/>
                <a:ea typeface="方正喵呜体" panose="02010600010101010101" pitchFamily="2" charset="-122"/>
              </a:rPr>
              <a:t>出发</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依次访问 </a:t>
            </a:r>
            <a:r>
              <a:rPr lang="en-US" altLang="zh-CN" sz="3000" i="1" dirty="0" smtClean="0">
                <a:solidFill>
                  <a:schemeClr val="bg1"/>
                </a:solidFill>
                <a:latin typeface="方正喵呜体" panose="02010600010101010101" pitchFamily="2" charset="-122"/>
                <a:ea typeface="方正喵呜体" panose="02010600010101010101" pitchFamily="2" charset="-122"/>
              </a:rPr>
              <a:t>v </a:t>
            </a:r>
            <a:r>
              <a:rPr lang="zh-CN" altLang="en-US" sz="3000" dirty="0" smtClean="0">
                <a:solidFill>
                  <a:schemeClr val="bg1"/>
                </a:solidFill>
                <a:latin typeface="方正喵呜体" panose="02010600010101010101" pitchFamily="2" charset="-122"/>
                <a:ea typeface="方正喵呜体" panose="02010600010101010101" pitchFamily="2" charset="-122"/>
              </a:rPr>
              <a:t>的各个未被访问过的邻接顶点 </a:t>
            </a:r>
            <a:r>
              <a:rPr lang="en-US" altLang="zh-CN" sz="3000" i="1" dirty="0" smtClean="0">
                <a:solidFill>
                  <a:schemeClr val="bg1"/>
                </a:solidFill>
                <a:latin typeface="方正喵呜体" panose="02010600010101010101" pitchFamily="2" charset="-122"/>
                <a:ea typeface="方正喵呜体" panose="02010600010101010101" pitchFamily="2" charset="-122"/>
              </a:rPr>
              <a:t>w</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w</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err="1" smtClean="0">
                <a:solidFill>
                  <a:schemeClr val="bg1"/>
                </a:solidFill>
                <a:latin typeface="方正喵呜体" panose="02010600010101010101" pitchFamily="2" charset="-122"/>
                <a:ea typeface="方正喵呜体" panose="02010600010101010101" pitchFamily="2" charset="-122"/>
              </a:rPr>
              <a:t>w</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然后再顺序访问 </a:t>
            </a:r>
            <a:r>
              <a:rPr lang="en-US" altLang="zh-CN" sz="3000" i="1" dirty="0" smtClean="0">
                <a:solidFill>
                  <a:schemeClr val="bg1"/>
                </a:solidFill>
                <a:latin typeface="方正喵呜体" panose="02010600010101010101" pitchFamily="2" charset="-122"/>
                <a:ea typeface="方正喵呜体" panose="02010600010101010101" pitchFamily="2" charset="-122"/>
              </a:rPr>
              <a:t>w</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w</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err="1" smtClean="0">
                <a:solidFill>
                  <a:schemeClr val="bg1"/>
                </a:solidFill>
                <a:latin typeface="方正喵呜体" panose="02010600010101010101" pitchFamily="2" charset="-122"/>
                <a:ea typeface="方正喵呜体" panose="02010600010101010101" pitchFamily="2" charset="-122"/>
              </a:rPr>
              <a:t>w</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t</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的所有还未被访问过的邻接顶点。再从这些</a:t>
            </a:r>
            <a:r>
              <a:rPr lang="zh-CN" altLang="en-US" sz="3000" dirty="0">
                <a:solidFill>
                  <a:schemeClr val="bg1"/>
                </a:solidFill>
                <a:latin typeface="方正喵呜体" panose="02010600010101010101" pitchFamily="2" charset="-122"/>
                <a:ea typeface="方正喵呜体" panose="02010600010101010101" pitchFamily="2" charset="-122"/>
              </a:rPr>
              <a:t>访问过的顶点出发，再访问它们的所有还未被访问过的邻接顶点，</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如此做下去，直到图中所有顶点都被访问到为止。</a:t>
            </a:r>
          </a:p>
          <a:p>
            <a:pPr marL="514350" indent="-514350">
              <a:lnSpc>
                <a:spcPct val="105000"/>
              </a:lnSpc>
              <a:buClr>
                <a:schemeClr val="bg1"/>
              </a:buClr>
              <a:buSzPct val="100000"/>
              <a:buFont typeface="+mj-lt"/>
              <a:buAutoNum type="arabicPeriod"/>
            </a:pPr>
            <a:r>
              <a:rPr lang="zh-CN" altLang="en-US" sz="3000" dirty="0">
                <a:solidFill>
                  <a:schemeClr val="bg1"/>
                </a:solidFill>
                <a:latin typeface="方正喵呜体" panose="02010600010101010101" pitchFamily="2" charset="-122"/>
                <a:ea typeface="方正喵呜体" panose="02010600010101010101" pitchFamily="2" charset="-122"/>
              </a:rPr>
              <a:t>广度优先搜索是一种分层的搜索过程</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每向前走一步可能访问一批顶点</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不像深度优先搜索那样有往回退的情况。因此</a:t>
            </a:r>
            <a:r>
              <a:rPr lang="en-US" altLang="zh-CN" sz="3000" dirty="0">
                <a:solidFill>
                  <a:schemeClr val="bg1"/>
                </a:solidFill>
                <a:latin typeface="方正喵呜体" panose="02010600010101010101" pitchFamily="2" charset="-122"/>
                <a:ea typeface="方正喵呜体" panose="02010600010101010101" pitchFamily="2" charset="-122"/>
              </a:rPr>
              <a:t>, </a:t>
            </a:r>
            <a:r>
              <a:rPr lang="zh-CN" altLang="en-US" sz="3000" dirty="0">
                <a:solidFill>
                  <a:schemeClr val="bg1"/>
                </a:solidFill>
                <a:latin typeface="方正喵呜体" panose="02010600010101010101" pitchFamily="2" charset="-122"/>
                <a:ea typeface="方正喵呜体" panose="02010600010101010101" pitchFamily="2" charset="-122"/>
              </a:rPr>
              <a:t>广度优先搜索不是一个递归的过程。</a:t>
            </a:r>
          </a:p>
        </p:txBody>
      </p:sp>
    </p:spTree>
    <p:extLst>
      <p:ext uri="{BB962C8B-B14F-4D97-AF65-F5344CB8AC3E}">
        <p14:creationId xmlns:p14="http://schemas.microsoft.com/office/powerpoint/2010/main" val="37644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1428206" y="3082832"/>
            <a:ext cx="1071153"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结构</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5" name="文本框 54"/>
          <p:cNvSpPr txBox="1"/>
          <p:nvPr/>
        </p:nvSpPr>
        <p:spPr>
          <a:xfrm>
            <a:off x="3433363" y="1571895"/>
            <a:ext cx="1110345"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线性</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6" name="文本框 55"/>
          <p:cNvSpPr txBox="1"/>
          <p:nvPr/>
        </p:nvSpPr>
        <p:spPr>
          <a:xfrm>
            <a:off x="3529157" y="4667792"/>
            <a:ext cx="1445624"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非线性</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58" name="曲线连接符 57"/>
          <p:cNvCxnSpPr>
            <a:stCxn id="54" idx="3"/>
            <a:endCxn id="55" idx="1"/>
          </p:cNvCxnSpPr>
          <p:nvPr/>
        </p:nvCxnSpPr>
        <p:spPr>
          <a:xfrm flipV="1">
            <a:off x="2499359" y="1864283"/>
            <a:ext cx="934004" cy="1510937"/>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61"/>
          <p:cNvCxnSpPr>
            <a:stCxn id="54" idx="3"/>
            <a:endCxn id="56" idx="1"/>
          </p:cNvCxnSpPr>
          <p:nvPr/>
        </p:nvCxnSpPr>
        <p:spPr>
          <a:xfrm>
            <a:off x="2499359" y="3375220"/>
            <a:ext cx="1029798" cy="1584960"/>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096005" y="872074"/>
            <a:ext cx="1436917"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线性表</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66" name="曲线连接符 65"/>
          <p:cNvCxnSpPr>
            <a:stCxn id="55" idx="3"/>
            <a:endCxn id="65" idx="1"/>
          </p:cNvCxnSpPr>
          <p:nvPr/>
        </p:nvCxnSpPr>
        <p:spPr>
          <a:xfrm flipV="1">
            <a:off x="4543708" y="1164462"/>
            <a:ext cx="1552297" cy="699821"/>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311544" y="1555291"/>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队列</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71" name="曲线连接符 70"/>
          <p:cNvCxnSpPr>
            <a:stCxn id="55" idx="3"/>
            <a:endCxn id="70" idx="1"/>
          </p:cNvCxnSpPr>
          <p:nvPr/>
        </p:nvCxnSpPr>
        <p:spPr>
          <a:xfrm flipV="1">
            <a:off x="4543708" y="1847679"/>
            <a:ext cx="1767836" cy="16604"/>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320253" y="2201589"/>
            <a:ext cx="910048"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栈</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77" name="曲线连接符 76"/>
          <p:cNvCxnSpPr>
            <a:stCxn id="55" idx="3"/>
            <a:endCxn id="76" idx="1"/>
          </p:cNvCxnSpPr>
          <p:nvPr/>
        </p:nvCxnSpPr>
        <p:spPr>
          <a:xfrm>
            <a:off x="4543708" y="1864283"/>
            <a:ext cx="1776545" cy="629694"/>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5607236" y="2724070"/>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串</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81" name="曲线连接符 80"/>
          <p:cNvCxnSpPr>
            <a:stCxn id="55" idx="3"/>
            <a:endCxn id="80" idx="1"/>
          </p:cNvCxnSpPr>
          <p:nvPr/>
        </p:nvCxnSpPr>
        <p:spPr>
          <a:xfrm>
            <a:off x="4543708" y="1864283"/>
            <a:ext cx="1063528" cy="1152175"/>
          </a:xfrm>
          <a:prstGeom prst="curved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55" idx="3"/>
            <a:endCxn id="85" idx="1"/>
          </p:cNvCxnSpPr>
          <p:nvPr/>
        </p:nvCxnSpPr>
        <p:spPr>
          <a:xfrm>
            <a:off x="4543708" y="1864283"/>
            <a:ext cx="851249" cy="1691128"/>
          </a:xfrm>
          <a:prstGeom prst="curved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5394957" y="3263023"/>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数组</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97" name="文本框 96"/>
          <p:cNvSpPr txBox="1"/>
          <p:nvPr/>
        </p:nvSpPr>
        <p:spPr>
          <a:xfrm>
            <a:off x="6226636" y="3875312"/>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树</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98" name="曲线连接符 97"/>
          <p:cNvCxnSpPr>
            <a:stCxn id="56" idx="3"/>
            <a:endCxn id="97" idx="1"/>
          </p:cNvCxnSpPr>
          <p:nvPr/>
        </p:nvCxnSpPr>
        <p:spPr>
          <a:xfrm flipV="1">
            <a:off x="4974781" y="4167700"/>
            <a:ext cx="1251855" cy="792480"/>
          </a:xfrm>
          <a:prstGeom prst="curved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7038712" y="4932881"/>
            <a:ext cx="633548"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图</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104" name="曲线连接符 103"/>
          <p:cNvCxnSpPr>
            <a:stCxn id="56" idx="3"/>
            <a:endCxn id="103" idx="1"/>
          </p:cNvCxnSpPr>
          <p:nvPr/>
        </p:nvCxnSpPr>
        <p:spPr>
          <a:xfrm>
            <a:off x="4974781" y="4960180"/>
            <a:ext cx="2063931" cy="265089"/>
          </a:xfrm>
          <a:prstGeom prst="curved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6346375" y="5495269"/>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混合</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110" name="曲线连接符 109"/>
          <p:cNvCxnSpPr>
            <a:stCxn id="56" idx="3"/>
            <a:endCxn id="109" idx="1"/>
          </p:cNvCxnSpPr>
          <p:nvPr/>
        </p:nvCxnSpPr>
        <p:spPr>
          <a:xfrm>
            <a:off x="4974781" y="4960180"/>
            <a:ext cx="1371594" cy="827477"/>
          </a:xfrm>
          <a:prstGeom prst="curved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557556" y="4397792"/>
            <a:ext cx="1175656" cy="584775"/>
          </a:xfrm>
          <a:prstGeom prst="rect">
            <a:avLst/>
          </a:prstGeom>
          <a:noFill/>
        </p:spPr>
        <p:txBody>
          <a:bodyPr wrap="square" rtlCol="0">
            <a:spAutoFit/>
          </a:bodyPr>
          <a:lstStyle/>
          <a:p>
            <a:pPr algn="ct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表</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29" name="曲线连接符 28"/>
          <p:cNvCxnSpPr>
            <a:stCxn id="56" idx="3"/>
            <a:endCxn id="28" idx="1"/>
          </p:cNvCxnSpPr>
          <p:nvPr/>
        </p:nvCxnSpPr>
        <p:spPr>
          <a:xfrm flipV="1">
            <a:off x="4974781" y="4690180"/>
            <a:ext cx="1582775" cy="270000"/>
          </a:xfrm>
          <a:prstGeom prst="curved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下箭头 31"/>
          <p:cNvSpPr/>
          <p:nvPr/>
        </p:nvSpPr>
        <p:spPr>
          <a:xfrm>
            <a:off x="348343" y="400594"/>
            <a:ext cx="1079863" cy="6088753"/>
          </a:xfrm>
          <a:prstGeom prst="downArrow">
            <a:avLst>
              <a:gd name="adj1" fmla="val 6834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下箭头 56"/>
          <p:cNvSpPr/>
          <p:nvPr/>
        </p:nvSpPr>
        <p:spPr>
          <a:xfrm rot="10800000">
            <a:off x="7615649" y="400592"/>
            <a:ext cx="1243145" cy="6088753"/>
          </a:xfrm>
          <a:prstGeom prst="downArrow">
            <a:avLst>
              <a:gd name="adj1" fmla="val 62610"/>
              <a:gd name="adj2" fmla="val 50000"/>
            </a:avLst>
          </a:prstGeom>
          <a:solidFill>
            <a:srgbClr val="077CF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文本框 32"/>
          <p:cNvSpPr txBox="1"/>
          <p:nvPr/>
        </p:nvSpPr>
        <p:spPr>
          <a:xfrm>
            <a:off x="645525" y="646577"/>
            <a:ext cx="478971" cy="5324535"/>
          </a:xfrm>
          <a:prstGeom prst="rect">
            <a:avLst/>
          </a:prstGeom>
          <a:noFill/>
        </p:spPr>
        <p:txBody>
          <a:bodyPr wrap="square" rtlCol="0">
            <a:spAutoFit/>
          </a:bodyPr>
          <a:lstStyle/>
          <a:p>
            <a:r>
              <a:rPr lang="zh-CN" altLang="en-US" sz="2000" dirty="0" smtClean="0">
                <a:solidFill>
                  <a:schemeClr val="accent5">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结构更复杂</a:t>
            </a:r>
            <a:endParaRPr lang="en-US" altLang="zh-CN" sz="2000" dirty="0" smtClean="0">
              <a:solidFill>
                <a:schemeClr val="accent5">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endParaRPr lang="en-US" altLang="zh-CN" sz="2000" dirty="0" smtClean="0">
              <a:solidFill>
                <a:srgbClr val="C00000"/>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功能</a:t>
            </a:r>
            <a:endParaRPr lang="en-US" altLang="zh-CN" sz="2000" dirty="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更强大</a:t>
            </a:r>
            <a:endParaRPr lang="en-US" altLang="zh-CN"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endParaRPr lang="en-US" altLang="zh-CN"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维护</a:t>
            </a:r>
            <a:endParaRPr lang="en-US" altLang="zh-CN" sz="2000" dirty="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更困难</a:t>
            </a:r>
            <a:endParaRPr lang="en-US" altLang="zh-CN"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p:txBody>
      </p:sp>
      <p:sp>
        <p:nvSpPr>
          <p:cNvPr id="59" name="文本框 58"/>
          <p:cNvSpPr txBox="1"/>
          <p:nvPr/>
        </p:nvSpPr>
        <p:spPr>
          <a:xfrm>
            <a:off x="8026041" y="1005339"/>
            <a:ext cx="478971" cy="5324535"/>
          </a:xfrm>
          <a:prstGeom prst="rect">
            <a:avLst/>
          </a:prstGeom>
          <a:noFill/>
        </p:spPr>
        <p:txBody>
          <a:bodyPr wrap="square" rtlCol="0">
            <a:spAutoFit/>
          </a:bodyPr>
          <a:lstStyle/>
          <a:p>
            <a:r>
              <a:rPr lang="zh-CN" altLang="en-US" sz="2000" dirty="0" smtClean="0">
                <a:solidFill>
                  <a:schemeClr val="accent5">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结构更简单</a:t>
            </a:r>
            <a:endParaRPr lang="en-US" altLang="zh-CN" sz="2000" dirty="0" smtClean="0">
              <a:solidFill>
                <a:schemeClr val="accent5">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endParaRPr lang="en-US" altLang="zh-CN" sz="2000" dirty="0" smtClean="0">
              <a:solidFill>
                <a:srgbClr val="C00000"/>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功能</a:t>
            </a:r>
            <a:endParaRPr lang="en-US" altLang="zh-CN" sz="2000" dirty="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更基础</a:t>
            </a:r>
            <a:endParaRPr lang="en-US" altLang="zh-CN" sz="2000" dirty="0" smtClean="0">
              <a:solidFill>
                <a:schemeClr val="accent2">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endParaRPr lang="en-US" altLang="zh-CN"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维护</a:t>
            </a:r>
            <a:endParaRPr lang="en-US" altLang="zh-CN" sz="2000" dirty="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a:p>
            <a:r>
              <a:rPr lang="zh-CN" altLang="en-US"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rPr>
              <a:t>更简单</a:t>
            </a:r>
            <a:endParaRPr lang="en-US" altLang="zh-CN" sz="2000" dirty="0" smtClean="0">
              <a:solidFill>
                <a:schemeClr val="accent3">
                  <a:lumMod val="20000"/>
                  <a:lumOff val="80000"/>
                </a:schemeClr>
              </a:solidFill>
              <a:effectLst>
                <a:outerShdw blurRad="63500" sx="102000" sy="102000" algn="ctr" rotWithShape="0">
                  <a:schemeClr val="bg1"/>
                </a:outerShdw>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1299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58954" y="2055846"/>
            <a:ext cx="587829" cy="587829"/>
          </a:xfrm>
          <a:prstGeom prst="ellipse">
            <a:avLst/>
          </a:prstGeom>
          <a:solidFill>
            <a:schemeClr val="accent2">
              <a:lumMod val="20000"/>
              <a:lumOff val="8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A</a:t>
            </a:r>
            <a:endParaRPr lang="zh-CN" altLang="en-US" dirty="0">
              <a:solidFill>
                <a:schemeClr val="bg1"/>
              </a:solidFill>
            </a:endParaRPr>
          </a:p>
        </p:txBody>
      </p:sp>
      <p:sp>
        <p:nvSpPr>
          <p:cNvPr id="3" name="椭圆 2"/>
          <p:cNvSpPr/>
          <p:nvPr/>
        </p:nvSpPr>
        <p:spPr>
          <a:xfrm>
            <a:off x="4016828" y="1729830"/>
            <a:ext cx="587829" cy="587829"/>
          </a:xfrm>
          <a:prstGeom prst="ellipse">
            <a:avLst/>
          </a:prstGeom>
          <a:solidFill>
            <a:schemeClr val="accent2">
              <a:lumMod val="60000"/>
              <a:lumOff val="4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B</a:t>
            </a:r>
            <a:endParaRPr lang="zh-CN" altLang="en-US" dirty="0">
              <a:solidFill>
                <a:schemeClr val="bg1"/>
              </a:solidFill>
            </a:endParaRPr>
          </a:p>
        </p:txBody>
      </p:sp>
      <p:sp>
        <p:nvSpPr>
          <p:cNvPr id="4" name="椭圆 3"/>
          <p:cNvSpPr/>
          <p:nvPr/>
        </p:nvSpPr>
        <p:spPr>
          <a:xfrm>
            <a:off x="2352868" y="3407230"/>
            <a:ext cx="587829" cy="587829"/>
          </a:xfrm>
          <a:prstGeom prst="ellipse">
            <a:avLst/>
          </a:prstGeom>
          <a:solidFill>
            <a:schemeClr val="accent2">
              <a:lumMod val="60000"/>
              <a:lumOff val="4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D</a:t>
            </a:r>
            <a:endParaRPr lang="zh-CN" altLang="en-US" dirty="0">
              <a:solidFill>
                <a:schemeClr val="bg1"/>
              </a:solidFill>
            </a:endParaRPr>
          </a:p>
        </p:txBody>
      </p:sp>
      <p:sp>
        <p:nvSpPr>
          <p:cNvPr id="5" name="椭圆 4"/>
          <p:cNvSpPr/>
          <p:nvPr/>
        </p:nvSpPr>
        <p:spPr>
          <a:xfrm>
            <a:off x="4028713" y="3218843"/>
            <a:ext cx="587829" cy="587829"/>
          </a:xfrm>
          <a:prstGeom prst="ellipse">
            <a:avLst/>
          </a:prstGeom>
          <a:solidFill>
            <a:schemeClr val="accent2">
              <a:lumMod val="60000"/>
              <a:lumOff val="4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C</a:t>
            </a:r>
            <a:endParaRPr lang="zh-CN" altLang="en-US" dirty="0">
              <a:solidFill>
                <a:schemeClr val="bg1"/>
              </a:solidFill>
            </a:endParaRPr>
          </a:p>
        </p:txBody>
      </p:sp>
      <p:sp>
        <p:nvSpPr>
          <p:cNvPr id="6" name="椭圆 5"/>
          <p:cNvSpPr/>
          <p:nvPr/>
        </p:nvSpPr>
        <p:spPr>
          <a:xfrm>
            <a:off x="3184848" y="4498275"/>
            <a:ext cx="587829" cy="587829"/>
          </a:xfrm>
          <a:prstGeom prst="ellipse">
            <a:avLst/>
          </a:prstGeom>
          <a:solidFill>
            <a:schemeClr val="accent4">
              <a:lumMod val="40000"/>
              <a:lumOff val="6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F</a:t>
            </a:r>
            <a:endParaRPr lang="zh-CN" altLang="en-US" dirty="0">
              <a:solidFill>
                <a:schemeClr val="bg1"/>
              </a:solidFill>
            </a:endParaRPr>
          </a:p>
        </p:txBody>
      </p:sp>
      <p:sp>
        <p:nvSpPr>
          <p:cNvPr id="7" name="椭圆 6"/>
          <p:cNvSpPr/>
          <p:nvPr/>
        </p:nvSpPr>
        <p:spPr>
          <a:xfrm>
            <a:off x="5007430" y="4416858"/>
            <a:ext cx="587829" cy="587829"/>
          </a:xfrm>
          <a:prstGeom prst="ellipse">
            <a:avLst/>
          </a:prstGeom>
          <a:solidFill>
            <a:schemeClr val="accent5">
              <a:lumMod val="40000"/>
              <a:lumOff val="6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H</a:t>
            </a:r>
            <a:endParaRPr lang="zh-CN" altLang="en-US" dirty="0">
              <a:solidFill>
                <a:schemeClr val="bg1"/>
              </a:solidFill>
            </a:endParaRPr>
          </a:p>
        </p:txBody>
      </p:sp>
      <p:sp>
        <p:nvSpPr>
          <p:cNvPr id="8" name="椭圆 7"/>
          <p:cNvSpPr/>
          <p:nvPr/>
        </p:nvSpPr>
        <p:spPr>
          <a:xfrm>
            <a:off x="6463005" y="3506536"/>
            <a:ext cx="587829" cy="587829"/>
          </a:xfrm>
          <a:prstGeom prst="ellipse">
            <a:avLst/>
          </a:prstGeom>
          <a:solidFill>
            <a:schemeClr val="accent6">
              <a:lumMod val="40000"/>
              <a:lumOff val="6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I</a:t>
            </a:r>
            <a:endParaRPr lang="zh-CN" altLang="en-US" dirty="0">
              <a:solidFill>
                <a:schemeClr val="bg1"/>
              </a:solidFill>
            </a:endParaRPr>
          </a:p>
        </p:txBody>
      </p:sp>
      <p:sp>
        <p:nvSpPr>
          <p:cNvPr id="9" name="椭圆 8"/>
          <p:cNvSpPr/>
          <p:nvPr/>
        </p:nvSpPr>
        <p:spPr>
          <a:xfrm>
            <a:off x="5595259" y="1685009"/>
            <a:ext cx="587829" cy="587829"/>
          </a:xfrm>
          <a:prstGeom prst="ellipse">
            <a:avLst/>
          </a:prstGeom>
          <a:solidFill>
            <a:schemeClr val="accent4">
              <a:lumMod val="40000"/>
              <a:lumOff val="6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E</a:t>
            </a:r>
            <a:endParaRPr lang="zh-CN" altLang="en-US" dirty="0">
              <a:solidFill>
                <a:schemeClr val="bg1"/>
              </a:solidFill>
            </a:endParaRPr>
          </a:p>
        </p:txBody>
      </p:sp>
      <p:sp>
        <p:nvSpPr>
          <p:cNvPr id="10" name="椭圆 9"/>
          <p:cNvSpPr/>
          <p:nvPr/>
        </p:nvSpPr>
        <p:spPr>
          <a:xfrm>
            <a:off x="5386874" y="3073800"/>
            <a:ext cx="587829" cy="587829"/>
          </a:xfrm>
          <a:prstGeom prst="ellipse">
            <a:avLst/>
          </a:prstGeom>
          <a:solidFill>
            <a:schemeClr val="accent5">
              <a:lumMod val="40000"/>
              <a:lumOff val="60000"/>
            </a:schemeClr>
          </a:solidFill>
          <a:ln w="28575">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G</a:t>
            </a:r>
            <a:endParaRPr lang="zh-CN" altLang="en-US" dirty="0">
              <a:solidFill>
                <a:schemeClr val="bg1"/>
              </a:solidFill>
            </a:endParaRPr>
          </a:p>
        </p:txBody>
      </p:sp>
      <p:cxnSp>
        <p:nvCxnSpPr>
          <p:cNvPr id="12" name="曲线连接符 11"/>
          <p:cNvCxnSpPr>
            <a:stCxn id="2" idx="1"/>
            <a:endCxn id="3" idx="1"/>
          </p:cNvCxnSpPr>
          <p:nvPr/>
        </p:nvCxnSpPr>
        <p:spPr>
          <a:xfrm rot="5400000" flipH="1" flipV="1">
            <a:off x="2960969" y="999987"/>
            <a:ext cx="326016" cy="1957874"/>
          </a:xfrm>
          <a:prstGeom prst="curvedConnector3">
            <a:avLst>
              <a:gd name="adj1" fmla="val 196525"/>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3" idx="7"/>
            <a:endCxn id="9" idx="0"/>
          </p:cNvCxnSpPr>
          <p:nvPr/>
        </p:nvCxnSpPr>
        <p:spPr>
          <a:xfrm rot="5400000" flipH="1" flipV="1">
            <a:off x="5138419" y="1065162"/>
            <a:ext cx="130907" cy="1370603"/>
          </a:xfrm>
          <a:prstGeom prst="curvedConnector3">
            <a:avLst>
              <a:gd name="adj1" fmla="val 274628"/>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2" idx="2"/>
            <a:endCxn id="4" idx="2"/>
          </p:cNvCxnSpPr>
          <p:nvPr/>
        </p:nvCxnSpPr>
        <p:spPr>
          <a:xfrm rot="10800000" flipH="1" flipV="1">
            <a:off x="2058954" y="2349761"/>
            <a:ext cx="293914" cy="1351384"/>
          </a:xfrm>
          <a:prstGeom prst="curvedConnector3">
            <a:avLst>
              <a:gd name="adj1" fmla="val -77778"/>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4" idx="3"/>
            <a:endCxn id="6" idx="2"/>
          </p:cNvCxnSpPr>
          <p:nvPr/>
        </p:nvCxnSpPr>
        <p:spPr>
          <a:xfrm rot="16200000" flipH="1">
            <a:off x="2370293" y="3977634"/>
            <a:ext cx="883217" cy="745894"/>
          </a:xfrm>
          <a:prstGeom prst="curvedConnector2">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 idx="6"/>
            <a:endCxn id="5" idx="0"/>
          </p:cNvCxnSpPr>
          <p:nvPr/>
        </p:nvCxnSpPr>
        <p:spPr>
          <a:xfrm>
            <a:off x="2646783" y="2349761"/>
            <a:ext cx="1675845" cy="869082"/>
          </a:xfrm>
          <a:prstGeom prst="curvedConnector2">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曲线连接符 35"/>
          <p:cNvCxnSpPr>
            <a:stCxn id="6" idx="6"/>
            <a:endCxn id="5" idx="4"/>
          </p:cNvCxnSpPr>
          <p:nvPr/>
        </p:nvCxnSpPr>
        <p:spPr>
          <a:xfrm flipV="1">
            <a:off x="3772677" y="3806672"/>
            <a:ext cx="549951" cy="985518"/>
          </a:xfrm>
          <a:prstGeom prst="curvedConnector2">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6" idx="4"/>
            <a:endCxn id="7" idx="4"/>
          </p:cNvCxnSpPr>
          <p:nvPr/>
        </p:nvCxnSpPr>
        <p:spPr>
          <a:xfrm rot="5400000" flipH="1" flipV="1">
            <a:off x="4349345" y="4134105"/>
            <a:ext cx="81417" cy="1822582"/>
          </a:xfrm>
          <a:prstGeom prst="curvedConnector3">
            <a:avLst>
              <a:gd name="adj1" fmla="val -280777"/>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曲线连接符 41"/>
          <p:cNvCxnSpPr>
            <a:stCxn id="7" idx="6"/>
            <a:endCxn id="8" idx="4"/>
          </p:cNvCxnSpPr>
          <p:nvPr/>
        </p:nvCxnSpPr>
        <p:spPr>
          <a:xfrm flipV="1">
            <a:off x="5595259" y="4094365"/>
            <a:ext cx="1161661" cy="616408"/>
          </a:xfrm>
          <a:prstGeom prst="curvedConnector2">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5" idx="6"/>
            <a:endCxn id="3" idx="6"/>
          </p:cNvCxnSpPr>
          <p:nvPr/>
        </p:nvCxnSpPr>
        <p:spPr>
          <a:xfrm flipH="1" flipV="1">
            <a:off x="4604657" y="2023745"/>
            <a:ext cx="11885" cy="1489013"/>
          </a:xfrm>
          <a:prstGeom prst="curvedConnector3">
            <a:avLst>
              <a:gd name="adj1" fmla="val -1923433"/>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10" idx="6"/>
            <a:endCxn id="9" idx="6"/>
          </p:cNvCxnSpPr>
          <p:nvPr/>
        </p:nvCxnSpPr>
        <p:spPr>
          <a:xfrm flipV="1">
            <a:off x="5974703" y="1978924"/>
            <a:ext cx="208385" cy="1388791"/>
          </a:xfrm>
          <a:prstGeom prst="curvedConnector3">
            <a:avLst>
              <a:gd name="adj1" fmla="val 209701"/>
            </a:avLst>
          </a:prstGeom>
          <a:ln w="28575">
            <a:solidFill>
              <a:schemeClr val="bg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355795" y="378524"/>
            <a:ext cx="8229600" cy="992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连通分量和生成树</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7"/>
          <p:cNvSpPr txBox="1">
            <a:spLocks noChangeArrowheads="1"/>
          </p:cNvSpPr>
          <p:nvPr/>
        </p:nvSpPr>
        <p:spPr>
          <a:xfrm>
            <a:off x="605064" y="1370712"/>
            <a:ext cx="8101013" cy="52875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5000"/>
              </a:lnSpc>
              <a:buClr>
                <a:schemeClr val="bg1"/>
              </a:buClr>
              <a:buSzPct val="100000"/>
              <a:buFont typeface="+mj-lt"/>
              <a:buAutoNum type="arabicPeriod"/>
            </a:pP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当无向图为连通图时，从图中某一顶点出发，利用深度或广度优先搜索算法能</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够</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遍历到图中的所有顶点。这时图</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G=(V, E)</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中边集合</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E</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被分为已经历的</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T</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和未经历的</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两个部分。</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那么</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(V, T)</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就是图</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G</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的极小连通子图，也就是连通图的一棵生成树。</a:t>
            </a:r>
            <a:endParaRPr lang="zh-CN" altLang="en-US" sz="3000"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marL="514350" indent="-514350">
              <a:lnSpc>
                <a:spcPct val="105000"/>
              </a:lnSpc>
              <a:buClr>
                <a:schemeClr val="bg1"/>
              </a:buClr>
              <a:buSzPct val="100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利用广度优先搜索生成广度优先生成树，利用深度优先搜索生成深度优先生成树。</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514350" indent="-514350">
              <a:lnSpc>
                <a:spcPct val="105000"/>
              </a:lnSpc>
              <a:buClr>
                <a:schemeClr val="bg1"/>
              </a:buClr>
              <a:buSzPct val="100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对于</a:t>
            </a:r>
            <a:r>
              <a:rPr lang="zh-CN" altLang="en-US" sz="3000" dirty="0" smtClean="0">
                <a:solidFill>
                  <a:schemeClr val="bg1"/>
                </a:solidFill>
                <a:latin typeface="方正喵呜体" panose="02010600010101010101" pitchFamily="2" charset="-122"/>
                <a:ea typeface="方正喵呜体" panose="02010600010101010101" pitchFamily="2" charset="-122"/>
              </a:rPr>
              <a:t>非连通的无向图，所有连通分量的生成树组成了非连通图的生成森林。</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2995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064188" y="2689892"/>
            <a:ext cx="4207865" cy="3598618"/>
          </a:xfrm>
          <a:prstGeom prst="rect">
            <a:avLst/>
          </a:prstGeom>
        </p:spPr>
      </p:pic>
      <p:sp>
        <p:nvSpPr>
          <p:cNvPr id="2" name="Rectangle 2"/>
          <p:cNvSpPr txBox="1">
            <a:spLocks noChangeArrowheads="1"/>
          </p:cNvSpPr>
          <p:nvPr/>
        </p:nvSpPr>
        <p:spPr>
          <a:xfrm>
            <a:off x="774648" y="403178"/>
            <a:ext cx="7421563" cy="1219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pPr>
            <a:r>
              <a:rPr lang="zh-CN" altLang="en-US" sz="4000" dirty="0" smtClean="0">
                <a:solidFill>
                  <a:schemeClr val="bg1"/>
                </a:solidFill>
                <a:latin typeface="方正喵呜体" panose="02010600010101010101" pitchFamily="2" charset="-122"/>
                <a:ea typeface="方正喵呜体" panose="02010600010101010101" pitchFamily="2" charset="-122"/>
              </a:rPr>
              <a:t>最小生成树 </a:t>
            </a:r>
            <a:br>
              <a:rPr lang="zh-CN" altLang="en-US" sz="4000" dirty="0" smtClean="0">
                <a:solidFill>
                  <a:schemeClr val="bg1"/>
                </a:solidFill>
                <a:latin typeface="方正喵呜体" panose="02010600010101010101" pitchFamily="2" charset="-122"/>
                <a:ea typeface="方正喵呜体" panose="02010600010101010101" pitchFamily="2" charset="-122"/>
              </a:rPr>
            </a:br>
            <a:r>
              <a:rPr lang="en-US" altLang="zh-CN" sz="4000" dirty="0" smtClean="0">
                <a:solidFill>
                  <a:schemeClr val="bg1"/>
                </a:solidFill>
                <a:latin typeface="方正喵呜体" panose="02010600010101010101" pitchFamily="2" charset="-122"/>
                <a:ea typeface="方正喵呜体" panose="02010600010101010101" pitchFamily="2" charset="-122"/>
              </a:rPr>
              <a:t>( minimum cost spanning tree )</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5" name="TextBox 7"/>
          <p:cNvSpPr txBox="1"/>
          <p:nvPr/>
        </p:nvSpPr>
        <p:spPr>
          <a:xfrm rot="20416090">
            <a:off x="1365269" y="3493256"/>
            <a:ext cx="2215671" cy="430887"/>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200" b="1" spc="50" dirty="0" smtClean="0">
                <a:ln w="11430"/>
                <a:solidFill>
                  <a:srgbClr val="2959F3"/>
                </a:solidFill>
                <a:effectLst>
                  <a:outerShdw blurRad="76200" dist="50800" dir="5400000" algn="tl" rotWithShape="0">
                    <a:srgbClr val="000000">
                      <a:alpha val="65000"/>
                    </a:srgbClr>
                  </a:outerShdw>
                </a:effectLst>
                <a:latin typeface="方正少儿简体" pitchFamily="65" charset="-122"/>
                <a:ea typeface="方正少儿简体" pitchFamily="65" charset="-122"/>
              </a:rPr>
              <a:t>通信光缆的铺设</a:t>
            </a:r>
          </a:p>
        </p:txBody>
      </p:sp>
      <p:grpSp>
        <p:nvGrpSpPr>
          <p:cNvPr id="6" name="组合 5"/>
          <p:cNvGrpSpPr/>
          <p:nvPr/>
        </p:nvGrpSpPr>
        <p:grpSpPr>
          <a:xfrm>
            <a:off x="6188793" y="3762852"/>
            <a:ext cx="2286016" cy="2571755"/>
            <a:chOff x="5857884" y="3071810"/>
            <a:chExt cx="2286016" cy="2571755"/>
          </a:xfrm>
        </p:grpSpPr>
        <p:pic>
          <p:nvPicPr>
            <p:cNvPr id="7" name="Picture 3"/>
            <p:cNvPicPr>
              <a:picLocks noChangeAspect="1" noChangeArrowheads="1"/>
            </p:cNvPicPr>
            <p:nvPr/>
          </p:nvPicPr>
          <p:blipFill>
            <a:blip r:embed="rId3" cstate="print"/>
            <a:srcRect/>
            <a:stretch>
              <a:fillRect/>
            </a:stretch>
          </p:blipFill>
          <p:spPr bwMode="auto">
            <a:xfrm>
              <a:off x="6288129" y="4071942"/>
              <a:ext cx="1274062" cy="1571623"/>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a:stretch>
              <a:fillRect/>
            </a:stretch>
          </p:blipFill>
          <p:spPr bwMode="auto">
            <a:xfrm>
              <a:off x="7347877" y="3643314"/>
              <a:ext cx="796023" cy="928694"/>
            </a:xfrm>
            <a:prstGeom prst="rect">
              <a:avLst/>
            </a:prstGeom>
            <a:noFill/>
            <a:ln w="9525">
              <a:noFill/>
              <a:miter lim="800000"/>
              <a:headEnd/>
              <a:tailEnd/>
            </a:ln>
            <a:effectLst/>
          </p:spPr>
        </p:pic>
        <p:pic>
          <p:nvPicPr>
            <p:cNvPr id="9" name="Picture 5"/>
            <p:cNvPicPr>
              <a:picLocks noChangeAspect="1" noChangeArrowheads="1"/>
            </p:cNvPicPr>
            <p:nvPr/>
          </p:nvPicPr>
          <p:blipFill>
            <a:blip r:embed="rId5" cstate="print"/>
            <a:srcRect/>
            <a:stretch>
              <a:fillRect/>
            </a:stretch>
          </p:blipFill>
          <p:spPr bwMode="auto">
            <a:xfrm>
              <a:off x="5857884" y="3071810"/>
              <a:ext cx="1107985" cy="1076328"/>
            </a:xfrm>
            <a:prstGeom prst="rect">
              <a:avLst/>
            </a:prstGeom>
            <a:noFill/>
            <a:ln w="9525">
              <a:noFill/>
              <a:miter lim="800000"/>
              <a:headEnd/>
              <a:tailEnd/>
            </a:ln>
            <a:effectLst/>
          </p:spPr>
        </p:pic>
      </p:grpSp>
      <p:grpSp>
        <p:nvGrpSpPr>
          <p:cNvPr id="10" name="组合 9"/>
          <p:cNvGrpSpPr/>
          <p:nvPr/>
        </p:nvGrpSpPr>
        <p:grpSpPr>
          <a:xfrm>
            <a:off x="357448" y="4132012"/>
            <a:ext cx="2357454" cy="2202595"/>
            <a:chOff x="142844" y="3929066"/>
            <a:chExt cx="2357454" cy="2202595"/>
          </a:xfrm>
        </p:grpSpPr>
        <p:pic>
          <p:nvPicPr>
            <p:cNvPr id="11" name="Picture 1" descr="C:\Users\hp\AppData\Local\Microsoft\Windows\Temporary Internet Files\Content.IE5\VCPM9HYH\MC900294334[1].wmf"/>
            <p:cNvPicPr>
              <a:picLocks noChangeAspect="1" noChangeArrowheads="1"/>
            </p:cNvPicPr>
            <p:nvPr/>
          </p:nvPicPr>
          <p:blipFill>
            <a:blip r:embed="rId6" cstate="print"/>
            <a:srcRect/>
            <a:stretch>
              <a:fillRect/>
            </a:stretch>
          </p:blipFill>
          <p:spPr bwMode="auto">
            <a:xfrm>
              <a:off x="1357290" y="4929198"/>
              <a:ext cx="1143008" cy="1202463"/>
            </a:xfrm>
            <a:prstGeom prst="rect">
              <a:avLst/>
            </a:prstGeom>
            <a:noFill/>
          </p:spPr>
        </p:pic>
        <p:pic>
          <p:nvPicPr>
            <p:cNvPr id="12" name="Picture 2" descr="C:\Users\hp\AppData\Local\Microsoft\Windows\Temporary Internet Files\Content.IE5\IAATGTMX\MC900300233[1].wmf"/>
            <p:cNvPicPr>
              <a:picLocks noChangeAspect="1" noChangeArrowheads="1"/>
            </p:cNvPicPr>
            <p:nvPr/>
          </p:nvPicPr>
          <p:blipFill>
            <a:blip r:embed="rId7" cstate="print"/>
            <a:srcRect/>
            <a:stretch>
              <a:fillRect/>
            </a:stretch>
          </p:blipFill>
          <p:spPr bwMode="auto">
            <a:xfrm>
              <a:off x="142844" y="3929066"/>
              <a:ext cx="646992" cy="714379"/>
            </a:xfrm>
            <a:prstGeom prst="rect">
              <a:avLst/>
            </a:prstGeom>
            <a:noFill/>
          </p:spPr>
        </p:pic>
        <p:cxnSp>
          <p:nvCxnSpPr>
            <p:cNvPr id="13" name="直接连接符 12"/>
            <p:cNvCxnSpPr/>
            <p:nvPr/>
          </p:nvCxnSpPr>
          <p:spPr>
            <a:xfrm rot="16200000" flipH="1">
              <a:off x="821505" y="4750603"/>
              <a:ext cx="714380" cy="642942"/>
            </a:xfrm>
            <a:prstGeom prst="line">
              <a:avLst/>
            </a:prstGeom>
            <a:ln w="38100">
              <a:solidFill>
                <a:srgbClr val="FF0000"/>
              </a:solidFill>
              <a:prstDash val="sysDash"/>
              <a:tailEnd type="none" w="sm" len="sm"/>
            </a:ln>
          </p:spPr>
          <p:style>
            <a:lnRef idx="3">
              <a:schemeClr val="dk1"/>
            </a:lnRef>
            <a:fillRef idx="0">
              <a:schemeClr val="dk1"/>
            </a:fillRef>
            <a:effectRef idx="2">
              <a:schemeClr val="dk1"/>
            </a:effectRef>
            <a:fontRef idx="minor">
              <a:schemeClr val="tx1"/>
            </a:fontRef>
          </p:style>
        </p:cxnSp>
      </p:grpSp>
      <p:sp>
        <p:nvSpPr>
          <p:cNvPr id="14" name="TextBox 4"/>
          <p:cNvSpPr txBox="1"/>
          <p:nvPr/>
        </p:nvSpPr>
        <p:spPr>
          <a:xfrm>
            <a:off x="535906" y="1574374"/>
            <a:ext cx="8038926" cy="1200329"/>
          </a:xfrm>
          <a:prstGeom prst="rect">
            <a:avLst/>
          </a:prstGeom>
          <a:noFill/>
        </p:spPr>
        <p:txBody>
          <a:bodyPr wrap="square" rtlCol="0">
            <a:spAutoFit/>
          </a:bodyPr>
          <a:lstStyle/>
          <a:p>
            <a:r>
              <a:rPr lang="zh-CN" altLang="en-US" sz="2400" smtClean="0">
                <a:solidFill>
                  <a:schemeClr val="bg1"/>
                </a:solidFill>
                <a:latin typeface="方正喵呜体" panose="02010600010101010101" pitchFamily="2" charset="-122"/>
                <a:ea typeface="方正喵呜体" panose="02010600010101010101" pitchFamily="2" charset="-122"/>
              </a:rPr>
              <a:t>设无向连通带权图</a:t>
            </a:r>
            <a:r>
              <a:rPr lang="en-US" altLang="zh-CN" sz="2400" dirty="0" smtClean="0">
                <a:solidFill>
                  <a:schemeClr val="bg1"/>
                </a:solidFill>
                <a:latin typeface="方正喵呜体" panose="02010600010101010101" pitchFamily="2" charset="-122"/>
                <a:ea typeface="方正喵呜体" panose="02010600010101010101" pitchFamily="2" charset="-122"/>
              </a:rPr>
              <a:t>G=&lt;V , E , W&gt;</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T</a:t>
            </a:r>
            <a:r>
              <a:rPr lang="zh-CN" altLang="en-US" sz="2400" dirty="0" smtClean="0">
                <a:solidFill>
                  <a:schemeClr val="bg1"/>
                </a:solidFill>
                <a:latin typeface="方正喵呜体" panose="02010600010101010101" pitchFamily="2" charset="-122"/>
                <a:ea typeface="方正喵呜体" panose="02010600010101010101" pitchFamily="2" charset="-122"/>
              </a:rPr>
              <a:t>是</a:t>
            </a:r>
            <a:r>
              <a:rPr lang="en-US" altLang="zh-CN" sz="2400" dirty="0" smtClean="0">
                <a:solidFill>
                  <a:schemeClr val="bg1"/>
                </a:solidFill>
                <a:latin typeface="方正喵呜体" panose="02010600010101010101" pitchFamily="2" charset="-122"/>
                <a:ea typeface="方正喵呜体" panose="02010600010101010101" pitchFamily="2" charset="-122"/>
              </a:rPr>
              <a:t>G</a:t>
            </a:r>
            <a:r>
              <a:rPr lang="zh-CN" altLang="en-US" sz="2400" dirty="0" smtClean="0">
                <a:solidFill>
                  <a:schemeClr val="bg1"/>
                </a:solidFill>
                <a:latin typeface="方正喵呜体" panose="02010600010101010101" pitchFamily="2" charset="-122"/>
                <a:ea typeface="方正喵呜体" panose="02010600010101010101" pitchFamily="2" charset="-122"/>
              </a:rPr>
              <a:t>的一棵生成树，</a:t>
            </a:r>
            <a:r>
              <a:rPr lang="en-US" altLang="zh-CN" sz="2400" dirty="0" smtClean="0">
                <a:solidFill>
                  <a:schemeClr val="bg1"/>
                </a:solidFill>
                <a:latin typeface="方正喵呜体" panose="02010600010101010101" pitchFamily="2" charset="-122"/>
                <a:ea typeface="方正喵呜体" panose="02010600010101010101" pitchFamily="2" charset="-122"/>
              </a:rPr>
              <a:t>T</a:t>
            </a:r>
            <a:r>
              <a:rPr lang="zh-CN" altLang="en-US" sz="2400" dirty="0" smtClean="0">
                <a:solidFill>
                  <a:schemeClr val="bg1"/>
                </a:solidFill>
                <a:latin typeface="方正喵呜体" panose="02010600010101010101" pitchFamily="2" charset="-122"/>
                <a:ea typeface="方正喵呜体" panose="02010600010101010101" pitchFamily="2" charset="-122"/>
              </a:rPr>
              <a:t>的各边权之和称为</a:t>
            </a:r>
            <a:r>
              <a:rPr lang="en-US" altLang="zh-CN" sz="2400" dirty="0" smtClean="0">
                <a:solidFill>
                  <a:schemeClr val="bg1"/>
                </a:solidFill>
                <a:latin typeface="方正喵呜体" panose="02010600010101010101" pitchFamily="2" charset="-122"/>
                <a:ea typeface="方正喵呜体" panose="02010600010101010101" pitchFamily="2" charset="-122"/>
              </a:rPr>
              <a:t>T</a:t>
            </a:r>
            <a:r>
              <a:rPr lang="zh-CN" altLang="en-US" sz="2400" dirty="0" smtClean="0">
                <a:solidFill>
                  <a:schemeClr val="bg1"/>
                </a:solidFill>
                <a:latin typeface="方正喵呜体" panose="02010600010101010101" pitchFamily="2" charset="-122"/>
                <a:ea typeface="方正喵呜体" panose="02010600010101010101" pitchFamily="2" charset="-122"/>
              </a:rPr>
              <a:t>的权，记作</a:t>
            </a:r>
            <a:r>
              <a:rPr lang="en-US" altLang="zh-CN" sz="2400" dirty="0" smtClean="0">
                <a:solidFill>
                  <a:schemeClr val="bg1"/>
                </a:solidFill>
                <a:latin typeface="方正喵呜体" panose="02010600010101010101" pitchFamily="2" charset="-122"/>
                <a:ea typeface="方正喵呜体" panose="02010600010101010101" pitchFamily="2" charset="-122"/>
              </a:rPr>
              <a:t>W(T)</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G</a:t>
            </a:r>
            <a:r>
              <a:rPr lang="zh-CN" altLang="en-US" sz="2400" dirty="0" smtClean="0">
                <a:solidFill>
                  <a:schemeClr val="bg1"/>
                </a:solidFill>
                <a:latin typeface="方正喵呜体" panose="02010600010101010101" pitchFamily="2" charset="-122"/>
                <a:ea typeface="方正喵呜体" panose="02010600010101010101" pitchFamily="2" charset="-122"/>
              </a:rPr>
              <a:t>的所有生成树中权最小的生成树称为</a:t>
            </a:r>
            <a:r>
              <a:rPr lang="en-US" altLang="zh-CN" sz="2400" dirty="0" smtClean="0">
                <a:solidFill>
                  <a:schemeClr val="bg1"/>
                </a:solidFill>
                <a:latin typeface="方正喵呜体" panose="02010600010101010101" pitchFamily="2" charset="-122"/>
                <a:ea typeface="方正喵呜体" panose="02010600010101010101" pitchFamily="2" charset="-122"/>
              </a:rPr>
              <a:t>G</a:t>
            </a:r>
            <a:r>
              <a:rPr lang="zh-CN" altLang="en-US" sz="2400" dirty="0" smtClean="0">
                <a:solidFill>
                  <a:schemeClr val="bg1"/>
                </a:solidFill>
                <a:latin typeface="方正喵呜体" panose="02010600010101010101" pitchFamily="2" charset="-122"/>
                <a:ea typeface="方正喵呜体" panose="02010600010101010101" pitchFamily="2" charset="-122"/>
              </a:rPr>
              <a:t>的最小生成树。</a:t>
            </a:r>
          </a:p>
        </p:txBody>
      </p:sp>
    </p:spTree>
    <p:extLst>
      <p:ext uri="{BB962C8B-B14F-4D97-AF65-F5344CB8AC3E}">
        <p14:creationId xmlns:p14="http://schemas.microsoft.com/office/powerpoint/2010/main" val="13664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style.rotation</p:attrName>
                                        </p:attrNameLst>
                                      </p:cBhvr>
                                      <p:tavLst>
                                        <p:tav tm="0">
                                          <p:val>
                                            <p:fltVal val="720"/>
                                          </p:val>
                                        </p:tav>
                                        <p:tav tm="100000">
                                          <p:val>
                                            <p:fltVal val="0"/>
                                          </p:val>
                                        </p:tav>
                                      </p:tavLst>
                                    </p:anim>
                                    <p:anim calcmode="lin" valueType="num">
                                      <p:cBhvr>
                                        <p:cTn id="9" dur="500" fill="hold"/>
                                        <p:tgtEl>
                                          <p:spTgt spid="5"/>
                                        </p:tgtEl>
                                        <p:attrNameLst>
                                          <p:attrName>ppt_h</p:attrName>
                                        </p:attrNameLst>
                                      </p:cBhvr>
                                      <p:tavLst>
                                        <p:tav tm="0">
                                          <p:val>
                                            <p:fltVal val="0"/>
                                          </p:val>
                                        </p:tav>
                                        <p:tav tm="100000">
                                          <p:val>
                                            <p:strVal val="#ppt_h"/>
                                          </p:val>
                                        </p:tav>
                                      </p:tavLst>
                                    </p:anim>
                                    <p:anim calcmode="lin" valueType="num">
                                      <p:cBhvr>
                                        <p:cTn id="10" dur="500" fill="hold"/>
                                        <p:tgtEl>
                                          <p:spTgt spid="5"/>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2392" y="674829"/>
            <a:ext cx="6941976" cy="5388019"/>
          </a:xfrm>
          <a:prstGeom prst="rect">
            <a:avLst/>
          </a:prstGeom>
        </p:spPr>
      </p:pic>
    </p:spTree>
    <p:extLst>
      <p:ext uri="{BB962C8B-B14F-4D97-AF65-F5344CB8AC3E}">
        <p14:creationId xmlns:p14="http://schemas.microsoft.com/office/powerpoint/2010/main" val="195343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41420" y="658442"/>
            <a:ext cx="6096000" cy="9286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普里姆</a:t>
            </a:r>
            <a:r>
              <a:rPr lang="en-US" altLang="zh-CN" sz="4000" dirty="0" smtClean="0">
                <a:solidFill>
                  <a:schemeClr val="bg1"/>
                </a:solidFill>
                <a:latin typeface="方正喵呜体" panose="02010600010101010101" pitchFamily="2" charset="-122"/>
                <a:ea typeface="方正喵呜体" panose="02010600010101010101" pitchFamily="2" charset="-122"/>
              </a:rPr>
              <a:t>(Prim)</a:t>
            </a:r>
            <a:r>
              <a:rPr lang="zh-CN" altLang="en-US" sz="4000" dirty="0" smtClean="0">
                <a:solidFill>
                  <a:schemeClr val="bg1"/>
                </a:solidFill>
                <a:latin typeface="方正喵呜体" panose="02010600010101010101" pitchFamily="2" charset="-122"/>
                <a:ea typeface="方正喵呜体" panose="02010600010101010101" pitchFamily="2" charset="-122"/>
              </a:rPr>
              <a:t>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97081" y="1703586"/>
            <a:ext cx="8810634"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5000"/>
              </a:lnSpc>
              <a:buSzPct val="100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从连通网络 </a:t>
            </a:r>
            <a:r>
              <a:rPr lang="en-US" altLang="zh-CN" dirty="0" smtClean="0">
                <a:solidFill>
                  <a:schemeClr val="bg1"/>
                </a:solidFill>
                <a:latin typeface="方正喵呜体" panose="02010600010101010101" pitchFamily="2" charset="-122"/>
                <a:ea typeface="方正喵呜体" panose="02010600010101010101" pitchFamily="2" charset="-122"/>
              </a:rPr>
              <a:t>N = {V, E}</a:t>
            </a:r>
            <a:r>
              <a:rPr lang="zh-CN" altLang="en-US" dirty="0" smtClean="0">
                <a:solidFill>
                  <a:schemeClr val="bg1"/>
                </a:solidFill>
                <a:latin typeface="方正喵呜体" panose="02010600010101010101" pitchFamily="2" charset="-122"/>
                <a:ea typeface="方正喵呜体" panose="02010600010101010101" pitchFamily="2" charset="-122"/>
              </a:rPr>
              <a:t>中的某一顶点 </a:t>
            </a:r>
            <a:r>
              <a:rPr lang="en-US" altLang="zh-CN" dirty="0" smtClean="0">
                <a:solidFill>
                  <a:schemeClr val="bg1"/>
                </a:solidFill>
                <a:latin typeface="方正喵呜体" panose="02010600010101010101" pitchFamily="2" charset="-122"/>
                <a:ea typeface="方正喵呜体" panose="02010600010101010101" pitchFamily="2" charset="-122"/>
              </a:rPr>
              <a:t>u</a:t>
            </a:r>
            <a:r>
              <a:rPr lang="en-US" altLang="zh-CN" baseline="-25000" dirty="0" smtClean="0">
                <a:solidFill>
                  <a:schemeClr val="bg1"/>
                </a:solidFill>
                <a:latin typeface="方正喵呜体" panose="02010600010101010101" pitchFamily="2" charset="-122"/>
                <a:ea typeface="方正喵呜体" panose="02010600010101010101" pitchFamily="2" charset="-122"/>
              </a:rPr>
              <a:t>0 </a:t>
            </a:r>
            <a:r>
              <a:rPr lang="zh-CN" altLang="en-US" dirty="0" smtClean="0">
                <a:solidFill>
                  <a:schemeClr val="bg1"/>
                </a:solidFill>
                <a:latin typeface="方正喵呜体" panose="02010600010101010101" pitchFamily="2" charset="-122"/>
                <a:ea typeface="方正喵呜体" panose="02010600010101010101" pitchFamily="2" charset="-122"/>
              </a:rPr>
              <a:t>出发</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选择与它关联的具有最小权值的边 </a:t>
            </a:r>
            <a:r>
              <a:rPr lang="en-US" altLang="zh-CN" dirty="0" smtClean="0">
                <a:solidFill>
                  <a:schemeClr val="bg1"/>
                </a:solidFill>
                <a:latin typeface="方正喵呜体" panose="02010600010101010101" pitchFamily="2" charset="-122"/>
                <a:ea typeface="方正喵呜体" panose="02010600010101010101" pitchFamily="2" charset="-122"/>
              </a:rPr>
              <a:t>(u</a:t>
            </a:r>
            <a:r>
              <a:rPr lang="en-US" altLang="zh-CN" baseline="-25000" dirty="0" smtClean="0">
                <a:solidFill>
                  <a:schemeClr val="bg1"/>
                </a:solidFill>
                <a:latin typeface="方正喵呜体" panose="02010600010101010101" pitchFamily="2" charset="-122"/>
                <a:ea typeface="方正喵呜体" panose="02010600010101010101" pitchFamily="2" charset="-122"/>
              </a:rPr>
              <a:t>0</a:t>
            </a:r>
            <a:r>
              <a:rPr lang="en-US" altLang="zh-CN" dirty="0" smtClean="0">
                <a:solidFill>
                  <a:schemeClr val="bg1"/>
                </a:solidFill>
                <a:latin typeface="方正喵呜体" panose="02010600010101010101" pitchFamily="2" charset="-122"/>
                <a:ea typeface="方正喵呜体" panose="02010600010101010101" pitchFamily="2" charset="-122"/>
              </a:rPr>
              <a:t>, v), </a:t>
            </a:r>
            <a:r>
              <a:rPr lang="zh-CN" altLang="en-US" dirty="0" smtClean="0">
                <a:solidFill>
                  <a:schemeClr val="bg1"/>
                </a:solidFill>
                <a:latin typeface="方正喵呜体" panose="02010600010101010101" pitchFamily="2" charset="-122"/>
                <a:ea typeface="方正喵呜体" panose="02010600010101010101" pitchFamily="2" charset="-122"/>
              </a:rPr>
              <a:t>将其顶点加入到生成树顶点集合</a:t>
            </a:r>
            <a:r>
              <a:rPr lang="en-US" altLang="zh-CN" dirty="0" smtClean="0">
                <a:solidFill>
                  <a:schemeClr val="bg1"/>
                </a:solidFill>
                <a:latin typeface="方正喵呜体" panose="02010600010101010101" pitchFamily="2" charset="-122"/>
                <a:ea typeface="方正喵呜体" panose="02010600010101010101" pitchFamily="2" charset="-122"/>
              </a:rPr>
              <a:t>U</a:t>
            </a:r>
            <a:r>
              <a:rPr lang="zh-CN" altLang="en-US" dirty="0" smtClean="0">
                <a:solidFill>
                  <a:schemeClr val="bg1"/>
                </a:solidFill>
                <a:latin typeface="方正喵呜体" panose="02010600010101010101" pitchFamily="2" charset="-122"/>
                <a:ea typeface="方正喵呜体" panose="02010600010101010101" pitchFamily="2" charset="-122"/>
              </a:rPr>
              <a:t>中。</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514350" indent="-514350">
              <a:lnSpc>
                <a:spcPct val="105000"/>
              </a:lnSpc>
              <a:buSzPct val="100000"/>
              <a:buFont typeface="+mj-lt"/>
              <a:buAutoNum type="arabicPeriod"/>
            </a:pPr>
            <a:r>
              <a:rPr lang="zh-CN" altLang="en-US" dirty="0">
                <a:solidFill>
                  <a:schemeClr val="bg1"/>
                </a:solidFill>
                <a:latin typeface="方正喵呜体" panose="02010600010101010101" pitchFamily="2" charset="-122"/>
                <a:ea typeface="方正喵呜体" panose="02010600010101010101" pitchFamily="2" charset="-122"/>
              </a:rPr>
              <a:t>以后每一步从一个顶点在集合</a:t>
            </a:r>
            <a:r>
              <a:rPr lang="en-US" altLang="zh-CN" dirty="0">
                <a:solidFill>
                  <a:schemeClr val="bg1"/>
                </a:solidFill>
                <a:latin typeface="方正喵呜体" panose="02010600010101010101" pitchFamily="2" charset="-122"/>
                <a:ea typeface="方正喵呜体" panose="02010600010101010101" pitchFamily="2" charset="-122"/>
              </a:rPr>
              <a:t>U</a:t>
            </a:r>
            <a:r>
              <a:rPr lang="zh-CN" altLang="en-US" dirty="0">
                <a:solidFill>
                  <a:schemeClr val="bg1"/>
                </a:solidFill>
                <a:latin typeface="方正喵呜体" panose="02010600010101010101" pitchFamily="2" charset="-122"/>
                <a:ea typeface="方正喵呜体" panose="02010600010101010101" pitchFamily="2" charset="-122"/>
              </a:rPr>
              <a:t>中</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而另一个顶点不在集合</a:t>
            </a:r>
            <a:r>
              <a:rPr lang="en-US" altLang="zh-CN" dirty="0">
                <a:solidFill>
                  <a:schemeClr val="bg1"/>
                </a:solidFill>
                <a:latin typeface="方正喵呜体" panose="02010600010101010101" pitchFamily="2" charset="-122"/>
                <a:ea typeface="方正喵呜体" panose="02010600010101010101" pitchFamily="2" charset="-122"/>
              </a:rPr>
              <a:t>U</a:t>
            </a:r>
            <a:r>
              <a:rPr lang="zh-CN" altLang="en-US" dirty="0">
                <a:solidFill>
                  <a:schemeClr val="bg1"/>
                </a:solidFill>
                <a:latin typeface="方正喵呜体" panose="02010600010101010101" pitchFamily="2" charset="-122"/>
                <a:ea typeface="方正喵呜体" panose="02010600010101010101" pitchFamily="2" charset="-122"/>
              </a:rPr>
              <a:t>中的各条边中选择权值最小的边</a:t>
            </a:r>
            <a:r>
              <a:rPr lang="en-US" altLang="zh-CN" dirty="0">
                <a:solidFill>
                  <a:schemeClr val="bg1"/>
                </a:solidFill>
                <a:latin typeface="方正喵呜体" panose="02010600010101010101" pitchFamily="2" charset="-122"/>
                <a:ea typeface="方正喵呜体" panose="02010600010101010101" pitchFamily="2" charset="-122"/>
              </a:rPr>
              <a:t>(u, v), </a:t>
            </a:r>
            <a:r>
              <a:rPr lang="zh-CN" altLang="en-US" dirty="0">
                <a:solidFill>
                  <a:schemeClr val="bg1"/>
                </a:solidFill>
                <a:latin typeface="方正喵呜体" panose="02010600010101010101" pitchFamily="2" charset="-122"/>
                <a:ea typeface="方正喵呜体" panose="02010600010101010101" pitchFamily="2" charset="-122"/>
              </a:rPr>
              <a:t>把它的顶点加入到集合</a:t>
            </a:r>
            <a:r>
              <a:rPr lang="en-US" altLang="zh-CN" dirty="0">
                <a:solidFill>
                  <a:schemeClr val="bg1"/>
                </a:solidFill>
                <a:latin typeface="方正喵呜体" panose="02010600010101010101" pitchFamily="2" charset="-122"/>
                <a:ea typeface="方正喵呜体" panose="02010600010101010101" pitchFamily="2" charset="-122"/>
              </a:rPr>
              <a:t>U</a:t>
            </a:r>
            <a:r>
              <a:rPr lang="zh-CN" altLang="en-US" dirty="0">
                <a:solidFill>
                  <a:schemeClr val="bg1"/>
                </a:solidFill>
                <a:latin typeface="方正喵呜体" panose="02010600010101010101" pitchFamily="2" charset="-122"/>
                <a:ea typeface="方正喵呜体" panose="02010600010101010101" pitchFamily="2" charset="-122"/>
              </a:rPr>
              <a:t>中。如此继续下去</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直到网络中的所有顶点都加入到生成树顶点集合</a:t>
            </a:r>
            <a:r>
              <a:rPr lang="en-US" altLang="zh-CN" dirty="0">
                <a:solidFill>
                  <a:schemeClr val="bg1"/>
                </a:solidFill>
                <a:latin typeface="方正喵呜体" panose="02010600010101010101" pitchFamily="2" charset="-122"/>
                <a:ea typeface="方正喵呜体" panose="02010600010101010101" pitchFamily="2" charset="-122"/>
              </a:rPr>
              <a:t>U</a:t>
            </a:r>
            <a:r>
              <a:rPr lang="zh-CN" altLang="en-US" dirty="0">
                <a:solidFill>
                  <a:schemeClr val="bg1"/>
                </a:solidFill>
                <a:latin typeface="方正喵呜体" panose="02010600010101010101" pitchFamily="2" charset="-122"/>
                <a:ea typeface="方正喵呜体" panose="02010600010101010101" pitchFamily="2" charset="-122"/>
              </a:rPr>
              <a:t>中为止。</a:t>
            </a:r>
          </a:p>
        </p:txBody>
      </p:sp>
    </p:spTree>
    <p:extLst>
      <p:ext uri="{BB962C8B-B14F-4D97-AF65-F5344CB8AC3E}">
        <p14:creationId xmlns:p14="http://schemas.microsoft.com/office/powerpoint/2010/main" val="413652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515505" y="1399293"/>
            <a:ext cx="7923492" cy="2584877"/>
          </a:xfrm>
          <a:prstGeom prst="rect">
            <a:avLst/>
          </a:prstGeom>
          <a:ln>
            <a:noFill/>
          </a:ln>
          <a:effectLst>
            <a:outerShdw blurRad="292100" dist="139700" dir="2700000" algn="tl" rotWithShape="0">
              <a:srgbClr val="333333">
                <a:alpha val="65000"/>
              </a:srgbClr>
            </a:outerShdw>
          </a:effectLst>
        </p:spPr>
      </p:pic>
      <p:pic>
        <p:nvPicPr>
          <p:cNvPr id="3" name="Picture 3"/>
          <p:cNvPicPr>
            <a:picLocks noChangeAspect="1" noChangeArrowheads="1"/>
          </p:cNvPicPr>
          <p:nvPr/>
        </p:nvPicPr>
        <p:blipFill>
          <a:blip r:embed="rId3" cstate="print"/>
          <a:srcRect/>
          <a:stretch>
            <a:fillRect/>
          </a:stretch>
        </p:blipFill>
        <p:spPr bwMode="auto">
          <a:xfrm>
            <a:off x="515504" y="4229982"/>
            <a:ext cx="7932267" cy="2292116"/>
          </a:xfrm>
          <a:prstGeom prst="rect">
            <a:avLst/>
          </a:prstGeom>
          <a:ln>
            <a:noFill/>
          </a:ln>
          <a:effectLst>
            <a:outerShdw blurRad="292100" dist="139700" dir="2700000" algn="tl" rotWithShape="0">
              <a:srgbClr val="333333">
                <a:alpha val="65000"/>
              </a:srgbClr>
            </a:outerShdw>
          </a:effectLst>
        </p:spPr>
      </p:pic>
      <p:sp>
        <p:nvSpPr>
          <p:cNvPr id="4" name="Rectangle 2"/>
          <p:cNvSpPr txBox="1">
            <a:spLocks noChangeArrowheads="1"/>
          </p:cNvSpPr>
          <p:nvPr/>
        </p:nvSpPr>
        <p:spPr>
          <a:xfrm>
            <a:off x="1513428" y="470605"/>
            <a:ext cx="6096000" cy="9286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普里姆</a:t>
            </a:r>
            <a:r>
              <a:rPr lang="en-US" altLang="zh-CN" sz="4000" dirty="0" smtClean="0">
                <a:solidFill>
                  <a:schemeClr val="bg1"/>
                </a:solidFill>
                <a:latin typeface="方正喵呜体" panose="02010600010101010101" pitchFamily="2" charset="-122"/>
                <a:ea typeface="方正喵呜体" panose="02010600010101010101" pitchFamily="2" charset="-122"/>
              </a:rPr>
              <a:t>(Prim)</a:t>
            </a:r>
            <a:r>
              <a:rPr lang="zh-CN" altLang="en-US" sz="4000" dirty="0" smtClean="0">
                <a:solidFill>
                  <a:schemeClr val="bg1"/>
                </a:solidFill>
                <a:latin typeface="方正喵呜体" panose="02010600010101010101" pitchFamily="2" charset="-122"/>
                <a:ea typeface="方正喵呜体" panose="02010600010101010101" pitchFamily="2" charset="-122"/>
              </a:rPr>
              <a:t>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17712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47674" y="361908"/>
            <a:ext cx="758825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活动网络 </a:t>
            </a:r>
            <a:r>
              <a:rPr lang="en-US" altLang="zh-CN" sz="4000" smtClean="0">
                <a:solidFill>
                  <a:schemeClr val="bg1"/>
                </a:solidFill>
                <a:latin typeface="方正喵呜体" panose="02010600010101010101" pitchFamily="2" charset="-122"/>
                <a:ea typeface="方正喵呜体" panose="02010600010101010101" pitchFamily="2" charset="-122"/>
              </a:rPr>
              <a:t>(Activity Network)</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088"/>
            <a:ext cx="9144000" cy="3919693"/>
          </a:xfrm>
          <a:prstGeom prst="rect">
            <a:avLst/>
          </a:prstGeom>
        </p:spPr>
      </p:pic>
    </p:spTree>
    <p:extLst>
      <p:ext uri="{BB962C8B-B14F-4D97-AF65-F5344CB8AC3E}">
        <p14:creationId xmlns:p14="http://schemas.microsoft.com/office/powerpoint/2010/main" val="36641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9138" y="666750"/>
            <a:ext cx="7921625"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可以用有向图表示一个工程。在这种有向图中，用顶点表示活动，用有向边</a:t>
            </a:r>
            <a:r>
              <a:rPr lang="en-US" altLang="zh-CN" sz="3000" dirty="0" smtClean="0">
                <a:solidFill>
                  <a:schemeClr val="bg1"/>
                </a:solidFill>
                <a:latin typeface="方正喵呜体" panose="02010600010101010101" pitchFamily="2" charset="-122"/>
                <a:ea typeface="方正喵呜体" panose="02010600010101010101" pitchFamily="2" charset="-122"/>
              </a:rPr>
              <a:t>&lt;</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&gt;</a:t>
            </a:r>
            <a:r>
              <a:rPr lang="zh-CN" altLang="en-US" sz="3000" dirty="0" smtClean="0">
                <a:solidFill>
                  <a:schemeClr val="bg1"/>
                </a:solidFill>
                <a:latin typeface="方正喵呜体" panose="02010600010101010101" pitchFamily="2" charset="-122"/>
                <a:ea typeface="方正喵呜体" panose="02010600010101010101" pitchFamily="2" charset="-122"/>
              </a:rPr>
              <a:t>表示活动</a:t>
            </a:r>
            <a:r>
              <a:rPr lang="en-US" altLang="zh-CN" sz="3000" i="1" dirty="0"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i </a:t>
            </a:r>
            <a:r>
              <a:rPr lang="zh-CN" altLang="en-US" sz="3000" dirty="0" smtClean="0">
                <a:solidFill>
                  <a:schemeClr val="bg1"/>
                </a:solidFill>
                <a:latin typeface="方正喵呜体" panose="02010600010101010101" pitchFamily="2" charset="-122"/>
                <a:ea typeface="方正喵呜体" panose="02010600010101010101" pitchFamily="2" charset="-122"/>
              </a:rPr>
              <a:t>必须先于活动</a:t>
            </a:r>
            <a:r>
              <a:rPr lang="en-US" altLang="zh-CN" sz="3000" i="1" dirty="0" err="1" smtClean="0">
                <a:solidFill>
                  <a:schemeClr val="bg1"/>
                </a:solidFill>
                <a:latin typeface="方正喵呜体" panose="02010600010101010101" pitchFamily="2" charset="-122"/>
                <a:ea typeface="方正喵呜体" panose="02010600010101010101" pitchFamily="2" charset="-122"/>
              </a:rPr>
              <a:t>V</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进行。这种有向图叫做顶点表示活动的</a:t>
            </a:r>
            <a:r>
              <a:rPr lang="en-US" altLang="zh-CN" sz="3000" dirty="0" smtClean="0">
                <a:solidFill>
                  <a:srgbClr val="2959F3"/>
                </a:solidFill>
                <a:latin typeface="方正喵呜体" panose="02010600010101010101" pitchFamily="2" charset="-122"/>
                <a:ea typeface="方正喵呜体" panose="02010600010101010101" pitchFamily="2" charset="-122"/>
              </a:rPr>
              <a:t>AOV</a:t>
            </a:r>
            <a:r>
              <a:rPr lang="zh-CN" altLang="en-US" sz="3000" dirty="0" smtClean="0">
                <a:solidFill>
                  <a:schemeClr val="bg1"/>
                </a:solidFill>
                <a:latin typeface="方正喵呜体" panose="02010600010101010101" pitchFamily="2" charset="-122"/>
                <a:ea typeface="方正喵呜体" panose="02010600010101010101" pitchFamily="2" charset="-122"/>
              </a:rPr>
              <a:t>网络 </a:t>
            </a:r>
            <a:r>
              <a:rPr lang="en-US" altLang="zh-CN" sz="3000" dirty="0" smtClean="0">
                <a:solidFill>
                  <a:schemeClr val="bg1"/>
                </a:solidFill>
                <a:latin typeface="方正喵呜体" panose="02010600010101010101" pitchFamily="2" charset="-122"/>
                <a:ea typeface="方正喵呜体" panose="02010600010101010101" pitchFamily="2" charset="-122"/>
              </a:rPr>
              <a:t>(Activity  On Vertices)</a:t>
            </a:r>
            <a:r>
              <a:rPr lang="zh-CN" altLang="en-US" sz="3000" dirty="0" smtClean="0">
                <a:solidFill>
                  <a:schemeClr val="bg1"/>
                </a:solidFill>
                <a:latin typeface="方正喵呜体" panose="02010600010101010101" pitchFamily="2" charset="-122"/>
                <a:ea typeface="方正喵呜体" panose="02010600010101010101" pitchFamily="2" charset="-122"/>
              </a:rPr>
              <a:t>。  </a:t>
            </a:r>
          </a:p>
          <a:p>
            <a:pPr>
              <a:lnSpc>
                <a:spcPct val="110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在</a:t>
            </a:r>
            <a:r>
              <a:rPr lang="en-US" altLang="zh-CN" sz="3000" dirty="0" smtClean="0">
                <a:solidFill>
                  <a:schemeClr val="bg1"/>
                </a:solidFill>
                <a:latin typeface="方正喵呜体" panose="02010600010101010101" pitchFamily="2" charset="-122"/>
                <a:ea typeface="方正喵呜体" panose="02010600010101010101" pitchFamily="2" charset="-122"/>
              </a:rPr>
              <a:t>AOV</a:t>
            </a:r>
            <a:r>
              <a:rPr lang="zh-CN" altLang="en-US" sz="3000" dirty="0" smtClean="0">
                <a:solidFill>
                  <a:schemeClr val="bg1"/>
                </a:solidFill>
                <a:latin typeface="方正喵呜体" panose="02010600010101010101" pitchFamily="2" charset="-122"/>
                <a:ea typeface="方正喵呜体" panose="02010600010101010101" pitchFamily="2" charset="-122"/>
              </a:rPr>
              <a:t>网络中不能出现有向回路</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即有向环。如果出现了有向环，则意味着某项活动应以自己作为先决条件。</a:t>
            </a:r>
          </a:p>
          <a:p>
            <a:pPr>
              <a:lnSpc>
                <a:spcPct val="110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因此，对给定的</a:t>
            </a:r>
            <a:r>
              <a:rPr lang="en-US" altLang="zh-CN" sz="3000" dirty="0" smtClean="0">
                <a:solidFill>
                  <a:schemeClr val="bg1"/>
                </a:solidFill>
                <a:latin typeface="方正喵呜体" panose="02010600010101010101" pitchFamily="2" charset="-122"/>
                <a:ea typeface="方正喵呜体" panose="02010600010101010101" pitchFamily="2" charset="-122"/>
              </a:rPr>
              <a:t>AOV</a:t>
            </a:r>
            <a:r>
              <a:rPr lang="zh-CN" altLang="en-US" sz="3000" dirty="0" smtClean="0">
                <a:solidFill>
                  <a:schemeClr val="bg1"/>
                </a:solidFill>
                <a:latin typeface="方正喵呜体" panose="02010600010101010101" pitchFamily="2" charset="-122"/>
                <a:ea typeface="方正喵呜体" panose="02010600010101010101" pitchFamily="2" charset="-122"/>
              </a:rPr>
              <a:t>网络，必须先判断它是否存在有向环。</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6963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2" y="288882"/>
            <a:ext cx="8153174" cy="609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进行</a:t>
            </a:r>
            <a:r>
              <a:rPr lang="zh-CN" altLang="en-US" dirty="0" smtClean="0">
                <a:solidFill>
                  <a:srgbClr val="2959F3"/>
                </a:solidFill>
                <a:latin typeface="方正喵呜体" panose="02010600010101010101" pitchFamily="2" charset="-122"/>
                <a:ea typeface="方正喵呜体" panose="02010600010101010101" pitchFamily="2" charset="-122"/>
              </a:rPr>
              <a:t>拓扑排序</a:t>
            </a:r>
            <a:r>
              <a:rPr lang="zh-CN" altLang="en-US" dirty="0" smtClean="0">
                <a:solidFill>
                  <a:schemeClr val="bg1"/>
                </a:solidFill>
                <a:latin typeface="方正喵呜体" panose="02010600010101010101" pitchFamily="2" charset="-122"/>
                <a:ea typeface="方正喵呜体" panose="02010600010101010101" pitchFamily="2" charset="-122"/>
              </a:rPr>
              <a:t>的方法</a:t>
            </a:r>
            <a:endParaRPr lang="zh-CN" altLang="en-US" sz="54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33400" y="1196975"/>
            <a:ext cx="8153400" cy="548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spcBef>
                <a:spcPct val="0"/>
              </a:spcBef>
              <a:buClr>
                <a:schemeClr val="tx1"/>
              </a:buClr>
              <a:buSzPct val="115000"/>
              <a:buFont typeface="Monotype Sort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① </a:t>
            </a:r>
            <a:r>
              <a:rPr lang="zh-CN" altLang="en-US" sz="3000" dirty="0" smtClean="0">
                <a:solidFill>
                  <a:schemeClr val="bg1"/>
                </a:solidFill>
                <a:latin typeface="方正喵呜体" panose="02010600010101010101" pitchFamily="2" charset="-122"/>
                <a:ea typeface="方正喵呜体" panose="02010600010101010101" pitchFamily="2" charset="-122"/>
              </a:rPr>
              <a:t>在</a:t>
            </a:r>
            <a:r>
              <a:rPr lang="en-US" altLang="zh-CN" sz="3000" dirty="0" smtClean="0">
                <a:solidFill>
                  <a:schemeClr val="bg1"/>
                </a:solidFill>
                <a:latin typeface="方正喵呜体" panose="02010600010101010101" pitchFamily="2" charset="-122"/>
                <a:ea typeface="方正喵呜体" panose="02010600010101010101" pitchFamily="2" charset="-122"/>
              </a:rPr>
              <a:t>AOV</a:t>
            </a:r>
            <a:r>
              <a:rPr lang="zh-CN" altLang="en-US" sz="3000" dirty="0" smtClean="0">
                <a:solidFill>
                  <a:schemeClr val="bg1"/>
                </a:solidFill>
                <a:latin typeface="方正喵呜体" panose="02010600010101010101" pitchFamily="2" charset="-122"/>
                <a:ea typeface="方正喵呜体" panose="02010600010101010101" pitchFamily="2" charset="-122"/>
              </a:rPr>
              <a:t>网络中选一个没有直接前驱的顶点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并输出之</a:t>
            </a:r>
            <a:r>
              <a:rPr lang="en-US" altLang="zh-CN" sz="3000" dirty="0" smtClean="0">
                <a:solidFill>
                  <a:schemeClr val="bg1"/>
                </a:solidFill>
                <a:latin typeface="方正喵呜体" panose="02010600010101010101" pitchFamily="2" charset="-122"/>
                <a:ea typeface="方正喵呜体" panose="02010600010101010101" pitchFamily="2" charset="-122"/>
              </a:rPr>
              <a:t>; </a:t>
            </a:r>
          </a:p>
          <a:p>
            <a:pPr marL="609600" indent="-609600">
              <a:spcBef>
                <a:spcPct val="0"/>
              </a:spcBef>
              <a:buClr>
                <a:schemeClr val="tx1"/>
              </a:buClr>
              <a:buSzPct val="115000"/>
              <a:buFont typeface="Monotype Sorts"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② </a:t>
            </a:r>
            <a:r>
              <a:rPr lang="zh-CN" altLang="en-US" sz="3000" dirty="0" smtClean="0">
                <a:solidFill>
                  <a:schemeClr val="bg1"/>
                </a:solidFill>
                <a:latin typeface="方正喵呜体" panose="02010600010101010101" pitchFamily="2" charset="-122"/>
                <a:ea typeface="方正喵呜体" panose="02010600010101010101" pitchFamily="2" charset="-122"/>
              </a:rPr>
              <a:t>从图中删去该顶点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同时删去所有它发出的有向边</a:t>
            </a:r>
            <a:r>
              <a:rPr lang="en-US" altLang="zh-CN" sz="3000" dirty="0" smtClean="0">
                <a:solidFill>
                  <a:schemeClr val="bg1"/>
                </a:solidFill>
                <a:latin typeface="方正喵呜体" panose="02010600010101010101" pitchFamily="2" charset="-122"/>
                <a:ea typeface="方正喵呜体" panose="02010600010101010101" pitchFamily="2" charset="-122"/>
              </a:rPr>
              <a:t>;</a:t>
            </a:r>
          </a:p>
          <a:p>
            <a:pPr marL="609600" indent="-609600">
              <a:spcBef>
                <a:spcPct val="0"/>
              </a:spcBef>
              <a:buClr>
                <a:schemeClr val="tx1"/>
              </a:buClr>
              <a:buSzPct val="115000"/>
              <a:buFont typeface="Monotype Sort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③</a:t>
            </a:r>
            <a:r>
              <a:rPr lang="zh-CN" altLang="en-US" sz="3000" dirty="0" smtClean="0">
                <a:solidFill>
                  <a:schemeClr val="bg1"/>
                </a:solidFill>
                <a:latin typeface="方正喵呜体" panose="02010600010101010101" pitchFamily="2" charset="-122"/>
                <a:ea typeface="方正喵呜体" panose="02010600010101010101" pitchFamily="2" charset="-122"/>
              </a:rPr>
              <a:t>重复以上 </a:t>
            </a:r>
            <a:r>
              <a:rPr lang="en-US" altLang="zh-CN" dirty="0" smtClean="0">
                <a:solidFill>
                  <a:schemeClr val="bg1"/>
                </a:solidFill>
                <a:latin typeface="方正喵呜体" panose="02010600010101010101" pitchFamily="2" charset="-122"/>
                <a:ea typeface="方正喵呜体" panose="02010600010101010101" pitchFamily="2" charset="-122"/>
              </a:rPr>
              <a:t>① </a:t>
            </a:r>
            <a:r>
              <a:rPr lang="zh-CN" altLang="en-US"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②步</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直到</a:t>
            </a:r>
          </a:p>
          <a:p>
            <a:pPr marL="990600" lvl="1" indent="-533400">
              <a:spcBef>
                <a:spcPct val="0"/>
              </a:spcBef>
              <a:buSzPct val="6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全部顶点均已输出，拓扑有序序列形成，拓扑排序完成；或</a:t>
            </a:r>
          </a:p>
          <a:p>
            <a:pPr marL="990600" lvl="1" indent="-533400">
              <a:spcBef>
                <a:spcPct val="0"/>
              </a:spcBef>
              <a:buSzPct val="6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图中还有未输出的顶点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但已跳出处理循环。说明图中还剩下一些顶点</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它们都有直接前驱。这时网络中必存在有向环。</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4762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1020115" y="458917"/>
            <a:ext cx="1066800" cy="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3" name="Line 3"/>
          <p:cNvSpPr>
            <a:spLocks noChangeShapeType="1"/>
          </p:cNvSpPr>
          <p:nvPr/>
        </p:nvSpPr>
        <p:spPr bwMode="auto">
          <a:xfrm>
            <a:off x="2620315" y="458917"/>
            <a:ext cx="1066800" cy="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4" name="Line 4"/>
          <p:cNvSpPr>
            <a:spLocks noChangeShapeType="1"/>
          </p:cNvSpPr>
          <p:nvPr/>
        </p:nvSpPr>
        <p:spPr bwMode="auto">
          <a:xfrm>
            <a:off x="740715" y="763717"/>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5" name="Line 5"/>
          <p:cNvSpPr>
            <a:spLocks noChangeShapeType="1"/>
          </p:cNvSpPr>
          <p:nvPr/>
        </p:nvSpPr>
        <p:spPr bwMode="auto">
          <a:xfrm>
            <a:off x="2361552" y="763717"/>
            <a:ext cx="0" cy="9144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6" name="Line 6"/>
          <p:cNvSpPr>
            <a:spLocks noChangeShapeType="1"/>
          </p:cNvSpPr>
          <p:nvPr/>
        </p:nvSpPr>
        <p:spPr bwMode="auto">
          <a:xfrm flipH="1" flipV="1">
            <a:off x="943915" y="687517"/>
            <a:ext cx="1143000" cy="11430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7" name="Line 7"/>
          <p:cNvSpPr>
            <a:spLocks noChangeShapeType="1"/>
          </p:cNvSpPr>
          <p:nvPr/>
        </p:nvSpPr>
        <p:spPr bwMode="auto">
          <a:xfrm>
            <a:off x="2620315" y="1982917"/>
            <a:ext cx="1066800" cy="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8" name="Line 8"/>
          <p:cNvSpPr>
            <a:spLocks noChangeShapeType="1"/>
          </p:cNvSpPr>
          <p:nvPr/>
        </p:nvSpPr>
        <p:spPr bwMode="auto">
          <a:xfrm>
            <a:off x="3915715" y="763717"/>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9" name="Line 9"/>
          <p:cNvSpPr>
            <a:spLocks noChangeShapeType="1"/>
          </p:cNvSpPr>
          <p:nvPr/>
        </p:nvSpPr>
        <p:spPr bwMode="auto">
          <a:xfrm flipH="1" flipV="1">
            <a:off x="2544115" y="611317"/>
            <a:ext cx="1219200" cy="11430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10" name="Line 10"/>
          <p:cNvSpPr>
            <a:spLocks noChangeShapeType="1"/>
          </p:cNvSpPr>
          <p:nvPr/>
        </p:nvSpPr>
        <p:spPr bwMode="auto">
          <a:xfrm>
            <a:off x="8106715" y="763717"/>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11" name="Line 11"/>
          <p:cNvSpPr>
            <a:spLocks noChangeShapeType="1"/>
          </p:cNvSpPr>
          <p:nvPr/>
        </p:nvSpPr>
        <p:spPr bwMode="auto">
          <a:xfrm>
            <a:off x="6811315" y="458917"/>
            <a:ext cx="1066800" cy="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12" name="Line 12"/>
          <p:cNvSpPr>
            <a:spLocks noChangeShapeType="1"/>
          </p:cNvSpPr>
          <p:nvPr/>
        </p:nvSpPr>
        <p:spPr bwMode="auto">
          <a:xfrm flipH="1" flipV="1">
            <a:off x="6681140" y="647829"/>
            <a:ext cx="1219200" cy="11430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13" name="Line 13"/>
          <p:cNvSpPr>
            <a:spLocks noChangeShapeType="1"/>
          </p:cNvSpPr>
          <p:nvPr/>
        </p:nvSpPr>
        <p:spPr bwMode="auto">
          <a:xfrm>
            <a:off x="5211115" y="458917"/>
            <a:ext cx="1066800" cy="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14" name="Line 14"/>
          <p:cNvSpPr>
            <a:spLocks noChangeShapeType="1"/>
          </p:cNvSpPr>
          <p:nvPr/>
        </p:nvSpPr>
        <p:spPr bwMode="auto">
          <a:xfrm>
            <a:off x="4953940" y="763717"/>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15" name="Line 15"/>
          <p:cNvSpPr>
            <a:spLocks noChangeShapeType="1"/>
          </p:cNvSpPr>
          <p:nvPr/>
        </p:nvSpPr>
        <p:spPr bwMode="auto">
          <a:xfrm>
            <a:off x="6506515" y="763717"/>
            <a:ext cx="0" cy="10668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16" name="Line 16"/>
          <p:cNvSpPr>
            <a:spLocks noChangeShapeType="1"/>
          </p:cNvSpPr>
          <p:nvPr/>
        </p:nvSpPr>
        <p:spPr bwMode="auto">
          <a:xfrm>
            <a:off x="6811315" y="1982917"/>
            <a:ext cx="1066800" cy="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17" name="Line 17"/>
          <p:cNvSpPr>
            <a:spLocks noChangeShapeType="1"/>
          </p:cNvSpPr>
          <p:nvPr/>
        </p:nvSpPr>
        <p:spPr bwMode="auto">
          <a:xfrm flipH="1" flipV="1">
            <a:off x="5134915" y="687517"/>
            <a:ext cx="1219200" cy="11430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18" name="Line 18"/>
          <p:cNvSpPr>
            <a:spLocks noChangeShapeType="1"/>
          </p:cNvSpPr>
          <p:nvPr/>
        </p:nvSpPr>
        <p:spPr bwMode="auto">
          <a:xfrm>
            <a:off x="2620315" y="2724280"/>
            <a:ext cx="1066800" cy="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19" name="Line 19"/>
          <p:cNvSpPr>
            <a:spLocks noChangeShapeType="1"/>
          </p:cNvSpPr>
          <p:nvPr/>
        </p:nvSpPr>
        <p:spPr bwMode="auto">
          <a:xfrm>
            <a:off x="3944290" y="3029080"/>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20" name="Line 20"/>
          <p:cNvSpPr>
            <a:spLocks noChangeShapeType="1"/>
          </p:cNvSpPr>
          <p:nvPr/>
        </p:nvSpPr>
        <p:spPr bwMode="auto">
          <a:xfrm flipH="1" flipV="1">
            <a:off x="2544115" y="2876680"/>
            <a:ext cx="1219200" cy="11430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21" name="Line 21"/>
          <p:cNvSpPr>
            <a:spLocks noChangeShapeType="1"/>
          </p:cNvSpPr>
          <p:nvPr/>
        </p:nvSpPr>
        <p:spPr bwMode="auto">
          <a:xfrm>
            <a:off x="1020115" y="2724280"/>
            <a:ext cx="1052513" cy="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22" name="Line 22"/>
          <p:cNvSpPr>
            <a:spLocks noChangeShapeType="1"/>
          </p:cNvSpPr>
          <p:nvPr/>
        </p:nvSpPr>
        <p:spPr bwMode="auto">
          <a:xfrm>
            <a:off x="740715" y="3029080"/>
            <a:ext cx="0" cy="912813"/>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23" name="Line 23"/>
          <p:cNvSpPr>
            <a:spLocks noChangeShapeType="1"/>
          </p:cNvSpPr>
          <p:nvPr/>
        </p:nvSpPr>
        <p:spPr bwMode="auto">
          <a:xfrm>
            <a:off x="8106715" y="3029080"/>
            <a:ext cx="0" cy="914400"/>
          </a:xfrm>
          <a:prstGeom prst="line">
            <a:avLst/>
          </a:prstGeom>
          <a:noFill/>
          <a:ln w="38100">
            <a:solidFill>
              <a:schemeClr val="bg1"/>
            </a:solidFill>
            <a:round/>
            <a:headEnd/>
            <a:tailEnd type="stealth" w="lg" len="lg"/>
          </a:ln>
        </p:spPr>
        <p:txBody>
          <a:bodyPr wrap="none" anchor="ctr"/>
          <a:lstStyle/>
          <a:p>
            <a:pPr algn="ctr"/>
            <a:endParaRPr lang="zh-CN" altLang="en-US">
              <a:solidFill>
                <a:schemeClr val="bg1"/>
              </a:solidFill>
            </a:endParaRPr>
          </a:p>
        </p:txBody>
      </p:sp>
      <p:sp>
        <p:nvSpPr>
          <p:cNvPr id="24" name="Line 24"/>
          <p:cNvSpPr>
            <a:spLocks noChangeShapeType="1"/>
          </p:cNvSpPr>
          <p:nvPr/>
        </p:nvSpPr>
        <p:spPr bwMode="auto">
          <a:xfrm>
            <a:off x="6811315" y="2724280"/>
            <a:ext cx="1066800" cy="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25" name="Line 25"/>
          <p:cNvSpPr>
            <a:spLocks noChangeShapeType="1"/>
          </p:cNvSpPr>
          <p:nvPr/>
        </p:nvSpPr>
        <p:spPr bwMode="auto">
          <a:xfrm flipH="1" flipV="1">
            <a:off x="6735115" y="2876680"/>
            <a:ext cx="1219200" cy="11430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26" name="Oval 27" descr="羊皮纸"/>
          <p:cNvSpPr>
            <a:spLocks noChangeArrowheads="1"/>
          </p:cNvSpPr>
          <p:nvPr/>
        </p:nvSpPr>
        <p:spPr bwMode="auto">
          <a:xfrm>
            <a:off x="4867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dirty="0">
                <a:solidFill>
                  <a:schemeClr val="bg1"/>
                </a:solidFill>
                <a:ea typeface="宋体" pitchFamily="2" charset="-122"/>
              </a:rPr>
              <a:t>C0</a:t>
            </a:r>
            <a:endParaRPr kumimoji="1" lang="en-US" altLang="zh-CN" sz="2400" dirty="0">
              <a:solidFill>
                <a:schemeClr val="bg1"/>
              </a:solidFill>
              <a:ea typeface="宋体" pitchFamily="2" charset="-122"/>
            </a:endParaRPr>
          </a:p>
        </p:txBody>
      </p:sp>
      <p:sp>
        <p:nvSpPr>
          <p:cNvPr id="27" name="Oval 28" descr="羊皮纸"/>
          <p:cNvSpPr>
            <a:spLocks noChangeArrowheads="1"/>
          </p:cNvSpPr>
          <p:nvPr/>
        </p:nvSpPr>
        <p:spPr bwMode="auto">
          <a:xfrm>
            <a:off x="20869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C1</a:t>
            </a:r>
            <a:endParaRPr kumimoji="1" lang="en-US" altLang="zh-CN" sz="2400">
              <a:solidFill>
                <a:schemeClr val="bg1"/>
              </a:solidFill>
              <a:ea typeface="宋体" pitchFamily="2" charset="-122"/>
            </a:endParaRPr>
          </a:p>
        </p:txBody>
      </p:sp>
      <p:sp>
        <p:nvSpPr>
          <p:cNvPr id="28" name="Oval 29" descr="羊皮纸"/>
          <p:cNvSpPr>
            <a:spLocks noChangeArrowheads="1"/>
          </p:cNvSpPr>
          <p:nvPr/>
        </p:nvSpPr>
        <p:spPr bwMode="auto">
          <a:xfrm>
            <a:off x="36871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C2</a:t>
            </a:r>
            <a:endParaRPr kumimoji="1" lang="en-US" altLang="zh-CN" sz="2400">
              <a:solidFill>
                <a:schemeClr val="bg1"/>
              </a:solidFill>
              <a:ea typeface="宋体" pitchFamily="2" charset="-122"/>
            </a:endParaRPr>
          </a:p>
        </p:txBody>
      </p:sp>
      <p:sp>
        <p:nvSpPr>
          <p:cNvPr id="29" name="Oval 30" descr="羊皮纸"/>
          <p:cNvSpPr>
            <a:spLocks noChangeArrowheads="1"/>
          </p:cNvSpPr>
          <p:nvPr/>
        </p:nvSpPr>
        <p:spPr bwMode="auto">
          <a:xfrm>
            <a:off x="486715" y="16781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C3</a:t>
            </a:r>
            <a:endParaRPr kumimoji="1" lang="en-US" altLang="zh-CN" sz="2400">
              <a:solidFill>
                <a:schemeClr val="bg1"/>
              </a:solidFill>
              <a:ea typeface="宋体" pitchFamily="2" charset="-122"/>
            </a:endParaRPr>
          </a:p>
        </p:txBody>
      </p:sp>
      <p:sp>
        <p:nvSpPr>
          <p:cNvPr id="30" name="Oval 31" descr="羊皮纸"/>
          <p:cNvSpPr>
            <a:spLocks noChangeArrowheads="1"/>
          </p:cNvSpPr>
          <p:nvPr/>
        </p:nvSpPr>
        <p:spPr bwMode="auto">
          <a:xfrm>
            <a:off x="2086915" y="16781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C4</a:t>
            </a:r>
            <a:endParaRPr kumimoji="1" lang="en-US" altLang="zh-CN" sz="2400">
              <a:solidFill>
                <a:schemeClr val="bg1"/>
              </a:solidFill>
              <a:ea typeface="宋体" pitchFamily="2" charset="-122"/>
            </a:endParaRPr>
          </a:p>
        </p:txBody>
      </p:sp>
      <p:sp>
        <p:nvSpPr>
          <p:cNvPr id="31" name="Oval 32" descr="羊皮纸"/>
          <p:cNvSpPr>
            <a:spLocks noChangeArrowheads="1"/>
          </p:cNvSpPr>
          <p:nvPr/>
        </p:nvSpPr>
        <p:spPr bwMode="auto">
          <a:xfrm>
            <a:off x="3687115" y="16781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33" name="Oval 35" descr="羊皮纸"/>
          <p:cNvSpPr>
            <a:spLocks noChangeArrowheads="1"/>
          </p:cNvSpPr>
          <p:nvPr/>
        </p:nvSpPr>
        <p:spPr bwMode="auto">
          <a:xfrm>
            <a:off x="78781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C2</a:t>
            </a:r>
            <a:endParaRPr kumimoji="1" lang="en-US" altLang="zh-CN" sz="2400">
              <a:solidFill>
                <a:schemeClr val="bg1"/>
              </a:solidFill>
              <a:ea typeface="宋体" pitchFamily="2" charset="-122"/>
            </a:endParaRPr>
          </a:p>
        </p:txBody>
      </p:sp>
      <p:sp>
        <p:nvSpPr>
          <p:cNvPr id="34" name="Oval 36" descr="羊皮纸"/>
          <p:cNvSpPr>
            <a:spLocks noChangeArrowheads="1"/>
          </p:cNvSpPr>
          <p:nvPr/>
        </p:nvSpPr>
        <p:spPr bwMode="auto">
          <a:xfrm>
            <a:off x="7878115" y="16781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35" name="Oval 37" descr="羊皮纸"/>
          <p:cNvSpPr>
            <a:spLocks noChangeArrowheads="1"/>
          </p:cNvSpPr>
          <p:nvPr/>
        </p:nvSpPr>
        <p:spPr bwMode="auto">
          <a:xfrm>
            <a:off x="62779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C1</a:t>
            </a:r>
            <a:endParaRPr kumimoji="1" lang="en-US" altLang="zh-CN" sz="2400">
              <a:solidFill>
                <a:schemeClr val="bg1"/>
              </a:solidFill>
              <a:ea typeface="宋体" pitchFamily="2" charset="-122"/>
            </a:endParaRPr>
          </a:p>
        </p:txBody>
      </p:sp>
      <p:sp>
        <p:nvSpPr>
          <p:cNvPr id="36" name="Oval 38" descr="羊皮纸"/>
          <p:cNvSpPr>
            <a:spLocks noChangeArrowheads="1"/>
          </p:cNvSpPr>
          <p:nvPr/>
        </p:nvSpPr>
        <p:spPr bwMode="auto">
          <a:xfrm>
            <a:off x="4677715" y="2303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C0</a:t>
            </a:r>
            <a:endParaRPr kumimoji="1" lang="en-US" altLang="zh-CN" sz="2400">
              <a:solidFill>
                <a:schemeClr val="bg1"/>
              </a:solidFill>
              <a:ea typeface="宋体" pitchFamily="2" charset="-122"/>
            </a:endParaRPr>
          </a:p>
        </p:txBody>
      </p:sp>
      <p:sp>
        <p:nvSpPr>
          <p:cNvPr id="37" name="Oval 39" descr="羊皮纸"/>
          <p:cNvSpPr>
            <a:spLocks noChangeArrowheads="1"/>
          </p:cNvSpPr>
          <p:nvPr/>
        </p:nvSpPr>
        <p:spPr bwMode="auto">
          <a:xfrm>
            <a:off x="4677715" y="1678117"/>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C3</a:t>
            </a:r>
            <a:endParaRPr kumimoji="1" lang="en-US" altLang="zh-CN" sz="2400">
              <a:solidFill>
                <a:schemeClr val="bg1"/>
              </a:solidFill>
              <a:ea typeface="宋体" pitchFamily="2" charset="-122"/>
            </a:endParaRPr>
          </a:p>
        </p:txBody>
      </p:sp>
      <p:sp>
        <p:nvSpPr>
          <p:cNvPr id="39" name="Oval 41" descr="羊皮纸"/>
          <p:cNvSpPr>
            <a:spLocks noChangeArrowheads="1"/>
          </p:cNvSpPr>
          <p:nvPr/>
        </p:nvSpPr>
        <p:spPr bwMode="auto">
          <a:xfrm>
            <a:off x="2086915" y="24956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C1</a:t>
            </a:r>
            <a:endParaRPr kumimoji="1" lang="en-US" altLang="zh-CN" sz="2400">
              <a:solidFill>
                <a:schemeClr val="bg1"/>
              </a:solidFill>
              <a:ea typeface="宋体" pitchFamily="2" charset="-122"/>
            </a:endParaRPr>
          </a:p>
        </p:txBody>
      </p:sp>
      <p:sp>
        <p:nvSpPr>
          <p:cNvPr id="40" name="Oval 42" descr="羊皮纸"/>
          <p:cNvSpPr>
            <a:spLocks noChangeArrowheads="1"/>
          </p:cNvSpPr>
          <p:nvPr/>
        </p:nvSpPr>
        <p:spPr bwMode="auto">
          <a:xfrm>
            <a:off x="3687115" y="24956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C2</a:t>
            </a:r>
            <a:endParaRPr kumimoji="1" lang="en-US" altLang="zh-CN" sz="2400">
              <a:solidFill>
                <a:schemeClr val="bg1"/>
              </a:solidFill>
              <a:ea typeface="宋体" pitchFamily="2" charset="-122"/>
            </a:endParaRPr>
          </a:p>
        </p:txBody>
      </p:sp>
      <p:sp>
        <p:nvSpPr>
          <p:cNvPr id="41" name="Oval 43" descr="羊皮纸"/>
          <p:cNvSpPr>
            <a:spLocks noChangeArrowheads="1"/>
          </p:cNvSpPr>
          <p:nvPr/>
        </p:nvSpPr>
        <p:spPr bwMode="auto">
          <a:xfrm>
            <a:off x="3687115" y="39434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42" name="Oval 44" descr="羊皮纸"/>
          <p:cNvSpPr>
            <a:spLocks noChangeArrowheads="1"/>
          </p:cNvSpPr>
          <p:nvPr/>
        </p:nvSpPr>
        <p:spPr bwMode="auto">
          <a:xfrm>
            <a:off x="453378" y="39434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C3</a:t>
            </a:r>
            <a:endParaRPr kumimoji="1" lang="en-US" altLang="zh-CN" sz="2400">
              <a:solidFill>
                <a:schemeClr val="bg1"/>
              </a:solidFill>
              <a:ea typeface="宋体" pitchFamily="2" charset="-122"/>
            </a:endParaRPr>
          </a:p>
        </p:txBody>
      </p:sp>
      <p:sp>
        <p:nvSpPr>
          <p:cNvPr id="44" name="Oval 46"/>
          <p:cNvSpPr>
            <a:spLocks noChangeArrowheads="1"/>
          </p:cNvSpPr>
          <p:nvPr/>
        </p:nvSpPr>
        <p:spPr bwMode="auto">
          <a:xfrm>
            <a:off x="6285852" y="1655892"/>
            <a:ext cx="533400" cy="533400"/>
          </a:xfrm>
          <a:prstGeom prst="ellipse">
            <a:avLst/>
          </a:prstGeom>
          <a:solidFill>
            <a:schemeClr val="tx1"/>
          </a:solidFill>
          <a:ln w="38100">
            <a:solidFill>
              <a:srgbClr val="C00000"/>
            </a:solidFill>
            <a:round/>
            <a:headEnd/>
            <a:tailEnd/>
          </a:ln>
        </p:spPr>
        <p:txBody>
          <a:bodyPr wrap="none" anchor="ctr"/>
          <a:lstStyle/>
          <a:p>
            <a:pPr algn="ctr"/>
            <a:r>
              <a:rPr kumimoji="1" lang="en-US" altLang="zh-CN" sz="2400" b="1" dirty="0">
                <a:solidFill>
                  <a:srgbClr val="C00000"/>
                </a:solidFill>
                <a:ea typeface="宋体" pitchFamily="2" charset="-122"/>
              </a:rPr>
              <a:t>C4</a:t>
            </a:r>
            <a:endParaRPr kumimoji="1" lang="en-US" altLang="zh-CN" sz="2400" dirty="0">
              <a:solidFill>
                <a:srgbClr val="C00000"/>
              </a:solidFill>
              <a:ea typeface="宋体" pitchFamily="2" charset="-122"/>
            </a:endParaRPr>
          </a:p>
        </p:txBody>
      </p:sp>
      <p:sp>
        <p:nvSpPr>
          <p:cNvPr id="45" name="Oval 47"/>
          <p:cNvSpPr>
            <a:spLocks noChangeArrowheads="1"/>
          </p:cNvSpPr>
          <p:nvPr/>
        </p:nvSpPr>
        <p:spPr bwMode="auto">
          <a:xfrm>
            <a:off x="486715" y="2495680"/>
            <a:ext cx="533400" cy="533400"/>
          </a:xfrm>
          <a:prstGeom prst="ellipse">
            <a:avLst/>
          </a:prstGeom>
          <a:solidFill>
            <a:schemeClr val="tx1"/>
          </a:solidFill>
          <a:ln w="38100">
            <a:solidFill>
              <a:srgbClr val="C00000"/>
            </a:solidFill>
            <a:round/>
            <a:headEnd/>
            <a:tailEnd/>
          </a:ln>
        </p:spPr>
        <p:txBody>
          <a:bodyPr wrap="none" anchor="ctr"/>
          <a:lstStyle/>
          <a:p>
            <a:pPr algn="ctr"/>
            <a:r>
              <a:rPr kumimoji="1" lang="en-US" altLang="zh-CN" sz="2400" b="1" dirty="0">
                <a:solidFill>
                  <a:srgbClr val="C00000"/>
                </a:solidFill>
                <a:ea typeface="宋体" pitchFamily="2" charset="-122"/>
              </a:rPr>
              <a:t>C0</a:t>
            </a:r>
            <a:endParaRPr kumimoji="1" lang="en-US" altLang="zh-CN" sz="2400" dirty="0">
              <a:solidFill>
                <a:srgbClr val="C00000"/>
              </a:solidFill>
              <a:ea typeface="宋体" pitchFamily="2" charset="-122"/>
            </a:endParaRPr>
          </a:p>
        </p:txBody>
      </p:sp>
      <p:sp>
        <p:nvSpPr>
          <p:cNvPr id="46" name="Oval 48" descr="羊皮纸"/>
          <p:cNvSpPr>
            <a:spLocks noChangeArrowheads="1"/>
          </p:cNvSpPr>
          <p:nvPr/>
        </p:nvSpPr>
        <p:spPr bwMode="auto">
          <a:xfrm>
            <a:off x="7878115" y="24956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C2</a:t>
            </a:r>
            <a:endParaRPr kumimoji="1" lang="en-US" altLang="zh-CN" sz="2400">
              <a:solidFill>
                <a:schemeClr val="bg1"/>
              </a:solidFill>
              <a:ea typeface="宋体" pitchFamily="2" charset="-122"/>
            </a:endParaRPr>
          </a:p>
        </p:txBody>
      </p:sp>
      <p:sp>
        <p:nvSpPr>
          <p:cNvPr id="47" name="Oval 49" descr="羊皮纸"/>
          <p:cNvSpPr>
            <a:spLocks noChangeArrowheads="1"/>
          </p:cNvSpPr>
          <p:nvPr/>
        </p:nvSpPr>
        <p:spPr bwMode="auto">
          <a:xfrm>
            <a:off x="7878115" y="39434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48" name="Oval 50" descr="羊皮纸"/>
          <p:cNvSpPr>
            <a:spLocks noChangeArrowheads="1"/>
          </p:cNvSpPr>
          <p:nvPr/>
        </p:nvSpPr>
        <p:spPr bwMode="auto">
          <a:xfrm>
            <a:off x="6277915" y="2495680"/>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C1</a:t>
            </a:r>
            <a:endParaRPr kumimoji="1" lang="en-US" altLang="zh-CN" sz="2400">
              <a:solidFill>
                <a:schemeClr val="bg1"/>
              </a:solidFill>
              <a:ea typeface="宋体" pitchFamily="2" charset="-122"/>
            </a:endParaRPr>
          </a:p>
        </p:txBody>
      </p:sp>
      <p:sp>
        <p:nvSpPr>
          <p:cNvPr id="49" name="Oval 51"/>
          <p:cNvSpPr>
            <a:spLocks noChangeArrowheads="1"/>
          </p:cNvSpPr>
          <p:nvPr/>
        </p:nvSpPr>
        <p:spPr bwMode="auto">
          <a:xfrm>
            <a:off x="5386810" y="3752980"/>
            <a:ext cx="533400" cy="533400"/>
          </a:xfrm>
          <a:prstGeom prst="ellipse">
            <a:avLst/>
          </a:prstGeom>
          <a:solidFill>
            <a:schemeClr val="tx1"/>
          </a:solidFill>
          <a:ln w="38100">
            <a:solidFill>
              <a:srgbClr val="C00000"/>
            </a:solidFill>
            <a:round/>
            <a:headEnd/>
            <a:tailEnd/>
          </a:ln>
        </p:spPr>
        <p:txBody>
          <a:bodyPr wrap="none" anchor="ctr"/>
          <a:lstStyle/>
          <a:p>
            <a:pPr algn="ctr"/>
            <a:r>
              <a:rPr kumimoji="1" lang="en-US" altLang="zh-CN" sz="2400" b="1" dirty="0">
                <a:solidFill>
                  <a:srgbClr val="C00000"/>
                </a:solidFill>
                <a:ea typeface="宋体" pitchFamily="2" charset="-122"/>
              </a:rPr>
              <a:t>C3</a:t>
            </a:r>
            <a:endParaRPr kumimoji="1" lang="en-US" altLang="zh-CN" sz="2400" dirty="0">
              <a:solidFill>
                <a:srgbClr val="C00000"/>
              </a:solidFill>
              <a:ea typeface="宋体" pitchFamily="2" charset="-122"/>
            </a:endParaRPr>
          </a:p>
        </p:txBody>
      </p:sp>
      <p:sp>
        <p:nvSpPr>
          <p:cNvPr id="50" name="Line 3"/>
          <p:cNvSpPr>
            <a:spLocks noChangeShapeType="1"/>
          </p:cNvSpPr>
          <p:nvPr/>
        </p:nvSpPr>
        <p:spPr bwMode="auto">
          <a:xfrm flipV="1">
            <a:off x="1726163" y="5137578"/>
            <a:ext cx="1066800" cy="1"/>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51" name="Line 4"/>
          <p:cNvSpPr>
            <a:spLocks noChangeShapeType="1"/>
          </p:cNvSpPr>
          <p:nvPr/>
        </p:nvSpPr>
        <p:spPr bwMode="auto">
          <a:xfrm flipH="1">
            <a:off x="3050138" y="5417776"/>
            <a:ext cx="972" cy="746876"/>
          </a:xfrm>
          <a:prstGeom prst="line">
            <a:avLst/>
          </a:prstGeom>
          <a:noFill/>
          <a:ln w="38100">
            <a:solidFill>
              <a:schemeClr val="bg1"/>
            </a:solidFill>
            <a:round/>
            <a:headEnd type="none" w="sm" len="lg"/>
            <a:tailEnd type="stealth" w="lg" len="lg"/>
          </a:ln>
        </p:spPr>
        <p:txBody>
          <a:bodyPr wrap="none" anchor="ctr"/>
          <a:lstStyle/>
          <a:p>
            <a:pPr algn="ctr"/>
            <a:endParaRPr lang="zh-CN" altLang="en-US">
              <a:solidFill>
                <a:schemeClr val="bg1"/>
              </a:solidFill>
            </a:endParaRPr>
          </a:p>
        </p:txBody>
      </p:sp>
      <p:sp>
        <p:nvSpPr>
          <p:cNvPr id="52" name="Line 5"/>
          <p:cNvSpPr>
            <a:spLocks noChangeShapeType="1"/>
          </p:cNvSpPr>
          <p:nvPr/>
        </p:nvSpPr>
        <p:spPr bwMode="auto">
          <a:xfrm flipH="1" flipV="1">
            <a:off x="1649963" y="5097852"/>
            <a:ext cx="1219200" cy="1143000"/>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53" name="Oval 7" descr="羊皮纸"/>
          <p:cNvSpPr>
            <a:spLocks noChangeArrowheads="1"/>
          </p:cNvSpPr>
          <p:nvPr/>
        </p:nvSpPr>
        <p:spPr bwMode="auto">
          <a:xfrm>
            <a:off x="1192763" y="4864172"/>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C1</a:t>
            </a:r>
            <a:endParaRPr kumimoji="1" lang="en-US" altLang="zh-CN" sz="2400">
              <a:solidFill>
                <a:schemeClr val="bg1"/>
              </a:solidFill>
              <a:ea typeface="宋体" pitchFamily="2" charset="-122"/>
            </a:endParaRPr>
          </a:p>
        </p:txBody>
      </p:sp>
      <p:sp>
        <p:nvSpPr>
          <p:cNvPr id="54" name="Oval 8"/>
          <p:cNvSpPr>
            <a:spLocks noChangeArrowheads="1"/>
          </p:cNvSpPr>
          <p:nvPr/>
        </p:nvSpPr>
        <p:spPr bwMode="auto">
          <a:xfrm>
            <a:off x="2792963" y="4884810"/>
            <a:ext cx="533400" cy="533400"/>
          </a:xfrm>
          <a:prstGeom prst="ellipse">
            <a:avLst/>
          </a:prstGeom>
          <a:solidFill>
            <a:schemeClr val="tx1"/>
          </a:solidFill>
          <a:ln w="38100">
            <a:solidFill>
              <a:srgbClr val="C00000"/>
            </a:solidFill>
            <a:round/>
            <a:headEnd/>
            <a:tailEnd/>
          </a:ln>
        </p:spPr>
        <p:txBody>
          <a:bodyPr wrap="none" anchor="ctr"/>
          <a:lstStyle/>
          <a:p>
            <a:pPr algn="ctr"/>
            <a:r>
              <a:rPr kumimoji="1" lang="en-US" altLang="zh-CN" sz="2400" b="1" dirty="0">
                <a:solidFill>
                  <a:srgbClr val="C00000"/>
                </a:solidFill>
                <a:ea typeface="宋体" pitchFamily="2" charset="-122"/>
              </a:rPr>
              <a:t>C2</a:t>
            </a:r>
            <a:endParaRPr kumimoji="1" lang="en-US" altLang="zh-CN" sz="2400" dirty="0">
              <a:solidFill>
                <a:srgbClr val="C00000"/>
              </a:solidFill>
              <a:ea typeface="宋体" pitchFamily="2" charset="-122"/>
            </a:endParaRPr>
          </a:p>
        </p:txBody>
      </p:sp>
      <p:sp>
        <p:nvSpPr>
          <p:cNvPr id="55" name="Oval 9" descr="羊皮纸"/>
          <p:cNvSpPr>
            <a:spLocks noChangeArrowheads="1"/>
          </p:cNvSpPr>
          <p:nvPr/>
        </p:nvSpPr>
        <p:spPr bwMode="auto">
          <a:xfrm>
            <a:off x="2792963" y="6144014"/>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56" name="Line 2"/>
          <p:cNvSpPr>
            <a:spLocks noChangeShapeType="1"/>
          </p:cNvSpPr>
          <p:nvPr/>
        </p:nvSpPr>
        <p:spPr bwMode="auto">
          <a:xfrm flipH="1" flipV="1">
            <a:off x="6811314" y="5417775"/>
            <a:ext cx="1165225" cy="862803"/>
          </a:xfrm>
          <a:prstGeom prst="line">
            <a:avLst/>
          </a:prstGeom>
          <a:noFill/>
          <a:ln w="38100">
            <a:solidFill>
              <a:schemeClr val="bg1"/>
            </a:solidFill>
            <a:round/>
            <a:headEnd type="stealth" w="lg" len="lg"/>
            <a:tailEnd type="none" w="sm" len="lg"/>
          </a:ln>
        </p:spPr>
        <p:txBody>
          <a:bodyPr wrap="none" anchor="ctr"/>
          <a:lstStyle/>
          <a:p>
            <a:pPr algn="ctr"/>
            <a:endParaRPr lang="zh-CN" altLang="en-US">
              <a:solidFill>
                <a:schemeClr val="bg1"/>
              </a:solidFill>
            </a:endParaRPr>
          </a:p>
        </p:txBody>
      </p:sp>
      <p:sp>
        <p:nvSpPr>
          <p:cNvPr id="57" name="Oval 11" descr="羊皮纸"/>
          <p:cNvSpPr>
            <a:spLocks noChangeArrowheads="1"/>
          </p:cNvSpPr>
          <p:nvPr/>
        </p:nvSpPr>
        <p:spPr bwMode="auto">
          <a:xfrm>
            <a:off x="7900340" y="6183741"/>
            <a:ext cx="533400" cy="533400"/>
          </a:xfrm>
          <a:prstGeom prst="ellipse">
            <a:avLst/>
          </a:prstGeom>
          <a:blipFill dpi="0" rotWithShape="1">
            <a:blip r:embed="rId2" cstate="print"/>
            <a:srcRect/>
            <a:tile tx="0" ty="0" sx="100000" sy="100000" flip="none" algn="tl"/>
          </a:blipFill>
          <a:ln w="19050">
            <a:solidFill>
              <a:schemeClr val="bg1"/>
            </a:solidFill>
            <a:round/>
            <a:headEnd/>
            <a:tailEnd/>
          </a:ln>
          <a:effectLst>
            <a:outerShdw dist="35921" dir="2700000" algn="ctr" rotWithShape="0">
              <a:srgbClr val="808080"/>
            </a:outerShdw>
          </a:effectLst>
        </p:spPr>
        <p:txBody>
          <a:bodyPr wrap="none" anchor="ctr"/>
          <a:lstStyle/>
          <a:p>
            <a:pPr algn="ctr"/>
            <a:r>
              <a:rPr kumimoji="1" lang="en-US" altLang="zh-CN" sz="2400" b="1">
                <a:solidFill>
                  <a:schemeClr val="bg1"/>
                </a:solidFill>
                <a:ea typeface="宋体" pitchFamily="2" charset="-122"/>
              </a:rPr>
              <a:t>C5</a:t>
            </a:r>
            <a:endParaRPr kumimoji="1" lang="en-US" altLang="zh-CN" sz="2400">
              <a:solidFill>
                <a:schemeClr val="bg1"/>
              </a:solidFill>
              <a:ea typeface="宋体" pitchFamily="2" charset="-122"/>
            </a:endParaRPr>
          </a:p>
        </p:txBody>
      </p:sp>
      <p:sp>
        <p:nvSpPr>
          <p:cNvPr id="58" name="Oval 12"/>
          <p:cNvSpPr>
            <a:spLocks noChangeArrowheads="1"/>
          </p:cNvSpPr>
          <p:nvPr/>
        </p:nvSpPr>
        <p:spPr bwMode="auto">
          <a:xfrm>
            <a:off x="6363414" y="4966384"/>
            <a:ext cx="533400" cy="533400"/>
          </a:xfrm>
          <a:prstGeom prst="ellipse">
            <a:avLst/>
          </a:prstGeom>
          <a:noFill/>
          <a:ln w="38100">
            <a:solidFill>
              <a:srgbClr val="C00000"/>
            </a:solidFill>
            <a:round/>
            <a:headEnd/>
            <a:tailEnd/>
          </a:ln>
        </p:spPr>
        <p:txBody>
          <a:bodyPr wrap="none" anchor="ctr"/>
          <a:lstStyle/>
          <a:p>
            <a:pPr algn="ctr"/>
            <a:r>
              <a:rPr kumimoji="1" lang="en-US" altLang="zh-CN" sz="2400" b="1" dirty="0">
                <a:solidFill>
                  <a:srgbClr val="C00000"/>
                </a:solidFill>
                <a:ea typeface="宋体" pitchFamily="2" charset="-122"/>
              </a:rPr>
              <a:t>C1</a:t>
            </a:r>
            <a:endParaRPr kumimoji="1" lang="en-US" altLang="zh-CN" sz="2400" dirty="0">
              <a:solidFill>
                <a:srgbClr val="C00000"/>
              </a:solidFill>
              <a:ea typeface="宋体" pitchFamily="2" charset="-122"/>
            </a:endParaRPr>
          </a:p>
        </p:txBody>
      </p:sp>
      <p:cxnSp>
        <p:nvCxnSpPr>
          <p:cNvPr id="38" name="直接连接符 37"/>
          <p:cNvCxnSpPr/>
          <p:nvPr/>
        </p:nvCxnSpPr>
        <p:spPr>
          <a:xfrm>
            <a:off x="121298" y="2351315"/>
            <a:ext cx="8854751" cy="0"/>
          </a:xfrm>
          <a:prstGeom prst="line">
            <a:avLst/>
          </a:prstGeom>
          <a:ln w="381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1297" y="4691971"/>
            <a:ext cx="8854751" cy="0"/>
          </a:xfrm>
          <a:prstGeom prst="line">
            <a:avLst/>
          </a:prstGeom>
          <a:ln w="381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66349" y="2255520"/>
            <a:ext cx="1846217" cy="830997"/>
          </a:xfrm>
          <a:prstGeom prst="rect">
            <a:avLst/>
          </a:prstGeom>
          <a:noFill/>
        </p:spPr>
        <p:txBody>
          <a:bodyPr wrap="square" rtlCol="0">
            <a:spAutoFit/>
          </a:bodyPr>
          <a:lstStyle/>
          <a:p>
            <a:pPr algn="ctr"/>
            <a:r>
              <a:rPr lang="zh-CN" altLang="en-US" sz="4800" dirty="0" smtClean="0">
                <a:solidFill>
                  <a:schemeClr val="accent4">
                    <a:lumMod val="75000"/>
                  </a:schemeClr>
                </a:solidFill>
                <a:latin typeface="方正喵呜体" panose="02010600010101010101" pitchFamily="2" charset="-122"/>
                <a:ea typeface="方正喵呜体" panose="02010600010101010101" pitchFamily="2" charset="-122"/>
              </a:rPr>
              <a:t>时间</a:t>
            </a:r>
            <a:endParaRPr lang="zh-CN" altLang="en-US" sz="4800" dirty="0">
              <a:solidFill>
                <a:schemeClr val="accent4">
                  <a:lumMod val="75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4704303" y="2255520"/>
            <a:ext cx="1846217" cy="830997"/>
          </a:xfrm>
          <a:prstGeom prst="rect">
            <a:avLst/>
          </a:prstGeom>
          <a:noFill/>
        </p:spPr>
        <p:txBody>
          <a:bodyPr wrap="square" rtlCol="0">
            <a:spAutoFit/>
          </a:bodyPr>
          <a:lstStyle/>
          <a:p>
            <a:pPr algn="ctr"/>
            <a:r>
              <a:rPr lang="zh-CN" altLang="en-US" sz="4800" dirty="0" smtClean="0">
                <a:solidFill>
                  <a:schemeClr val="accent4">
                    <a:lumMod val="75000"/>
                  </a:schemeClr>
                </a:solidFill>
                <a:latin typeface="方正喵呜体" panose="02010600010101010101" pitchFamily="2" charset="-122"/>
                <a:ea typeface="方正喵呜体" panose="02010600010101010101" pitchFamily="2" charset="-122"/>
              </a:rPr>
              <a:t>空间</a:t>
            </a:r>
            <a:endParaRPr lang="zh-CN" altLang="en-US" sz="4800" dirty="0">
              <a:solidFill>
                <a:schemeClr val="accent4">
                  <a:lumMod val="75000"/>
                </a:schemeClr>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01" y="4680857"/>
            <a:ext cx="1424015" cy="1998617"/>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995" y="4680855"/>
            <a:ext cx="1998617" cy="199861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9434" y="4680855"/>
            <a:ext cx="1441743" cy="199861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7430" y="4680855"/>
            <a:ext cx="2940273" cy="1998617"/>
          </a:xfrm>
          <a:prstGeom prst="rect">
            <a:avLst/>
          </a:prstGeom>
          <a:ln>
            <a:noFill/>
          </a:ln>
          <a:effectLst>
            <a:outerShdw blurRad="190500" algn="tl" rotWithShape="0">
              <a:srgbClr val="000000">
                <a:alpha val="70000"/>
              </a:srgbClr>
            </a:outerShdw>
          </a:effectLst>
        </p:spPr>
      </p:pic>
      <p:sp>
        <p:nvSpPr>
          <p:cNvPr id="9" name="文本框 8"/>
          <p:cNvSpPr txBox="1"/>
          <p:nvPr/>
        </p:nvSpPr>
        <p:spPr>
          <a:xfrm>
            <a:off x="2768823" y="3025668"/>
            <a:ext cx="3579223" cy="707886"/>
          </a:xfrm>
          <a:prstGeom prst="rect">
            <a:avLst/>
          </a:prstGeom>
          <a:noFill/>
        </p:spPr>
        <p:txBody>
          <a:bodyPr wrap="square" rtlCol="0">
            <a:spAutoFit/>
          </a:bodyPr>
          <a:lstStyle/>
          <a:p>
            <a:pPr algn="ctr"/>
            <a:r>
              <a:rPr lang="en-US" altLang="zh-CN" sz="4000" dirty="0" smtClean="0">
                <a:ln w="38100">
                  <a:solidFill>
                    <a:srgbClr val="077CFD"/>
                  </a:solidFill>
                </a:ln>
                <a:solidFill>
                  <a:srgbClr val="077CFD"/>
                </a:solidFill>
                <a:effectLst>
                  <a:innerShdw blurRad="63500" dist="50800" dir="13500000">
                    <a:prstClr val="black">
                      <a:alpha val="50000"/>
                    </a:prstClr>
                  </a:innerShdw>
                </a:effectLst>
              </a:rPr>
              <a:t>TIME OR SPACE</a:t>
            </a:r>
            <a:endParaRPr lang="zh-CN" altLang="en-US" sz="4000" dirty="0">
              <a:ln w="38100">
                <a:solidFill>
                  <a:srgbClr val="077CFD"/>
                </a:solidFill>
              </a:ln>
              <a:solidFill>
                <a:srgbClr val="077CFD"/>
              </a:solidFill>
              <a:effectLst>
                <a:innerShdw blurRad="63500" dist="50800" dir="13500000">
                  <a:prstClr val="black">
                    <a:alpha val="50000"/>
                  </a:prstClr>
                </a:innerShdw>
              </a:effectLst>
            </a:endParaRPr>
          </a:p>
        </p:txBody>
      </p:sp>
      <p:sp>
        <p:nvSpPr>
          <p:cNvPr id="10" name="文本框 9"/>
          <p:cNvSpPr txBox="1"/>
          <p:nvPr/>
        </p:nvSpPr>
        <p:spPr>
          <a:xfrm>
            <a:off x="245515" y="2682241"/>
            <a:ext cx="1846217"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测度</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1" name="文本框 10"/>
          <p:cNvSpPr txBox="1"/>
          <p:nvPr/>
        </p:nvSpPr>
        <p:spPr>
          <a:xfrm>
            <a:off x="2487972" y="2682241"/>
            <a:ext cx="1846217"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数值</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2" name="文本框 11"/>
          <p:cNvSpPr txBox="1"/>
          <p:nvPr/>
        </p:nvSpPr>
        <p:spPr>
          <a:xfrm>
            <a:off x="4730429" y="2682241"/>
            <a:ext cx="1846217"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类型</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3" name="文本框 12"/>
          <p:cNvSpPr txBox="1"/>
          <p:nvPr/>
        </p:nvSpPr>
        <p:spPr>
          <a:xfrm>
            <a:off x="6972886" y="2682241"/>
            <a:ext cx="1846217" cy="707886"/>
          </a:xfrm>
          <a:prstGeom prst="rect">
            <a:avLst/>
          </a:prstGeom>
          <a:noFill/>
        </p:spPr>
        <p:txBody>
          <a:bodyPr wrap="square" rtlCol="0">
            <a:spAutoFit/>
          </a:bodyPr>
          <a:lstStyle/>
          <a:p>
            <a:pPr algn="ctr"/>
            <a:r>
              <a:rPr lang="zh-CN" altLang="en-US" sz="4000" dirty="0" smtClean="0">
                <a:solidFill>
                  <a:schemeClr val="accent4">
                    <a:lumMod val="50000"/>
                  </a:schemeClr>
                </a:solidFill>
                <a:latin typeface="方正喵呜体" panose="02010600010101010101" pitchFamily="2" charset="-122"/>
                <a:ea typeface="方正喵呜体" panose="02010600010101010101" pitchFamily="2" charset="-122"/>
              </a:rPr>
              <a:t>概念</a:t>
            </a:r>
            <a:endParaRPr lang="zh-CN" altLang="en-US" sz="40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14" name="文本框 13"/>
          <p:cNvSpPr txBox="1"/>
          <p:nvPr/>
        </p:nvSpPr>
        <p:spPr>
          <a:xfrm>
            <a:off x="427055" y="3298631"/>
            <a:ext cx="1483137" cy="461665"/>
          </a:xfrm>
          <a:prstGeom prst="rect">
            <a:avLst/>
          </a:prstGeom>
          <a:noFill/>
        </p:spPr>
        <p:txBody>
          <a:bodyPr wrap="square" rtlCol="0">
            <a:spAutoFit/>
          </a:bodyPr>
          <a:lstStyle/>
          <a:p>
            <a:pPr algn="ctr"/>
            <a:r>
              <a:rPr lang="en-US" altLang="zh-CN" sz="2400" dirty="0" smtClean="0">
                <a:ln w="19050">
                  <a:solidFill>
                    <a:srgbClr val="077CFD"/>
                  </a:solidFill>
                </a:ln>
                <a:solidFill>
                  <a:srgbClr val="077CFD"/>
                </a:solidFill>
              </a:rPr>
              <a:t>MEASURE</a:t>
            </a:r>
            <a:endParaRPr lang="zh-CN" altLang="en-US" sz="2400" dirty="0">
              <a:ln w="19050">
                <a:solidFill>
                  <a:srgbClr val="077CFD"/>
                </a:solidFill>
              </a:ln>
              <a:solidFill>
                <a:srgbClr val="077CFD"/>
              </a:solidFill>
            </a:endParaRPr>
          </a:p>
        </p:txBody>
      </p:sp>
      <p:sp>
        <p:nvSpPr>
          <p:cNvPr id="15" name="文本框 14"/>
          <p:cNvSpPr txBox="1"/>
          <p:nvPr/>
        </p:nvSpPr>
        <p:spPr>
          <a:xfrm>
            <a:off x="2669512" y="3298630"/>
            <a:ext cx="1483137" cy="461665"/>
          </a:xfrm>
          <a:prstGeom prst="rect">
            <a:avLst/>
          </a:prstGeom>
          <a:noFill/>
        </p:spPr>
        <p:txBody>
          <a:bodyPr wrap="square" rtlCol="0">
            <a:spAutoFit/>
          </a:bodyPr>
          <a:lstStyle/>
          <a:p>
            <a:pPr algn="ctr"/>
            <a:r>
              <a:rPr lang="en-US" altLang="zh-CN" sz="2400" dirty="0" smtClean="0">
                <a:ln w="19050">
                  <a:solidFill>
                    <a:srgbClr val="077CFD"/>
                  </a:solidFill>
                </a:ln>
                <a:solidFill>
                  <a:srgbClr val="077CFD"/>
                </a:solidFill>
              </a:rPr>
              <a:t>VALUE</a:t>
            </a:r>
            <a:endParaRPr lang="zh-CN" altLang="en-US" sz="2400" dirty="0">
              <a:ln w="19050">
                <a:solidFill>
                  <a:srgbClr val="077CFD"/>
                </a:solidFill>
              </a:ln>
              <a:solidFill>
                <a:srgbClr val="077CFD"/>
              </a:solidFill>
            </a:endParaRPr>
          </a:p>
        </p:txBody>
      </p:sp>
      <p:sp>
        <p:nvSpPr>
          <p:cNvPr id="16" name="文本框 15"/>
          <p:cNvSpPr txBox="1"/>
          <p:nvPr/>
        </p:nvSpPr>
        <p:spPr>
          <a:xfrm>
            <a:off x="4911969" y="3298630"/>
            <a:ext cx="1483137" cy="461665"/>
          </a:xfrm>
          <a:prstGeom prst="rect">
            <a:avLst/>
          </a:prstGeom>
          <a:noFill/>
        </p:spPr>
        <p:txBody>
          <a:bodyPr wrap="square" rtlCol="0">
            <a:spAutoFit/>
          </a:bodyPr>
          <a:lstStyle/>
          <a:p>
            <a:pPr algn="ctr"/>
            <a:r>
              <a:rPr lang="en-US" altLang="zh-CN" sz="2400" dirty="0" smtClean="0">
                <a:ln w="19050">
                  <a:solidFill>
                    <a:srgbClr val="077CFD"/>
                  </a:solidFill>
                </a:ln>
                <a:solidFill>
                  <a:srgbClr val="077CFD"/>
                </a:solidFill>
              </a:rPr>
              <a:t>TYPE</a:t>
            </a:r>
            <a:endParaRPr lang="zh-CN" altLang="en-US" sz="2400" dirty="0">
              <a:ln w="19050">
                <a:solidFill>
                  <a:srgbClr val="077CFD"/>
                </a:solidFill>
              </a:ln>
              <a:solidFill>
                <a:srgbClr val="077CFD"/>
              </a:solidFill>
            </a:endParaRPr>
          </a:p>
        </p:txBody>
      </p:sp>
      <p:sp>
        <p:nvSpPr>
          <p:cNvPr id="17" name="文本框 16"/>
          <p:cNvSpPr txBox="1"/>
          <p:nvPr/>
        </p:nvSpPr>
        <p:spPr>
          <a:xfrm>
            <a:off x="6972886" y="3298629"/>
            <a:ext cx="1846217" cy="461665"/>
          </a:xfrm>
          <a:prstGeom prst="rect">
            <a:avLst/>
          </a:prstGeom>
          <a:noFill/>
        </p:spPr>
        <p:txBody>
          <a:bodyPr wrap="square" rtlCol="0">
            <a:spAutoFit/>
          </a:bodyPr>
          <a:lstStyle/>
          <a:p>
            <a:pPr algn="ctr"/>
            <a:r>
              <a:rPr lang="en-US" altLang="zh-CN" sz="2400" dirty="0" smtClean="0">
                <a:ln w="19050">
                  <a:solidFill>
                    <a:srgbClr val="077CFD"/>
                  </a:solidFill>
                </a:ln>
                <a:solidFill>
                  <a:srgbClr val="077CFD"/>
                </a:solidFill>
              </a:rPr>
              <a:t>CONCEPTION</a:t>
            </a:r>
            <a:endParaRPr lang="zh-CN" altLang="en-US" sz="2400" dirty="0">
              <a:ln w="19050">
                <a:solidFill>
                  <a:srgbClr val="077CFD"/>
                </a:solidFill>
              </a:ln>
              <a:solidFill>
                <a:srgbClr val="077CFD"/>
              </a:solidFill>
            </a:endParaRPr>
          </a:p>
        </p:txBody>
      </p:sp>
    </p:spTree>
    <p:extLst>
      <p:ext uri="{BB962C8B-B14F-4D97-AF65-F5344CB8AC3E}">
        <p14:creationId xmlns:p14="http://schemas.microsoft.com/office/powerpoint/2010/main" val="17840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0-ppt_w/2"/>
                                          </p:val>
                                        </p:tav>
                                      </p:tavLst>
                                    </p:anim>
                                    <p:anim calcmode="lin" valueType="num">
                                      <p:cBhvr additive="base">
                                        <p:cTn id="11" dur="500"/>
                                        <p:tgtEl>
                                          <p:spTgt spid="3"/>
                                        </p:tgtEl>
                                        <p:attrNameLst>
                                          <p:attrName>ppt_y</p:attrName>
                                        </p:attrNameLst>
                                      </p:cBhvr>
                                      <p:tavLst>
                                        <p:tav tm="0">
                                          <p:val>
                                            <p:strVal val="ppt_y"/>
                                          </p:val>
                                        </p:tav>
                                        <p:tav tm="100000">
                                          <p:val>
                                            <p:strVal val="ppt_y"/>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500"/>
                                        <p:tgtEl>
                                          <p:spTgt spid="9"/>
                                        </p:tgtEl>
                                        <p:attrNameLst>
                                          <p:attrName>ppt_x</p:attrName>
                                        </p:attrNameLst>
                                      </p:cBhvr>
                                      <p:tavLst>
                                        <p:tav tm="0">
                                          <p:val>
                                            <p:strVal val="ppt_x"/>
                                          </p:val>
                                        </p:tav>
                                        <p:tav tm="100000">
                                          <p:val>
                                            <p:strVal val="0-ppt_w/2"/>
                                          </p:val>
                                        </p:tav>
                                      </p:tavLst>
                                    </p:anim>
                                    <p:anim calcmode="lin" valueType="num">
                                      <p:cBhvr additive="base">
                                        <p:cTn id="15" dur="500"/>
                                        <p:tgtEl>
                                          <p:spTgt spid="9"/>
                                        </p:tgtEl>
                                        <p:attrNameLst>
                                          <p:attrName>ppt_y</p:attrName>
                                        </p:attrNameLst>
                                      </p:cBhvr>
                                      <p:tavLst>
                                        <p:tav tm="0">
                                          <p:val>
                                            <p:strVal val="ppt_y"/>
                                          </p:val>
                                        </p:tav>
                                        <p:tav tm="100000">
                                          <p:val>
                                            <p:strVal val="ppt_y"/>
                                          </p:val>
                                        </p:tav>
                                      </p:tavLst>
                                    </p:anim>
                                    <p:set>
                                      <p:cBhvr>
                                        <p:cTn id="16" dur="1" fill="hold">
                                          <p:stCondLst>
                                            <p:cond delay="499"/>
                                          </p:stCondLst>
                                        </p:cTn>
                                        <p:tgtEl>
                                          <p:spTgt spid="9"/>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0" grpId="0"/>
      <p:bldP spid="11" grpId="0"/>
      <p:bldP spid="12" grpId="0"/>
      <p:bldP spid="13" grpId="0"/>
      <p:bldP spid="14" grpId="0"/>
      <p:bldP spid="15" grpId="0"/>
      <p:bldP spid="16" grpId="0"/>
      <p:bldP spid="1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519" y="155015"/>
            <a:ext cx="9136125" cy="6370975"/>
          </a:xfrm>
          <a:prstGeom prst="rect">
            <a:avLst/>
          </a:prstGeom>
        </p:spPr>
        <p:txBody>
          <a:bodyPr wrap="square">
            <a:spAutoFit/>
          </a:bodyPr>
          <a:lstStyle/>
          <a:p>
            <a:pPr algn="just"/>
            <a:r>
              <a:rPr lang="en-US" altLang="zh-CN" sz="2400" dirty="0" smtClean="0">
                <a:solidFill>
                  <a:schemeClr val="bg1"/>
                </a:solidFill>
                <a:latin typeface="方正喵呜体" panose="02010600010101010101" pitchFamily="2" charset="-122"/>
                <a:ea typeface="方正喵呜体" panose="02010600010101010101" pitchFamily="2" charset="-122"/>
              </a:rPr>
              <a:t>Status </a:t>
            </a:r>
            <a:r>
              <a:rPr lang="en-US" altLang="zh-CN" sz="2400" dirty="0" err="1" smtClean="0">
                <a:solidFill>
                  <a:schemeClr val="bg1"/>
                </a:solidFill>
                <a:latin typeface="方正喵呜体" panose="02010600010101010101" pitchFamily="2" charset="-122"/>
                <a:ea typeface="方正喵呜体" panose="02010600010101010101" pitchFamily="2" charset="-122"/>
              </a:rPr>
              <a:t>TopologicalSort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ALGraph</a:t>
            </a:r>
            <a:r>
              <a:rPr lang="en-US" altLang="zh-CN" sz="2400" dirty="0" smtClean="0">
                <a:solidFill>
                  <a:schemeClr val="bg1"/>
                </a:solidFill>
                <a:latin typeface="方正喵呜体" panose="02010600010101010101" pitchFamily="2" charset="-122"/>
                <a:ea typeface="方正喵呜体" panose="02010600010101010101" pitchFamily="2" charset="-122"/>
              </a:rPr>
              <a:t> G) {</a:t>
            </a:r>
          </a:p>
          <a:p>
            <a:pPr algn="just"/>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FindInDegree</a:t>
            </a:r>
            <a:r>
              <a:rPr lang="en-US" altLang="zh-CN" sz="2400" dirty="0" smtClean="0">
                <a:solidFill>
                  <a:schemeClr val="bg1"/>
                </a:solidFill>
                <a:latin typeface="方正喵呜体" panose="02010600010101010101" pitchFamily="2" charset="-122"/>
                <a:ea typeface="方正喵呜体" panose="02010600010101010101" pitchFamily="2" charset="-122"/>
              </a:rPr>
              <a:t>(G, </a:t>
            </a:r>
            <a:r>
              <a:rPr lang="en-US" altLang="zh-CN" sz="2400" b="1" dirty="0" err="1" smtClean="0">
                <a:solidFill>
                  <a:srgbClr val="C00000"/>
                </a:solidFill>
                <a:latin typeface="方正喵呜体" panose="02010600010101010101" pitchFamily="2" charset="-122"/>
                <a:ea typeface="方正喵呜体" panose="02010600010101010101" pitchFamily="2" charset="-122"/>
              </a:rPr>
              <a:t>indegree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zh-CN" altLang="en-US" sz="2400" dirty="0" smtClean="0">
                <a:solidFill>
                  <a:srgbClr val="2959F3"/>
                </a:solidFill>
                <a:latin typeface="方正喵呜体" panose="02010600010101010101" pitchFamily="2" charset="-122"/>
                <a:ea typeface="方正喵呜体" panose="02010600010101010101" pitchFamily="2" charset="-122"/>
              </a:rPr>
              <a:t>对各顶点求入度</a:t>
            </a:r>
            <a:endParaRPr lang="en-US" altLang="zh-CN" sz="2400" dirty="0" smtClean="0">
              <a:solidFill>
                <a:srgbClr val="2959F3"/>
              </a:solidFill>
              <a:latin typeface="方正喵呜体" panose="02010600010101010101" pitchFamily="2" charset="-122"/>
              <a:ea typeface="方正喵呜体" panose="02010600010101010101" pitchFamily="2" charset="-122"/>
            </a:endParaRP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InitStack</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b="1" dirty="0" smtClean="0">
                <a:solidFill>
                  <a:srgbClr val="C00000"/>
                </a:solidFill>
                <a:latin typeface="方正喵呜体" panose="02010600010101010101" pitchFamily="2" charset="-122"/>
                <a:ea typeface="方正喵呜体" panose="02010600010101010101" pitchFamily="2" charset="-122"/>
              </a:rPr>
              <a:t>S</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=0;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&lt;</a:t>
            </a:r>
            <a:r>
              <a:rPr lang="en-US" altLang="zh-CN" sz="2400" dirty="0" err="1" smtClean="0">
                <a:solidFill>
                  <a:schemeClr val="bg1"/>
                </a:solidFill>
                <a:latin typeface="方正喵呜体" panose="02010600010101010101" pitchFamily="2" charset="-122"/>
                <a:ea typeface="方正喵呜体" panose="02010600010101010101" pitchFamily="2" charset="-122"/>
              </a:rPr>
              <a:t>G.vexnum</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zh-CN" altLang="en-US" sz="2400" dirty="0" smtClean="0">
                <a:solidFill>
                  <a:srgbClr val="2959F3"/>
                </a:solidFill>
                <a:latin typeface="方正喵呜体" panose="02010600010101010101" pitchFamily="2" charset="-122"/>
                <a:ea typeface="方正喵呜体" panose="02010600010101010101" pitchFamily="2" charset="-122"/>
              </a:rPr>
              <a:t>建零入度顶点栈</a:t>
            </a:r>
            <a:r>
              <a:rPr lang="en-US" altLang="zh-CN" sz="2400" dirty="0" smtClean="0">
                <a:solidFill>
                  <a:srgbClr val="2959F3"/>
                </a:solidFill>
                <a:latin typeface="方正喵呜体" panose="02010600010101010101" pitchFamily="2" charset="-122"/>
                <a:ea typeface="方正喵呜体" panose="02010600010101010101" pitchFamily="2" charset="-122"/>
              </a:rPr>
              <a:t>S</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err="1" smtClean="0">
                <a:solidFill>
                  <a:schemeClr val="bg1"/>
                </a:solidFill>
                <a:latin typeface="方正喵呜体" panose="02010600010101010101" pitchFamily="2" charset="-122"/>
                <a:ea typeface="方正喵呜体" panose="02010600010101010101" pitchFamily="2" charset="-122"/>
              </a:rPr>
              <a:t>indegree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Push(S,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zh-CN" altLang="en-US" sz="2400" dirty="0" smtClean="0">
                <a:solidFill>
                  <a:srgbClr val="2959F3"/>
                </a:solidFill>
                <a:latin typeface="方正喵呜体" panose="02010600010101010101" pitchFamily="2" charset="-122"/>
                <a:ea typeface="方正喵呜体" panose="02010600010101010101" pitchFamily="2" charset="-122"/>
              </a:rPr>
              <a:t>入度为</a:t>
            </a:r>
            <a:r>
              <a:rPr lang="en-US" altLang="zh-CN" sz="2400" dirty="0" smtClean="0">
                <a:solidFill>
                  <a:srgbClr val="2959F3"/>
                </a:solidFill>
                <a:latin typeface="方正喵呜体" panose="02010600010101010101" pitchFamily="2" charset="-122"/>
                <a:ea typeface="方正喵呜体" panose="02010600010101010101" pitchFamily="2" charset="-122"/>
              </a:rPr>
              <a:t>0</a:t>
            </a:r>
            <a:r>
              <a:rPr lang="zh-CN" altLang="en-US" sz="2400" dirty="0" smtClean="0">
                <a:solidFill>
                  <a:srgbClr val="2959F3"/>
                </a:solidFill>
                <a:latin typeface="方正喵呜体" panose="02010600010101010101" pitchFamily="2" charset="-122"/>
                <a:ea typeface="方正喵呜体" panose="02010600010101010101" pitchFamily="2" charset="-122"/>
              </a:rPr>
              <a:t>者进栈</a:t>
            </a:r>
          </a:p>
          <a:p>
            <a:pPr algn="just"/>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count = 0; </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zh-CN" altLang="en-US" sz="2400" dirty="0" smtClean="0">
                <a:solidFill>
                  <a:srgbClr val="2959F3"/>
                </a:solidFill>
                <a:latin typeface="方正喵呜体" panose="02010600010101010101" pitchFamily="2" charset="-122"/>
                <a:ea typeface="方正喵呜体" panose="02010600010101010101" pitchFamily="2" charset="-122"/>
              </a:rPr>
              <a:t>对已经完成拓扑排序的顶点计数</a:t>
            </a:r>
          </a:p>
          <a:p>
            <a:pPr algn="just"/>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while (!</a:t>
            </a:r>
            <a:r>
              <a:rPr lang="en-US" altLang="zh-CN" sz="2400" dirty="0" err="1" smtClean="0">
                <a:solidFill>
                  <a:schemeClr val="bg1"/>
                </a:solidFill>
                <a:latin typeface="方正喵呜体" panose="02010600010101010101" pitchFamily="2" charset="-122"/>
                <a:ea typeface="方正喵呜体" panose="02010600010101010101" pitchFamily="2" charset="-122"/>
              </a:rPr>
              <a:t>StackEmpty</a:t>
            </a:r>
            <a:r>
              <a:rPr lang="en-US" altLang="zh-CN" sz="2400" dirty="0" smtClean="0">
                <a:solidFill>
                  <a:schemeClr val="bg1"/>
                </a:solidFill>
                <a:latin typeface="方正喵呜体" panose="02010600010101010101" pitchFamily="2" charset="-122"/>
                <a:ea typeface="方正喵呜体" panose="02010600010101010101" pitchFamily="2" charset="-122"/>
              </a:rPr>
              <a:t>(S)) {</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Pop(S,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smtClean="0">
                <a:solidFill>
                  <a:srgbClr val="2959F3"/>
                </a:solidFill>
                <a:latin typeface="方正喵呜体" panose="02010600010101010101" pitchFamily="2" charset="-122"/>
                <a:ea typeface="方正喵呜体" panose="02010600010101010101" pitchFamily="2" charset="-122"/>
              </a:rPr>
              <a:t>考察一个入度为零的节点</a:t>
            </a:r>
            <a:endParaRPr lang="en-US" altLang="zh-CN" sz="2400" dirty="0" smtClean="0">
              <a:solidFill>
                <a:srgbClr val="2959F3"/>
              </a:solidFill>
              <a:latin typeface="方正喵呜体" panose="02010600010101010101" pitchFamily="2" charset="-122"/>
              <a:ea typeface="方正喵呜体" panose="02010600010101010101" pitchFamily="2" charset="-122"/>
            </a:endParaRP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printf</a:t>
            </a:r>
            <a:r>
              <a:rPr lang="en-US" altLang="zh-CN" sz="2400" dirty="0" smtClean="0">
                <a:solidFill>
                  <a:schemeClr val="bg1"/>
                </a:solidFill>
                <a:latin typeface="方正喵呜体" panose="02010600010101010101" pitchFamily="2" charset="-122"/>
                <a:ea typeface="方正喵呜体" panose="02010600010101010101" pitchFamily="2" charset="-122"/>
              </a:rPr>
              <a:t>(“%d %d\n”,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 ++count);</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zh-CN" altLang="en-US" sz="2400" dirty="0" smtClean="0">
                <a:solidFill>
                  <a:srgbClr val="2959F3"/>
                </a:solidFill>
                <a:latin typeface="方正喵呜体" panose="02010600010101010101" pitchFamily="2" charset="-122"/>
                <a:ea typeface="方正喵呜体" panose="02010600010101010101" pitchFamily="2" charset="-122"/>
              </a:rPr>
              <a:t>输出</a:t>
            </a:r>
            <a:r>
              <a:rPr lang="en-US" altLang="zh-CN" sz="2400" dirty="0" err="1" smtClean="0">
                <a:solidFill>
                  <a:srgbClr val="2959F3"/>
                </a:solidFill>
                <a:latin typeface="方正喵呜体" panose="02010600010101010101" pitchFamily="2" charset="-122"/>
                <a:ea typeface="方正喵呜体" panose="02010600010101010101" pitchFamily="2" charset="-122"/>
              </a:rPr>
              <a:t>i</a:t>
            </a:r>
            <a:r>
              <a:rPr lang="zh-CN" altLang="en-US" sz="2400" dirty="0" smtClean="0">
                <a:solidFill>
                  <a:srgbClr val="2959F3"/>
                </a:solidFill>
                <a:latin typeface="方正喵呜体" panose="02010600010101010101" pitchFamily="2" charset="-122"/>
                <a:ea typeface="方正喵呜体" panose="02010600010101010101" pitchFamily="2" charset="-122"/>
              </a:rPr>
              <a:t>号顶点并计数</a:t>
            </a:r>
          </a:p>
          <a:p>
            <a:pPr algn="just"/>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for (p=</a:t>
            </a:r>
            <a:r>
              <a:rPr lang="en-US" altLang="zh-CN" sz="2400" dirty="0" err="1" smtClean="0">
                <a:solidFill>
                  <a:schemeClr val="bg1"/>
                </a:solidFill>
                <a:latin typeface="方正喵呜体" panose="02010600010101010101" pitchFamily="2" charset="-122"/>
                <a:ea typeface="方正喵呜体" panose="02010600010101010101" pitchFamily="2" charset="-122"/>
              </a:rPr>
              <a:t>G.vertices</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firstarc</a:t>
            </a:r>
            <a:r>
              <a:rPr lang="en-US" altLang="zh-CN" sz="2400" dirty="0" smtClean="0">
                <a:solidFill>
                  <a:schemeClr val="bg1"/>
                </a:solidFill>
                <a:latin typeface="方正喵呜体" panose="02010600010101010101" pitchFamily="2" charset="-122"/>
                <a:ea typeface="方正喵呜体" panose="02010600010101010101" pitchFamily="2" charset="-122"/>
              </a:rPr>
              <a:t>; p; p=p-&gt;</a:t>
            </a:r>
            <a:r>
              <a:rPr lang="en-US" altLang="zh-CN" sz="2400" dirty="0" err="1" smtClean="0">
                <a:solidFill>
                  <a:schemeClr val="bg1"/>
                </a:solidFill>
                <a:latin typeface="方正喵呜体" panose="02010600010101010101" pitchFamily="2" charset="-122"/>
                <a:ea typeface="方正喵呜体" panose="02010600010101010101" pitchFamily="2" charset="-122"/>
              </a:rPr>
              <a:t>nextarc</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k = p-&gt;</a:t>
            </a:r>
            <a:r>
              <a:rPr lang="en-US" altLang="zh-CN" sz="2400" dirty="0" err="1" smtClean="0">
                <a:solidFill>
                  <a:schemeClr val="bg1"/>
                </a:solidFill>
                <a:latin typeface="方正喵呜体" panose="02010600010101010101" pitchFamily="2" charset="-122"/>
                <a:ea typeface="方正喵呜体" panose="02010600010101010101" pitchFamily="2" charset="-122"/>
              </a:rPr>
              <a:t>adjvex</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对</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zh-CN" altLang="en-US" sz="2400" dirty="0" smtClean="0">
                <a:solidFill>
                  <a:schemeClr val="bg1"/>
                </a:solidFill>
                <a:latin typeface="方正喵呜体" panose="02010600010101010101" pitchFamily="2" charset="-122"/>
                <a:ea typeface="方正喵呜体" panose="02010600010101010101" pitchFamily="2" charset="-122"/>
              </a:rPr>
              <a:t>号顶点的每个邻接点的入度减</a:t>
            </a:r>
            <a:r>
              <a:rPr lang="en-US" altLang="zh-CN" sz="2400" dirty="0" smtClean="0">
                <a:solidFill>
                  <a:schemeClr val="bg1"/>
                </a:solidFill>
                <a:latin typeface="方正喵呜体" panose="02010600010101010101" pitchFamily="2" charset="-122"/>
                <a:ea typeface="方正喵呜体" panose="02010600010101010101" pitchFamily="2" charset="-122"/>
              </a:rPr>
              <a:t>1</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err="1" smtClean="0">
                <a:solidFill>
                  <a:schemeClr val="bg1"/>
                </a:solidFill>
                <a:latin typeface="方正喵呜体" panose="02010600010101010101" pitchFamily="2" charset="-122"/>
                <a:ea typeface="方正喵呜体" panose="02010600010101010101" pitchFamily="2" charset="-122"/>
              </a:rPr>
              <a:t>indegree</a:t>
            </a:r>
            <a:r>
              <a:rPr lang="en-US" altLang="zh-CN" sz="2400" dirty="0" smtClean="0">
                <a:solidFill>
                  <a:schemeClr val="bg1"/>
                </a:solidFill>
                <a:latin typeface="方正喵呜体" panose="02010600010101010101" pitchFamily="2" charset="-122"/>
                <a:ea typeface="方正喵呜体" panose="02010600010101010101" pitchFamily="2" charset="-122"/>
              </a:rPr>
              <a:t>[k])) Push(S, k);  // </a:t>
            </a:r>
            <a:r>
              <a:rPr lang="zh-CN" altLang="en-US" sz="2400" dirty="0" smtClean="0">
                <a:solidFill>
                  <a:schemeClr val="bg1"/>
                </a:solidFill>
                <a:latin typeface="方正喵呜体" panose="02010600010101010101" pitchFamily="2" charset="-122"/>
                <a:ea typeface="方正喵呜体" panose="02010600010101010101" pitchFamily="2" charset="-122"/>
              </a:rPr>
              <a:t>若入度减为</a:t>
            </a:r>
            <a:r>
              <a:rPr lang="en-US" altLang="zh-CN" sz="2400" dirty="0" smtClean="0">
                <a:solidFill>
                  <a:schemeClr val="bg1"/>
                </a:solidFill>
                <a:latin typeface="方正喵呜体" panose="02010600010101010101" pitchFamily="2" charset="-122"/>
                <a:ea typeface="方正喵呜体" panose="02010600010101010101" pitchFamily="2" charset="-122"/>
              </a:rPr>
              <a:t>0</a:t>
            </a:r>
            <a:r>
              <a:rPr lang="zh-CN" altLang="en-US" sz="2400" dirty="0" smtClean="0">
                <a:solidFill>
                  <a:schemeClr val="bg1"/>
                </a:solidFill>
                <a:latin typeface="方正喵呜体" panose="02010600010101010101" pitchFamily="2" charset="-122"/>
                <a:ea typeface="方正喵呜体" panose="02010600010101010101" pitchFamily="2" charset="-122"/>
              </a:rPr>
              <a:t>，则入栈</a:t>
            </a:r>
          </a:p>
          <a:p>
            <a:pPr algn="just"/>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if (count&lt;</a:t>
            </a:r>
            <a:r>
              <a:rPr lang="en-US" altLang="zh-CN" sz="2400" dirty="0" err="1" smtClean="0">
                <a:solidFill>
                  <a:schemeClr val="bg1"/>
                </a:solidFill>
                <a:latin typeface="方正喵呜体" panose="02010600010101010101" pitchFamily="2" charset="-122"/>
                <a:ea typeface="方正喵呜体" panose="02010600010101010101" pitchFamily="2" charset="-122"/>
              </a:rPr>
              <a:t>G.vexnum</a:t>
            </a:r>
            <a:r>
              <a:rPr lang="en-US" altLang="zh-CN" sz="2400" dirty="0" smtClean="0">
                <a:solidFill>
                  <a:schemeClr val="bg1"/>
                </a:solidFill>
                <a:latin typeface="方正喵呜体" panose="02010600010101010101" pitchFamily="2" charset="-122"/>
                <a:ea typeface="方正喵呜体" panose="02010600010101010101" pitchFamily="2" charset="-122"/>
              </a:rPr>
              <a:t>) return ERROR;      // </a:t>
            </a:r>
            <a:r>
              <a:rPr lang="zh-CN" altLang="en-US" sz="2400" dirty="0" smtClean="0">
                <a:solidFill>
                  <a:schemeClr val="bg1"/>
                </a:solidFill>
                <a:latin typeface="方正喵呜体" panose="02010600010101010101" pitchFamily="2" charset="-122"/>
                <a:ea typeface="方正喵呜体" panose="02010600010101010101" pitchFamily="2" charset="-122"/>
              </a:rPr>
              <a:t>该有向图有回路</a:t>
            </a:r>
          </a:p>
          <a:p>
            <a:pPr algn="just"/>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else return OK;</a:t>
            </a:r>
          </a:p>
          <a:p>
            <a:pPr algn="just"/>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TopologicalSort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3010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052319" y="238125"/>
            <a:ext cx="7392987" cy="1103313"/>
          </a:xfrm>
          <a:prstGeom prst="rect">
            <a:avLst/>
          </a:prstGeom>
          <a:ln/>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4000" dirty="0" smtClean="0">
                <a:solidFill>
                  <a:schemeClr val="bg1"/>
                </a:solidFill>
                <a:latin typeface="方正喵呜体" panose="02010600010101010101" pitchFamily="2" charset="-122"/>
                <a:ea typeface="方正喵呜体" panose="02010600010101010101" pitchFamily="2" charset="-122"/>
              </a:rPr>
              <a:t>用边表示活动的网络</a:t>
            </a:r>
            <a:r>
              <a:rPr lang="en-US" altLang="zh-CN" sz="4000" dirty="0" smtClean="0">
                <a:solidFill>
                  <a:schemeClr val="bg1"/>
                </a:solidFill>
                <a:latin typeface="方正喵呜体" panose="02010600010101010101" pitchFamily="2" charset="-122"/>
                <a:ea typeface="方正喵呜体" panose="02010600010101010101" pitchFamily="2" charset="-122"/>
              </a:rPr>
              <a:t>(AOE</a:t>
            </a:r>
            <a:r>
              <a:rPr lang="zh-CN" altLang="en-US" sz="4000" dirty="0" smtClean="0">
                <a:solidFill>
                  <a:schemeClr val="bg1"/>
                </a:solidFill>
                <a:latin typeface="方正喵呜体" panose="02010600010101010101" pitchFamily="2" charset="-122"/>
                <a:ea typeface="方正喵呜体" panose="02010600010101010101" pitchFamily="2" charset="-122"/>
              </a:rPr>
              <a:t>网络</a:t>
            </a:r>
            <a:r>
              <a:rPr lang="en-US" altLang="zh-CN" sz="4000" dirty="0" smtClean="0">
                <a:solidFill>
                  <a:schemeClr val="bg1"/>
                </a:solidFill>
                <a:latin typeface="方正喵呜体" panose="02010600010101010101" pitchFamily="2" charset="-122"/>
                <a:ea typeface="方正喵呜体" panose="02010600010101010101" pitchFamily="2" charset="-122"/>
              </a:rPr>
              <a:t>)</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482600" y="1341438"/>
            <a:ext cx="8229600" cy="50127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如果在无有向环的带权有向图中</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用有向边表示一个工程中的活动 </a:t>
            </a:r>
            <a:r>
              <a:rPr lang="en-US" altLang="zh-CN" sz="3000" dirty="0" smtClean="0">
                <a:solidFill>
                  <a:schemeClr val="bg1"/>
                </a:solidFill>
                <a:latin typeface="方正喵呜体" panose="02010600010101010101" pitchFamily="2" charset="-122"/>
                <a:ea typeface="方正喵呜体" panose="02010600010101010101" pitchFamily="2" charset="-122"/>
              </a:rPr>
              <a:t>(Activity), </a:t>
            </a:r>
            <a:r>
              <a:rPr lang="zh-CN" altLang="en-US" sz="3000" dirty="0" smtClean="0">
                <a:solidFill>
                  <a:schemeClr val="bg1"/>
                </a:solidFill>
                <a:latin typeface="方正喵呜体" panose="02010600010101010101" pitchFamily="2" charset="-122"/>
                <a:ea typeface="方正喵呜体" panose="02010600010101010101" pitchFamily="2" charset="-122"/>
              </a:rPr>
              <a:t>用</a:t>
            </a:r>
            <a:r>
              <a:rPr lang="zh-CN" altLang="en-US" sz="3000" b="1" dirty="0" smtClean="0">
                <a:solidFill>
                  <a:srgbClr val="2959F3"/>
                </a:solidFill>
                <a:latin typeface="方正喵呜体" panose="02010600010101010101" pitchFamily="2" charset="-122"/>
                <a:ea typeface="方正喵呜体" panose="02010600010101010101" pitchFamily="2" charset="-122"/>
              </a:rPr>
              <a:t>边上权值</a:t>
            </a:r>
            <a:r>
              <a:rPr lang="zh-CN" altLang="en-US" sz="3000" dirty="0" smtClean="0">
                <a:solidFill>
                  <a:schemeClr val="bg1"/>
                </a:solidFill>
                <a:latin typeface="方正喵呜体" panose="02010600010101010101" pitchFamily="2" charset="-122"/>
                <a:ea typeface="方正喵呜体" panose="02010600010101010101" pitchFamily="2" charset="-122"/>
              </a:rPr>
              <a:t>表示活动持续时间 </a:t>
            </a:r>
            <a:r>
              <a:rPr lang="en-US" altLang="zh-CN" sz="3000" dirty="0" smtClean="0">
                <a:solidFill>
                  <a:schemeClr val="bg1"/>
                </a:solidFill>
                <a:latin typeface="方正喵呜体" panose="02010600010101010101" pitchFamily="2" charset="-122"/>
                <a:ea typeface="方正喵呜体" panose="02010600010101010101" pitchFamily="2" charset="-122"/>
              </a:rPr>
              <a:t>(Duration),  </a:t>
            </a:r>
            <a:r>
              <a:rPr lang="zh-CN" altLang="en-US" sz="3000" dirty="0" smtClean="0">
                <a:solidFill>
                  <a:schemeClr val="bg1"/>
                </a:solidFill>
                <a:latin typeface="方正喵呜体" panose="02010600010101010101" pitchFamily="2" charset="-122"/>
                <a:ea typeface="方正喵呜体" panose="02010600010101010101" pitchFamily="2" charset="-122"/>
              </a:rPr>
              <a:t>用顶点表示事件 </a:t>
            </a:r>
            <a:r>
              <a:rPr lang="en-US" altLang="zh-CN" sz="3000" dirty="0" smtClean="0">
                <a:solidFill>
                  <a:schemeClr val="bg1"/>
                </a:solidFill>
                <a:latin typeface="方正喵呜体" panose="02010600010101010101" pitchFamily="2" charset="-122"/>
                <a:ea typeface="方正喵呜体" panose="02010600010101010101" pitchFamily="2" charset="-122"/>
              </a:rPr>
              <a:t>(Event),  </a:t>
            </a:r>
            <a:r>
              <a:rPr lang="zh-CN" altLang="en-US" sz="3000" dirty="0" smtClean="0">
                <a:solidFill>
                  <a:schemeClr val="bg1"/>
                </a:solidFill>
                <a:latin typeface="方正喵呜体" panose="02010600010101010101" pitchFamily="2" charset="-122"/>
                <a:ea typeface="方正喵呜体" panose="02010600010101010101" pitchFamily="2" charset="-122"/>
              </a:rPr>
              <a:t>则这样的有向图叫做用边表示活动的网络</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简称 </a:t>
            </a:r>
            <a:r>
              <a:rPr lang="en-US" altLang="zh-CN" sz="3000" dirty="0" smtClean="0">
                <a:solidFill>
                  <a:schemeClr val="bg1"/>
                </a:solidFill>
                <a:latin typeface="方正喵呜体" panose="02010600010101010101" pitchFamily="2" charset="-122"/>
                <a:ea typeface="方正喵呜体" panose="02010600010101010101" pitchFamily="2" charset="-122"/>
              </a:rPr>
              <a:t>AOE ( Activity On Edges ) </a:t>
            </a:r>
            <a:r>
              <a:rPr lang="zh-CN" altLang="en-US" sz="3000" dirty="0" smtClean="0">
                <a:solidFill>
                  <a:schemeClr val="bg1"/>
                </a:solidFill>
                <a:latin typeface="方正喵呜体" panose="02010600010101010101" pitchFamily="2" charset="-122"/>
                <a:ea typeface="方正喵呜体" panose="02010600010101010101" pitchFamily="2" charset="-122"/>
              </a:rPr>
              <a:t>网络。</a:t>
            </a:r>
          </a:p>
          <a:p>
            <a:pPr>
              <a:lnSpc>
                <a:spcPct val="110000"/>
              </a:lnSpc>
              <a:buClr>
                <a:schemeClr val="tx1"/>
              </a:buClr>
              <a:buSzPct val="50000"/>
            </a:pPr>
            <a:r>
              <a:rPr lang="en-US" altLang="zh-CN" sz="3000" dirty="0" smtClean="0">
                <a:solidFill>
                  <a:schemeClr val="bg1"/>
                </a:solidFill>
                <a:latin typeface="方正喵呜体" panose="02010600010101010101" pitchFamily="2" charset="-122"/>
                <a:ea typeface="方正喵呜体" panose="02010600010101010101" pitchFamily="2" charset="-122"/>
              </a:rPr>
              <a:t>AOE</a:t>
            </a:r>
            <a:r>
              <a:rPr lang="zh-CN" altLang="en-US" sz="3000" dirty="0" smtClean="0">
                <a:solidFill>
                  <a:schemeClr val="bg1"/>
                </a:solidFill>
                <a:latin typeface="方正喵呜体" panose="02010600010101010101" pitchFamily="2" charset="-122"/>
                <a:ea typeface="方正喵呜体" panose="02010600010101010101" pitchFamily="2" charset="-122"/>
              </a:rPr>
              <a:t>网络在某些工程估算方面非常有用。例如，可以使人们了解完成整个工程至少需要多少时间</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假设网络中没有环</a:t>
            </a:r>
            <a:r>
              <a:rPr lang="en-US" altLang="zh-CN" sz="3000" dirty="0" smtClean="0">
                <a:solidFill>
                  <a:schemeClr val="bg1"/>
                </a:solidFill>
                <a:latin typeface="方正喵呜体" panose="02010600010101010101" pitchFamily="2" charset="-122"/>
                <a:ea typeface="方正喵呜体" panose="02010600010101010101" pitchFamily="2" charset="-122"/>
              </a:rPr>
              <a:t>)? </a:t>
            </a:r>
            <a:endParaRPr lang="en-US" altLang="zh-CN"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1909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1044" y="295288"/>
            <a:ext cx="8305800" cy="366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lnSpc>
                <a:spcPct val="105000"/>
              </a:lnSpc>
              <a:spcBef>
                <a:spcPct val="0"/>
              </a:spcBef>
              <a:buClr>
                <a:schemeClr val="tx1"/>
              </a:buClr>
              <a:buSzPct val="50000"/>
              <a:buNone/>
            </a:pPr>
            <a:r>
              <a:rPr lang="zh-CN" altLang="en-US" sz="2800" dirty="0" smtClean="0">
                <a:solidFill>
                  <a:schemeClr val="bg1"/>
                </a:solidFill>
                <a:latin typeface="方正喵呜体" panose="02010600010101010101" pitchFamily="2" charset="-122"/>
                <a:ea typeface="方正喵呜体" panose="02010600010101010101" pitchFamily="2" charset="-122"/>
              </a:rPr>
              <a:t>为缩短完成工程所需的时间</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zh-CN" altLang="en-US" sz="2800" dirty="0" smtClean="0">
                <a:solidFill>
                  <a:schemeClr val="bg1"/>
                </a:solidFill>
                <a:latin typeface="方正喵呜体" panose="02010600010101010101" pitchFamily="2" charset="-122"/>
                <a:ea typeface="方正喵呜体" panose="02010600010101010101" pitchFamily="2" charset="-122"/>
              </a:rPr>
              <a:t>应当加快哪些活动</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从源点到各个顶点</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以至从源点到汇点的有向路径可能不止一条。这些路径的长度也可能不同。完成不同路径的活动所需的时间虽然不同</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rgbClr val="C00000"/>
                </a:solidFill>
                <a:latin typeface="方正喵呜体" panose="02010600010101010101" pitchFamily="2" charset="-122"/>
                <a:ea typeface="方正喵呜体" panose="02010600010101010101" pitchFamily="2" charset="-122"/>
              </a:rPr>
              <a:t>但只有各条路径上所有活动都完成了</a:t>
            </a:r>
            <a:r>
              <a:rPr lang="en-US" altLang="zh-CN" sz="2400" dirty="0" smtClean="0">
                <a:solidFill>
                  <a:srgbClr val="C00000"/>
                </a:solidFill>
                <a:latin typeface="方正喵呜体" panose="02010600010101010101" pitchFamily="2" charset="-122"/>
                <a:ea typeface="方正喵呜体" panose="02010600010101010101" pitchFamily="2" charset="-122"/>
              </a:rPr>
              <a:t>, </a:t>
            </a:r>
            <a:r>
              <a:rPr lang="zh-CN" altLang="en-US" sz="2400" dirty="0" smtClean="0">
                <a:solidFill>
                  <a:srgbClr val="C00000"/>
                </a:solidFill>
                <a:latin typeface="方正喵呜体" panose="02010600010101010101" pitchFamily="2" charset="-122"/>
                <a:ea typeface="方正喵呜体" panose="02010600010101010101" pitchFamily="2" charset="-122"/>
              </a:rPr>
              <a:t>整个工程才算完成。</a:t>
            </a:r>
          </a:p>
          <a:p>
            <a:pPr>
              <a:lnSpc>
                <a:spcPct val="105000"/>
              </a:lnSpc>
              <a:spcBef>
                <a:spcPct val="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因此</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完成整个工程所需的时间取决于</a:t>
            </a:r>
            <a:r>
              <a:rPr lang="zh-CN" altLang="en-US" sz="2400" dirty="0" smtClean="0">
                <a:solidFill>
                  <a:srgbClr val="2959F3"/>
                </a:solidFill>
                <a:latin typeface="方正喵呜体" panose="02010600010101010101" pitchFamily="2" charset="-122"/>
                <a:ea typeface="方正喵呜体" panose="02010600010101010101" pitchFamily="2" charset="-122"/>
              </a:rPr>
              <a:t>从源点到汇点的最长路径长度</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即在这条路径上所有活动的持续时间之和。这条路径长度最长的路径就叫做</a:t>
            </a:r>
            <a:r>
              <a:rPr lang="zh-CN" altLang="en-US" sz="2400" dirty="0" smtClean="0">
                <a:solidFill>
                  <a:srgbClr val="2959F3"/>
                </a:solidFill>
                <a:latin typeface="方正喵呜体" panose="02010600010101010101" pitchFamily="2" charset="-122"/>
                <a:ea typeface="方正喵呜体" panose="02010600010101010101" pitchFamily="2" charset="-122"/>
              </a:rPr>
              <a:t>关键路径</a:t>
            </a:r>
            <a:r>
              <a:rPr lang="en-US" altLang="zh-CN" sz="2400" dirty="0" smtClean="0">
                <a:solidFill>
                  <a:schemeClr val="bg1"/>
                </a:solidFill>
                <a:latin typeface="方正喵呜体" panose="02010600010101010101" pitchFamily="2" charset="-122"/>
                <a:ea typeface="方正喵呜体" panose="02010600010101010101" pitchFamily="2" charset="-122"/>
              </a:rPr>
              <a:t>(Critical Path)</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3" name="Group 31"/>
          <p:cNvGrpSpPr>
            <a:grpSpLocks/>
          </p:cNvGrpSpPr>
          <p:nvPr/>
        </p:nvGrpSpPr>
        <p:grpSpPr bwMode="auto">
          <a:xfrm>
            <a:off x="2129194" y="3961619"/>
            <a:ext cx="4889500" cy="2578101"/>
            <a:chOff x="614" y="1976"/>
            <a:chExt cx="3080" cy="1624"/>
          </a:xfrm>
        </p:grpSpPr>
        <p:sp>
          <p:nvSpPr>
            <p:cNvPr id="4" name="Line 2"/>
            <p:cNvSpPr>
              <a:spLocks noChangeShapeType="1"/>
            </p:cNvSpPr>
            <p:nvPr/>
          </p:nvSpPr>
          <p:spPr bwMode="auto">
            <a:xfrm flipV="1">
              <a:off x="1569" y="3057"/>
              <a:ext cx="1656" cy="460"/>
            </a:xfrm>
            <a:prstGeom prst="line">
              <a:avLst/>
            </a:prstGeom>
            <a:noFill/>
            <a:ln w="28575">
              <a:solidFill>
                <a:schemeClr val="bg1"/>
              </a:solidFill>
              <a:round/>
              <a:headEnd/>
              <a:tailEnd type="stealth" w="lg" len="lg"/>
            </a:ln>
            <a:effectLst/>
          </p:spPr>
          <p:txBody>
            <a:bodyPr wrap="none" anchor="ctr"/>
            <a:lstStyle/>
            <a:p>
              <a:endParaRPr lang="zh-CN" altLang="en-US" sz="2000">
                <a:solidFill>
                  <a:schemeClr val="bg1"/>
                </a:solidFill>
              </a:endParaRPr>
            </a:p>
          </p:txBody>
        </p:sp>
        <p:sp>
          <p:nvSpPr>
            <p:cNvPr id="5" name="Line 2"/>
            <p:cNvSpPr>
              <a:spLocks noChangeShapeType="1"/>
            </p:cNvSpPr>
            <p:nvPr/>
          </p:nvSpPr>
          <p:spPr bwMode="auto">
            <a:xfrm>
              <a:off x="3225" y="2373"/>
              <a:ext cx="92" cy="454"/>
            </a:xfrm>
            <a:prstGeom prst="line">
              <a:avLst/>
            </a:prstGeom>
            <a:noFill/>
            <a:ln w="28575">
              <a:solidFill>
                <a:schemeClr val="bg1"/>
              </a:solidFill>
              <a:round/>
              <a:headEnd/>
              <a:tailEnd type="stealth" w="lg" len="lg"/>
            </a:ln>
            <a:effectLst/>
          </p:spPr>
          <p:txBody>
            <a:bodyPr wrap="none" anchor="ctr"/>
            <a:lstStyle/>
            <a:p>
              <a:endParaRPr lang="zh-CN" altLang="en-US" sz="2000">
                <a:solidFill>
                  <a:schemeClr val="bg1"/>
                </a:solidFill>
              </a:endParaRPr>
            </a:p>
          </p:txBody>
        </p:sp>
        <p:sp>
          <p:nvSpPr>
            <p:cNvPr id="6" name="Line 2"/>
            <p:cNvSpPr>
              <a:spLocks noChangeShapeType="1"/>
            </p:cNvSpPr>
            <p:nvPr/>
          </p:nvSpPr>
          <p:spPr bwMode="auto">
            <a:xfrm flipV="1">
              <a:off x="2420" y="2919"/>
              <a:ext cx="805" cy="29"/>
            </a:xfrm>
            <a:prstGeom prst="line">
              <a:avLst/>
            </a:prstGeom>
            <a:noFill/>
            <a:ln w="38100">
              <a:solidFill>
                <a:srgbClr val="2959F3"/>
              </a:solidFill>
              <a:round/>
              <a:headEnd/>
              <a:tailEnd type="stealth" w="lg" len="lg"/>
            </a:ln>
            <a:effectLst/>
          </p:spPr>
          <p:txBody>
            <a:bodyPr wrap="none" anchor="ctr"/>
            <a:lstStyle/>
            <a:p>
              <a:endParaRPr lang="zh-CN" altLang="en-US" sz="2000">
                <a:solidFill>
                  <a:schemeClr val="bg1"/>
                </a:solidFill>
              </a:endParaRPr>
            </a:p>
          </p:txBody>
        </p:sp>
        <p:sp>
          <p:nvSpPr>
            <p:cNvPr id="7" name="Line 2"/>
            <p:cNvSpPr>
              <a:spLocks noChangeShapeType="1"/>
            </p:cNvSpPr>
            <p:nvPr/>
          </p:nvSpPr>
          <p:spPr bwMode="auto">
            <a:xfrm flipV="1">
              <a:off x="864" y="2400"/>
              <a:ext cx="624" cy="432"/>
            </a:xfrm>
            <a:prstGeom prst="line">
              <a:avLst/>
            </a:prstGeom>
            <a:noFill/>
            <a:ln w="28575">
              <a:solidFill>
                <a:schemeClr val="bg1"/>
              </a:solidFill>
              <a:round/>
              <a:headEnd/>
              <a:tailEnd type="stealth" w="lg" len="lg"/>
            </a:ln>
            <a:effectLst/>
          </p:spPr>
          <p:txBody>
            <a:bodyPr wrap="none" anchor="ctr"/>
            <a:lstStyle/>
            <a:p>
              <a:endParaRPr lang="zh-CN" altLang="en-US" sz="2000">
                <a:solidFill>
                  <a:schemeClr val="bg1"/>
                </a:solidFill>
              </a:endParaRPr>
            </a:p>
          </p:txBody>
        </p:sp>
        <p:sp>
          <p:nvSpPr>
            <p:cNvPr id="8" name="Line 3"/>
            <p:cNvSpPr>
              <a:spLocks noChangeShapeType="1"/>
            </p:cNvSpPr>
            <p:nvPr/>
          </p:nvSpPr>
          <p:spPr bwMode="auto">
            <a:xfrm>
              <a:off x="864" y="3024"/>
              <a:ext cx="576" cy="336"/>
            </a:xfrm>
            <a:prstGeom prst="line">
              <a:avLst/>
            </a:prstGeom>
            <a:noFill/>
            <a:ln w="38100">
              <a:solidFill>
                <a:srgbClr val="2959F3"/>
              </a:solidFill>
              <a:round/>
              <a:headEnd/>
              <a:tailEnd type="stealth" w="lg" len="lg"/>
            </a:ln>
            <a:effectLst/>
          </p:spPr>
          <p:txBody>
            <a:bodyPr wrap="none" anchor="ctr"/>
            <a:lstStyle/>
            <a:p>
              <a:endParaRPr lang="zh-CN" altLang="en-US" sz="2000">
                <a:solidFill>
                  <a:schemeClr val="bg1"/>
                </a:solidFill>
              </a:endParaRPr>
            </a:p>
          </p:txBody>
        </p:sp>
        <p:sp>
          <p:nvSpPr>
            <p:cNvPr id="9" name="Line 4"/>
            <p:cNvSpPr>
              <a:spLocks noChangeShapeType="1"/>
            </p:cNvSpPr>
            <p:nvPr/>
          </p:nvSpPr>
          <p:spPr bwMode="auto">
            <a:xfrm>
              <a:off x="1680" y="2400"/>
              <a:ext cx="576" cy="432"/>
            </a:xfrm>
            <a:prstGeom prst="line">
              <a:avLst/>
            </a:prstGeom>
            <a:noFill/>
            <a:ln w="28575">
              <a:solidFill>
                <a:schemeClr val="bg1"/>
              </a:solidFill>
              <a:round/>
              <a:headEnd/>
              <a:tailEnd type="stealth" w="lg" len="lg"/>
            </a:ln>
            <a:effectLst/>
          </p:spPr>
          <p:txBody>
            <a:bodyPr wrap="none" anchor="ctr"/>
            <a:lstStyle/>
            <a:p>
              <a:endParaRPr lang="zh-CN" altLang="en-US" sz="2000">
                <a:solidFill>
                  <a:schemeClr val="bg1"/>
                </a:solidFill>
              </a:endParaRPr>
            </a:p>
          </p:txBody>
        </p:sp>
        <p:sp>
          <p:nvSpPr>
            <p:cNvPr id="10" name="Line 5"/>
            <p:cNvSpPr>
              <a:spLocks noChangeShapeType="1"/>
            </p:cNvSpPr>
            <p:nvPr/>
          </p:nvSpPr>
          <p:spPr bwMode="auto">
            <a:xfrm flipV="1">
              <a:off x="1680" y="3024"/>
              <a:ext cx="576" cy="384"/>
            </a:xfrm>
            <a:prstGeom prst="line">
              <a:avLst/>
            </a:prstGeom>
            <a:noFill/>
            <a:ln w="38100">
              <a:solidFill>
                <a:srgbClr val="2959F3"/>
              </a:solidFill>
              <a:round/>
              <a:headEnd/>
              <a:tailEnd type="stealth" w="lg" len="lg"/>
            </a:ln>
            <a:effectLst/>
          </p:spPr>
          <p:txBody>
            <a:bodyPr wrap="none" anchor="ctr"/>
            <a:lstStyle/>
            <a:p>
              <a:endParaRPr lang="zh-CN" altLang="en-US" sz="2000">
                <a:solidFill>
                  <a:schemeClr val="bg1"/>
                </a:solidFill>
              </a:endParaRPr>
            </a:p>
          </p:txBody>
        </p:sp>
        <p:sp>
          <p:nvSpPr>
            <p:cNvPr id="11" name="Oval 13" descr="羊皮纸"/>
            <p:cNvSpPr>
              <a:spLocks noChangeArrowheads="1"/>
            </p:cNvSpPr>
            <p:nvPr/>
          </p:nvSpPr>
          <p:spPr bwMode="auto">
            <a:xfrm>
              <a:off x="624" y="2784"/>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1</a:t>
              </a:r>
              <a:endParaRPr kumimoji="1" lang="en-US" altLang="zh-CN" sz="2000" b="1" dirty="0">
                <a:solidFill>
                  <a:schemeClr val="bg1"/>
                </a:solidFill>
                <a:ea typeface="宋体" pitchFamily="2" charset="-122"/>
              </a:endParaRPr>
            </a:p>
          </p:txBody>
        </p:sp>
        <p:sp>
          <p:nvSpPr>
            <p:cNvPr id="12" name="Oval 14" descr="羊皮纸"/>
            <p:cNvSpPr>
              <a:spLocks noChangeArrowheads="1"/>
            </p:cNvSpPr>
            <p:nvPr/>
          </p:nvSpPr>
          <p:spPr bwMode="auto">
            <a:xfrm>
              <a:off x="1392" y="3312"/>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3</a:t>
              </a:r>
              <a:endParaRPr kumimoji="1" lang="en-US" altLang="zh-CN" sz="2000" b="1" dirty="0">
                <a:solidFill>
                  <a:schemeClr val="bg1"/>
                </a:solidFill>
                <a:ea typeface="宋体" pitchFamily="2" charset="-122"/>
              </a:endParaRPr>
            </a:p>
          </p:txBody>
        </p:sp>
        <p:sp>
          <p:nvSpPr>
            <p:cNvPr id="13" name="Oval 15" descr="羊皮纸"/>
            <p:cNvSpPr>
              <a:spLocks noChangeArrowheads="1"/>
            </p:cNvSpPr>
            <p:nvPr/>
          </p:nvSpPr>
          <p:spPr bwMode="auto">
            <a:xfrm>
              <a:off x="1440" y="2160"/>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2</a:t>
              </a:r>
              <a:endParaRPr kumimoji="1" lang="en-US" altLang="zh-CN" sz="2000" b="1" dirty="0">
                <a:solidFill>
                  <a:schemeClr val="bg1"/>
                </a:solidFill>
                <a:ea typeface="宋体" pitchFamily="2" charset="-122"/>
              </a:endParaRPr>
            </a:p>
          </p:txBody>
        </p:sp>
        <p:sp>
          <p:nvSpPr>
            <p:cNvPr id="14" name="Oval 16" descr="羊皮纸"/>
            <p:cNvSpPr>
              <a:spLocks noChangeArrowheads="1"/>
            </p:cNvSpPr>
            <p:nvPr/>
          </p:nvSpPr>
          <p:spPr bwMode="auto">
            <a:xfrm>
              <a:off x="2208" y="2784"/>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4</a:t>
              </a:r>
              <a:endParaRPr kumimoji="1" lang="en-US" altLang="zh-CN" sz="2000" b="1" dirty="0">
                <a:solidFill>
                  <a:schemeClr val="bg1"/>
                </a:solidFill>
                <a:ea typeface="宋体" pitchFamily="2" charset="-122"/>
              </a:endParaRPr>
            </a:p>
          </p:txBody>
        </p:sp>
        <p:sp>
          <p:nvSpPr>
            <p:cNvPr id="15" name="Text Box 17"/>
            <p:cNvSpPr txBox="1">
              <a:spLocks noChangeArrowheads="1"/>
            </p:cNvSpPr>
            <p:nvPr/>
          </p:nvSpPr>
          <p:spPr bwMode="auto">
            <a:xfrm>
              <a:off x="614" y="2382"/>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1</a:t>
              </a:r>
              <a:r>
                <a:rPr kumimoji="1" lang="en-US" altLang="zh-CN" sz="2000" b="1" dirty="0" smtClean="0">
                  <a:solidFill>
                    <a:schemeClr val="bg1"/>
                  </a:solidFill>
                  <a:ea typeface="宋体" pitchFamily="2" charset="-122"/>
                </a:rPr>
                <a:t>=3</a:t>
              </a:r>
              <a:endParaRPr kumimoji="1" lang="en-US" altLang="zh-CN" sz="2000" b="1" dirty="0">
                <a:solidFill>
                  <a:schemeClr val="bg1"/>
                </a:solidFill>
                <a:ea typeface="宋体" pitchFamily="2" charset="-122"/>
              </a:endParaRPr>
            </a:p>
          </p:txBody>
        </p:sp>
        <p:sp>
          <p:nvSpPr>
            <p:cNvPr id="16" name="Text Box 18"/>
            <p:cNvSpPr txBox="1">
              <a:spLocks noChangeArrowheads="1"/>
            </p:cNvSpPr>
            <p:nvPr/>
          </p:nvSpPr>
          <p:spPr bwMode="auto">
            <a:xfrm>
              <a:off x="614" y="3306"/>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2</a:t>
              </a:r>
              <a:r>
                <a:rPr kumimoji="1" lang="en-US" altLang="zh-CN" sz="2000" b="1" dirty="0" smtClean="0">
                  <a:solidFill>
                    <a:schemeClr val="bg1"/>
                  </a:solidFill>
                  <a:ea typeface="宋体" pitchFamily="2" charset="-122"/>
                </a:rPr>
                <a:t>=2</a:t>
              </a:r>
              <a:endParaRPr kumimoji="1" lang="en-US" altLang="zh-CN" sz="2000" b="1" dirty="0">
                <a:solidFill>
                  <a:schemeClr val="bg1"/>
                </a:solidFill>
                <a:ea typeface="宋体" pitchFamily="2" charset="-122"/>
              </a:endParaRPr>
            </a:p>
          </p:txBody>
        </p:sp>
        <p:sp>
          <p:nvSpPr>
            <p:cNvPr id="17" name="Oval 19" descr="羊皮纸"/>
            <p:cNvSpPr>
              <a:spLocks noChangeArrowheads="1"/>
            </p:cNvSpPr>
            <p:nvPr/>
          </p:nvSpPr>
          <p:spPr bwMode="auto">
            <a:xfrm>
              <a:off x="3024" y="2160"/>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5</a:t>
              </a:r>
              <a:endParaRPr kumimoji="1" lang="en-US" altLang="zh-CN" sz="2000" b="1" dirty="0">
                <a:solidFill>
                  <a:schemeClr val="bg1"/>
                </a:solidFill>
                <a:ea typeface="宋体" pitchFamily="2" charset="-122"/>
              </a:endParaRPr>
            </a:p>
          </p:txBody>
        </p:sp>
        <p:sp>
          <p:nvSpPr>
            <p:cNvPr id="18" name="Oval 20" descr="羊皮纸"/>
            <p:cNvSpPr>
              <a:spLocks noChangeArrowheads="1"/>
            </p:cNvSpPr>
            <p:nvPr/>
          </p:nvSpPr>
          <p:spPr bwMode="auto">
            <a:xfrm>
              <a:off x="3202" y="2827"/>
              <a:ext cx="288" cy="288"/>
            </a:xfrm>
            <a:prstGeom prst="ellipse">
              <a:avLst/>
            </a:prstGeom>
            <a:blipFill dpi="0" rotWithShape="1">
              <a:blip r:embed="rId2" cstate="print"/>
              <a:srcRect/>
              <a:tile tx="0" ty="0" sx="100000" sy="100000" flip="none" algn="tl"/>
            </a:blipFill>
            <a:ln w="19050">
              <a:solidFill>
                <a:schemeClr val="tx1"/>
              </a:solidFill>
              <a:round/>
              <a:headEnd/>
              <a:tailEnd/>
            </a:ln>
            <a:effectLst>
              <a:outerShdw dist="35921" dir="2700000" algn="ctr" rotWithShape="0">
                <a:schemeClr val="bg2"/>
              </a:outerShdw>
            </a:effectLst>
          </p:spPr>
          <p:txBody>
            <a:bodyPr wrap="none" anchor="ctr"/>
            <a:lstStyle/>
            <a:p>
              <a:r>
                <a:rPr kumimoji="1" lang="en-US" altLang="zh-CN" sz="2000" b="1" dirty="0" smtClean="0">
                  <a:solidFill>
                    <a:schemeClr val="bg1"/>
                  </a:solidFill>
                  <a:latin typeface="Arial" charset="0"/>
                  <a:ea typeface="宋体" pitchFamily="2" charset="-122"/>
                </a:rPr>
                <a:t>6</a:t>
              </a:r>
              <a:endParaRPr kumimoji="1" lang="en-US" altLang="zh-CN" sz="2000" b="1" dirty="0">
                <a:solidFill>
                  <a:schemeClr val="bg1"/>
                </a:solidFill>
                <a:ea typeface="宋体" pitchFamily="2" charset="-122"/>
              </a:endParaRPr>
            </a:p>
          </p:txBody>
        </p:sp>
        <p:sp>
          <p:nvSpPr>
            <p:cNvPr id="19" name="Text Box 24"/>
            <p:cNvSpPr txBox="1">
              <a:spLocks noChangeArrowheads="1"/>
            </p:cNvSpPr>
            <p:nvPr/>
          </p:nvSpPr>
          <p:spPr bwMode="auto">
            <a:xfrm>
              <a:off x="3276" y="2382"/>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8</a:t>
              </a:r>
              <a:r>
                <a:rPr kumimoji="1" lang="en-US" altLang="zh-CN" sz="2000" b="1" dirty="0" smtClean="0">
                  <a:solidFill>
                    <a:schemeClr val="bg1"/>
                  </a:solidFill>
                  <a:ea typeface="宋体" pitchFamily="2" charset="-122"/>
                </a:rPr>
                <a:t>=1</a:t>
              </a:r>
              <a:endParaRPr kumimoji="1" lang="en-US" altLang="zh-CN" sz="2000" b="1" dirty="0">
                <a:solidFill>
                  <a:schemeClr val="bg1"/>
                </a:solidFill>
                <a:ea typeface="宋体" pitchFamily="2" charset="-122"/>
              </a:endParaRPr>
            </a:p>
          </p:txBody>
        </p:sp>
        <p:sp>
          <p:nvSpPr>
            <p:cNvPr id="20" name="Text Box 26"/>
            <p:cNvSpPr txBox="1">
              <a:spLocks noChangeArrowheads="1"/>
            </p:cNvSpPr>
            <p:nvPr/>
          </p:nvSpPr>
          <p:spPr bwMode="auto">
            <a:xfrm>
              <a:off x="2351" y="3195"/>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6</a:t>
              </a:r>
              <a:r>
                <a:rPr kumimoji="1" lang="en-US" altLang="zh-CN" sz="2000" b="1" dirty="0" smtClean="0">
                  <a:solidFill>
                    <a:schemeClr val="bg1"/>
                  </a:solidFill>
                  <a:ea typeface="宋体" pitchFamily="2" charset="-122"/>
                </a:rPr>
                <a:t>=3</a:t>
              </a:r>
              <a:endParaRPr kumimoji="1" lang="en-US" altLang="zh-CN" sz="2000" b="1" dirty="0">
                <a:solidFill>
                  <a:schemeClr val="bg1"/>
                </a:solidFill>
                <a:ea typeface="宋体" pitchFamily="2" charset="-122"/>
              </a:endParaRPr>
            </a:p>
          </p:txBody>
        </p:sp>
        <p:sp>
          <p:nvSpPr>
            <p:cNvPr id="21" name="Text Box 27"/>
            <p:cNvSpPr txBox="1">
              <a:spLocks noChangeArrowheads="1"/>
            </p:cNvSpPr>
            <p:nvPr/>
          </p:nvSpPr>
          <p:spPr bwMode="auto">
            <a:xfrm>
              <a:off x="2604" y="2597"/>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7</a:t>
              </a:r>
              <a:r>
                <a:rPr kumimoji="1" lang="en-US" altLang="zh-CN" sz="2000" b="1" dirty="0" smtClean="0">
                  <a:solidFill>
                    <a:schemeClr val="bg1"/>
                  </a:solidFill>
                  <a:ea typeface="宋体" pitchFamily="2" charset="-122"/>
                </a:rPr>
                <a:t>=2</a:t>
              </a:r>
              <a:endParaRPr kumimoji="1" lang="en-US" altLang="zh-CN" sz="2000" b="1" dirty="0">
                <a:solidFill>
                  <a:schemeClr val="bg1"/>
                </a:solidFill>
                <a:ea typeface="宋体" pitchFamily="2" charset="-122"/>
              </a:endParaRPr>
            </a:p>
          </p:txBody>
        </p:sp>
        <p:sp>
          <p:nvSpPr>
            <p:cNvPr id="22" name="Text Box 28"/>
            <p:cNvSpPr txBox="1">
              <a:spLocks noChangeArrowheads="1"/>
            </p:cNvSpPr>
            <p:nvPr/>
          </p:nvSpPr>
          <p:spPr bwMode="auto">
            <a:xfrm>
              <a:off x="1481" y="2528"/>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3</a:t>
              </a:r>
              <a:r>
                <a:rPr kumimoji="1" lang="en-US" altLang="zh-CN" sz="2000" b="1" dirty="0" smtClean="0">
                  <a:solidFill>
                    <a:schemeClr val="bg1"/>
                  </a:solidFill>
                  <a:ea typeface="宋体" pitchFamily="2" charset="-122"/>
                </a:rPr>
                <a:t>=2</a:t>
              </a:r>
              <a:endParaRPr kumimoji="1" lang="en-US" altLang="zh-CN" sz="2000" b="1" dirty="0">
                <a:solidFill>
                  <a:schemeClr val="bg1"/>
                </a:solidFill>
                <a:ea typeface="宋体" pitchFamily="2" charset="-122"/>
              </a:endParaRPr>
            </a:p>
          </p:txBody>
        </p:sp>
        <p:sp>
          <p:nvSpPr>
            <p:cNvPr id="23" name="Text Box 29"/>
            <p:cNvSpPr txBox="1">
              <a:spLocks noChangeArrowheads="1"/>
            </p:cNvSpPr>
            <p:nvPr/>
          </p:nvSpPr>
          <p:spPr bwMode="auto">
            <a:xfrm>
              <a:off x="2006" y="1976"/>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4</a:t>
              </a:r>
              <a:r>
                <a:rPr kumimoji="1" lang="en-US" altLang="zh-CN" sz="2000" b="1" dirty="0" smtClean="0">
                  <a:solidFill>
                    <a:schemeClr val="bg1"/>
                  </a:solidFill>
                  <a:ea typeface="宋体" pitchFamily="2" charset="-122"/>
                </a:rPr>
                <a:t>=3</a:t>
              </a:r>
              <a:endParaRPr kumimoji="1" lang="en-US" altLang="zh-CN" sz="2000" b="1" dirty="0">
                <a:solidFill>
                  <a:schemeClr val="bg1"/>
                </a:solidFill>
                <a:ea typeface="宋体" pitchFamily="2" charset="-122"/>
              </a:endParaRPr>
            </a:p>
          </p:txBody>
        </p:sp>
        <p:sp>
          <p:nvSpPr>
            <p:cNvPr id="24" name="Line 2"/>
            <p:cNvSpPr>
              <a:spLocks noChangeShapeType="1"/>
            </p:cNvSpPr>
            <p:nvPr/>
          </p:nvSpPr>
          <p:spPr bwMode="auto">
            <a:xfrm flipV="1">
              <a:off x="1730" y="2292"/>
              <a:ext cx="1288" cy="29"/>
            </a:xfrm>
            <a:prstGeom prst="line">
              <a:avLst/>
            </a:prstGeom>
            <a:noFill/>
            <a:ln w="28575">
              <a:solidFill>
                <a:schemeClr val="bg1"/>
              </a:solidFill>
              <a:round/>
              <a:headEnd/>
              <a:tailEnd type="stealth" w="lg" len="lg"/>
            </a:ln>
            <a:effectLst/>
          </p:spPr>
          <p:txBody>
            <a:bodyPr wrap="none" anchor="ctr"/>
            <a:lstStyle/>
            <a:p>
              <a:endParaRPr lang="zh-CN" altLang="en-US" sz="2000">
                <a:solidFill>
                  <a:schemeClr val="bg1"/>
                </a:solidFill>
              </a:endParaRPr>
            </a:p>
          </p:txBody>
        </p:sp>
        <p:sp>
          <p:nvSpPr>
            <p:cNvPr id="25" name="Text Box 25"/>
            <p:cNvSpPr txBox="1">
              <a:spLocks noChangeArrowheads="1"/>
            </p:cNvSpPr>
            <p:nvPr/>
          </p:nvSpPr>
          <p:spPr bwMode="auto">
            <a:xfrm>
              <a:off x="1500" y="2965"/>
              <a:ext cx="418" cy="252"/>
            </a:xfrm>
            <a:prstGeom prst="rect">
              <a:avLst/>
            </a:prstGeom>
            <a:noFill/>
            <a:ln w="9525">
              <a:noFill/>
              <a:miter lim="800000"/>
              <a:headEnd/>
              <a:tailEnd/>
            </a:ln>
            <a:effectLst/>
          </p:spPr>
          <p:txBody>
            <a:bodyPr wrap="none">
              <a:spAutoFit/>
            </a:bodyPr>
            <a:lstStyle/>
            <a:p>
              <a:pPr algn="l"/>
              <a:r>
                <a:rPr kumimoji="1" lang="en-US" altLang="zh-CN" sz="2000" b="1" i="1" dirty="0" smtClean="0">
                  <a:solidFill>
                    <a:schemeClr val="bg1"/>
                  </a:solidFill>
                  <a:ea typeface="宋体" pitchFamily="2" charset="-122"/>
                </a:rPr>
                <a:t>a</a:t>
              </a:r>
              <a:r>
                <a:rPr kumimoji="1" lang="en-US" altLang="zh-CN" sz="2000" b="1" baseline="-25000" dirty="0" smtClean="0">
                  <a:solidFill>
                    <a:schemeClr val="bg1"/>
                  </a:solidFill>
                  <a:ea typeface="宋体" pitchFamily="2" charset="-122"/>
                </a:rPr>
                <a:t>5</a:t>
              </a:r>
              <a:r>
                <a:rPr kumimoji="1" lang="en-US" altLang="zh-CN" sz="2000" b="1" dirty="0" smtClean="0">
                  <a:solidFill>
                    <a:schemeClr val="bg1"/>
                  </a:solidFill>
                  <a:ea typeface="宋体" pitchFamily="2" charset="-122"/>
                </a:rPr>
                <a:t>=4</a:t>
              </a:r>
              <a:endParaRPr kumimoji="1" lang="en-US" altLang="zh-CN" sz="2000" b="1" dirty="0">
                <a:solidFill>
                  <a:schemeClr val="bg1"/>
                </a:solidFill>
                <a:ea typeface="宋体" pitchFamily="2" charset="-122"/>
              </a:endParaRPr>
            </a:p>
          </p:txBody>
        </p:sp>
      </p:grpSp>
    </p:spTree>
    <p:extLst>
      <p:ext uri="{BB962C8B-B14F-4D97-AF65-F5344CB8AC3E}">
        <p14:creationId xmlns:p14="http://schemas.microsoft.com/office/powerpoint/2010/main" val="32851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07295" y="262553"/>
            <a:ext cx="8153400" cy="6250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0000"/>
              </a:spcBef>
              <a:buClr>
                <a:schemeClr val="tx1"/>
              </a:buClr>
              <a:buNone/>
            </a:pP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、事件</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a:t>
            </a:r>
            <a:r>
              <a:rPr lang="zh-CN" altLang="en-US" dirty="0" smtClean="0">
                <a:solidFill>
                  <a:srgbClr val="2959F3"/>
                </a:solidFill>
                <a:latin typeface="方正喵呜体" panose="02010600010101010101" pitchFamily="2" charset="-122"/>
                <a:ea typeface="方正喵呜体" panose="02010600010101010101" pitchFamily="2" charset="-122"/>
              </a:rPr>
              <a:t>最早</a:t>
            </a:r>
            <a:r>
              <a:rPr lang="zh-CN" altLang="en-US" dirty="0" smtClean="0">
                <a:solidFill>
                  <a:schemeClr val="bg1"/>
                </a:solidFill>
                <a:latin typeface="方正喵呜体" panose="02010600010101010101" pitchFamily="2" charset="-122"/>
                <a:ea typeface="方正喵呜体" panose="02010600010101010101" pitchFamily="2" charset="-122"/>
              </a:rPr>
              <a:t>可能发生时间</a:t>
            </a:r>
            <a:r>
              <a:rPr lang="en-US" altLang="zh-CN" i="1"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是从源点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baseline="-25000" dirty="0" smtClean="0">
                <a:solidFill>
                  <a:schemeClr val="bg1"/>
                </a:solidFill>
                <a:latin typeface="方正喵呜体" panose="02010600010101010101" pitchFamily="2" charset="-122"/>
                <a:ea typeface="方正喵呜体" panose="02010600010101010101" pitchFamily="2" charset="-122"/>
              </a:rPr>
              <a:t>0 </a:t>
            </a:r>
            <a:r>
              <a:rPr lang="zh-CN" altLang="en-US" dirty="0" smtClean="0">
                <a:solidFill>
                  <a:schemeClr val="bg1"/>
                </a:solidFill>
                <a:latin typeface="方正喵呜体" panose="02010600010101010101" pitchFamily="2" charset="-122"/>
                <a:ea typeface="方正喵呜体" panose="02010600010101010101" pitchFamily="2" charset="-122"/>
              </a:rPr>
              <a:t>到顶点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 </a:t>
            </a:r>
            <a:r>
              <a:rPr lang="zh-CN" altLang="en-US" dirty="0" smtClean="0">
                <a:solidFill>
                  <a:schemeClr val="bg1"/>
                </a:solidFill>
                <a:latin typeface="方正喵呜体" panose="02010600010101010101" pitchFamily="2" charset="-122"/>
                <a:ea typeface="方正喵呜体" panose="02010600010101010101" pitchFamily="2" charset="-122"/>
              </a:rPr>
              <a:t>的最长路径长度。</a:t>
            </a:r>
          </a:p>
          <a:p>
            <a:pPr marL="0" indent="0">
              <a:spcBef>
                <a:spcPct val="10000"/>
              </a:spcBef>
              <a:buClr>
                <a:schemeClr val="tx1"/>
              </a:buClr>
              <a:buNone/>
            </a:pPr>
            <a:r>
              <a:rPr lang="en-US" altLang="zh-CN" dirty="0" smtClean="0">
                <a:solidFill>
                  <a:schemeClr val="bg1"/>
                </a:solidFill>
                <a:latin typeface="方正喵呜体" panose="02010600010101010101" pitchFamily="2" charset="-122"/>
                <a:ea typeface="方正喵呜体" panose="02010600010101010101" pitchFamily="2" charset="-122"/>
              </a:rPr>
              <a:t>2</a:t>
            </a:r>
            <a:r>
              <a:rPr lang="zh-CN" altLang="en-US" dirty="0" smtClean="0">
                <a:solidFill>
                  <a:schemeClr val="bg1"/>
                </a:solidFill>
                <a:latin typeface="方正喵呜体" panose="02010600010101010101" pitchFamily="2" charset="-122"/>
                <a:ea typeface="方正喵呜体" panose="02010600010101010101" pitchFamily="2" charset="-122"/>
              </a:rPr>
              <a:t>、事件</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 </a:t>
            </a:r>
            <a:r>
              <a:rPr lang="zh-CN" altLang="en-US" dirty="0" smtClean="0">
                <a:solidFill>
                  <a:schemeClr val="bg1"/>
                </a:solidFill>
                <a:latin typeface="方正喵呜体" panose="02010600010101010101" pitchFamily="2" charset="-122"/>
                <a:ea typeface="方正喵呜体" panose="02010600010101010101" pitchFamily="2" charset="-122"/>
              </a:rPr>
              <a:t>的</a:t>
            </a:r>
            <a:r>
              <a:rPr lang="zh-CN" altLang="en-US" dirty="0" smtClean="0">
                <a:solidFill>
                  <a:srgbClr val="2959F3"/>
                </a:solidFill>
                <a:latin typeface="方正喵呜体" panose="02010600010101010101" pitchFamily="2" charset="-122"/>
                <a:ea typeface="方正喵呜体" panose="02010600010101010101" pitchFamily="2" charset="-122"/>
              </a:rPr>
              <a:t>最迟</a:t>
            </a:r>
            <a:r>
              <a:rPr lang="zh-CN" altLang="en-US" dirty="0" smtClean="0">
                <a:solidFill>
                  <a:schemeClr val="bg1"/>
                </a:solidFill>
                <a:latin typeface="方正喵呜体" panose="02010600010101010101" pitchFamily="2" charset="-122"/>
                <a:ea typeface="方正喵呜体" panose="02010600010101010101" pitchFamily="2" charset="-122"/>
              </a:rPr>
              <a:t>发生时间</a:t>
            </a:r>
            <a:r>
              <a:rPr lang="en-US" altLang="zh-CN" i="1" dirty="0" err="1" smtClean="0">
                <a:solidFill>
                  <a:schemeClr val="bg1"/>
                </a:solidFill>
                <a:latin typeface="方正喵呜体" panose="02010600010101010101" pitchFamily="2" charset="-122"/>
                <a:ea typeface="方正喵呜体" panose="02010600010101010101" pitchFamily="2" charset="-122"/>
              </a:rPr>
              <a:t>Vl</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是在保证汇点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n</a:t>
            </a:r>
            <a:r>
              <a:rPr lang="en-US" altLang="zh-CN" baseline="-25000" dirty="0" smtClean="0">
                <a:solidFill>
                  <a:schemeClr val="bg1"/>
                </a:solidFill>
                <a:latin typeface="方正喵呜体" panose="02010600010101010101" pitchFamily="2" charset="-122"/>
                <a:ea typeface="方正喵呜体" panose="02010600010101010101" pitchFamily="2" charset="-122"/>
              </a:rPr>
              <a:t>-1 </a:t>
            </a:r>
            <a:r>
              <a:rPr lang="zh-CN" altLang="en-US" dirty="0" smtClean="0">
                <a:solidFill>
                  <a:schemeClr val="bg1"/>
                </a:solidFill>
                <a:latin typeface="方正喵呜体" panose="02010600010101010101" pitchFamily="2" charset="-122"/>
                <a:ea typeface="方正喵呜体" panose="02010600010101010101" pitchFamily="2" charset="-122"/>
              </a:rPr>
              <a:t>在</a:t>
            </a:r>
            <a:r>
              <a:rPr lang="en-US" altLang="zh-CN" i="1"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n</a:t>
            </a:r>
            <a:r>
              <a:rPr lang="en-US" altLang="zh-CN" dirty="0" smtClean="0">
                <a:solidFill>
                  <a:schemeClr val="bg1"/>
                </a:solidFill>
                <a:latin typeface="方正喵呜体" panose="02010600010101010101" pitchFamily="2" charset="-122"/>
                <a:ea typeface="方正喵呜体" panose="02010600010101010101" pitchFamily="2" charset="-122"/>
              </a:rPr>
              <a:t>-1] </a:t>
            </a:r>
            <a:r>
              <a:rPr lang="zh-CN" altLang="en-US" dirty="0" smtClean="0">
                <a:solidFill>
                  <a:schemeClr val="bg1"/>
                </a:solidFill>
                <a:latin typeface="方正喵呜体" panose="02010600010101010101" pitchFamily="2" charset="-122"/>
                <a:ea typeface="方正喵呜体" panose="02010600010101010101" pitchFamily="2" charset="-122"/>
              </a:rPr>
              <a:t>时刻完成的前提下，事件</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的允许的最迟开始时间。</a:t>
            </a:r>
          </a:p>
          <a:p>
            <a:pPr marL="0" indent="0">
              <a:spcBef>
                <a:spcPct val="10000"/>
              </a:spcBef>
              <a:buClr>
                <a:schemeClr val="tx1"/>
              </a:buClr>
              <a:buNone/>
            </a:pPr>
            <a:r>
              <a:rPr lang="en-US" altLang="zh-CN" dirty="0" smtClean="0">
                <a:solidFill>
                  <a:schemeClr val="bg1"/>
                </a:solidFill>
                <a:latin typeface="方正喵呜体" panose="02010600010101010101" pitchFamily="2" charset="-122"/>
                <a:ea typeface="方正喵呜体" panose="02010600010101010101" pitchFamily="2" charset="-122"/>
              </a:rPr>
              <a:t>3</a:t>
            </a:r>
            <a:r>
              <a:rPr lang="zh-CN" altLang="en-US" dirty="0" smtClean="0">
                <a:solidFill>
                  <a:schemeClr val="bg1"/>
                </a:solidFill>
                <a:latin typeface="方正喵呜体" panose="02010600010101010101" pitchFamily="2" charset="-122"/>
                <a:ea typeface="方正喵呜体" panose="02010600010101010101" pitchFamily="2" charset="-122"/>
              </a:rPr>
              <a:t>、活动</a:t>
            </a:r>
            <a:r>
              <a:rPr lang="en-US" altLang="zh-CN" i="1" dirty="0" err="1" smtClean="0">
                <a:solidFill>
                  <a:schemeClr val="bg1"/>
                </a:solidFill>
                <a:latin typeface="方正喵呜体" panose="02010600010101010101" pitchFamily="2" charset="-122"/>
                <a:ea typeface="方正喵呜体" panose="02010600010101010101" pitchFamily="2" charset="-122"/>
              </a:rPr>
              <a:t>a</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a:t>
            </a:r>
            <a:r>
              <a:rPr lang="zh-CN" altLang="en-US" dirty="0" smtClean="0">
                <a:solidFill>
                  <a:srgbClr val="2959F3"/>
                </a:solidFill>
                <a:latin typeface="方正喵呜体" panose="02010600010101010101" pitchFamily="2" charset="-122"/>
                <a:ea typeface="方正喵呜体" panose="02010600010101010101" pitchFamily="2" charset="-122"/>
              </a:rPr>
              <a:t>最早</a:t>
            </a:r>
            <a:r>
              <a:rPr lang="zh-CN" altLang="en-US" dirty="0" smtClean="0">
                <a:solidFill>
                  <a:schemeClr val="bg1"/>
                </a:solidFill>
                <a:latin typeface="方正喵呜体" panose="02010600010101010101" pitchFamily="2" charset="-122"/>
                <a:ea typeface="方正喵呜体" panose="02010600010101010101" pitchFamily="2" charset="-122"/>
              </a:rPr>
              <a:t>可能开始时间 </a:t>
            </a:r>
            <a:r>
              <a:rPr lang="en-US" altLang="zh-CN" i="1" dirty="0" smtClean="0">
                <a:solidFill>
                  <a:schemeClr val="bg1"/>
                </a:solidFill>
                <a:latin typeface="方正喵呜体" panose="02010600010101010101" pitchFamily="2" charset="-122"/>
                <a:ea typeface="方正喵呜体" panose="02010600010101010101" pitchFamily="2" charset="-122"/>
              </a:rPr>
              <a:t>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设活动</a:t>
            </a:r>
            <a:r>
              <a:rPr lang="en-US" altLang="zh-CN" i="1" dirty="0" err="1" smtClean="0">
                <a:solidFill>
                  <a:schemeClr val="bg1"/>
                </a:solidFill>
                <a:latin typeface="方正喵呜体" panose="02010600010101010101" pitchFamily="2" charset="-122"/>
                <a:ea typeface="方正喵呜体" panose="02010600010101010101" pitchFamily="2" charset="-122"/>
              </a:rPr>
              <a:t>a</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在边</a:t>
            </a:r>
            <a:r>
              <a:rPr lang="en-US" altLang="zh-CN" dirty="0" smtClean="0">
                <a:solidFill>
                  <a:schemeClr val="bg1"/>
                </a:solidFill>
                <a:latin typeface="方正喵呜体" panose="02010600010101010101" pitchFamily="2" charset="-122"/>
                <a:ea typeface="方正喵呜体" panose="02010600010101010101" pitchFamily="2" charset="-122"/>
              </a:rPr>
              <a:t>&lt;</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V</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dirty="0" smtClean="0">
                <a:solidFill>
                  <a:schemeClr val="bg1"/>
                </a:solidFill>
                <a:latin typeface="方正喵呜体" panose="02010600010101010101" pitchFamily="2" charset="-122"/>
                <a:ea typeface="方正喵呜体" panose="02010600010101010101" pitchFamily="2" charset="-122"/>
              </a:rPr>
              <a:t>&gt;</a:t>
            </a:r>
            <a:r>
              <a:rPr lang="zh-CN" altLang="en-US" dirty="0" smtClean="0">
                <a:solidFill>
                  <a:schemeClr val="bg1"/>
                </a:solidFill>
                <a:latin typeface="方正喵呜体" panose="02010600010101010101" pitchFamily="2" charset="-122"/>
                <a:ea typeface="方正喵呜体" panose="02010600010101010101" pitchFamily="2" charset="-122"/>
              </a:rPr>
              <a:t>上</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则</a:t>
            </a:r>
            <a:r>
              <a:rPr lang="en-US" altLang="zh-CN" i="1" dirty="0" smtClean="0">
                <a:solidFill>
                  <a:schemeClr val="bg1"/>
                </a:solidFill>
                <a:latin typeface="方正喵呜体" panose="02010600010101010101" pitchFamily="2" charset="-122"/>
                <a:ea typeface="方正喵呜体" panose="02010600010101010101" pitchFamily="2" charset="-122"/>
              </a:rPr>
              <a:t>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是从源点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baseline="-25000" dirty="0" smtClean="0">
                <a:solidFill>
                  <a:schemeClr val="bg1"/>
                </a:solidFill>
                <a:latin typeface="方正喵呜体" panose="02010600010101010101" pitchFamily="2" charset="-122"/>
                <a:ea typeface="方正喵呜体" panose="02010600010101010101" pitchFamily="2" charset="-122"/>
              </a:rPr>
              <a:t>0</a:t>
            </a:r>
            <a:r>
              <a:rPr lang="zh-CN" altLang="en-US" dirty="0" smtClean="0">
                <a:solidFill>
                  <a:schemeClr val="bg1"/>
                </a:solidFill>
                <a:latin typeface="方正喵呜体" panose="02010600010101010101" pitchFamily="2" charset="-122"/>
                <a:ea typeface="方正喵呜体" panose="02010600010101010101" pitchFamily="2" charset="-122"/>
              </a:rPr>
              <a:t>到 顶点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的最长路径长度。因此</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i="1"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0" indent="0">
              <a:spcBef>
                <a:spcPct val="10000"/>
              </a:spcBef>
              <a:buClr>
                <a:schemeClr val="tx1"/>
              </a:buClr>
              <a:buSzPct val="115000"/>
              <a:buNone/>
            </a:pPr>
            <a:r>
              <a:rPr lang="en-US" altLang="zh-CN" dirty="0">
                <a:solidFill>
                  <a:schemeClr val="bg1"/>
                </a:solidFill>
                <a:latin typeface="方正喵呜体" panose="02010600010101010101" pitchFamily="2" charset="-122"/>
                <a:ea typeface="方正喵呜体" panose="02010600010101010101" pitchFamily="2" charset="-122"/>
              </a:rPr>
              <a:t>4</a:t>
            </a:r>
            <a:r>
              <a:rPr lang="zh-CN" altLang="en-US" dirty="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活动</a:t>
            </a:r>
            <a:r>
              <a:rPr lang="en-US" altLang="zh-CN" i="1" dirty="0" err="1" smtClean="0">
                <a:solidFill>
                  <a:schemeClr val="bg1"/>
                </a:solidFill>
                <a:latin typeface="方正喵呜体" panose="02010600010101010101" pitchFamily="2" charset="-122"/>
                <a:ea typeface="方正喵呜体" panose="02010600010101010101" pitchFamily="2" charset="-122"/>
              </a:rPr>
              <a:t>a</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k</a:t>
            </a:r>
            <a:r>
              <a:rPr lang="zh-CN" altLang="en-US" dirty="0" smtClean="0">
                <a:solidFill>
                  <a:schemeClr val="bg1"/>
                </a:solidFill>
                <a:latin typeface="方正喵呜体" panose="02010600010101010101" pitchFamily="2" charset="-122"/>
                <a:ea typeface="方正喵呜体" panose="02010600010101010101" pitchFamily="2" charset="-122"/>
              </a:rPr>
              <a:t>的</a:t>
            </a:r>
            <a:r>
              <a:rPr lang="zh-CN" altLang="en-US" dirty="0">
                <a:solidFill>
                  <a:srgbClr val="2959F3"/>
                </a:solidFill>
                <a:latin typeface="方正喵呜体" panose="02010600010101010101" pitchFamily="2" charset="-122"/>
                <a:ea typeface="方正喵呜体" panose="02010600010101010101" pitchFamily="2" charset="-122"/>
              </a:rPr>
              <a:t>最迟</a:t>
            </a:r>
            <a:r>
              <a:rPr lang="zh-CN" altLang="en-US" dirty="0">
                <a:solidFill>
                  <a:schemeClr val="bg1"/>
                </a:solidFill>
                <a:latin typeface="方正喵呜体" panose="02010600010101010101" pitchFamily="2" charset="-122"/>
                <a:ea typeface="方正喵呜体" panose="02010600010101010101" pitchFamily="2" charset="-122"/>
              </a:rPr>
              <a:t>允许开始时间 </a:t>
            </a:r>
            <a:r>
              <a:rPr lang="en-US" altLang="zh-CN" dirty="0">
                <a:solidFill>
                  <a:schemeClr val="bg1"/>
                </a:solidFill>
                <a:latin typeface="方正喵呜体" panose="02010600010101010101" pitchFamily="2" charset="-122"/>
                <a:ea typeface="方正喵呜体" panose="02010600010101010101" pitchFamily="2" charset="-122"/>
              </a:rPr>
              <a:t>l[k]</a:t>
            </a:r>
            <a:r>
              <a:rPr lang="zh-CN" altLang="en-US" dirty="0">
                <a:solidFill>
                  <a:schemeClr val="bg1"/>
                </a:solidFill>
                <a:latin typeface="方正喵呜体" panose="02010600010101010101" pitchFamily="2" charset="-122"/>
                <a:ea typeface="方正喵呜体" panose="02010600010101010101" pitchFamily="2" charset="-122"/>
              </a:rPr>
              <a:t>是在不会引起时间延误的前提下</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该活动允许的最迟开始时间。</a:t>
            </a:r>
          </a:p>
          <a:p>
            <a:pPr marL="0" indent="0">
              <a:spcBef>
                <a:spcPct val="10000"/>
              </a:spcBef>
              <a:buClr>
                <a:schemeClr val="tx1"/>
              </a:buClr>
              <a:buSzPct val="115000"/>
              <a:buNone/>
            </a:pPr>
            <a:r>
              <a:rPr lang="zh-CN" altLang="en-US" dirty="0">
                <a:solidFill>
                  <a:schemeClr val="bg1"/>
                </a:solidFill>
                <a:latin typeface="方正喵呜体" panose="02010600010101010101" pitchFamily="2" charset="-122"/>
                <a:ea typeface="方正喵呜体" panose="02010600010101010101" pitchFamily="2" charset="-122"/>
              </a:rPr>
              <a:t>           </a:t>
            </a:r>
            <a:r>
              <a:rPr lang="en-US" altLang="zh-CN" dirty="0">
                <a:solidFill>
                  <a:schemeClr val="bg1"/>
                </a:solidFill>
                <a:latin typeface="方正喵呜体" panose="02010600010101010101" pitchFamily="2" charset="-122"/>
                <a:ea typeface="方正喵呜体" panose="02010600010101010101" pitchFamily="2" charset="-122"/>
              </a:rPr>
              <a:t>l[k] = </a:t>
            </a:r>
            <a:r>
              <a:rPr lang="en-US" altLang="zh-CN" dirty="0" err="1">
                <a:solidFill>
                  <a:schemeClr val="bg1"/>
                </a:solidFill>
                <a:latin typeface="方正喵呜体" panose="02010600010101010101" pitchFamily="2" charset="-122"/>
                <a:ea typeface="方正喵呜体" panose="02010600010101010101" pitchFamily="2" charset="-122"/>
              </a:rPr>
              <a:t>Vl</a:t>
            </a:r>
            <a:r>
              <a:rPr lang="en-US" altLang="zh-CN" dirty="0">
                <a:solidFill>
                  <a:schemeClr val="bg1"/>
                </a:solidFill>
                <a:latin typeface="方正喵呜体" panose="02010600010101010101" pitchFamily="2" charset="-122"/>
                <a:ea typeface="方正喵呜体" panose="02010600010101010101" pitchFamily="2" charset="-122"/>
              </a:rPr>
              <a:t>[j]-</a:t>
            </a:r>
            <a:r>
              <a:rPr lang="en-US" altLang="zh-CN" dirty="0" err="1">
                <a:solidFill>
                  <a:schemeClr val="bg1"/>
                </a:solidFill>
                <a:latin typeface="方正喵呜体" panose="02010600010101010101" pitchFamily="2" charset="-122"/>
                <a:ea typeface="方正喵呜体" panose="02010600010101010101" pitchFamily="2" charset="-122"/>
              </a:rPr>
              <a:t>dur</a:t>
            </a:r>
            <a:r>
              <a:rPr lang="en-US" altLang="zh-CN" dirty="0">
                <a:solidFill>
                  <a:schemeClr val="bg1"/>
                </a:solidFill>
                <a:latin typeface="方正喵呜体" panose="02010600010101010101" pitchFamily="2" charset="-122"/>
                <a:ea typeface="方正喵呜体" panose="02010600010101010101" pitchFamily="2" charset="-122"/>
              </a:rPr>
              <a:t>(&lt;</a:t>
            </a:r>
            <a:r>
              <a:rPr lang="en-US" altLang="zh-CN" dirty="0" err="1">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 j&gt;)</a:t>
            </a:r>
            <a:r>
              <a:rPr lang="zh-CN" altLang="en-US" dirty="0">
                <a:solidFill>
                  <a:schemeClr val="bg1"/>
                </a:solidFill>
                <a:latin typeface="方正喵呜体" panose="02010600010101010101" pitchFamily="2" charset="-122"/>
                <a:ea typeface="方正喵呜体" panose="02010600010101010101" pitchFamily="2" charset="-122"/>
              </a:rPr>
              <a:t>。</a:t>
            </a:r>
          </a:p>
          <a:p>
            <a:pPr marL="0" indent="0">
              <a:spcBef>
                <a:spcPct val="10000"/>
              </a:spcBef>
              <a:buClr>
                <a:schemeClr val="tx1"/>
              </a:buClr>
              <a:buSzPct val="115000"/>
              <a:buNone/>
            </a:pPr>
            <a:r>
              <a:rPr lang="zh-CN" altLang="en-US" dirty="0" smtClean="0">
                <a:solidFill>
                  <a:schemeClr val="bg1"/>
                </a:solidFill>
                <a:latin typeface="方正喵呜体" panose="02010600010101010101" pitchFamily="2" charset="-122"/>
                <a:ea typeface="方正喵呜体" panose="02010600010101010101" pitchFamily="2" charset="-122"/>
              </a:rPr>
              <a:t>其中</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err="1">
                <a:solidFill>
                  <a:schemeClr val="bg1"/>
                </a:solidFill>
                <a:latin typeface="方正喵呜体" panose="02010600010101010101" pitchFamily="2" charset="-122"/>
                <a:ea typeface="方正喵呜体" panose="02010600010101010101" pitchFamily="2" charset="-122"/>
              </a:rPr>
              <a:t>dur</a:t>
            </a:r>
            <a:r>
              <a:rPr lang="en-US" altLang="zh-CN" dirty="0">
                <a:solidFill>
                  <a:schemeClr val="bg1"/>
                </a:solidFill>
                <a:latin typeface="方正喵呜体" panose="02010600010101010101" pitchFamily="2" charset="-122"/>
                <a:ea typeface="方正喵呜体" panose="02010600010101010101" pitchFamily="2" charset="-122"/>
              </a:rPr>
              <a:t>(&lt;</a:t>
            </a:r>
            <a:r>
              <a:rPr lang="en-US" altLang="zh-CN" dirty="0" err="1">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 j&gt;)</a:t>
            </a:r>
            <a:r>
              <a:rPr lang="zh-CN" altLang="en-US" dirty="0">
                <a:solidFill>
                  <a:schemeClr val="bg1"/>
                </a:solidFill>
                <a:latin typeface="方正喵呜体" panose="02010600010101010101" pitchFamily="2" charset="-122"/>
                <a:ea typeface="方正喵呜体" panose="02010600010101010101" pitchFamily="2" charset="-122"/>
              </a:rPr>
              <a:t>是</a:t>
            </a:r>
            <a:r>
              <a:rPr lang="zh-CN" altLang="en-US" dirty="0" smtClean="0">
                <a:solidFill>
                  <a:schemeClr val="bg1"/>
                </a:solidFill>
                <a:latin typeface="方正喵呜体" panose="02010600010101010101" pitchFamily="2" charset="-122"/>
                <a:ea typeface="方正喵呜体" panose="02010600010101010101" pitchFamily="2" charset="-122"/>
              </a:rPr>
              <a:t>完成</a:t>
            </a:r>
            <a:r>
              <a:rPr lang="en-US" altLang="zh-CN" i="1" dirty="0" err="1">
                <a:solidFill>
                  <a:schemeClr val="bg1"/>
                </a:solidFill>
                <a:latin typeface="方正喵呜体" panose="02010600010101010101" pitchFamily="2" charset="-122"/>
                <a:ea typeface="方正喵呜体" panose="02010600010101010101" pitchFamily="2" charset="-122"/>
              </a:rPr>
              <a:t>a</a:t>
            </a:r>
            <a:r>
              <a:rPr lang="en-US" altLang="zh-CN" i="1" baseline="-25000" dirty="0" err="1">
                <a:solidFill>
                  <a:schemeClr val="bg1"/>
                </a:solidFill>
                <a:latin typeface="方正喵呜体" panose="02010600010101010101" pitchFamily="2" charset="-122"/>
                <a:ea typeface="方正喵呜体" panose="02010600010101010101" pitchFamily="2" charset="-122"/>
              </a:rPr>
              <a:t>k</a:t>
            </a:r>
            <a:r>
              <a:rPr lang="zh-CN" altLang="en-US" dirty="0" smtClean="0">
                <a:solidFill>
                  <a:schemeClr val="bg1"/>
                </a:solidFill>
                <a:latin typeface="方正喵呜体" panose="02010600010101010101" pitchFamily="2" charset="-122"/>
                <a:ea typeface="方正喵呜体" panose="02010600010101010101" pitchFamily="2" charset="-122"/>
              </a:rPr>
              <a:t>所</a:t>
            </a:r>
            <a:r>
              <a:rPr lang="zh-CN" altLang="en-US" dirty="0">
                <a:solidFill>
                  <a:schemeClr val="bg1"/>
                </a:solidFill>
                <a:latin typeface="方正喵呜体" panose="02010600010101010101" pitchFamily="2" charset="-122"/>
                <a:ea typeface="方正喵呜体" panose="02010600010101010101" pitchFamily="2" charset="-122"/>
              </a:rPr>
              <a:t>需的时间</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0" indent="0">
              <a:buClr>
                <a:schemeClr val="tx1"/>
              </a:buClr>
              <a:buSzTx/>
              <a:buNone/>
            </a:pPr>
            <a:r>
              <a:rPr lang="en-US" altLang="zh-CN" dirty="0" smtClean="0">
                <a:solidFill>
                  <a:schemeClr val="bg1"/>
                </a:solidFill>
                <a:latin typeface="方正喵呜体" panose="02010600010101010101" pitchFamily="2" charset="-122"/>
                <a:ea typeface="方正喵呜体" panose="02010600010101010101" pitchFamily="2" charset="-122"/>
              </a:rPr>
              <a:t>5</a:t>
            </a:r>
            <a:r>
              <a:rPr lang="zh-CN" altLang="en-US" dirty="0" smtClean="0">
                <a:solidFill>
                  <a:schemeClr val="bg1"/>
                </a:solidFill>
                <a:latin typeface="方正喵呜体" panose="02010600010101010101" pitchFamily="2" charset="-122"/>
                <a:ea typeface="方正喵呜体" panose="02010600010101010101" pitchFamily="2" charset="-122"/>
              </a:rPr>
              <a:t>、时间</a:t>
            </a:r>
            <a:r>
              <a:rPr lang="zh-CN" altLang="en-US" dirty="0">
                <a:solidFill>
                  <a:schemeClr val="bg1"/>
                </a:solidFill>
                <a:latin typeface="方正喵呜体" panose="02010600010101010101" pitchFamily="2" charset="-122"/>
                <a:ea typeface="方正喵呜体" panose="02010600010101010101" pitchFamily="2" charset="-122"/>
              </a:rPr>
              <a:t>余量 </a:t>
            </a:r>
            <a:r>
              <a:rPr lang="en-US" altLang="zh-CN" i="1" dirty="0">
                <a:solidFill>
                  <a:schemeClr val="bg1"/>
                </a:solidFill>
                <a:latin typeface="方正喵呜体" panose="02010600010101010101" pitchFamily="2" charset="-122"/>
                <a:ea typeface="方正喵呜体" panose="02010600010101010101" pitchFamily="2" charset="-122"/>
              </a:rPr>
              <a:t>l</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i="1" dirty="0">
                <a:solidFill>
                  <a:schemeClr val="bg1"/>
                </a:solidFill>
                <a:latin typeface="方正喵呜体" panose="02010600010101010101" pitchFamily="2" charset="-122"/>
                <a:ea typeface="方正喵呜体" panose="02010600010101010101" pitchFamily="2" charset="-122"/>
              </a:rPr>
              <a:t>k</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i="1" dirty="0">
                <a:solidFill>
                  <a:schemeClr val="bg1"/>
                </a:solidFill>
                <a:latin typeface="方正喵呜体" panose="02010600010101010101" pitchFamily="2" charset="-122"/>
                <a:ea typeface="方正喵呜体" panose="02010600010101010101" pitchFamily="2" charset="-122"/>
              </a:rPr>
              <a:t>e</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i="1" dirty="0">
                <a:solidFill>
                  <a:schemeClr val="bg1"/>
                </a:solidFill>
                <a:latin typeface="方正喵呜体" panose="02010600010101010101" pitchFamily="2" charset="-122"/>
                <a:ea typeface="方正喵呜体" panose="02010600010101010101" pitchFamily="2" charset="-122"/>
              </a:rPr>
              <a:t>k</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表示</a:t>
            </a:r>
            <a:r>
              <a:rPr lang="zh-CN" altLang="en-US" dirty="0">
                <a:solidFill>
                  <a:schemeClr val="bg1"/>
                </a:solidFill>
                <a:latin typeface="方正喵呜体" panose="02010600010101010101" pitchFamily="2" charset="-122"/>
                <a:ea typeface="方正喵呜体" panose="02010600010101010101" pitchFamily="2" charset="-122"/>
              </a:rPr>
              <a:t>活动</a:t>
            </a:r>
            <a:r>
              <a:rPr lang="en-US" altLang="zh-CN" i="1" dirty="0" err="1">
                <a:solidFill>
                  <a:schemeClr val="bg1"/>
                </a:solidFill>
                <a:latin typeface="方正喵呜体" panose="02010600010101010101" pitchFamily="2" charset="-122"/>
                <a:ea typeface="方正喵呜体" panose="02010600010101010101" pitchFamily="2" charset="-122"/>
              </a:rPr>
              <a:t>a</a:t>
            </a:r>
            <a:r>
              <a:rPr lang="en-US" altLang="zh-CN" i="1" baseline="-25000" dirty="0" err="1">
                <a:solidFill>
                  <a:schemeClr val="bg1"/>
                </a:solidFill>
                <a:latin typeface="方正喵呜体" panose="02010600010101010101" pitchFamily="2" charset="-122"/>
                <a:ea typeface="方正喵呜体" panose="02010600010101010101" pitchFamily="2" charset="-122"/>
              </a:rPr>
              <a:t>k</a:t>
            </a:r>
            <a:r>
              <a:rPr lang="zh-CN" altLang="en-US" dirty="0">
                <a:solidFill>
                  <a:schemeClr val="bg1"/>
                </a:solidFill>
                <a:latin typeface="方正喵呜体" panose="02010600010101010101" pitchFamily="2" charset="-122"/>
                <a:ea typeface="方正喵呜体" panose="02010600010101010101" pitchFamily="2" charset="-122"/>
              </a:rPr>
              <a:t>的最早可能开始时间和最迟允许开始时间的时间余量。</a:t>
            </a:r>
            <a:r>
              <a:rPr lang="en-US" altLang="zh-CN" i="1" dirty="0">
                <a:solidFill>
                  <a:schemeClr val="bg1"/>
                </a:solidFill>
                <a:latin typeface="方正喵呜体" panose="02010600010101010101" pitchFamily="2" charset="-122"/>
                <a:ea typeface="方正喵呜体" panose="02010600010101010101" pitchFamily="2" charset="-122"/>
              </a:rPr>
              <a:t>l</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i="1" dirty="0">
                <a:solidFill>
                  <a:schemeClr val="bg1"/>
                </a:solidFill>
                <a:latin typeface="方正喵呜体" panose="02010600010101010101" pitchFamily="2" charset="-122"/>
                <a:ea typeface="方正喵呜体" panose="02010600010101010101" pitchFamily="2" charset="-122"/>
              </a:rPr>
              <a:t>k</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i="1" dirty="0">
                <a:solidFill>
                  <a:schemeClr val="bg1"/>
                </a:solidFill>
                <a:latin typeface="方正喵呜体" panose="02010600010101010101" pitchFamily="2" charset="-122"/>
                <a:ea typeface="方正喵呜体" panose="02010600010101010101" pitchFamily="2" charset="-122"/>
              </a:rPr>
              <a:t>== e</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i="1" dirty="0">
                <a:solidFill>
                  <a:schemeClr val="bg1"/>
                </a:solidFill>
                <a:latin typeface="方正喵呜体" panose="02010600010101010101" pitchFamily="2" charset="-122"/>
                <a:ea typeface="方正喵呜体" panose="02010600010101010101" pitchFamily="2" charset="-122"/>
              </a:rPr>
              <a:t>k</a:t>
            </a:r>
            <a:r>
              <a:rPr lang="en-US" altLang="zh-CN" dirty="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表示活动 </a:t>
            </a:r>
            <a:r>
              <a:rPr lang="en-US" altLang="zh-CN" i="1" dirty="0" err="1">
                <a:solidFill>
                  <a:schemeClr val="bg1"/>
                </a:solidFill>
                <a:latin typeface="方正喵呜体" panose="02010600010101010101" pitchFamily="2" charset="-122"/>
                <a:ea typeface="方正喵呜体" panose="02010600010101010101" pitchFamily="2" charset="-122"/>
              </a:rPr>
              <a:t>a</a:t>
            </a:r>
            <a:r>
              <a:rPr lang="en-US" altLang="zh-CN" i="1" baseline="-25000" dirty="0" err="1">
                <a:solidFill>
                  <a:schemeClr val="bg1"/>
                </a:solidFill>
                <a:latin typeface="方正喵呜体" panose="02010600010101010101" pitchFamily="2" charset="-122"/>
                <a:ea typeface="方正喵呜体" panose="02010600010101010101" pitchFamily="2" charset="-122"/>
              </a:rPr>
              <a:t>k</a:t>
            </a:r>
            <a:r>
              <a:rPr lang="en-US" altLang="zh-CN" i="1" baseline="-25000"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是没有时间余量的</a:t>
            </a:r>
            <a:r>
              <a:rPr lang="zh-CN" altLang="en-US" dirty="0">
                <a:solidFill>
                  <a:srgbClr val="2959F3"/>
                </a:solidFill>
                <a:latin typeface="方正喵呜体" panose="02010600010101010101" pitchFamily="2" charset="-122"/>
                <a:ea typeface="方正喵呜体" panose="02010600010101010101" pitchFamily="2" charset="-122"/>
              </a:rPr>
              <a:t>关键活动</a:t>
            </a:r>
            <a:r>
              <a:rPr lang="zh-CN" altLang="en-US" dirty="0">
                <a:solidFill>
                  <a:schemeClr val="bg1"/>
                </a:solidFill>
                <a:latin typeface="方正喵呜体" panose="02010600010101010101" pitchFamily="2" charset="-122"/>
                <a:ea typeface="方正喵呜体" panose="02010600010101010101" pitchFamily="2" charset="-122"/>
              </a:rPr>
              <a:t>。</a:t>
            </a:r>
          </a:p>
          <a:p>
            <a:pPr marL="0" indent="0">
              <a:spcBef>
                <a:spcPct val="10000"/>
              </a:spcBef>
              <a:buClr>
                <a:schemeClr val="tx1"/>
              </a:buClr>
              <a:buSzPct val="115000"/>
              <a:buNone/>
            </a:pPr>
            <a:endParaRPr lang="zh-CN" altLang="en-US" dirty="0">
              <a:solidFill>
                <a:schemeClr val="bg1"/>
              </a:solidFill>
              <a:latin typeface="方正喵呜体" panose="02010600010101010101" pitchFamily="2" charset="-122"/>
              <a:ea typeface="方正喵呜体" panose="02010600010101010101" pitchFamily="2" charset="-122"/>
            </a:endParaRPr>
          </a:p>
          <a:p>
            <a:pPr marL="0" indent="0">
              <a:spcBef>
                <a:spcPct val="10000"/>
              </a:spcBef>
              <a:buClr>
                <a:schemeClr val="tx1"/>
              </a:buClr>
              <a:buNone/>
            </a:pPr>
            <a:r>
              <a:rPr lang="en-US" altLang="zh-CN" sz="2400" i="1"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    </a:t>
            </a:r>
            <a:endParaRPr lang="en-US" altLang="zh-CN" sz="2400"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7284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68579" y="500193"/>
            <a:ext cx="8382000" cy="3242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为求得</a:t>
            </a:r>
            <a:r>
              <a:rPr lang="en-US" altLang="zh-CN" b="1" i="1" dirty="0" smtClean="0">
                <a:solidFill>
                  <a:srgbClr val="2959F3"/>
                </a:solidFill>
                <a:latin typeface="方正喵呜体" panose="02010600010101010101" pitchFamily="2" charset="-122"/>
                <a:ea typeface="方正喵呜体" panose="02010600010101010101" pitchFamily="2" charset="-122"/>
              </a:rPr>
              <a:t>e</a:t>
            </a:r>
            <a:r>
              <a:rPr lang="en-US" altLang="zh-CN" b="1" dirty="0" smtClean="0">
                <a:solidFill>
                  <a:srgbClr val="2959F3"/>
                </a:solidFill>
                <a:latin typeface="方正喵呜体" panose="02010600010101010101" pitchFamily="2" charset="-122"/>
                <a:ea typeface="方正喵呜体" panose="02010600010101010101" pitchFamily="2" charset="-122"/>
              </a:rPr>
              <a:t>[</a:t>
            </a:r>
            <a:r>
              <a:rPr lang="en-US" altLang="zh-CN" b="1" i="1" dirty="0" smtClean="0">
                <a:solidFill>
                  <a:srgbClr val="2959F3"/>
                </a:solidFill>
                <a:latin typeface="方正喵呜体" panose="02010600010101010101" pitchFamily="2" charset="-122"/>
                <a:ea typeface="方正喵呜体" panose="02010600010101010101" pitchFamily="2" charset="-122"/>
              </a:rPr>
              <a:t>k</a:t>
            </a:r>
            <a:r>
              <a:rPr lang="en-US" altLang="zh-CN" b="1" dirty="0" smtClean="0">
                <a:solidFill>
                  <a:srgbClr val="2959F3"/>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与</a:t>
            </a:r>
            <a:r>
              <a:rPr lang="en-US" altLang="zh-CN" b="1" i="1" dirty="0" smtClean="0">
                <a:solidFill>
                  <a:srgbClr val="2959F3"/>
                </a:solidFill>
                <a:latin typeface="方正喵呜体" panose="02010600010101010101" pitchFamily="2" charset="-122"/>
                <a:ea typeface="方正喵呜体" panose="02010600010101010101" pitchFamily="2" charset="-122"/>
              </a:rPr>
              <a:t>l</a:t>
            </a:r>
            <a:r>
              <a:rPr lang="en-US" altLang="zh-CN" b="1" dirty="0" smtClean="0">
                <a:solidFill>
                  <a:srgbClr val="2959F3"/>
                </a:solidFill>
                <a:latin typeface="方正喵呜体" panose="02010600010101010101" pitchFamily="2" charset="-122"/>
                <a:ea typeface="方正喵呜体" panose="02010600010101010101" pitchFamily="2" charset="-122"/>
              </a:rPr>
              <a:t>[</a:t>
            </a:r>
            <a:r>
              <a:rPr lang="en-US" altLang="zh-CN" b="1" i="1" dirty="0" smtClean="0">
                <a:solidFill>
                  <a:srgbClr val="2959F3"/>
                </a:solidFill>
                <a:latin typeface="方正喵呜体" panose="02010600010101010101" pitchFamily="2" charset="-122"/>
                <a:ea typeface="方正喵呜体" panose="02010600010101010101" pitchFamily="2" charset="-122"/>
              </a:rPr>
              <a:t>k</a:t>
            </a:r>
            <a:r>
              <a:rPr lang="en-US" altLang="zh-CN" b="1" dirty="0" smtClean="0">
                <a:solidFill>
                  <a:srgbClr val="2959F3"/>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需要先求得从源点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baseline="-25000" dirty="0" smtClean="0">
                <a:solidFill>
                  <a:schemeClr val="bg1"/>
                </a:solidFill>
                <a:latin typeface="方正喵呜体" panose="02010600010101010101" pitchFamily="2" charset="-122"/>
                <a:ea typeface="方正喵呜体" panose="02010600010101010101" pitchFamily="2" charset="-122"/>
              </a:rPr>
              <a:t>0</a:t>
            </a:r>
            <a:r>
              <a:rPr lang="zh-CN" altLang="en-US" dirty="0" smtClean="0">
                <a:solidFill>
                  <a:schemeClr val="bg1"/>
                </a:solidFill>
                <a:latin typeface="方正喵呜体" panose="02010600010101010101" pitchFamily="2" charset="-122"/>
                <a:ea typeface="方正喵呜体" panose="02010600010101010101" pitchFamily="2" charset="-122"/>
              </a:rPr>
              <a:t>到各个顶点</a:t>
            </a:r>
            <a:r>
              <a:rPr lang="en-US" altLang="zh-CN" i="1" dirty="0" smtClean="0">
                <a:solidFill>
                  <a:schemeClr val="bg1"/>
                </a:solidFill>
                <a:latin typeface="方正喵呜体" panose="02010600010101010101" pitchFamily="2" charset="-122"/>
                <a:ea typeface="方正喵呜体" panose="02010600010101010101" pitchFamily="2" charset="-122"/>
              </a:rPr>
              <a:t>V</a:t>
            </a:r>
            <a:r>
              <a:rPr lang="en-US" altLang="zh-CN" i="1" baseline="-25000" dirty="0" smtClean="0">
                <a:solidFill>
                  <a:schemeClr val="bg1"/>
                </a:solidFill>
                <a:latin typeface="方正喵呜体" panose="02010600010101010101" pitchFamily="2" charset="-122"/>
                <a:ea typeface="方正喵呜体" panose="02010600010101010101" pitchFamily="2" charset="-122"/>
              </a:rPr>
              <a:t>i </a:t>
            </a:r>
            <a:r>
              <a:rPr lang="zh-CN" altLang="en-US" dirty="0" smtClean="0">
                <a:solidFill>
                  <a:schemeClr val="bg1"/>
                </a:solidFill>
                <a:latin typeface="方正喵呜体" panose="02010600010101010101" pitchFamily="2" charset="-122"/>
                <a:ea typeface="方正喵呜体" panose="02010600010101010101" pitchFamily="2" charset="-122"/>
              </a:rPr>
              <a:t>的</a:t>
            </a:r>
            <a:r>
              <a:rPr lang="en-US" altLang="zh-CN" b="1" i="1" dirty="0" err="1" smtClean="0">
                <a:solidFill>
                  <a:srgbClr val="C00000"/>
                </a:solidFill>
                <a:latin typeface="方正喵呜体" panose="02010600010101010101" pitchFamily="2" charset="-122"/>
                <a:ea typeface="方正喵呜体" panose="02010600010101010101" pitchFamily="2" charset="-122"/>
              </a:rPr>
              <a:t>Ve</a:t>
            </a:r>
            <a:r>
              <a:rPr lang="en-US" altLang="zh-CN" b="1" dirty="0" smtClean="0">
                <a:solidFill>
                  <a:srgbClr val="C00000"/>
                </a:solidFill>
                <a:latin typeface="方正喵呜体" panose="02010600010101010101" pitchFamily="2" charset="-122"/>
                <a:ea typeface="方正喵呜体" panose="02010600010101010101" pitchFamily="2" charset="-122"/>
              </a:rPr>
              <a:t>[</a:t>
            </a:r>
            <a:r>
              <a:rPr lang="en-US" altLang="zh-CN" b="1" i="1" dirty="0" err="1" smtClean="0">
                <a:solidFill>
                  <a:srgbClr val="C00000"/>
                </a:solidFill>
                <a:latin typeface="方正喵呜体" panose="02010600010101010101" pitchFamily="2" charset="-122"/>
                <a:ea typeface="方正喵呜体" panose="02010600010101010101" pitchFamily="2" charset="-122"/>
              </a:rPr>
              <a:t>i</a:t>
            </a:r>
            <a:r>
              <a:rPr lang="en-US" altLang="zh-CN" b="1" dirty="0" smtClean="0">
                <a:solidFill>
                  <a:srgbClr val="C00000"/>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和</a:t>
            </a:r>
            <a:r>
              <a:rPr lang="en-US" altLang="zh-CN" b="1" i="1" dirty="0" err="1" smtClean="0">
                <a:solidFill>
                  <a:srgbClr val="C00000"/>
                </a:solidFill>
                <a:latin typeface="方正喵呜体" panose="02010600010101010101" pitchFamily="2" charset="-122"/>
                <a:ea typeface="方正喵呜体" panose="02010600010101010101" pitchFamily="2" charset="-122"/>
              </a:rPr>
              <a:t>Vl</a:t>
            </a:r>
            <a:r>
              <a:rPr lang="en-US" altLang="zh-CN" b="1" dirty="0" smtClean="0">
                <a:solidFill>
                  <a:srgbClr val="C00000"/>
                </a:solidFill>
                <a:latin typeface="方正喵呜体" panose="02010600010101010101" pitchFamily="2" charset="-122"/>
                <a:ea typeface="方正喵呜体" panose="02010600010101010101" pitchFamily="2" charset="-122"/>
              </a:rPr>
              <a:t>[</a:t>
            </a:r>
            <a:r>
              <a:rPr lang="en-US" altLang="zh-CN" b="1" i="1" dirty="0" err="1" smtClean="0">
                <a:solidFill>
                  <a:srgbClr val="C00000"/>
                </a:solidFill>
                <a:latin typeface="方正喵呜体" panose="02010600010101010101" pitchFamily="2" charset="-122"/>
                <a:ea typeface="方正喵呜体" panose="02010600010101010101" pitchFamily="2" charset="-122"/>
              </a:rPr>
              <a:t>i</a:t>
            </a:r>
            <a:r>
              <a:rPr lang="en-US" altLang="zh-CN" b="1" dirty="0" smtClean="0">
                <a:solidFill>
                  <a:srgbClr val="C00000"/>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a:spcBef>
                <a:spcPct val="15000"/>
              </a:spcBef>
              <a:buClr>
                <a:schemeClr val="tx1"/>
              </a:buClr>
              <a:buSzPct val="50000"/>
            </a:pPr>
            <a:endParaRPr lang="zh-CN" altLang="en-US" dirty="0" smtClean="0">
              <a:solidFill>
                <a:schemeClr val="bg1"/>
              </a:solidFill>
              <a:latin typeface="方正喵呜体" panose="02010600010101010101" pitchFamily="2" charset="-122"/>
              <a:ea typeface="方正喵呜体" panose="02010600010101010101" pitchFamily="2" charset="-122"/>
            </a:endParaRPr>
          </a:p>
          <a:p>
            <a:pPr>
              <a:spcBef>
                <a:spcPct val="15000"/>
              </a:spcBef>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求</a:t>
            </a:r>
            <a:r>
              <a:rPr lang="en-US" altLang="zh-CN" i="1"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的递推公式</a:t>
            </a:r>
            <a:r>
              <a:rPr lang="zh-CN" altLang="en-US" sz="2800" dirty="0" smtClean="0">
                <a:solidFill>
                  <a:schemeClr val="bg1"/>
                </a:solidFill>
                <a:latin typeface="方正喵呜体" panose="02010600010101010101" pitchFamily="2" charset="-122"/>
                <a:ea typeface="方正喵呜体" panose="02010600010101010101" pitchFamily="2" charset="-122"/>
              </a:rPr>
              <a:t>从 </a:t>
            </a:r>
            <a:r>
              <a:rPr lang="en-US" altLang="zh-CN" sz="2800" i="1" dirty="0" err="1" smtClean="0">
                <a:solidFill>
                  <a:schemeClr val="bg1"/>
                </a:solidFill>
                <a:latin typeface="方正喵呜体" panose="02010600010101010101" pitchFamily="2" charset="-122"/>
                <a:ea typeface="方正喵呜体" panose="02010600010101010101" pitchFamily="2" charset="-122"/>
              </a:rPr>
              <a:t>Ve</a:t>
            </a:r>
            <a:r>
              <a:rPr lang="en-US" altLang="zh-CN" sz="2800" dirty="0" smtClean="0">
                <a:solidFill>
                  <a:schemeClr val="bg1"/>
                </a:solidFill>
                <a:latin typeface="方正喵呜体" panose="02010600010101010101" pitchFamily="2" charset="-122"/>
                <a:ea typeface="方正喵呜体" panose="02010600010101010101" pitchFamily="2" charset="-122"/>
              </a:rPr>
              <a:t>[0] = 0 </a:t>
            </a:r>
            <a:r>
              <a:rPr lang="zh-CN" altLang="en-US" sz="2800" dirty="0" smtClean="0">
                <a:solidFill>
                  <a:schemeClr val="bg1"/>
                </a:solidFill>
                <a:latin typeface="方正喵呜体" panose="02010600010101010101" pitchFamily="2" charset="-122"/>
                <a:ea typeface="方正喵呜体" panose="02010600010101010101" pitchFamily="2" charset="-122"/>
              </a:rPr>
              <a:t>开始，向前递推</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pPr marL="0" indent="0" algn="ctr">
              <a:spcBef>
                <a:spcPct val="15000"/>
              </a:spcBef>
              <a:buClr>
                <a:schemeClr val="tx1"/>
              </a:buClr>
              <a:buSzPct val="50000"/>
              <a:buNone/>
            </a:pPr>
            <a:r>
              <a:rPr lang="en-US" altLang="zh-CN"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[j] = max{</a:t>
            </a:r>
            <a:r>
              <a:rPr lang="en-US" altLang="zh-CN"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1"/>
                </a:solidFill>
                <a:latin typeface="方正喵呜体" panose="02010600010101010101" pitchFamily="2" charset="-122"/>
                <a:ea typeface="方正喵呜体" panose="02010600010101010101" pitchFamily="2" charset="-122"/>
              </a:rPr>
              <a:t>dur</a:t>
            </a:r>
            <a:r>
              <a:rPr lang="en-US" altLang="zh-CN" dirty="0" smtClean="0">
                <a:solidFill>
                  <a:schemeClr val="bg1"/>
                </a:solidFill>
                <a:latin typeface="方正喵呜体" panose="02010600010101010101" pitchFamily="2" charset="-122"/>
                <a:ea typeface="方正喵呜体" panose="02010600010101010101" pitchFamily="2" charset="-122"/>
              </a:rPr>
              <a:t>(&lt;vi , </a:t>
            </a:r>
            <a:r>
              <a:rPr lang="en-US" altLang="zh-CN" dirty="0" err="1" smtClean="0">
                <a:solidFill>
                  <a:schemeClr val="bg1"/>
                </a:solidFill>
                <a:latin typeface="方正喵呜体" panose="02010600010101010101" pitchFamily="2" charset="-122"/>
                <a:ea typeface="方正喵呜体" panose="02010600010101010101" pitchFamily="2" charset="-122"/>
              </a:rPr>
              <a:t>vj</a:t>
            </a:r>
            <a:r>
              <a:rPr lang="en-US" altLang="zh-CN" dirty="0" smtClean="0">
                <a:solidFill>
                  <a:schemeClr val="bg1"/>
                </a:solidFill>
                <a:latin typeface="方正喵呜体" panose="02010600010101010101" pitchFamily="2" charset="-122"/>
                <a:ea typeface="方正喵呜体" panose="02010600010101010101" pitchFamily="2" charset="-122"/>
              </a:rPr>
              <a:t>&gt;)}</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pPr algn="ctr">
              <a:spcBef>
                <a:spcPct val="15000"/>
              </a:spcBef>
              <a:buClr>
                <a:schemeClr val="tx1"/>
              </a:buClr>
              <a:buSzPct val="50000"/>
            </a:pPr>
            <a:r>
              <a:rPr lang="en-US" altLang="zh-CN" sz="2800" dirty="0" smtClean="0">
                <a:solidFill>
                  <a:schemeClr val="bg1"/>
                </a:solidFill>
                <a:latin typeface="方正喵呜体" panose="02010600010101010101" pitchFamily="2" charset="-122"/>
                <a:ea typeface="方正喵呜体" panose="02010600010101010101" pitchFamily="2" charset="-122"/>
              </a:rPr>
              <a:t>&lt; </a:t>
            </a:r>
            <a:r>
              <a:rPr lang="en-US" altLang="zh-CN" sz="2800" i="1" dirty="0"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smtClean="0">
                <a:solidFill>
                  <a:schemeClr val="bg1"/>
                </a:solidFill>
                <a:latin typeface="方正喵呜体" panose="02010600010101010101" pitchFamily="2" charset="-122"/>
                <a:ea typeface="方正喵呜体" panose="02010600010101010101" pitchFamily="2" charset="-122"/>
              </a:rPr>
              <a:t>i</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i="1" baseline="-25000"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&gt; </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S</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2,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j</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 = 1, 2, ,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n</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-1</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a:spcBef>
                <a:spcPct val="15000"/>
              </a:spcBef>
              <a:buClr>
                <a:schemeClr val="tx1"/>
              </a:buClr>
              <a:buSzPct val="50000"/>
            </a:pPr>
            <a:r>
              <a:rPr lang="en-US" altLang="zh-CN" sz="2800" i="1" dirty="0" smtClean="0">
                <a:solidFill>
                  <a:schemeClr val="bg1"/>
                </a:solidFill>
                <a:latin typeface="方正喵呜体" panose="02010600010101010101" pitchFamily="2" charset="-122"/>
                <a:ea typeface="方正喵呜体" panose="02010600010101010101" pitchFamily="2" charset="-122"/>
              </a:rPr>
              <a:t>S</a:t>
            </a:r>
            <a:r>
              <a:rPr lang="en-US" altLang="zh-CN" sz="2800" dirty="0" smtClean="0">
                <a:solidFill>
                  <a:schemeClr val="bg1"/>
                </a:solidFill>
                <a:latin typeface="方正喵呜体" panose="02010600010101010101" pitchFamily="2" charset="-122"/>
                <a:ea typeface="方正喵呜体" panose="02010600010101010101" pitchFamily="2" charset="-122"/>
              </a:rPr>
              <a:t>2 </a:t>
            </a:r>
            <a:r>
              <a:rPr lang="zh-CN" altLang="en-US" sz="2800" dirty="0" smtClean="0">
                <a:solidFill>
                  <a:schemeClr val="bg1"/>
                </a:solidFill>
                <a:latin typeface="方正喵呜体" panose="02010600010101010101" pitchFamily="2" charset="-122"/>
                <a:ea typeface="方正喵呜体" panose="02010600010101010101" pitchFamily="2" charset="-122"/>
              </a:rPr>
              <a:t>是所有指向</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2800" dirty="0" smtClean="0">
                <a:solidFill>
                  <a:schemeClr val="bg1"/>
                </a:solidFill>
                <a:latin typeface="方正喵呜体" panose="02010600010101010101" pitchFamily="2" charset="-122"/>
                <a:ea typeface="方正喵呜体" panose="02010600010101010101" pitchFamily="2" charset="-122"/>
              </a:rPr>
              <a:t>的有向边</a:t>
            </a:r>
            <a:r>
              <a:rPr lang="en-US" altLang="zh-CN" sz="2800" dirty="0" smtClean="0">
                <a:solidFill>
                  <a:schemeClr val="bg1"/>
                </a:solidFill>
                <a:latin typeface="方正喵呜体" panose="02010600010101010101" pitchFamily="2" charset="-122"/>
                <a:ea typeface="方正喵呜体" panose="02010600010101010101" pitchFamily="2" charset="-122"/>
              </a:rPr>
              <a:t>&lt;</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i</a:t>
            </a:r>
            <a:r>
              <a:rPr lang="en-US" altLang="zh-CN" sz="2800" dirty="0" err="1" smtClean="0">
                <a:solidFill>
                  <a:schemeClr val="bg1"/>
                </a:solidFill>
                <a:latin typeface="方正喵呜体" panose="02010600010101010101" pitchFamily="2" charset="-122"/>
                <a:ea typeface="方正喵呜体" panose="02010600010101010101" pitchFamily="2" charset="-122"/>
              </a:rPr>
              <a:t>,</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dirty="0" smtClean="0">
                <a:solidFill>
                  <a:schemeClr val="bg1"/>
                </a:solidFill>
                <a:latin typeface="方正喵呜体" panose="02010600010101010101" pitchFamily="2" charset="-122"/>
                <a:ea typeface="方正喵呜体" panose="02010600010101010101" pitchFamily="2" charset="-122"/>
              </a:rPr>
              <a:t>&gt;</a:t>
            </a:r>
            <a:r>
              <a:rPr lang="zh-CN" altLang="en-US" sz="2800" dirty="0" smtClean="0">
                <a:solidFill>
                  <a:schemeClr val="bg1"/>
                </a:solidFill>
                <a:latin typeface="方正喵呜体" panose="02010600010101010101" pitchFamily="2" charset="-122"/>
                <a:ea typeface="方正喵呜体" panose="02010600010101010101" pitchFamily="2" charset="-122"/>
              </a:rPr>
              <a:t>的集合。</a:t>
            </a:r>
            <a:r>
              <a:rPr lang="en-US" altLang="zh-CN" sz="2800" dirty="0" smtClean="0">
                <a:solidFill>
                  <a:schemeClr val="bg1"/>
                </a:solidFill>
                <a:latin typeface="方正喵呜体" panose="02010600010101010101" pitchFamily="2" charset="-122"/>
                <a:ea typeface="方正喵呜体" panose="02010600010101010101" pitchFamily="2" charset="-122"/>
              </a:rPr>
              <a:t>1</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3" name="Oval 4"/>
          <p:cNvSpPr>
            <a:spLocks noChangeArrowheads="1"/>
          </p:cNvSpPr>
          <p:nvPr/>
        </p:nvSpPr>
        <p:spPr bwMode="auto">
          <a:xfrm>
            <a:off x="4812522" y="4632130"/>
            <a:ext cx="241300" cy="241300"/>
          </a:xfrm>
          <a:prstGeom prst="ellipse">
            <a:avLst/>
          </a:prstGeom>
          <a:noFill/>
          <a:ln w="9525">
            <a:solidFill>
              <a:schemeClr val="bg1"/>
            </a:solidFill>
            <a:round/>
            <a:headEnd/>
            <a:tailEnd/>
          </a:ln>
          <a:effectLst/>
        </p:spPr>
        <p:txBody>
          <a:bodyPr wrap="none" anchor="ctr"/>
          <a:lstStyle/>
          <a:p>
            <a:endParaRPr lang="zh-CN" altLang="en-US">
              <a:solidFill>
                <a:schemeClr val="bg1"/>
              </a:solidFill>
            </a:endParaRPr>
          </a:p>
        </p:txBody>
      </p:sp>
      <p:sp>
        <p:nvSpPr>
          <p:cNvPr id="4" name="Line 5"/>
          <p:cNvSpPr>
            <a:spLocks noChangeShapeType="1"/>
          </p:cNvSpPr>
          <p:nvPr/>
        </p:nvSpPr>
        <p:spPr bwMode="auto">
          <a:xfrm>
            <a:off x="3453622" y="4340030"/>
            <a:ext cx="1397000" cy="355600"/>
          </a:xfrm>
          <a:prstGeom prst="line">
            <a:avLst/>
          </a:prstGeom>
          <a:noFill/>
          <a:ln w="25400">
            <a:solidFill>
              <a:schemeClr val="bg2"/>
            </a:solidFill>
            <a:round/>
            <a:headEnd/>
            <a:tailEnd type="triangle" w="sm" len="lg"/>
          </a:ln>
          <a:effectLst/>
        </p:spPr>
        <p:txBody>
          <a:bodyPr/>
          <a:lstStyle/>
          <a:p>
            <a:endParaRPr lang="zh-CN" altLang="en-US">
              <a:solidFill>
                <a:schemeClr val="bg1"/>
              </a:solidFill>
            </a:endParaRPr>
          </a:p>
        </p:txBody>
      </p:sp>
      <p:sp>
        <p:nvSpPr>
          <p:cNvPr id="5" name="Line 6"/>
          <p:cNvSpPr>
            <a:spLocks noChangeShapeType="1"/>
          </p:cNvSpPr>
          <p:nvPr/>
        </p:nvSpPr>
        <p:spPr bwMode="auto">
          <a:xfrm flipV="1">
            <a:off x="3428222" y="4759130"/>
            <a:ext cx="1409700" cy="139700"/>
          </a:xfrm>
          <a:prstGeom prst="line">
            <a:avLst/>
          </a:prstGeom>
          <a:noFill/>
          <a:ln w="25400">
            <a:solidFill>
              <a:schemeClr val="bg2"/>
            </a:solidFill>
            <a:round/>
            <a:headEnd/>
            <a:tailEnd type="triangle" w="sm" len="lg"/>
          </a:ln>
          <a:effectLst/>
        </p:spPr>
        <p:txBody>
          <a:bodyPr/>
          <a:lstStyle/>
          <a:p>
            <a:endParaRPr lang="zh-CN" altLang="en-US">
              <a:solidFill>
                <a:schemeClr val="bg1"/>
              </a:solidFill>
            </a:endParaRPr>
          </a:p>
        </p:txBody>
      </p:sp>
      <p:sp>
        <p:nvSpPr>
          <p:cNvPr id="6" name="Line 7"/>
          <p:cNvSpPr>
            <a:spLocks noChangeShapeType="1"/>
          </p:cNvSpPr>
          <p:nvPr/>
        </p:nvSpPr>
        <p:spPr bwMode="auto">
          <a:xfrm flipV="1">
            <a:off x="3390122" y="4835330"/>
            <a:ext cx="1473200" cy="635000"/>
          </a:xfrm>
          <a:prstGeom prst="line">
            <a:avLst/>
          </a:prstGeom>
          <a:noFill/>
          <a:ln w="25400">
            <a:solidFill>
              <a:schemeClr val="bg2"/>
            </a:solidFill>
            <a:round/>
            <a:headEnd/>
            <a:tailEnd type="triangle" w="sm" len="lg"/>
          </a:ln>
          <a:effectLst/>
        </p:spPr>
        <p:txBody>
          <a:bodyPr/>
          <a:lstStyle/>
          <a:p>
            <a:endParaRPr lang="zh-CN" altLang="en-US">
              <a:solidFill>
                <a:schemeClr val="bg1"/>
              </a:solidFill>
            </a:endParaRPr>
          </a:p>
        </p:txBody>
      </p:sp>
      <p:sp>
        <p:nvSpPr>
          <p:cNvPr id="7" name="Oval 8"/>
          <p:cNvSpPr>
            <a:spLocks noChangeArrowheads="1"/>
          </p:cNvSpPr>
          <p:nvPr/>
        </p:nvSpPr>
        <p:spPr bwMode="auto">
          <a:xfrm>
            <a:off x="3237722" y="4174930"/>
            <a:ext cx="241300" cy="2413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8" name="Oval 9"/>
          <p:cNvSpPr>
            <a:spLocks noChangeArrowheads="1"/>
          </p:cNvSpPr>
          <p:nvPr/>
        </p:nvSpPr>
        <p:spPr bwMode="auto">
          <a:xfrm>
            <a:off x="3186922" y="4784530"/>
            <a:ext cx="241300" cy="2413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9" name="Oval 10"/>
          <p:cNvSpPr>
            <a:spLocks noChangeArrowheads="1"/>
          </p:cNvSpPr>
          <p:nvPr/>
        </p:nvSpPr>
        <p:spPr bwMode="auto">
          <a:xfrm>
            <a:off x="3186922" y="5381430"/>
            <a:ext cx="241300" cy="2413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10" name="Text Box 11"/>
          <p:cNvSpPr txBox="1">
            <a:spLocks noChangeArrowheads="1"/>
          </p:cNvSpPr>
          <p:nvPr/>
        </p:nvSpPr>
        <p:spPr bwMode="auto">
          <a:xfrm>
            <a:off x="2091547" y="3987605"/>
            <a:ext cx="1084784" cy="523220"/>
          </a:xfrm>
          <a:prstGeom prst="rect">
            <a:avLst/>
          </a:prstGeom>
          <a:noFill/>
          <a:ln w="9525">
            <a:noFill/>
            <a:miter lim="800000"/>
            <a:headEnd/>
            <a:tailEnd/>
          </a:ln>
          <a:effectLst/>
        </p:spPr>
        <p:txBody>
          <a:bodyPr wrap="none">
            <a:spAutoFit/>
          </a:bodyPr>
          <a:lstStyle/>
          <a:p>
            <a:pPr algn="l"/>
            <a:r>
              <a:rPr kumimoji="1" lang="en-US" altLang="zh-CN" sz="2800" dirty="0" err="1" smtClean="0">
                <a:solidFill>
                  <a:schemeClr val="bg1"/>
                </a:solidFill>
                <a:ea typeface="宋体" pitchFamily="2" charset="-122"/>
              </a:rPr>
              <a:t>Ve</a:t>
            </a:r>
            <a:r>
              <a:rPr kumimoji="1" lang="en-US" altLang="zh-CN" sz="2800" dirty="0" smtClean="0">
                <a:solidFill>
                  <a:schemeClr val="bg1"/>
                </a:solidFill>
                <a:ea typeface="宋体" pitchFamily="2" charset="-122"/>
              </a:rPr>
              <a:t> </a:t>
            </a:r>
            <a:r>
              <a:rPr kumimoji="1" lang="en-US" altLang="zh-CN" sz="2800" dirty="0">
                <a:solidFill>
                  <a:schemeClr val="bg1"/>
                </a:solidFill>
                <a:ea typeface="宋体" pitchFamily="2" charset="-122"/>
              </a:rPr>
              <a:t>= 6</a:t>
            </a:r>
          </a:p>
        </p:txBody>
      </p:sp>
      <p:sp>
        <p:nvSpPr>
          <p:cNvPr id="11" name="Text Box 12"/>
          <p:cNvSpPr txBox="1">
            <a:spLocks noChangeArrowheads="1"/>
          </p:cNvSpPr>
          <p:nvPr/>
        </p:nvSpPr>
        <p:spPr bwMode="auto">
          <a:xfrm>
            <a:off x="1901047" y="4609905"/>
            <a:ext cx="1267526"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ea typeface="宋体" pitchFamily="2" charset="-122"/>
              </a:rPr>
              <a:t>Ve = 12</a:t>
            </a:r>
          </a:p>
        </p:txBody>
      </p:sp>
      <p:sp>
        <p:nvSpPr>
          <p:cNvPr id="12" name="Text Box 13"/>
          <p:cNvSpPr txBox="1">
            <a:spLocks noChangeArrowheads="1"/>
          </p:cNvSpPr>
          <p:nvPr/>
        </p:nvSpPr>
        <p:spPr bwMode="auto">
          <a:xfrm>
            <a:off x="1989947" y="5295705"/>
            <a:ext cx="1084784"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ea typeface="宋体" pitchFamily="2" charset="-122"/>
              </a:rPr>
              <a:t>Ve = 9</a:t>
            </a:r>
          </a:p>
        </p:txBody>
      </p:sp>
      <p:sp>
        <p:nvSpPr>
          <p:cNvPr id="13" name="Text Box 14"/>
          <p:cNvSpPr txBox="1">
            <a:spLocks noChangeArrowheads="1"/>
          </p:cNvSpPr>
          <p:nvPr/>
        </p:nvSpPr>
        <p:spPr bwMode="auto">
          <a:xfrm>
            <a:off x="3894947" y="4000305"/>
            <a:ext cx="367408"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ea typeface="宋体" pitchFamily="2" charset="-122"/>
              </a:rPr>
              <a:t>5</a:t>
            </a:r>
          </a:p>
        </p:txBody>
      </p:sp>
      <p:sp>
        <p:nvSpPr>
          <p:cNvPr id="14" name="Text Box 15"/>
          <p:cNvSpPr txBox="1">
            <a:spLocks noChangeArrowheads="1"/>
          </p:cNvSpPr>
          <p:nvPr/>
        </p:nvSpPr>
        <p:spPr bwMode="auto">
          <a:xfrm>
            <a:off x="3628247" y="4406705"/>
            <a:ext cx="367408"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ea typeface="宋体" pitchFamily="2" charset="-122"/>
              </a:rPr>
              <a:t>2</a:t>
            </a:r>
          </a:p>
        </p:txBody>
      </p:sp>
      <p:sp>
        <p:nvSpPr>
          <p:cNvPr id="15" name="Text Box 16"/>
          <p:cNvSpPr txBox="1">
            <a:spLocks noChangeArrowheads="1"/>
          </p:cNvSpPr>
          <p:nvPr/>
        </p:nvSpPr>
        <p:spPr bwMode="auto">
          <a:xfrm>
            <a:off x="4085447" y="5054405"/>
            <a:ext cx="367408" cy="523220"/>
          </a:xfrm>
          <a:prstGeom prst="rect">
            <a:avLst/>
          </a:prstGeom>
          <a:noFill/>
          <a:ln w="9525">
            <a:noFill/>
            <a:miter lim="800000"/>
            <a:headEnd/>
            <a:tailEnd/>
          </a:ln>
          <a:effectLst/>
        </p:spPr>
        <p:txBody>
          <a:bodyPr wrap="none">
            <a:spAutoFit/>
          </a:bodyPr>
          <a:lstStyle/>
          <a:p>
            <a:pPr algn="l"/>
            <a:r>
              <a:rPr kumimoji="1" lang="en-US" altLang="zh-CN" sz="2800" dirty="0">
                <a:solidFill>
                  <a:schemeClr val="bg1"/>
                </a:solidFill>
                <a:ea typeface="宋体" pitchFamily="2" charset="-122"/>
              </a:rPr>
              <a:t>6</a:t>
            </a:r>
          </a:p>
        </p:txBody>
      </p:sp>
      <p:sp>
        <p:nvSpPr>
          <p:cNvPr id="16" name="Text Box 17"/>
          <p:cNvSpPr txBox="1">
            <a:spLocks noChangeArrowheads="1"/>
          </p:cNvSpPr>
          <p:nvPr/>
        </p:nvSpPr>
        <p:spPr bwMode="auto">
          <a:xfrm>
            <a:off x="5025247" y="4470205"/>
            <a:ext cx="2593723" cy="523220"/>
          </a:xfrm>
          <a:prstGeom prst="rect">
            <a:avLst/>
          </a:prstGeom>
          <a:noFill/>
          <a:ln w="9525">
            <a:noFill/>
            <a:miter lim="800000"/>
            <a:headEnd/>
            <a:tailEnd/>
          </a:ln>
          <a:effectLst/>
        </p:spPr>
        <p:txBody>
          <a:bodyPr wrap="none">
            <a:spAutoFit/>
          </a:bodyPr>
          <a:lstStyle/>
          <a:p>
            <a:pPr algn="l"/>
            <a:r>
              <a:rPr kumimoji="1" lang="en-US" altLang="zh-CN" sz="2800" dirty="0" err="1">
                <a:solidFill>
                  <a:schemeClr val="bg1"/>
                </a:solidFill>
                <a:ea typeface="宋体" pitchFamily="2" charset="-122"/>
              </a:rPr>
              <a:t>Ve</a:t>
            </a:r>
            <a:r>
              <a:rPr kumimoji="1" lang="en-US" altLang="zh-CN" sz="2800" dirty="0">
                <a:solidFill>
                  <a:schemeClr val="bg1"/>
                </a:solidFill>
                <a:ea typeface="宋体" pitchFamily="2" charset="-122"/>
              </a:rPr>
              <a:t> = </a:t>
            </a:r>
            <a:r>
              <a:rPr kumimoji="1" lang="en-US" altLang="zh-CN" sz="2800" dirty="0" smtClean="0">
                <a:solidFill>
                  <a:schemeClr val="bg1"/>
                </a:solidFill>
                <a:ea typeface="宋体" pitchFamily="2" charset="-122"/>
              </a:rPr>
              <a:t>11 / 14 / 15</a:t>
            </a:r>
            <a:endParaRPr kumimoji="1" lang="en-US" altLang="zh-CN" sz="2800" dirty="0">
              <a:solidFill>
                <a:schemeClr val="bg1"/>
              </a:solidFill>
              <a:ea typeface="宋体" pitchFamily="2" charset="-122"/>
            </a:endParaRPr>
          </a:p>
        </p:txBody>
      </p:sp>
    </p:spTree>
    <p:extLst>
      <p:ext uri="{BB962C8B-B14F-4D97-AF65-F5344CB8AC3E}">
        <p14:creationId xmlns:p14="http://schemas.microsoft.com/office/powerpoint/2010/main" val="323528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30238"/>
            <a:ext cx="8382000" cy="5322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buSzPct val="50000"/>
              <a:buNone/>
            </a:pPr>
            <a:r>
              <a:rPr lang="zh-CN" altLang="en-US" dirty="0" smtClean="0">
                <a:solidFill>
                  <a:schemeClr val="bg1"/>
                </a:solidFill>
                <a:latin typeface="方正喵呜体" panose="02010600010101010101" pitchFamily="2" charset="-122"/>
                <a:ea typeface="方正喵呜体" panose="02010600010101010101" pitchFamily="2" charset="-122"/>
              </a:rPr>
              <a:t>从</a:t>
            </a:r>
            <a:r>
              <a:rPr lang="en-US" altLang="zh-CN" i="1" dirty="0" err="1" smtClean="0">
                <a:solidFill>
                  <a:schemeClr val="bg1"/>
                </a:solidFill>
                <a:latin typeface="方正喵呜体" panose="02010600010101010101" pitchFamily="2" charset="-122"/>
                <a:ea typeface="方正喵呜体" panose="02010600010101010101" pitchFamily="2" charset="-122"/>
              </a:rPr>
              <a:t>Vl</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n</a:t>
            </a:r>
            <a:r>
              <a:rPr lang="en-US" altLang="zh-CN" dirty="0" smtClean="0">
                <a:solidFill>
                  <a:schemeClr val="bg1"/>
                </a:solidFill>
                <a:latin typeface="方正喵呜体" panose="02010600010101010101" pitchFamily="2" charset="-122"/>
                <a:ea typeface="方正喵呜体" panose="02010600010101010101" pitchFamily="2" charset="-122"/>
              </a:rPr>
              <a:t>-1] = </a:t>
            </a:r>
            <a:r>
              <a:rPr lang="en-US" altLang="zh-CN" i="1" dirty="0" err="1" smtClean="0">
                <a:solidFill>
                  <a:schemeClr val="bg1"/>
                </a:solidFill>
                <a:latin typeface="方正喵呜体" panose="02010600010101010101" pitchFamily="2" charset="-122"/>
                <a:ea typeface="方正喵呜体" panose="02010600010101010101" pitchFamily="2" charset="-122"/>
              </a:rPr>
              <a:t>Ve</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n</a:t>
            </a: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开始，反向递推</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0" indent="0" algn="ctr">
              <a:lnSpc>
                <a:spcPct val="105000"/>
              </a:lnSpc>
              <a:buSzPct val="50000"/>
              <a:buNone/>
            </a:pPr>
            <a:r>
              <a:rPr lang="en-US" altLang="zh-CN" dirty="0" err="1" smtClean="0">
                <a:solidFill>
                  <a:schemeClr val="bg1"/>
                </a:solidFill>
                <a:latin typeface="方正喵呜体" panose="02010600010101010101" pitchFamily="2" charset="-122"/>
                <a:ea typeface="方正喵呜体" panose="02010600010101010101" pitchFamily="2" charset="-122"/>
              </a:rPr>
              <a:t>Vl</a:t>
            </a:r>
            <a:r>
              <a:rPr lang="en-US" altLang="zh-CN" dirty="0" smtClean="0">
                <a:solidFill>
                  <a:schemeClr val="bg1"/>
                </a:solidFill>
                <a:latin typeface="方正喵呜体" panose="02010600010101010101" pitchFamily="2" charset="-122"/>
                <a:ea typeface="方正喵呜体" panose="02010600010101010101" pitchFamily="2" charset="-122"/>
              </a:rPr>
              <a:t>[j</a:t>
            </a:r>
            <a:r>
              <a:rPr lang="en-US" altLang="zh-CN" dirty="0">
                <a:solidFill>
                  <a:schemeClr val="bg1"/>
                </a:solidFill>
                <a:latin typeface="方正喵呜体" panose="02010600010101010101" pitchFamily="2" charset="-122"/>
                <a:ea typeface="方正喵呜体" panose="02010600010101010101" pitchFamily="2" charset="-122"/>
              </a:rPr>
              <a:t>] = </a:t>
            </a:r>
            <a:r>
              <a:rPr lang="en-US" altLang="zh-CN" dirty="0" smtClean="0">
                <a:solidFill>
                  <a:schemeClr val="bg1"/>
                </a:solidFill>
                <a:latin typeface="方正喵呜体" panose="02010600010101010101" pitchFamily="2" charset="-122"/>
                <a:ea typeface="方正喵呜体" panose="02010600010101010101" pitchFamily="2" charset="-122"/>
              </a:rPr>
              <a:t>min{</a:t>
            </a:r>
            <a:r>
              <a:rPr lang="en-US" altLang="zh-CN" dirty="0" err="1" smtClean="0">
                <a:solidFill>
                  <a:schemeClr val="bg1"/>
                </a:solidFill>
                <a:latin typeface="方正喵呜体" panose="02010600010101010101" pitchFamily="2" charset="-122"/>
                <a:ea typeface="方正喵呜体" panose="02010600010101010101" pitchFamily="2" charset="-122"/>
              </a:rPr>
              <a:t>Vl</a:t>
            </a:r>
            <a:r>
              <a:rPr lang="en-US" altLang="zh-CN" dirty="0" smtClean="0">
                <a:solidFill>
                  <a:schemeClr val="bg1"/>
                </a:solidFill>
                <a:latin typeface="方正喵呜体" panose="02010600010101010101" pitchFamily="2" charset="-122"/>
                <a:ea typeface="方正喵呜体" panose="02010600010101010101" pitchFamily="2" charset="-122"/>
              </a:rPr>
              <a:t>[k] - </a:t>
            </a:r>
            <a:r>
              <a:rPr lang="en-US" altLang="zh-CN" dirty="0" err="1">
                <a:solidFill>
                  <a:schemeClr val="bg1"/>
                </a:solidFill>
                <a:latin typeface="方正喵呜体" panose="02010600010101010101" pitchFamily="2" charset="-122"/>
                <a:ea typeface="方正喵呜体" panose="02010600010101010101" pitchFamily="2" charset="-122"/>
              </a:rPr>
              <a:t>dur</a:t>
            </a:r>
            <a:r>
              <a:rPr lang="en-US" altLang="zh-CN" dirty="0">
                <a:solidFill>
                  <a:schemeClr val="bg1"/>
                </a:solidFill>
                <a:latin typeface="方正喵呜体" panose="02010600010101010101" pitchFamily="2" charset="-122"/>
                <a:ea typeface="方正喵呜体" panose="02010600010101010101" pitchFamily="2" charset="-122"/>
              </a:rPr>
              <a:t>(&lt;</a:t>
            </a:r>
            <a:r>
              <a:rPr lang="en-US" altLang="zh-CN" dirty="0" err="1" smtClean="0">
                <a:solidFill>
                  <a:schemeClr val="bg1"/>
                </a:solidFill>
                <a:latin typeface="方正喵呜体" panose="02010600010101010101" pitchFamily="2" charset="-122"/>
                <a:ea typeface="方正喵呜体" panose="02010600010101010101" pitchFamily="2" charset="-122"/>
              </a:rPr>
              <a:t>vj</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vk</a:t>
            </a:r>
            <a:r>
              <a:rPr lang="en-US" altLang="zh-CN" dirty="0" smtClean="0">
                <a:solidFill>
                  <a:schemeClr val="bg1"/>
                </a:solidFill>
                <a:latin typeface="方正喵呜体" panose="02010600010101010101" pitchFamily="2" charset="-122"/>
                <a:ea typeface="方正喵呜体" panose="02010600010101010101" pitchFamily="2" charset="-122"/>
              </a:rPr>
              <a:t>&gt;)}</a:t>
            </a:r>
            <a:endParaRPr lang="zh-CN" altLang="en-US" sz="2800" dirty="0" smtClean="0">
              <a:solidFill>
                <a:schemeClr val="bg1"/>
              </a:solidFill>
              <a:latin typeface="方正喵呜体" panose="02010600010101010101" pitchFamily="2" charset="-122"/>
              <a:ea typeface="方正喵呜体" panose="02010600010101010101" pitchFamily="2" charset="-122"/>
            </a:endParaRPr>
          </a:p>
          <a:p>
            <a:pPr lvl="1" algn="ctr">
              <a:lnSpc>
                <a:spcPct val="105000"/>
              </a:lnSpc>
              <a:buSzPct val="50000"/>
              <a:buFont typeface="Wingdings" pitchFamily="2" charset="2"/>
              <a:buNone/>
            </a:pPr>
            <a:r>
              <a:rPr lang="en-US" altLang="zh-CN" sz="2800" dirty="0" smtClean="0">
                <a:solidFill>
                  <a:schemeClr val="bg1"/>
                </a:solidFill>
                <a:latin typeface="方正喵呜体" panose="02010600010101010101" pitchFamily="2" charset="-122"/>
                <a:ea typeface="方正喵呜体" panose="02010600010101010101" pitchFamily="2" charset="-122"/>
              </a:rPr>
              <a:t>&lt;</a:t>
            </a:r>
            <a:r>
              <a:rPr lang="en-US" altLang="zh-CN" sz="2800" i="1" dirty="0" smtClean="0">
                <a:solidFill>
                  <a:schemeClr val="bg1"/>
                </a:solidFill>
                <a:latin typeface="方正喵呜体" panose="02010600010101010101" pitchFamily="2" charset="-122"/>
                <a:ea typeface="方正喵呜体" panose="02010600010101010101" pitchFamily="2" charset="-122"/>
              </a:rPr>
              <a:t> </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k</a:t>
            </a:r>
            <a:r>
              <a:rPr lang="en-US" altLang="zh-CN" sz="2800" dirty="0" smtClean="0">
                <a:solidFill>
                  <a:schemeClr val="bg1"/>
                </a:solidFill>
                <a:latin typeface="方正喵呜体" panose="02010600010101010101" pitchFamily="2" charset="-122"/>
                <a:ea typeface="方正喵呜体" panose="02010600010101010101" pitchFamily="2" charset="-122"/>
              </a:rPr>
              <a:t> &gt; </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S</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1,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j</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 =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n</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-2, </a:t>
            </a:r>
            <a:r>
              <a:rPr lang="en-US" altLang="zh-CN" sz="2800" i="1" dirty="0" smtClean="0">
                <a:solidFill>
                  <a:schemeClr val="bg1"/>
                </a:solidFill>
                <a:latin typeface="方正喵呜体" panose="02010600010101010101" pitchFamily="2" charset="-122"/>
                <a:ea typeface="方正喵呜体" panose="02010600010101010101" pitchFamily="2" charset="-122"/>
                <a:sym typeface="Symbol" pitchFamily="18" charset="2"/>
              </a:rPr>
              <a:t>n</a:t>
            </a:r>
            <a:r>
              <a:rPr lang="en-US" altLang="zh-CN" sz="2800" dirty="0" smtClean="0">
                <a:solidFill>
                  <a:schemeClr val="bg1"/>
                </a:solidFill>
                <a:latin typeface="方正喵呜体" panose="02010600010101010101" pitchFamily="2" charset="-122"/>
                <a:ea typeface="方正喵呜体" panose="02010600010101010101" pitchFamily="2" charset="-122"/>
                <a:sym typeface="Symbol" pitchFamily="18" charset="2"/>
              </a:rPr>
              <a:t>-3, , 0</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SzPct val="50000"/>
              <a:buFont typeface="Wingdings" pitchFamily="2" charset="2"/>
              <a:buNone/>
            </a:pPr>
            <a:r>
              <a:rPr lang="en-US" altLang="zh-CN" sz="2800" i="1" dirty="0" smtClean="0">
                <a:solidFill>
                  <a:schemeClr val="bg1"/>
                </a:solidFill>
                <a:latin typeface="方正喵呜体" panose="02010600010101010101" pitchFamily="2" charset="-122"/>
                <a:ea typeface="方正喵呜体" panose="02010600010101010101" pitchFamily="2" charset="-122"/>
              </a:rPr>
              <a:t>S</a:t>
            </a:r>
            <a:r>
              <a:rPr lang="en-US" altLang="zh-CN" sz="2800" dirty="0" smtClean="0">
                <a:solidFill>
                  <a:schemeClr val="bg1"/>
                </a:solidFill>
                <a:latin typeface="方正喵呜体" panose="02010600010101010101" pitchFamily="2" charset="-122"/>
                <a:ea typeface="方正喵呜体" panose="02010600010101010101" pitchFamily="2" charset="-122"/>
              </a:rPr>
              <a:t>1</a:t>
            </a:r>
            <a:r>
              <a:rPr lang="zh-CN" altLang="en-US" sz="2800" dirty="0" smtClean="0">
                <a:solidFill>
                  <a:schemeClr val="bg1"/>
                </a:solidFill>
                <a:latin typeface="方正喵呜体" panose="02010600010101010101" pitchFamily="2" charset="-122"/>
                <a:ea typeface="方正喵呜体" panose="02010600010101010101" pitchFamily="2" charset="-122"/>
              </a:rPr>
              <a:t>是所有源自</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2800" dirty="0" smtClean="0">
                <a:solidFill>
                  <a:schemeClr val="bg1"/>
                </a:solidFill>
                <a:latin typeface="方正喵呜体" panose="02010600010101010101" pitchFamily="2" charset="-122"/>
                <a:ea typeface="方正喵呜体" panose="02010600010101010101" pitchFamily="2" charset="-122"/>
              </a:rPr>
              <a:t>的有向边</a:t>
            </a:r>
            <a:r>
              <a:rPr lang="en-US" altLang="zh-CN" sz="2800" dirty="0" smtClean="0">
                <a:solidFill>
                  <a:schemeClr val="bg1"/>
                </a:solidFill>
                <a:latin typeface="方正喵呜体" panose="02010600010101010101" pitchFamily="2" charset="-122"/>
                <a:ea typeface="方正喵呜体" panose="02010600010101010101" pitchFamily="2" charset="-122"/>
              </a:rPr>
              <a:t>&lt;</a:t>
            </a:r>
            <a:r>
              <a:rPr lang="en-US" altLang="zh-CN" sz="2800" i="1" dirty="0" smtClean="0">
                <a:solidFill>
                  <a:schemeClr val="bg1"/>
                </a:solidFill>
                <a:latin typeface="方正喵呜体" panose="02010600010101010101" pitchFamily="2" charset="-122"/>
                <a:ea typeface="方正喵呜体" panose="02010600010101010101" pitchFamily="2" charset="-122"/>
              </a:rPr>
              <a:t> </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2800" i="1"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i="1" dirty="0" err="1" smtClean="0">
                <a:solidFill>
                  <a:schemeClr val="bg1"/>
                </a:solidFill>
                <a:latin typeface="方正喵呜体" panose="02010600010101010101" pitchFamily="2" charset="-122"/>
                <a:ea typeface="方正喵呜体" panose="02010600010101010101" pitchFamily="2" charset="-122"/>
              </a:rPr>
              <a:t>V</a:t>
            </a:r>
            <a:r>
              <a:rPr lang="en-US" altLang="zh-CN" sz="2800" i="1" baseline="-25000" dirty="0" err="1" smtClean="0">
                <a:solidFill>
                  <a:schemeClr val="bg1"/>
                </a:solidFill>
                <a:latin typeface="方正喵呜体" panose="02010600010101010101" pitchFamily="2" charset="-122"/>
                <a:ea typeface="方正喵呜体" panose="02010600010101010101" pitchFamily="2" charset="-122"/>
              </a:rPr>
              <a:t>k</a:t>
            </a:r>
            <a:r>
              <a:rPr lang="en-US" altLang="zh-CN" sz="2800" dirty="0" smtClean="0">
                <a:solidFill>
                  <a:schemeClr val="bg1"/>
                </a:solidFill>
                <a:latin typeface="方正喵呜体" panose="02010600010101010101" pitchFamily="2" charset="-122"/>
                <a:ea typeface="方正喵呜体" panose="02010600010101010101" pitchFamily="2" charset="-122"/>
              </a:rPr>
              <a:t>&gt;</a:t>
            </a:r>
            <a:r>
              <a:rPr lang="zh-CN" altLang="en-US" sz="2800" dirty="0" smtClean="0">
                <a:solidFill>
                  <a:schemeClr val="bg1"/>
                </a:solidFill>
                <a:latin typeface="方正喵呜体" panose="02010600010101010101" pitchFamily="2" charset="-122"/>
                <a:ea typeface="方正喵呜体" panose="02010600010101010101" pitchFamily="2" charset="-122"/>
              </a:rPr>
              <a:t>的集合。</a:t>
            </a:r>
          </a:p>
          <a:p>
            <a:pPr lvl="1">
              <a:lnSpc>
                <a:spcPct val="105000"/>
              </a:lnSpc>
              <a:buClr>
                <a:srgbClr val="FF7C80"/>
              </a:buClr>
              <a:buSzPct val="50000"/>
              <a:buFont typeface="Wingdings" pitchFamily="2" charset="2"/>
              <a:buNone/>
            </a:pPr>
            <a:endParaRPr lang="zh-CN" altLang="en-US" sz="28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rgbClr val="FF7C80"/>
              </a:buClr>
              <a:buSzPct val="50000"/>
              <a:buFont typeface="Wingdings" pitchFamily="2" charset="2"/>
              <a:buNone/>
            </a:pPr>
            <a:endParaRPr lang="zh-CN" altLang="en-US" sz="28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rgbClr val="FF7C80"/>
              </a:buClr>
              <a:buSzPct val="50000"/>
              <a:buFont typeface="Wingdings" pitchFamily="2" charset="2"/>
              <a:buNone/>
            </a:pPr>
            <a:endParaRPr lang="zh-CN" altLang="en-US" sz="28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rgbClr val="FF7C80"/>
              </a:buClr>
              <a:buSzPct val="50000"/>
              <a:buFont typeface="Wingdings" pitchFamily="2" charset="2"/>
              <a:buNone/>
            </a:pPr>
            <a:endParaRPr lang="zh-CN" altLang="en-US" sz="28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这两个递推公式的计算必须分别在</a:t>
            </a:r>
            <a:r>
              <a:rPr lang="zh-CN" altLang="en-US" b="1" dirty="0" smtClean="0">
                <a:solidFill>
                  <a:srgbClr val="2959F3"/>
                </a:solidFill>
                <a:latin typeface="方正喵呜体" panose="02010600010101010101" pitchFamily="2" charset="-122"/>
                <a:ea typeface="方正喵呜体" panose="02010600010101010101" pitchFamily="2" charset="-122"/>
              </a:rPr>
              <a:t>拓扑有序及逆拓扑有序</a:t>
            </a:r>
            <a:r>
              <a:rPr lang="zh-CN" altLang="en-US" dirty="0" smtClean="0">
                <a:solidFill>
                  <a:schemeClr val="bg1"/>
                </a:solidFill>
                <a:latin typeface="方正喵呜体" panose="02010600010101010101" pitchFamily="2" charset="-122"/>
                <a:ea typeface="方正喵呜体" panose="02010600010101010101" pitchFamily="2" charset="-122"/>
              </a:rPr>
              <a:t>的前提下进行。</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 name="Oval 5"/>
          <p:cNvSpPr>
            <a:spLocks noChangeArrowheads="1"/>
          </p:cNvSpPr>
          <p:nvPr/>
        </p:nvSpPr>
        <p:spPr bwMode="auto">
          <a:xfrm>
            <a:off x="4127500" y="3757613"/>
            <a:ext cx="215900" cy="215900"/>
          </a:xfrm>
          <a:prstGeom prst="ellipse">
            <a:avLst/>
          </a:prstGeom>
          <a:solidFill>
            <a:srgbClr val="FFFFFF"/>
          </a:solidFill>
          <a:ln w="9525">
            <a:solidFill>
              <a:schemeClr val="bg1"/>
            </a:solidFill>
            <a:round/>
            <a:headEnd/>
            <a:tailEnd/>
          </a:ln>
          <a:effectLst/>
        </p:spPr>
        <p:txBody>
          <a:bodyPr wrap="none" anchor="ctr"/>
          <a:lstStyle/>
          <a:p>
            <a:endParaRPr lang="zh-CN" altLang="en-US">
              <a:solidFill>
                <a:schemeClr val="bg1"/>
              </a:solidFill>
            </a:endParaRPr>
          </a:p>
        </p:txBody>
      </p:sp>
      <p:sp>
        <p:nvSpPr>
          <p:cNvPr id="4" name="Line 6"/>
          <p:cNvSpPr>
            <a:spLocks noChangeShapeType="1"/>
          </p:cNvSpPr>
          <p:nvPr/>
        </p:nvSpPr>
        <p:spPr bwMode="auto">
          <a:xfrm flipV="1">
            <a:off x="4305300" y="3275013"/>
            <a:ext cx="1346200" cy="533400"/>
          </a:xfrm>
          <a:prstGeom prst="line">
            <a:avLst/>
          </a:prstGeom>
          <a:noFill/>
          <a:ln w="25400">
            <a:solidFill>
              <a:schemeClr val="bg1"/>
            </a:solidFill>
            <a:round/>
            <a:headEnd/>
            <a:tailEnd type="triangle" w="sm" len="lg"/>
          </a:ln>
          <a:effectLst/>
        </p:spPr>
        <p:txBody>
          <a:bodyPr/>
          <a:lstStyle/>
          <a:p>
            <a:endParaRPr lang="zh-CN" altLang="en-US">
              <a:solidFill>
                <a:schemeClr val="bg1"/>
              </a:solidFill>
            </a:endParaRPr>
          </a:p>
        </p:txBody>
      </p:sp>
      <p:sp>
        <p:nvSpPr>
          <p:cNvPr id="5" name="Line 7"/>
          <p:cNvSpPr>
            <a:spLocks noChangeShapeType="1"/>
          </p:cNvSpPr>
          <p:nvPr/>
        </p:nvSpPr>
        <p:spPr bwMode="auto">
          <a:xfrm flipV="1">
            <a:off x="4330700" y="3859213"/>
            <a:ext cx="1409700" cy="12700"/>
          </a:xfrm>
          <a:prstGeom prst="line">
            <a:avLst/>
          </a:prstGeom>
          <a:noFill/>
          <a:ln w="25400">
            <a:solidFill>
              <a:schemeClr val="bg1"/>
            </a:solidFill>
            <a:round/>
            <a:headEnd/>
            <a:tailEnd type="triangle" w="sm" len="lg"/>
          </a:ln>
          <a:effectLst/>
        </p:spPr>
        <p:txBody>
          <a:bodyPr/>
          <a:lstStyle/>
          <a:p>
            <a:endParaRPr lang="zh-CN" altLang="en-US">
              <a:solidFill>
                <a:schemeClr val="bg1"/>
              </a:solidFill>
            </a:endParaRPr>
          </a:p>
        </p:txBody>
      </p:sp>
      <p:sp>
        <p:nvSpPr>
          <p:cNvPr id="6" name="Line 8"/>
          <p:cNvSpPr>
            <a:spLocks noChangeShapeType="1"/>
          </p:cNvSpPr>
          <p:nvPr/>
        </p:nvSpPr>
        <p:spPr bwMode="auto">
          <a:xfrm>
            <a:off x="4305300" y="3935413"/>
            <a:ext cx="1384300" cy="457200"/>
          </a:xfrm>
          <a:prstGeom prst="line">
            <a:avLst/>
          </a:prstGeom>
          <a:noFill/>
          <a:ln w="25400">
            <a:solidFill>
              <a:schemeClr val="bg1"/>
            </a:solidFill>
            <a:round/>
            <a:headEnd/>
            <a:tailEnd type="triangle" w="sm" len="lg"/>
          </a:ln>
          <a:effectLst/>
        </p:spPr>
        <p:txBody>
          <a:bodyPr/>
          <a:lstStyle/>
          <a:p>
            <a:endParaRPr lang="zh-CN" altLang="en-US">
              <a:solidFill>
                <a:schemeClr val="bg1"/>
              </a:solidFill>
            </a:endParaRPr>
          </a:p>
        </p:txBody>
      </p:sp>
      <p:sp>
        <p:nvSpPr>
          <p:cNvPr id="7" name="Oval 9"/>
          <p:cNvSpPr>
            <a:spLocks noChangeArrowheads="1"/>
          </p:cNvSpPr>
          <p:nvPr/>
        </p:nvSpPr>
        <p:spPr bwMode="auto">
          <a:xfrm>
            <a:off x="5638800" y="3148013"/>
            <a:ext cx="215900" cy="2159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8" name="Oval 10"/>
          <p:cNvSpPr>
            <a:spLocks noChangeArrowheads="1"/>
          </p:cNvSpPr>
          <p:nvPr/>
        </p:nvSpPr>
        <p:spPr bwMode="auto">
          <a:xfrm>
            <a:off x="5753100" y="3770313"/>
            <a:ext cx="215900" cy="2159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9" name="Oval 11"/>
          <p:cNvSpPr>
            <a:spLocks noChangeArrowheads="1"/>
          </p:cNvSpPr>
          <p:nvPr/>
        </p:nvSpPr>
        <p:spPr bwMode="auto">
          <a:xfrm>
            <a:off x="5676900" y="4316413"/>
            <a:ext cx="215900" cy="215900"/>
          </a:xfrm>
          <a:prstGeom prst="ellipse">
            <a:avLst/>
          </a:prstGeom>
          <a:solidFill>
            <a:schemeClr val="tx1"/>
          </a:solidFill>
          <a:ln w="9525">
            <a:solidFill>
              <a:schemeClr val="bg1"/>
            </a:solidFill>
            <a:round/>
            <a:headEnd/>
            <a:tailEnd/>
          </a:ln>
          <a:effectLst/>
        </p:spPr>
        <p:txBody>
          <a:bodyPr wrap="none" anchor="ctr"/>
          <a:lstStyle/>
          <a:p>
            <a:endParaRPr lang="zh-CN" altLang="en-US">
              <a:solidFill>
                <a:schemeClr val="bg1"/>
              </a:solidFill>
            </a:endParaRPr>
          </a:p>
        </p:txBody>
      </p:sp>
      <p:sp>
        <p:nvSpPr>
          <p:cNvPr id="10" name="Text Box 13"/>
          <p:cNvSpPr txBox="1">
            <a:spLocks noChangeArrowheads="1"/>
          </p:cNvSpPr>
          <p:nvPr/>
        </p:nvSpPr>
        <p:spPr bwMode="auto">
          <a:xfrm>
            <a:off x="4695825" y="3100388"/>
            <a:ext cx="361950" cy="519112"/>
          </a:xfrm>
          <a:prstGeom prst="rect">
            <a:avLst/>
          </a:prstGeom>
          <a:noFill/>
          <a:ln w="9525">
            <a:noFill/>
            <a:miter lim="800000"/>
            <a:headEnd/>
            <a:tailEnd/>
          </a:ln>
          <a:effectLst/>
        </p:spPr>
        <p:txBody>
          <a:bodyPr>
            <a:spAutoFit/>
          </a:bodyPr>
          <a:lstStyle/>
          <a:p>
            <a:pPr algn="l"/>
            <a:r>
              <a:rPr kumimoji="1" lang="en-US" altLang="zh-CN" sz="2800">
                <a:solidFill>
                  <a:schemeClr val="bg1"/>
                </a:solidFill>
                <a:ea typeface="宋体" pitchFamily="2" charset="-122"/>
              </a:rPr>
              <a:t>6</a:t>
            </a:r>
          </a:p>
        </p:txBody>
      </p:sp>
      <p:sp>
        <p:nvSpPr>
          <p:cNvPr id="11" name="Text Box 14"/>
          <p:cNvSpPr txBox="1">
            <a:spLocks noChangeArrowheads="1"/>
          </p:cNvSpPr>
          <p:nvPr/>
        </p:nvSpPr>
        <p:spPr bwMode="auto">
          <a:xfrm>
            <a:off x="5127625" y="3430588"/>
            <a:ext cx="361950" cy="519112"/>
          </a:xfrm>
          <a:prstGeom prst="rect">
            <a:avLst/>
          </a:prstGeom>
          <a:noFill/>
          <a:ln w="9525">
            <a:noFill/>
            <a:miter lim="800000"/>
            <a:headEnd/>
            <a:tailEnd/>
          </a:ln>
          <a:effectLst/>
        </p:spPr>
        <p:txBody>
          <a:bodyPr>
            <a:spAutoFit/>
          </a:bodyPr>
          <a:lstStyle/>
          <a:p>
            <a:pPr algn="l"/>
            <a:r>
              <a:rPr kumimoji="1" lang="en-US" altLang="zh-CN" sz="2800">
                <a:solidFill>
                  <a:schemeClr val="bg1"/>
                </a:solidFill>
                <a:ea typeface="宋体" pitchFamily="2" charset="-122"/>
              </a:rPr>
              <a:t>7</a:t>
            </a:r>
          </a:p>
        </p:txBody>
      </p:sp>
      <p:sp>
        <p:nvSpPr>
          <p:cNvPr id="12" name="Text Box 15"/>
          <p:cNvSpPr txBox="1">
            <a:spLocks noChangeArrowheads="1"/>
          </p:cNvSpPr>
          <p:nvPr/>
        </p:nvSpPr>
        <p:spPr bwMode="auto">
          <a:xfrm>
            <a:off x="4568825" y="4052888"/>
            <a:ext cx="361950" cy="519112"/>
          </a:xfrm>
          <a:prstGeom prst="rect">
            <a:avLst/>
          </a:prstGeom>
          <a:noFill/>
          <a:ln w="9525">
            <a:noFill/>
            <a:miter lim="800000"/>
            <a:headEnd/>
            <a:tailEnd/>
          </a:ln>
          <a:effectLst/>
        </p:spPr>
        <p:txBody>
          <a:bodyPr>
            <a:spAutoFit/>
          </a:bodyPr>
          <a:lstStyle/>
          <a:p>
            <a:pPr algn="l"/>
            <a:r>
              <a:rPr kumimoji="1" lang="en-US" altLang="zh-CN" sz="2800">
                <a:solidFill>
                  <a:schemeClr val="bg1"/>
                </a:solidFill>
                <a:ea typeface="宋体" pitchFamily="2" charset="-122"/>
              </a:rPr>
              <a:t>5</a:t>
            </a:r>
          </a:p>
        </p:txBody>
      </p:sp>
      <p:sp>
        <p:nvSpPr>
          <p:cNvPr id="13" name="Text Box 16"/>
          <p:cNvSpPr txBox="1">
            <a:spLocks noChangeArrowheads="1"/>
          </p:cNvSpPr>
          <p:nvPr/>
        </p:nvSpPr>
        <p:spPr bwMode="auto">
          <a:xfrm>
            <a:off x="5889625" y="2960688"/>
            <a:ext cx="1352550" cy="519112"/>
          </a:xfrm>
          <a:prstGeom prst="rect">
            <a:avLst/>
          </a:prstGeom>
          <a:noFill/>
          <a:ln w="9525">
            <a:noFill/>
            <a:miter lim="800000"/>
            <a:headEnd/>
            <a:tailEnd/>
          </a:ln>
          <a:effectLst/>
        </p:spPr>
        <p:txBody>
          <a:bodyPr>
            <a:spAutoFit/>
          </a:bodyPr>
          <a:lstStyle/>
          <a:p>
            <a:pPr algn="l"/>
            <a:r>
              <a:rPr kumimoji="1" lang="en-US" altLang="zh-CN" sz="2800" i="1">
                <a:solidFill>
                  <a:schemeClr val="bg1"/>
                </a:solidFill>
                <a:ea typeface="宋体" pitchFamily="2" charset="-122"/>
              </a:rPr>
              <a:t>Vl </a:t>
            </a:r>
            <a:r>
              <a:rPr kumimoji="1" lang="en-US" altLang="zh-CN" sz="2800">
                <a:solidFill>
                  <a:schemeClr val="bg1"/>
                </a:solidFill>
                <a:ea typeface="宋体" pitchFamily="2" charset="-122"/>
              </a:rPr>
              <a:t>= 19</a:t>
            </a:r>
          </a:p>
        </p:txBody>
      </p:sp>
      <p:sp>
        <p:nvSpPr>
          <p:cNvPr id="14" name="Text Box 17"/>
          <p:cNvSpPr txBox="1">
            <a:spLocks noChangeArrowheads="1"/>
          </p:cNvSpPr>
          <p:nvPr/>
        </p:nvSpPr>
        <p:spPr bwMode="auto">
          <a:xfrm>
            <a:off x="5940425" y="3608388"/>
            <a:ext cx="1352550" cy="519112"/>
          </a:xfrm>
          <a:prstGeom prst="rect">
            <a:avLst/>
          </a:prstGeom>
          <a:noFill/>
          <a:ln w="9525">
            <a:noFill/>
            <a:miter lim="800000"/>
            <a:headEnd/>
            <a:tailEnd/>
          </a:ln>
          <a:effectLst/>
        </p:spPr>
        <p:txBody>
          <a:bodyPr>
            <a:spAutoFit/>
          </a:bodyPr>
          <a:lstStyle/>
          <a:p>
            <a:pPr algn="l"/>
            <a:r>
              <a:rPr kumimoji="1" lang="en-US" altLang="zh-CN" sz="2800" i="1">
                <a:solidFill>
                  <a:schemeClr val="bg1"/>
                </a:solidFill>
                <a:ea typeface="宋体" pitchFamily="2" charset="-122"/>
              </a:rPr>
              <a:t>Vl </a:t>
            </a:r>
            <a:r>
              <a:rPr kumimoji="1" lang="en-US" altLang="zh-CN" sz="2800">
                <a:solidFill>
                  <a:schemeClr val="bg1"/>
                </a:solidFill>
                <a:ea typeface="宋体" pitchFamily="2" charset="-122"/>
              </a:rPr>
              <a:t>= 24</a:t>
            </a:r>
          </a:p>
        </p:txBody>
      </p:sp>
      <p:sp>
        <p:nvSpPr>
          <p:cNvPr id="15" name="Text Box 18"/>
          <p:cNvSpPr txBox="1">
            <a:spLocks noChangeArrowheads="1"/>
          </p:cNvSpPr>
          <p:nvPr/>
        </p:nvSpPr>
        <p:spPr bwMode="auto">
          <a:xfrm>
            <a:off x="5851525" y="4179888"/>
            <a:ext cx="1352550" cy="519112"/>
          </a:xfrm>
          <a:prstGeom prst="rect">
            <a:avLst/>
          </a:prstGeom>
          <a:noFill/>
          <a:ln w="9525">
            <a:noFill/>
            <a:miter lim="800000"/>
            <a:headEnd/>
            <a:tailEnd/>
          </a:ln>
          <a:effectLst/>
        </p:spPr>
        <p:txBody>
          <a:bodyPr>
            <a:spAutoFit/>
          </a:bodyPr>
          <a:lstStyle/>
          <a:p>
            <a:pPr algn="l"/>
            <a:r>
              <a:rPr kumimoji="1" lang="en-US" altLang="zh-CN" sz="2800" i="1">
                <a:solidFill>
                  <a:schemeClr val="bg1"/>
                </a:solidFill>
                <a:ea typeface="宋体" pitchFamily="2" charset="-122"/>
              </a:rPr>
              <a:t>Vl </a:t>
            </a:r>
            <a:r>
              <a:rPr kumimoji="1" lang="en-US" altLang="zh-CN" sz="2800">
                <a:solidFill>
                  <a:schemeClr val="bg1"/>
                </a:solidFill>
                <a:ea typeface="宋体" pitchFamily="2" charset="-122"/>
              </a:rPr>
              <a:t>= 11</a:t>
            </a:r>
          </a:p>
        </p:txBody>
      </p:sp>
      <p:sp>
        <p:nvSpPr>
          <p:cNvPr id="16" name="Text Box 19"/>
          <p:cNvSpPr txBox="1">
            <a:spLocks noChangeArrowheads="1"/>
          </p:cNvSpPr>
          <p:nvPr/>
        </p:nvSpPr>
        <p:spPr bwMode="auto">
          <a:xfrm>
            <a:off x="1511660" y="3595688"/>
            <a:ext cx="2619015" cy="519112"/>
          </a:xfrm>
          <a:prstGeom prst="rect">
            <a:avLst/>
          </a:prstGeom>
          <a:noFill/>
          <a:ln w="9525">
            <a:noFill/>
            <a:miter lim="800000"/>
            <a:headEnd/>
            <a:tailEnd/>
          </a:ln>
          <a:effectLst/>
        </p:spPr>
        <p:txBody>
          <a:bodyPr wrap="square">
            <a:spAutoFit/>
          </a:bodyPr>
          <a:lstStyle/>
          <a:p>
            <a:pPr algn="l"/>
            <a:r>
              <a:rPr kumimoji="1" lang="en-US" altLang="zh-CN" sz="2800" i="1" dirty="0" err="1">
                <a:solidFill>
                  <a:schemeClr val="bg1"/>
                </a:solidFill>
                <a:ea typeface="宋体" pitchFamily="2" charset="-122"/>
              </a:rPr>
              <a:t>Vl</a:t>
            </a:r>
            <a:r>
              <a:rPr kumimoji="1" lang="en-US" altLang="zh-CN" sz="2800" i="1" dirty="0">
                <a:solidFill>
                  <a:schemeClr val="bg1"/>
                </a:solidFill>
                <a:ea typeface="宋体" pitchFamily="2" charset="-122"/>
              </a:rPr>
              <a:t> </a:t>
            </a:r>
            <a:r>
              <a:rPr kumimoji="1" lang="en-US" altLang="zh-CN" sz="2800" dirty="0">
                <a:solidFill>
                  <a:schemeClr val="bg1"/>
                </a:solidFill>
                <a:ea typeface="宋体" pitchFamily="2" charset="-122"/>
              </a:rPr>
              <a:t>= </a:t>
            </a:r>
            <a:r>
              <a:rPr kumimoji="1" lang="en-US" altLang="zh-CN" sz="2800" dirty="0" smtClean="0">
                <a:solidFill>
                  <a:schemeClr val="bg1"/>
                </a:solidFill>
                <a:ea typeface="宋体" pitchFamily="2" charset="-122"/>
              </a:rPr>
              <a:t>13 / 17 / 6</a:t>
            </a:r>
            <a:endParaRPr kumimoji="1" lang="en-US" altLang="zh-CN" sz="2800" dirty="0">
              <a:solidFill>
                <a:schemeClr val="bg1"/>
              </a:solidFill>
              <a:ea typeface="宋体" pitchFamily="2" charset="-122"/>
            </a:endParaRPr>
          </a:p>
        </p:txBody>
      </p:sp>
    </p:spTree>
    <p:extLst>
      <p:ext uri="{BB962C8B-B14F-4D97-AF65-F5344CB8AC3E}">
        <p14:creationId xmlns:p14="http://schemas.microsoft.com/office/powerpoint/2010/main" val="1516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357126" y="1400854"/>
            <a:ext cx="1357322" cy="428616"/>
          </a:xfrm>
          <a:prstGeom prst="rect">
            <a:avLst/>
          </a:prstGeom>
        </p:spPr>
        <p:txBody>
          <a:bodyPr/>
          <a:lstStyle/>
          <a:p>
            <a:pPr marL="342900" marR="0" lvl="0" indent="-342900" algn="ctr" defTabSz="914400" rtl="0" eaLnBrk="1" fontAlgn="auto" latinLnBrk="0" hangingPunct="1">
              <a:lnSpc>
                <a:spcPct val="100000"/>
              </a:lnSpc>
              <a:spcBef>
                <a:spcPct val="20000"/>
              </a:spcBef>
              <a:spcAft>
                <a:spcPts val="0"/>
              </a:spcAft>
              <a:buClrTx/>
              <a:buSzTx/>
              <a:buFont typeface="Wingdings" pitchFamily="2" charset="2"/>
              <a:buNone/>
              <a:tabLst/>
              <a:defRPr/>
            </a:pPr>
            <a:r>
              <a:rPr lang="zh-CN" altLang="en-US" sz="2200" b="1" smtClean="0"/>
              <a:t>定义</a:t>
            </a:r>
            <a:r>
              <a:rPr lang="en-US" altLang="zh-CN" sz="2200" b="1" smtClean="0"/>
              <a:t>15.3</a:t>
            </a:r>
            <a:endParaRPr kumimoji="0" lang="zh-CN" altLang="en-US" sz="2200" b="1" i="0" u="none" strike="noStrike" kern="1200" cap="none" spc="0" normalizeH="0" baseline="0" noProof="0" smtClean="0">
              <a:ln>
                <a:noFill/>
              </a:ln>
              <a:solidFill>
                <a:schemeClr val="tx1"/>
              </a:solidFill>
              <a:effectLst/>
              <a:uLnTx/>
              <a:uFillTx/>
              <a:latin typeface="+mn-lt"/>
              <a:ea typeface="+mn-ea"/>
              <a:cs typeface="+mn-cs"/>
            </a:endParaRPr>
          </a:p>
        </p:txBody>
      </p:sp>
      <p:sp>
        <p:nvSpPr>
          <p:cNvPr id="5" name="TextBox 6"/>
          <p:cNvSpPr txBox="1"/>
          <p:nvPr/>
        </p:nvSpPr>
        <p:spPr>
          <a:xfrm>
            <a:off x="1785918" y="2928934"/>
            <a:ext cx="6786610" cy="769441"/>
          </a:xfrm>
          <a:prstGeom prst="rect">
            <a:avLst/>
          </a:prstGeom>
          <a:noFill/>
        </p:spPr>
        <p:txBody>
          <a:bodyPr wrap="square" rtlCol="0">
            <a:spAutoFit/>
          </a:bodyPr>
          <a:lstStyle/>
          <a:p>
            <a:r>
              <a:rPr lang="zh-CN" altLang="en-US" sz="2200" smtClean="0"/>
              <a:t>设</a:t>
            </a:r>
            <a:r>
              <a:rPr lang="en-US" altLang="zh-CN" sz="2200" smtClean="0"/>
              <a:t>P</a:t>
            </a:r>
            <a:r>
              <a:rPr lang="zh-CN" altLang="en-US" sz="2200" smtClean="0"/>
              <a:t>是</a:t>
            </a:r>
            <a:r>
              <a:rPr lang="en-US" altLang="zh-CN" sz="2200" smtClean="0"/>
              <a:t>G</a:t>
            </a:r>
            <a:r>
              <a:rPr lang="zh-CN" altLang="en-US" sz="2200" smtClean="0"/>
              <a:t>中的一条通路，</a:t>
            </a:r>
            <a:r>
              <a:rPr lang="en-US" altLang="zh-CN" sz="2200" smtClean="0"/>
              <a:t>P</a:t>
            </a:r>
            <a:r>
              <a:rPr lang="zh-CN" altLang="en-US" sz="2200" smtClean="0"/>
              <a:t>中所有边的权之和称为</a:t>
            </a:r>
            <a:r>
              <a:rPr lang="en-US" altLang="zh-CN" sz="2200" smtClean="0"/>
              <a:t>P</a:t>
            </a:r>
            <a:r>
              <a:rPr lang="zh-CN" altLang="en-US" sz="2200" smtClean="0"/>
              <a:t>的长度，记作</a:t>
            </a:r>
            <a:r>
              <a:rPr lang="en-US" altLang="zh-CN" sz="2200" smtClean="0"/>
              <a:t>W(P)</a:t>
            </a:r>
            <a:r>
              <a:rPr lang="zh-CN" altLang="en-US" sz="2200" smtClean="0"/>
              <a:t>，类似可定义回路</a:t>
            </a:r>
            <a:r>
              <a:rPr lang="en-US" altLang="zh-CN" sz="2200" smtClean="0"/>
              <a:t>C</a:t>
            </a:r>
            <a:r>
              <a:rPr lang="zh-CN" altLang="en-US" sz="2200" smtClean="0"/>
              <a:t>的长度。</a:t>
            </a:r>
            <a:endParaRPr lang="en-US" altLang="zh-CN" sz="2200" smtClean="0"/>
          </a:p>
        </p:txBody>
      </p:sp>
      <p:grpSp>
        <p:nvGrpSpPr>
          <p:cNvPr id="6" name="组合 5"/>
          <p:cNvGrpSpPr/>
          <p:nvPr/>
        </p:nvGrpSpPr>
        <p:grpSpPr>
          <a:xfrm>
            <a:off x="695566" y="1500174"/>
            <a:ext cx="7257787" cy="4343400"/>
            <a:chOff x="695566" y="1500174"/>
            <a:chExt cx="7257787" cy="4343400"/>
          </a:xfrm>
        </p:grpSpPr>
        <p:pic>
          <p:nvPicPr>
            <p:cNvPr id="7" name="Picture 2"/>
            <p:cNvPicPr>
              <a:picLocks noChangeAspect="1" noChangeArrowheads="1"/>
            </p:cNvPicPr>
            <p:nvPr/>
          </p:nvPicPr>
          <p:blipFill>
            <a:blip r:embed="rId2" cstate="print"/>
            <a:srcRect/>
            <a:stretch>
              <a:fillRect/>
            </a:stretch>
          </p:blipFill>
          <p:spPr bwMode="auto">
            <a:xfrm>
              <a:off x="1428728" y="1500174"/>
              <a:ext cx="6524625" cy="4343400"/>
            </a:xfrm>
            <a:prstGeom prst="rect">
              <a:avLst/>
            </a:prstGeom>
            <a:ln w="190500" cap="sq">
              <a:solidFill>
                <a:schemeClr val="tx2">
                  <a:lumMod val="60000"/>
                  <a:lumOff val="4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TextBox 10"/>
            <p:cNvSpPr txBox="1"/>
            <p:nvPr/>
          </p:nvSpPr>
          <p:spPr>
            <a:xfrm rot="19199685">
              <a:off x="695566" y="1563600"/>
              <a:ext cx="1428760"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solidFill>
                      <a:schemeClr val="accent2"/>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喵呜体" pitchFamily="2" charset="-122"/>
                  <a:ea typeface="方正喵呜体" pitchFamily="2" charset="-122"/>
                </a:rPr>
                <a:t>Warcraft</a:t>
              </a:r>
              <a:endParaRPr lang="zh-CN" altLang="en-US" sz="2200" b="1" spc="50" smtClean="0">
                <a:ln w="11430">
                  <a:solidFill>
                    <a:schemeClr val="accent2"/>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喵呜体" pitchFamily="2" charset="-122"/>
                <a:ea typeface="方正喵呜体" pitchFamily="2" charset="-122"/>
              </a:endParaRPr>
            </a:p>
          </p:txBody>
        </p:sp>
      </p:grpSp>
      <p:grpSp>
        <p:nvGrpSpPr>
          <p:cNvPr id="9" name="组合 8"/>
          <p:cNvGrpSpPr/>
          <p:nvPr/>
        </p:nvGrpSpPr>
        <p:grpSpPr>
          <a:xfrm>
            <a:off x="2486824" y="1880893"/>
            <a:ext cx="4900343" cy="3909851"/>
            <a:chOff x="2486824" y="1880893"/>
            <a:chExt cx="4900343" cy="3909851"/>
          </a:xfrm>
        </p:grpSpPr>
        <p:sp>
          <p:nvSpPr>
            <p:cNvPr id="10" name="上箭头 9"/>
            <p:cNvSpPr/>
            <p:nvPr/>
          </p:nvSpPr>
          <p:spPr>
            <a:xfrm rot="929200">
              <a:off x="2486824" y="3367343"/>
              <a:ext cx="357190" cy="2088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1" name="上箭头 10"/>
            <p:cNvSpPr/>
            <p:nvPr/>
          </p:nvSpPr>
          <p:spPr>
            <a:xfrm rot="2193993">
              <a:off x="3158552" y="3702744"/>
              <a:ext cx="357190" cy="2088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2" name="上箭头 11"/>
            <p:cNvSpPr/>
            <p:nvPr/>
          </p:nvSpPr>
          <p:spPr>
            <a:xfrm rot="2559910">
              <a:off x="3367855" y="1959297"/>
              <a:ext cx="357190" cy="1224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3" name="上箭头 12"/>
            <p:cNvSpPr/>
            <p:nvPr/>
          </p:nvSpPr>
          <p:spPr>
            <a:xfrm rot="5555730">
              <a:off x="5248090" y="997488"/>
              <a:ext cx="357190" cy="2124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4" name="上箭头 13"/>
            <p:cNvSpPr/>
            <p:nvPr/>
          </p:nvSpPr>
          <p:spPr>
            <a:xfrm rot="6908230">
              <a:off x="3464186" y="2964291"/>
              <a:ext cx="357190" cy="936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5" name="上箭头 14"/>
            <p:cNvSpPr/>
            <p:nvPr/>
          </p:nvSpPr>
          <p:spPr>
            <a:xfrm rot="9447985">
              <a:off x="4384910" y="3879347"/>
              <a:ext cx="357190" cy="1224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6" name="上箭头 15"/>
            <p:cNvSpPr/>
            <p:nvPr/>
          </p:nvSpPr>
          <p:spPr>
            <a:xfrm rot="7285510">
              <a:off x="5323048" y="3193219"/>
              <a:ext cx="357190" cy="2664000"/>
            </a:xfrm>
            <a:prstGeom prst="upArrow">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7" name="任意多边形 16"/>
            <p:cNvSpPr/>
            <p:nvPr/>
          </p:nvSpPr>
          <p:spPr>
            <a:xfrm>
              <a:off x="6491817" y="2311400"/>
              <a:ext cx="315383" cy="2743200"/>
            </a:xfrm>
            <a:custGeom>
              <a:avLst/>
              <a:gdLst>
                <a:gd name="connsiteX0" fmla="*/ 315383 w 315383"/>
                <a:gd name="connsiteY0" fmla="*/ 2743200 h 2743200"/>
                <a:gd name="connsiteX1" fmla="*/ 35983 w 315383"/>
                <a:gd name="connsiteY1" fmla="*/ 1689100 h 2743200"/>
                <a:gd name="connsiteX2" fmla="*/ 99483 w 315383"/>
                <a:gd name="connsiteY2" fmla="*/ 0 h 2743200"/>
              </a:gdLst>
              <a:ahLst/>
              <a:cxnLst>
                <a:cxn ang="0">
                  <a:pos x="connsiteX0" y="connsiteY0"/>
                </a:cxn>
                <a:cxn ang="0">
                  <a:pos x="connsiteX1" y="connsiteY1"/>
                </a:cxn>
                <a:cxn ang="0">
                  <a:pos x="connsiteX2" y="connsiteY2"/>
                </a:cxn>
              </a:cxnLst>
              <a:rect l="l" t="t" r="r" b="b"/>
              <a:pathLst>
                <a:path w="315383" h="2743200">
                  <a:moveTo>
                    <a:pt x="315383" y="2743200"/>
                  </a:moveTo>
                  <a:cubicBezTo>
                    <a:pt x="193674" y="2444750"/>
                    <a:pt x="71966" y="2146300"/>
                    <a:pt x="35983" y="1689100"/>
                  </a:cubicBezTo>
                  <a:cubicBezTo>
                    <a:pt x="0" y="1231900"/>
                    <a:pt x="99483" y="0"/>
                    <a:pt x="99483" y="0"/>
                  </a:cubicBezTo>
                </a:path>
              </a:pathLst>
            </a:custGeom>
            <a:ln w="190500">
              <a:solidFill>
                <a:srgbClr val="BC4744"/>
              </a:solidFill>
              <a:tailEnd type="triangle" w="sm" len="sm"/>
            </a:ln>
            <a:scene3d>
              <a:camera prst="orthographicFront"/>
              <a:lightRig rig="chilly" dir="t"/>
            </a:scene3d>
            <a:sp3d prstMaterial="softEdge">
              <a:bevelT w="38100" h="38100"/>
            </a:sp3d>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8" name="任意多边形 17"/>
            <p:cNvSpPr/>
            <p:nvPr/>
          </p:nvSpPr>
          <p:spPr>
            <a:xfrm>
              <a:off x="6807200" y="2362200"/>
              <a:ext cx="579967" cy="2851150"/>
            </a:xfrm>
            <a:custGeom>
              <a:avLst/>
              <a:gdLst>
                <a:gd name="connsiteX0" fmla="*/ 292100 w 579967"/>
                <a:gd name="connsiteY0" fmla="*/ 2819400 h 2851150"/>
                <a:gd name="connsiteX1" fmla="*/ 304800 w 579967"/>
                <a:gd name="connsiteY1" fmla="*/ 2768600 h 2851150"/>
                <a:gd name="connsiteX2" fmla="*/ 546100 w 579967"/>
                <a:gd name="connsiteY2" fmla="*/ 2324100 h 2851150"/>
                <a:gd name="connsiteX3" fmla="*/ 508000 w 579967"/>
                <a:gd name="connsiteY3" fmla="*/ 1447800 h 2851150"/>
                <a:gd name="connsiteX4" fmla="*/ 304800 w 579967"/>
                <a:gd name="connsiteY4" fmla="*/ 482600 h 2851150"/>
                <a:gd name="connsiteX5" fmla="*/ 0 w 579967"/>
                <a:gd name="connsiteY5" fmla="*/ 0 h 28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67" h="2851150">
                  <a:moveTo>
                    <a:pt x="292100" y="2819400"/>
                  </a:moveTo>
                  <a:cubicBezTo>
                    <a:pt x="277283" y="2835275"/>
                    <a:pt x="262467" y="2851150"/>
                    <a:pt x="304800" y="2768600"/>
                  </a:cubicBezTo>
                  <a:cubicBezTo>
                    <a:pt x="347133" y="2686050"/>
                    <a:pt x="512233" y="2544233"/>
                    <a:pt x="546100" y="2324100"/>
                  </a:cubicBezTo>
                  <a:cubicBezTo>
                    <a:pt x="579967" y="2103967"/>
                    <a:pt x="548217" y="1754717"/>
                    <a:pt x="508000" y="1447800"/>
                  </a:cubicBezTo>
                  <a:cubicBezTo>
                    <a:pt x="467783" y="1140883"/>
                    <a:pt x="389467" y="723900"/>
                    <a:pt x="304800" y="482600"/>
                  </a:cubicBezTo>
                  <a:cubicBezTo>
                    <a:pt x="220133" y="241300"/>
                    <a:pt x="0" y="0"/>
                    <a:pt x="0" y="0"/>
                  </a:cubicBezTo>
                </a:path>
              </a:pathLst>
            </a:custGeom>
            <a:ln w="190500">
              <a:solidFill>
                <a:srgbClr val="BC4744"/>
              </a:solidFill>
              <a:tailEnd type="triangle" w="sm" len="sm"/>
            </a:ln>
            <a:scene3d>
              <a:camera prst="orthographicFront"/>
              <a:lightRig rig="threePt" dir="t"/>
            </a:scene3d>
            <a:sp3d>
              <a:bevelT w="38100" h="38100"/>
            </a:sp3d>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grpSp>
        <p:nvGrpSpPr>
          <p:cNvPr id="19" name="组合 18"/>
          <p:cNvGrpSpPr/>
          <p:nvPr/>
        </p:nvGrpSpPr>
        <p:grpSpPr>
          <a:xfrm>
            <a:off x="2285984" y="1785926"/>
            <a:ext cx="4786346" cy="3929090"/>
            <a:chOff x="2285984" y="1785926"/>
            <a:chExt cx="4786346" cy="3929090"/>
          </a:xfrm>
        </p:grpSpPr>
        <p:sp>
          <p:nvSpPr>
            <p:cNvPr id="20" name="椭圆 19"/>
            <p:cNvSpPr/>
            <p:nvPr/>
          </p:nvSpPr>
          <p:spPr>
            <a:xfrm>
              <a:off x="2786050" y="2972478"/>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1" name="椭圆 20"/>
            <p:cNvSpPr/>
            <p:nvPr/>
          </p:nvSpPr>
          <p:spPr>
            <a:xfrm>
              <a:off x="3929058" y="3500438"/>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2" name="椭圆 21"/>
            <p:cNvSpPr/>
            <p:nvPr/>
          </p:nvSpPr>
          <p:spPr>
            <a:xfrm>
              <a:off x="6643702" y="5072074"/>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3" name="椭圆 22"/>
            <p:cNvSpPr/>
            <p:nvPr/>
          </p:nvSpPr>
          <p:spPr>
            <a:xfrm>
              <a:off x="4714876" y="5000636"/>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4" name="椭圆 23"/>
            <p:cNvSpPr/>
            <p:nvPr/>
          </p:nvSpPr>
          <p:spPr>
            <a:xfrm>
              <a:off x="3929058" y="1785926"/>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5" name="椭圆 24"/>
            <p:cNvSpPr/>
            <p:nvPr/>
          </p:nvSpPr>
          <p:spPr>
            <a:xfrm>
              <a:off x="6429388" y="1928802"/>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26" name="椭圆 25"/>
            <p:cNvSpPr/>
            <p:nvPr/>
          </p:nvSpPr>
          <p:spPr>
            <a:xfrm>
              <a:off x="2285984" y="5286388"/>
              <a:ext cx="428628" cy="428628"/>
            </a:xfrm>
            <a:prstGeom prst="ellipse">
              <a:avLst/>
            </a:prstGeom>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grpSp>
      <p:grpSp>
        <p:nvGrpSpPr>
          <p:cNvPr id="27" name="组合 26"/>
          <p:cNvGrpSpPr/>
          <p:nvPr/>
        </p:nvGrpSpPr>
        <p:grpSpPr>
          <a:xfrm>
            <a:off x="500034" y="1428736"/>
            <a:ext cx="8358246" cy="4321142"/>
            <a:chOff x="428596" y="1428736"/>
            <a:chExt cx="8358246" cy="4321142"/>
          </a:xfrm>
        </p:grpSpPr>
        <p:pic>
          <p:nvPicPr>
            <p:cNvPr id="28" name="Picture 3"/>
            <p:cNvPicPr>
              <a:picLocks noChangeAspect="1" noChangeArrowheads="1"/>
            </p:cNvPicPr>
            <p:nvPr/>
          </p:nvPicPr>
          <p:blipFill>
            <a:blip r:embed="rId3" cstate="print"/>
            <a:srcRect/>
            <a:stretch>
              <a:fillRect/>
            </a:stretch>
          </p:blipFill>
          <p:spPr bwMode="auto">
            <a:xfrm>
              <a:off x="4786314" y="3357562"/>
              <a:ext cx="4000528" cy="23923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9" name="Picture 4"/>
            <p:cNvPicPr>
              <a:picLocks noChangeAspect="1" noChangeArrowheads="1"/>
            </p:cNvPicPr>
            <p:nvPr/>
          </p:nvPicPr>
          <p:blipFill>
            <a:blip r:embed="rId4" cstate="print"/>
            <a:srcRect/>
            <a:stretch>
              <a:fillRect/>
            </a:stretch>
          </p:blipFill>
          <p:spPr bwMode="auto">
            <a:xfrm>
              <a:off x="428596" y="1428736"/>
              <a:ext cx="4217066" cy="27860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0" name="TextBox 35"/>
            <p:cNvSpPr txBox="1"/>
            <p:nvPr/>
          </p:nvSpPr>
          <p:spPr>
            <a:xfrm>
              <a:off x="5286380" y="1785926"/>
              <a:ext cx="3143272" cy="461665"/>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p>
              <a:pPr algn="ctr"/>
              <a:r>
                <a:rPr lang="zh-CN" altLang="en-US" sz="2400" b="1" dirty="0" smtClean="0">
                  <a:ln w="11430"/>
                  <a:solidFill>
                    <a:schemeClr val="bg1"/>
                  </a:solidFill>
                  <a:latin typeface="方正卡通简体" pitchFamily="65" charset="-122"/>
                  <a:ea typeface="方正卡通简体" pitchFamily="65" charset="-122"/>
                </a:rPr>
                <a:t>最短路径</a:t>
              </a:r>
            </a:p>
          </p:txBody>
        </p:sp>
        <p:sp>
          <p:nvSpPr>
            <p:cNvPr id="31" name="TextBox 36"/>
            <p:cNvSpPr txBox="1"/>
            <p:nvPr/>
          </p:nvSpPr>
          <p:spPr>
            <a:xfrm>
              <a:off x="5286380" y="2395831"/>
              <a:ext cx="3143272" cy="461665"/>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p>
              <a:pPr algn="ctr"/>
              <a:r>
                <a:rPr lang="zh-CN" altLang="en-US" sz="2400" b="1" smtClean="0">
                  <a:ln w="11430"/>
                  <a:solidFill>
                    <a:schemeClr val="bg1"/>
                  </a:solidFill>
                  <a:latin typeface="方正卡通简体" pitchFamily="65" charset="-122"/>
                  <a:ea typeface="方正卡通简体" pitchFamily="65" charset="-122"/>
                </a:rPr>
                <a:t>最经济路径</a:t>
              </a:r>
            </a:p>
          </p:txBody>
        </p:sp>
        <p:sp>
          <p:nvSpPr>
            <p:cNvPr id="32" name="TextBox 37"/>
            <p:cNvSpPr txBox="1"/>
            <p:nvPr/>
          </p:nvSpPr>
          <p:spPr>
            <a:xfrm>
              <a:off x="1000100" y="5214950"/>
              <a:ext cx="3143272" cy="461665"/>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p>
              <a:pPr algn="ctr"/>
              <a:r>
                <a:rPr lang="zh-CN" altLang="en-US" sz="2400" b="1" smtClean="0">
                  <a:ln w="11430"/>
                  <a:solidFill>
                    <a:schemeClr val="bg1"/>
                  </a:solidFill>
                  <a:latin typeface="方正卡通简体" pitchFamily="65" charset="-122"/>
                  <a:ea typeface="方正卡通简体" pitchFamily="65" charset="-122"/>
                </a:rPr>
                <a:t>最可靠路径</a:t>
              </a:r>
            </a:p>
          </p:txBody>
        </p:sp>
        <p:sp>
          <p:nvSpPr>
            <p:cNvPr id="33" name="TextBox 38"/>
            <p:cNvSpPr txBox="1"/>
            <p:nvPr/>
          </p:nvSpPr>
          <p:spPr>
            <a:xfrm>
              <a:off x="1009624" y="4724408"/>
              <a:ext cx="3143272" cy="461665"/>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p>
              <a:pPr algn="ctr"/>
              <a:r>
                <a:rPr lang="zh-CN" altLang="en-US" sz="2400" b="1" smtClean="0">
                  <a:ln w="11430"/>
                  <a:solidFill>
                    <a:schemeClr val="bg1"/>
                  </a:solidFill>
                  <a:latin typeface="方正卡通简体" pitchFamily="65" charset="-122"/>
                  <a:ea typeface="方正卡通简体" pitchFamily="65" charset="-122"/>
                </a:rPr>
                <a:t>最快路径</a:t>
              </a:r>
            </a:p>
          </p:txBody>
        </p:sp>
      </p:grpSp>
    </p:spTree>
    <p:extLst>
      <p:ext uri="{BB962C8B-B14F-4D97-AF65-F5344CB8AC3E}">
        <p14:creationId xmlns:p14="http://schemas.microsoft.com/office/powerpoint/2010/main" val="39501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13" y="947462"/>
            <a:ext cx="4762500" cy="2143125"/>
          </a:xfrm>
          <a:prstGeom prst="rect">
            <a:avLst/>
          </a:prstGeom>
        </p:spPr>
      </p:pic>
      <p:pic>
        <p:nvPicPr>
          <p:cNvPr id="3" name="图片 2"/>
          <p:cNvPicPr>
            <a:picLocks noChangeAspect="1"/>
          </p:cNvPicPr>
          <p:nvPr/>
        </p:nvPicPr>
        <p:blipFill>
          <a:blip r:embed="rId3"/>
          <a:stretch>
            <a:fillRect/>
          </a:stretch>
        </p:blipFill>
        <p:spPr>
          <a:xfrm>
            <a:off x="4716016" y="947462"/>
            <a:ext cx="4427984" cy="2634650"/>
          </a:xfrm>
          <a:prstGeom prst="rect">
            <a:avLst/>
          </a:prstGeom>
        </p:spPr>
      </p:pic>
      <p:pic>
        <p:nvPicPr>
          <p:cNvPr id="4" name="图片 3"/>
          <p:cNvPicPr>
            <a:picLocks noChangeAspect="1"/>
          </p:cNvPicPr>
          <p:nvPr/>
        </p:nvPicPr>
        <p:blipFill>
          <a:blip r:embed="rId4"/>
          <a:stretch>
            <a:fillRect/>
          </a:stretch>
        </p:blipFill>
        <p:spPr>
          <a:xfrm>
            <a:off x="4711987" y="3582112"/>
            <a:ext cx="4432013" cy="2405910"/>
          </a:xfrm>
          <a:prstGeom prst="rect">
            <a:avLst/>
          </a:prstGeom>
        </p:spPr>
      </p:pic>
      <p:pic>
        <p:nvPicPr>
          <p:cNvPr id="5" name="图片 4"/>
          <p:cNvPicPr>
            <a:picLocks noChangeAspect="1"/>
          </p:cNvPicPr>
          <p:nvPr/>
        </p:nvPicPr>
        <p:blipFill>
          <a:blip r:embed="rId5"/>
          <a:stretch>
            <a:fillRect/>
          </a:stretch>
        </p:blipFill>
        <p:spPr>
          <a:xfrm>
            <a:off x="32823" y="3090587"/>
            <a:ext cx="4679164" cy="2897435"/>
          </a:xfrm>
          <a:prstGeom prst="rect">
            <a:avLst/>
          </a:prstGeom>
        </p:spPr>
      </p:pic>
    </p:spTree>
    <p:extLst>
      <p:ext uri="{BB962C8B-B14F-4D97-AF65-F5344CB8AC3E}">
        <p14:creationId xmlns:p14="http://schemas.microsoft.com/office/powerpoint/2010/main" val="2544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2552302" cy="646331"/>
          </a:xfrm>
          <a:prstGeom prst="rect">
            <a:avLst/>
          </a:prstGeom>
          <a:noFill/>
        </p:spPr>
        <p:txBody>
          <a:bodyPr wrap="none" rtlCol="0">
            <a:spAutoFit/>
          </a:bodyPr>
          <a:lstStyle/>
          <a:p>
            <a:r>
              <a:rPr lang="en-US" altLang="en-US" sz="3600" dirty="0" err="1" smtClean="0">
                <a:ln w="3175" cmpd="sng">
                  <a:noFill/>
                  <a:prstDash val="solid"/>
                </a:ln>
                <a:solidFill>
                  <a:schemeClr val="bg2"/>
                </a:solidFill>
                <a:latin typeface="方正喵呜体" panose="02010600010101010101" pitchFamily="2" charset="-122"/>
                <a:ea typeface="方正喵呜体" panose="02010600010101010101" pitchFamily="2" charset="-122"/>
              </a:rPr>
              <a:t>Dijkstra</a:t>
            </a:r>
            <a:r>
              <a:rPr lang="zh-CN" altLang="en-US" sz="3600" dirty="0" smtClean="0">
                <a:ln w="3175" cmpd="sng">
                  <a:noFill/>
                  <a:prstDash val="solid"/>
                </a:ln>
                <a:solidFill>
                  <a:schemeClr val="bg2"/>
                </a:solidFill>
                <a:latin typeface="方正喵呜体" panose="02010600010101010101" pitchFamily="2" charset="-122"/>
                <a:ea typeface="方正喵呜体" panose="02010600010101010101" pitchFamily="2" charset="-122"/>
              </a:rPr>
              <a:t>算法</a:t>
            </a:r>
            <a:endParaRPr lang="zh-CN" altLang="en-US" sz="3600" dirty="0">
              <a:ln w="3175" cmpd="sng">
                <a:noFill/>
                <a:prstDash val="solid"/>
              </a:ln>
              <a:solidFill>
                <a:schemeClr val="bg2"/>
              </a:solidFill>
              <a:latin typeface="方正喵呜体" panose="02010600010101010101" pitchFamily="2" charset="-122"/>
              <a:ea typeface="方正喵呜体" panose="02010600010101010101" pitchFamily="2" charset="-122"/>
            </a:endParaRPr>
          </a:p>
        </p:txBody>
      </p:sp>
      <p:sp>
        <p:nvSpPr>
          <p:cNvPr id="3" name="TextBox 2"/>
          <p:cNvSpPr txBox="1"/>
          <p:nvPr/>
        </p:nvSpPr>
        <p:spPr>
          <a:xfrm>
            <a:off x="2494881" y="325090"/>
            <a:ext cx="5687616" cy="646331"/>
          </a:xfrm>
          <a:prstGeom prst="rect">
            <a:avLst/>
          </a:prstGeom>
          <a:noFill/>
        </p:spPr>
        <p:txBody>
          <a:bodyPr wrap="square" rtlCol="0">
            <a:spAutoFit/>
          </a:bodyPr>
          <a:lstStyle/>
          <a:p>
            <a:pPr algn="ctr"/>
            <a:r>
              <a:rPr lang="zh-CN" altLang="en-US" sz="3600" spc="50" dirty="0" smtClean="0">
                <a:ln w="11430">
                  <a:noFill/>
                </a:ln>
                <a:solidFill>
                  <a:schemeClr val="bg2"/>
                </a:solidFill>
                <a:latin typeface="方正卡通简体" pitchFamily="65" charset="-122"/>
                <a:ea typeface="方正卡通简体" pitchFamily="65" charset="-122"/>
              </a:rPr>
              <a:t>基本思想</a:t>
            </a:r>
            <a:r>
              <a:rPr lang="zh-CN" altLang="en-US" sz="3600" spc="50" dirty="0" smtClean="0">
                <a:ln w="11430">
                  <a:noFill/>
                </a:ln>
                <a:solidFill>
                  <a:schemeClr val="bg2"/>
                </a:solidFill>
              </a:rPr>
              <a:t>：</a:t>
            </a:r>
            <a:r>
              <a:rPr lang="en-US" altLang="zh-CN" sz="3600" spc="50" dirty="0" smtClean="0">
                <a:ln w="11430">
                  <a:noFill/>
                </a:ln>
                <a:solidFill>
                  <a:schemeClr val="bg2"/>
                </a:solidFill>
              </a:rPr>
              <a:t>Flooding</a:t>
            </a:r>
            <a:endParaRPr lang="zh-CN" altLang="en-US" sz="3600" spc="50" dirty="0" smtClean="0">
              <a:ln w="11430">
                <a:noFill/>
              </a:ln>
              <a:solidFill>
                <a:schemeClr val="bg2"/>
              </a:solidFill>
            </a:endParaRPr>
          </a:p>
        </p:txBody>
      </p:sp>
      <p:pic>
        <p:nvPicPr>
          <p:cNvPr id="4" name="Picture 2"/>
          <p:cNvPicPr>
            <a:picLocks noChangeAspect="1" noChangeArrowheads="1"/>
          </p:cNvPicPr>
          <p:nvPr/>
        </p:nvPicPr>
        <p:blipFill>
          <a:blip r:embed="rId2" cstate="print"/>
          <a:srcRect/>
          <a:stretch>
            <a:fillRect/>
          </a:stretch>
        </p:blipFill>
        <p:spPr bwMode="auto">
          <a:xfrm>
            <a:off x="1357290" y="1857364"/>
            <a:ext cx="6072200" cy="4048133"/>
          </a:xfrm>
          <a:prstGeom prst="rect">
            <a:avLst/>
          </a:prstGeom>
          <a:ln w="190500" cap="sq">
            <a:solidFill>
              <a:srgbClr val="C00000"/>
            </a:solidFill>
            <a:prstDash val="solid"/>
            <a:miter lim="800000"/>
          </a:ln>
          <a:effectLst>
            <a:outerShdw blurRad="50800" dist="88900" dir="2700000" algn="tl" rotWithShape="0">
              <a:schemeClr val="tx1">
                <a:lumMod val="75000"/>
                <a:lumOff val="25000"/>
                <a:alpha val="40000"/>
              </a:schemeClr>
            </a:outerShdw>
          </a:effectLst>
          <a:scene3d>
            <a:camera prst="perspectiveFront" fov="5400000"/>
            <a:lightRig rig="threePt" dir="t">
              <a:rot lat="0" lon="0" rev="2100000"/>
            </a:lightRig>
          </a:scene3d>
          <a:sp3d extrusionH="25400">
            <a:bevelT w="304800" h="152400" prst="angle"/>
            <a:extrusionClr>
              <a:srgbClr val="000000"/>
            </a:extrusionClr>
          </a:sp3d>
        </p:spPr>
      </p:pic>
      <p:sp>
        <p:nvSpPr>
          <p:cNvPr id="5" name="TextBox 4"/>
          <p:cNvSpPr txBox="1"/>
          <p:nvPr/>
        </p:nvSpPr>
        <p:spPr>
          <a:xfrm>
            <a:off x="500034" y="3429000"/>
            <a:ext cx="7830990" cy="1107996"/>
          </a:xfrm>
          <a:prstGeom prst="rect">
            <a:avLst/>
          </a:prstGeom>
          <a:noFill/>
        </p:spPr>
        <p:txBody>
          <a:bodyPr wrap="none" rtlCol="0">
            <a:spAutoFit/>
            <a:scene3d>
              <a:camera prst="orthographicFront"/>
              <a:lightRig rig="threePt" dir="t"/>
            </a:scene3d>
            <a:sp3d extrusionH="57150">
              <a:bevelT w="38100" h="38100" prst="angle"/>
            </a:sp3d>
          </a:bodyPr>
          <a:lstStyle/>
          <a:p>
            <a:r>
              <a:rPr lang="zh-CN" altLang="en-US" sz="6600" b="1" smtClean="0">
                <a:ln w="17780" cmpd="sng">
                  <a:solidFill>
                    <a:srgbClr val="FFFFFF"/>
                  </a:solidFill>
                  <a:prstDash val="solid"/>
                  <a:miter lim="800000"/>
                </a:ln>
                <a:solidFill>
                  <a:srgbClr val="FF0000"/>
                </a:solidFill>
                <a:effectLst>
                  <a:outerShdw blurRad="50800" algn="tl" rotWithShape="0">
                    <a:srgbClr val="000000"/>
                  </a:outerShdw>
                  <a:reflection blurRad="6350" stA="55000" endA="300" endPos="45500" dir="5400000" sy="-100000" algn="bl" rotWithShape="0"/>
                </a:effectLst>
                <a:latin typeface="方正卡通简体" pitchFamily="65" charset="-122"/>
                <a:ea typeface="方正卡通简体" pitchFamily="65" charset="-122"/>
              </a:rPr>
              <a:t>大自然从不舍近求远</a:t>
            </a:r>
          </a:p>
        </p:txBody>
      </p:sp>
      <p:sp>
        <p:nvSpPr>
          <p:cNvPr id="6" name="矩形 5"/>
          <p:cNvSpPr/>
          <p:nvPr/>
        </p:nvSpPr>
        <p:spPr>
          <a:xfrm>
            <a:off x="214282" y="1714488"/>
            <a:ext cx="8501122" cy="4357718"/>
          </a:xfrm>
          <a:prstGeom prst="rect">
            <a:avLst/>
          </a:prstGeom>
          <a:solidFill>
            <a:schemeClr val="tx1"/>
          </a:solidFill>
          <a:ln w="25400">
            <a:noFill/>
            <a:prstDash val="soli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grpSp>
        <p:nvGrpSpPr>
          <p:cNvPr id="7" name="组合 6"/>
          <p:cNvGrpSpPr/>
          <p:nvPr/>
        </p:nvGrpSpPr>
        <p:grpSpPr>
          <a:xfrm>
            <a:off x="1928794" y="2000240"/>
            <a:ext cx="4429156" cy="3786214"/>
            <a:chOff x="1071538" y="2000240"/>
            <a:chExt cx="4429156" cy="3786214"/>
          </a:xfrm>
        </p:grpSpPr>
        <p:sp>
          <p:nvSpPr>
            <p:cNvPr id="8" name="椭圆 7"/>
            <p:cNvSpPr/>
            <p:nvPr/>
          </p:nvSpPr>
          <p:spPr>
            <a:xfrm>
              <a:off x="1071538" y="3786190"/>
              <a:ext cx="357190" cy="357190"/>
            </a:xfrm>
            <a:prstGeom prst="ellipse">
              <a:avLst/>
            </a:prstGeom>
            <a:ln/>
            <a:scene3d>
              <a:camera prst="orthographicFront">
                <a:rot lat="0" lon="0" rev="0"/>
              </a:camera>
              <a:lightRig rig="threePt" dir="t">
                <a:rot lat="0" lon="0" rev="1200000"/>
              </a:lightRig>
            </a:scene3d>
            <a:sp3d>
              <a:bevelT w="63500" h="25400" prst="angle"/>
            </a:sp3d>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9" name="椭圆 8"/>
            <p:cNvSpPr/>
            <p:nvPr/>
          </p:nvSpPr>
          <p:spPr>
            <a:xfrm>
              <a:off x="2143108" y="2786058"/>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0" name="椭圆 9"/>
            <p:cNvSpPr/>
            <p:nvPr/>
          </p:nvSpPr>
          <p:spPr>
            <a:xfrm>
              <a:off x="2857488" y="392906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1" name="椭圆 10"/>
            <p:cNvSpPr/>
            <p:nvPr/>
          </p:nvSpPr>
          <p:spPr>
            <a:xfrm>
              <a:off x="2000232" y="5143512"/>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2" name="椭圆 11"/>
            <p:cNvSpPr/>
            <p:nvPr/>
          </p:nvSpPr>
          <p:spPr>
            <a:xfrm>
              <a:off x="3571868" y="307181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3" name="椭圆 12"/>
            <p:cNvSpPr/>
            <p:nvPr/>
          </p:nvSpPr>
          <p:spPr>
            <a:xfrm>
              <a:off x="3571868" y="485776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4" name="椭圆 13"/>
            <p:cNvSpPr/>
            <p:nvPr/>
          </p:nvSpPr>
          <p:spPr>
            <a:xfrm>
              <a:off x="3357554" y="200024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5" name="椭圆 14"/>
            <p:cNvSpPr/>
            <p:nvPr/>
          </p:nvSpPr>
          <p:spPr>
            <a:xfrm>
              <a:off x="4429124" y="414338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6" name="椭圆 15"/>
            <p:cNvSpPr/>
            <p:nvPr/>
          </p:nvSpPr>
          <p:spPr>
            <a:xfrm>
              <a:off x="4857752" y="5429264"/>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17" name="椭圆 16"/>
            <p:cNvSpPr/>
            <p:nvPr/>
          </p:nvSpPr>
          <p:spPr>
            <a:xfrm>
              <a:off x="5143504" y="271462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cxnSp>
          <p:nvCxnSpPr>
            <p:cNvPr id="18" name="直接连接符 17"/>
            <p:cNvCxnSpPr>
              <a:stCxn id="8" idx="7"/>
              <a:endCxn id="9" idx="3"/>
            </p:cNvCxnSpPr>
            <p:nvPr/>
          </p:nvCxnSpPr>
          <p:spPr>
            <a:xfrm rot="5400000" flipH="1" flipV="1">
              <a:off x="1412138" y="3055220"/>
              <a:ext cx="747560" cy="81899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19" name="直接连接符 18"/>
            <p:cNvCxnSpPr>
              <a:stCxn id="9" idx="7"/>
              <a:endCxn id="14" idx="3"/>
            </p:cNvCxnSpPr>
            <p:nvPr/>
          </p:nvCxnSpPr>
          <p:spPr>
            <a:xfrm rot="5400000" flipH="1" flipV="1">
              <a:off x="2662303" y="2090807"/>
              <a:ext cx="533246" cy="96187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0" name="直接连接符 19"/>
            <p:cNvCxnSpPr>
              <a:stCxn id="14" idx="6"/>
              <a:endCxn id="17" idx="1"/>
            </p:cNvCxnSpPr>
            <p:nvPr/>
          </p:nvCxnSpPr>
          <p:spPr>
            <a:xfrm>
              <a:off x="3714744" y="2178835"/>
              <a:ext cx="1481069" cy="58809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1" name="直接连接符 20"/>
            <p:cNvCxnSpPr>
              <a:stCxn id="8" idx="6"/>
              <a:endCxn id="10" idx="2"/>
            </p:cNvCxnSpPr>
            <p:nvPr/>
          </p:nvCxnSpPr>
          <p:spPr>
            <a:xfrm>
              <a:off x="1428728" y="3964785"/>
              <a:ext cx="1428760" cy="142876"/>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2" name="直接连接符 21"/>
            <p:cNvCxnSpPr>
              <a:stCxn id="9" idx="5"/>
              <a:endCxn id="10" idx="1"/>
            </p:cNvCxnSpPr>
            <p:nvPr/>
          </p:nvCxnSpPr>
          <p:spPr>
            <a:xfrm rot="16200000" flipH="1">
              <a:off x="2233675" y="3305253"/>
              <a:ext cx="890436"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3" name="直接连接符 22"/>
            <p:cNvCxnSpPr>
              <a:stCxn id="8" idx="5"/>
              <a:endCxn id="11" idx="1"/>
            </p:cNvCxnSpPr>
            <p:nvPr/>
          </p:nvCxnSpPr>
          <p:spPr>
            <a:xfrm rot="16200000" flipH="1">
              <a:off x="1162105" y="4305385"/>
              <a:ext cx="1104750" cy="676122"/>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4" name="直接连接符 23"/>
            <p:cNvCxnSpPr>
              <a:stCxn id="11" idx="7"/>
              <a:endCxn id="10" idx="4"/>
            </p:cNvCxnSpPr>
            <p:nvPr/>
          </p:nvCxnSpPr>
          <p:spPr>
            <a:xfrm rot="5400000" flipH="1" flipV="1">
              <a:off x="2215816" y="4375554"/>
              <a:ext cx="909565" cy="730970"/>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5" name="直接连接符 24"/>
            <p:cNvCxnSpPr>
              <a:stCxn id="10" idx="5"/>
              <a:endCxn id="13" idx="1"/>
            </p:cNvCxnSpPr>
            <p:nvPr/>
          </p:nvCxnSpPr>
          <p:spPr>
            <a:xfrm rot="16200000" flipH="1">
              <a:off x="3055212" y="4341104"/>
              <a:ext cx="676122"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6" name="直接连接符 25"/>
            <p:cNvCxnSpPr>
              <a:stCxn id="10" idx="7"/>
              <a:endCxn id="12" idx="3"/>
            </p:cNvCxnSpPr>
            <p:nvPr/>
          </p:nvCxnSpPr>
          <p:spPr>
            <a:xfrm rot="5400000" flipH="1" flipV="1">
              <a:off x="3090931" y="3448129"/>
              <a:ext cx="604684"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7" name="直接连接符 26"/>
            <p:cNvCxnSpPr>
              <a:stCxn id="12" idx="5"/>
              <a:endCxn id="15" idx="1"/>
            </p:cNvCxnSpPr>
            <p:nvPr/>
          </p:nvCxnSpPr>
          <p:spPr>
            <a:xfrm rot="16200000" flipH="1">
              <a:off x="3769592" y="3483848"/>
              <a:ext cx="818998" cy="60468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8" name="直接连接符 27"/>
            <p:cNvCxnSpPr>
              <a:stCxn id="12" idx="0"/>
              <a:endCxn id="14" idx="4"/>
            </p:cNvCxnSpPr>
            <p:nvPr/>
          </p:nvCxnSpPr>
          <p:spPr>
            <a:xfrm rot="16200000" flipV="1">
              <a:off x="3286116" y="2607463"/>
              <a:ext cx="714380" cy="21431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29" name="直接连接符 28"/>
            <p:cNvCxnSpPr>
              <a:stCxn id="17" idx="4"/>
              <a:endCxn id="15" idx="7"/>
            </p:cNvCxnSpPr>
            <p:nvPr/>
          </p:nvCxnSpPr>
          <p:spPr>
            <a:xfrm rot="5400000">
              <a:off x="4466113" y="3339702"/>
              <a:ext cx="1123879" cy="58809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30" name="直接连接符 29"/>
            <p:cNvCxnSpPr>
              <a:stCxn id="15" idx="4"/>
              <a:endCxn id="16" idx="0"/>
            </p:cNvCxnSpPr>
            <p:nvPr/>
          </p:nvCxnSpPr>
          <p:spPr>
            <a:xfrm rot="16200000" flipH="1">
              <a:off x="4357686" y="4750603"/>
              <a:ext cx="928694" cy="42862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31" name="直接连接符 30"/>
            <p:cNvCxnSpPr>
              <a:stCxn id="13" idx="5"/>
              <a:endCxn id="16" idx="2"/>
            </p:cNvCxnSpPr>
            <p:nvPr/>
          </p:nvCxnSpPr>
          <p:spPr>
            <a:xfrm rot="16200000" flipH="1">
              <a:off x="4144641" y="4894748"/>
              <a:ext cx="445218" cy="981003"/>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32" name="直接连接符 31"/>
            <p:cNvCxnSpPr>
              <a:stCxn id="11" idx="6"/>
              <a:endCxn id="13" idx="2"/>
            </p:cNvCxnSpPr>
            <p:nvPr/>
          </p:nvCxnSpPr>
          <p:spPr>
            <a:xfrm flipV="1">
              <a:off x="2357422" y="5036355"/>
              <a:ext cx="1214446" cy="285752"/>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33" name="直接连接符 32"/>
            <p:cNvCxnSpPr>
              <a:stCxn id="13" idx="7"/>
              <a:endCxn id="15" idx="3"/>
            </p:cNvCxnSpPr>
            <p:nvPr/>
          </p:nvCxnSpPr>
          <p:spPr>
            <a:xfrm rot="5400000" flipH="1" flipV="1">
              <a:off x="3948187" y="4376823"/>
              <a:ext cx="461808" cy="604684"/>
            </a:xfrm>
            <a:prstGeom prst="line">
              <a:avLst/>
            </a:prstGeom>
            <a:ln>
              <a:tailEnd type="none" w="sm" len="sm"/>
            </a:ln>
          </p:spPr>
          <p:style>
            <a:lnRef idx="3">
              <a:schemeClr val="dk1"/>
            </a:lnRef>
            <a:fillRef idx="0">
              <a:schemeClr val="dk1"/>
            </a:fillRef>
            <a:effectRef idx="2">
              <a:schemeClr val="dk1"/>
            </a:effectRef>
            <a:fontRef idx="minor">
              <a:schemeClr val="tx1"/>
            </a:fontRef>
          </p:style>
        </p:cxnSp>
      </p:grpSp>
      <p:pic>
        <p:nvPicPr>
          <p:cNvPr id="34" name="Picture 6"/>
          <p:cNvPicPr>
            <a:picLocks noChangeAspect="1" noChangeArrowheads="1"/>
          </p:cNvPicPr>
          <p:nvPr/>
        </p:nvPicPr>
        <p:blipFill>
          <a:blip r:embed="rId3" cstate="print"/>
          <a:srcRect/>
          <a:stretch>
            <a:fillRect/>
          </a:stretch>
        </p:blipFill>
        <p:spPr bwMode="auto">
          <a:xfrm>
            <a:off x="1142976" y="3643314"/>
            <a:ext cx="738188" cy="611641"/>
          </a:xfrm>
          <a:prstGeom prst="rect">
            <a:avLst/>
          </a:prstGeom>
          <a:noFill/>
          <a:ln w="9525">
            <a:noFill/>
            <a:miter lim="800000"/>
            <a:headEnd/>
            <a:tailEnd/>
          </a:ln>
          <a:effectLst/>
        </p:spPr>
      </p:pic>
      <p:grpSp>
        <p:nvGrpSpPr>
          <p:cNvPr id="35" name="组合 34"/>
          <p:cNvGrpSpPr/>
          <p:nvPr/>
        </p:nvGrpSpPr>
        <p:grpSpPr>
          <a:xfrm>
            <a:off x="2233675" y="3090939"/>
            <a:ext cx="1481069" cy="2104882"/>
            <a:chOff x="2233675" y="3090939"/>
            <a:chExt cx="1481069" cy="2104882"/>
          </a:xfrm>
        </p:grpSpPr>
        <p:cxnSp>
          <p:nvCxnSpPr>
            <p:cNvPr id="36" name="直接连接符 35"/>
            <p:cNvCxnSpPr>
              <a:stCxn id="8" idx="7"/>
              <a:endCxn id="9" idx="3"/>
            </p:cNvCxnSpPr>
            <p:nvPr/>
          </p:nvCxnSpPr>
          <p:spPr>
            <a:xfrm rot="5400000" flipH="1" flipV="1">
              <a:off x="2269394" y="3055220"/>
              <a:ext cx="747560" cy="818998"/>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cxnSp>
          <p:nvCxnSpPr>
            <p:cNvPr id="37" name="直接连接符 36"/>
            <p:cNvCxnSpPr>
              <a:stCxn id="8" idx="6"/>
              <a:endCxn id="10" idx="2"/>
            </p:cNvCxnSpPr>
            <p:nvPr/>
          </p:nvCxnSpPr>
          <p:spPr>
            <a:xfrm>
              <a:off x="2285984" y="3964785"/>
              <a:ext cx="1428760" cy="142876"/>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cxnSp>
          <p:nvCxnSpPr>
            <p:cNvPr id="38" name="直接连接符 37"/>
            <p:cNvCxnSpPr>
              <a:stCxn id="8" idx="5"/>
              <a:endCxn id="11" idx="1"/>
            </p:cNvCxnSpPr>
            <p:nvPr/>
          </p:nvCxnSpPr>
          <p:spPr>
            <a:xfrm rot="16200000" flipH="1">
              <a:off x="2019361" y="4305385"/>
              <a:ext cx="1104750" cy="676122"/>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grpSp>
      <p:grpSp>
        <p:nvGrpSpPr>
          <p:cNvPr id="39" name="组合 38"/>
          <p:cNvGrpSpPr/>
          <p:nvPr/>
        </p:nvGrpSpPr>
        <p:grpSpPr>
          <a:xfrm>
            <a:off x="2214546" y="2071678"/>
            <a:ext cx="4000528" cy="3645597"/>
            <a:chOff x="2214546" y="2071678"/>
            <a:chExt cx="4000528" cy="3645597"/>
          </a:xfrm>
        </p:grpSpPr>
        <p:sp>
          <p:nvSpPr>
            <p:cNvPr id="40" name="TextBox 63"/>
            <p:cNvSpPr txBox="1"/>
            <p:nvPr/>
          </p:nvSpPr>
          <p:spPr>
            <a:xfrm>
              <a:off x="2214546" y="314324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1" name="TextBox 64"/>
            <p:cNvSpPr txBox="1"/>
            <p:nvPr/>
          </p:nvSpPr>
          <p:spPr>
            <a:xfrm>
              <a:off x="2714612" y="3998245"/>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8</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2" name="TextBox 65"/>
            <p:cNvSpPr txBox="1"/>
            <p:nvPr/>
          </p:nvSpPr>
          <p:spPr>
            <a:xfrm>
              <a:off x="2214546" y="4712625"/>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5</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3" name="TextBox 66"/>
            <p:cNvSpPr txBox="1"/>
            <p:nvPr/>
          </p:nvSpPr>
          <p:spPr>
            <a:xfrm>
              <a:off x="3357554" y="2214554"/>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4" name="TextBox 67"/>
            <p:cNvSpPr txBox="1"/>
            <p:nvPr/>
          </p:nvSpPr>
          <p:spPr>
            <a:xfrm>
              <a:off x="3786182" y="335756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5" name="TextBox 68"/>
            <p:cNvSpPr txBox="1"/>
            <p:nvPr/>
          </p:nvSpPr>
          <p:spPr>
            <a:xfrm>
              <a:off x="4429124" y="2571744"/>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6" name="TextBox 69"/>
            <p:cNvSpPr txBox="1"/>
            <p:nvPr/>
          </p:nvSpPr>
          <p:spPr>
            <a:xfrm>
              <a:off x="4071934" y="4286256"/>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7" name="TextBox 70"/>
            <p:cNvSpPr txBox="1"/>
            <p:nvPr/>
          </p:nvSpPr>
          <p:spPr>
            <a:xfrm>
              <a:off x="3143240" y="442913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8" name="TextBox 71"/>
            <p:cNvSpPr txBox="1"/>
            <p:nvPr/>
          </p:nvSpPr>
          <p:spPr>
            <a:xfrm>
              <a:off x="3643306" y="5072074"/>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9" name="TextBox 72"/>
            <p:cNvSpPr txBox="1"/>
            <p:nvPr/>
          </p:nvSpPr>
          <p:spPr>
            <a:xfrm>
              <a:off x="4786314" y="457200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0" name="TextBox 73"/>
            <p:cNvSpPr txBox="1"/>
            <p:nvPr/>
          </p:nvSpPr>
          <p:spPr>
            <a:xfrm>
              <a:off x="5572132" y="4643446"/>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5</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1" name="TextBox 74"/>
            <p:cNvSpPr txBox="1"/>
            <p:nvPr/>
          </p:nvSpPr>
          <p:spPr>
            <a:xfrm>
              <a:off x="4929190" y="528638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6</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2" name="TextBox 75"/>
            <p:cNvSpPr txBox="1"/>
            <p:nvPr/>
          </p:nvSpPr>
          <p:spPr>
            <a:xfrm>
              <a:off x="5214942" y="207167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3" name="TextBox 76"/>
            <p:cNvSpPr txBox="1"/>
            <p:nvPr/>
          </p:nvSpPr>
          <p:spPr>
            <a:xfrm>
              <a:off x="5429256" y="335756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9</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4" name="TextBox 78"/>
            <p:cNvSpPr txBox="1"/>
            <p:nvPr/>
          </p:nvSpPr>
          <p:spPr>
            <a:xfrm>
              <a:off x="3000364" y="3426741"/>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5" name="TextBox 96"/>
            <p:cNvSpPr txBox="1"/>
            <p:nvPr/>
          </p:nvSpPr>
          <p:spPr>
            <a:xfrm>
              <a:off x="4857752" y="350043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56" name="椭圆 55"/>
          <p:cNvSpPr/>
          <p:nvPr/>
        </p:nvSpPr>
        <p:spPr>
          <a:xfrm>
            <a:off x="2857488" y="5143512"/>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grpSp>
        <p:nvGrpSpPr>
          <p:cNvPr id="57" name="组合 56"/>
          <p:cNvGrpSpPr/>
          <p:nvPr/>
        </p:nvGrpSpPr>
        <p:grpSpPr>
          <a:xfrm>
            <a:off x="3143242" y="4286256"/>
            <a:ext cx="1285882" cy="1017066"/>
            <a:chOff x="3143242" y="4286256"/>
            <a:chExt cx="1285882" cy="1017066"/>
          </a:xfrm>
        </p:grpSpPr>
        <p:cxnSp>
          <p:nvCxnSpPr>
            <p:cNvPr id="58" name="直接连接符 57"/>
            <p:cNvCxnSpPr>
              <a:endCxn id="10" idx="4"/>
            </p:cNvCxnSpPr>
            <p:nvPr/>
          </p:nvCxnSpPr>
          <p:spPr>
            <a:xfrm rot="5400000" flipH="1" flipV="1">
              <a:off x="3053943" y="4375555"/>
              <a:ext cx="928695" cy="750098"/>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cxnSp>
          <p:nvCxnSpPr>
            <p:cNvPr id="59" name="直接连接符 58"/>
            <p:cNvCxnSpPr/>
            <p:nvPr/>
          </p:nvCxnSpPr>
          <p:spPr>
            <a:xfrm flipV="1">
              <a:off x="3214678" y="5053289"/>
              <a:ext cx="1214446" cy="250033"/>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grpSp>
      <p:sp>
        <p:nvSpPr>
          <p:cNvPr id="60" name="椭圆 59"/>
          <p:cNvSpPr/>
          <p:nvPr/>
        </p:nvSpPr>
        <p:spPr>
          <a:xfrm>
            <a:off x="3714744" y="3929066"/>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grpSp>
        <p:nvGrpSpPr>
          <p:cNvPr id="61" name="组合 60"/>
          <p:cNvGrpSpPr/>
          <p:nvPr/>
        </p:nvGrpSpPr>
        <p:grpSpPr>
          <a:xfrm>
            <a:off x="4019625" y="3376691"/>
            <a:ext cx="461808" cy="1533378"/>
            <a:chOff x="4019625" y="3376691"/>
            <a:chExt cx="461808" cy="1533378"/>
          </a:xfrm>
        </p:grpSpPr>
        <p:cxnSp>
          <p:nvCxnSpPr>
            <p:cNvPr id="62" name="直接连接符 61"/>
            <p:cNvCxnSpPr>
              <a:stCxn id="60" idx="7"/>
              <a:endCxn id="12" idx="3"/>
            </p:cNvCxnSpPr>
            <p:nvPr/>
          </p:nvCxnSpPr>
          <p:spPr>
            <a:xfrm rot="5400000" flipH="1" flipV="1">
              <a:off x="3948187" y="3448129"/>
              <a:ext cx="604684" cy="461808"/>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cxnSp>
          <p:nvCxnSpPr>
            <p:cNvPr id="63" name="直接连接符 62"/>
            <p:cNvCxnSpPr>
              <a:stCxn id="13" idx="1"/>
              <a:endCxn id="60" idx="5"/>
            </p:cNvCxnSpPr>
            <p:nvPr/>
          </p:nvCxnSpPr>
          <p:spPr>
            <a:xfrm rot="16200000" flipV="1">
              <a:off x="3912468" y="4341104"/>
              <a:ext cx="676122" cy="461808"/>
            </a:xfrm>
            <a:prstGeom prst="line">
              <a:avLst/>
            </a:prstGeom>
            <a:ln w="76200">
              <a:solidFill>
                <a:srgbClr val="00B050"/>
              </a:solidFill>
              <a:tailEnd type="none" w="sm" len="sm"/>
            </a:ln>
          </p:spPr>
          <p:style>
            <a:lnRef idx="3">
              <a:schemeClr val="dk1"/>
            </a:lnRef>
            <a:fillRef idx="0">
              <a:schemeClr val="dk1"/>
            </a:fillRef>
            <a:effectRef idx="2">
              <a:schemeClr val="dk1"/>
            </a:effectRef>
            <a:fontRef idx="minor">
              <a:schemeClr val="tx1"/>
            </a:fontRef>
          </p:style>
        </p:cxnSp>
      </p:grpSp>
      <p:sp>
        <p:nvSpPr>
          <p:cNvPr id="64" name="椭圆 63"/>
          <p:cNvSpPr/>
          <p:nvPr/>
        </p:nvSpPr>
        <p:spPr>
          <a:xfrm>
            <a:off x="3000364" y="2786058"/>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Tree>
    <p:extLst>
      <p:ext uri="{BB962C8B-B14F-4D97-AF65-F5344CB8AC3E}">
        <p14:creationId xmlns:p14="http://schemas.microsoft.com/office/powerpoint/2010/main" val="362193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anim calcmode="lin" valueType="num">
                                      <p:cBhvr>
                                        <p:cTn id="14"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dissolv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56" grpId="0" animBg="1"/>
      <p:bldP spid="60" grpId="0" animBg="1"/>
      <p:bldP spid="6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31956" y="1428736"/>
            <a:ext cx="4883184" cy="4143404"/>
            <a:chOff x="1831956" y="1428736"/>
            <a:chExt cx="4883184" cy="4143404"/>
          </a:xfrm>
        </p:grpSpPr>
        <p:grpSp>
          <p:nvGrpSpPr>
            <p:cNvPr id="20" name="组合 19"/>
            <p:cNvGrpSpPr/>
            <p:nvPr/>
          </p:nvGrpSpPr>
          <p:grpSpPr>
            <a:xfrm>
              <a:off x="1928794" y="1785926"/>
              <a:ext cx="4429156" cy="3786214"/>
              <a:chOff x="1071538" y="2000240"/>
              <a:chExt cx="4429156" cy="3786214"/>
            </a:xfrm>
          </p:grpSpPr>
          <p:sp>
            <p:nvSpPr>
              <p:cNvPr id="31" name="椭圆 30"/>
              <p:cNvSpPr/>
              <p:nvPr/>
            </p:nvSpPr>
            <p:spPr>
              <a:xfrm>
                <a:off x="1071538" y="3786190"/>
                <a:ext cx="357190" cy="357190"/>
              </a:xfrm>
              <a:prstGeom prst="ellipse">
                <a:avLst/>
              </a:prstGeom>
              <a:ln/>
              <a:scene3d>
                <a:camera prst="orthographicFront">
                  <a:rot lat="0" lon="0" rev="0"/>
                </a:camera>
                <a:lightRig rig="threePt" dir="t">
                  <a:rot lat="0" lon="0" rev="1200000"/>
                </a:lightRig>
              </a:scene3d>
              <a:sp3d>
                <a:bevelT w="63500" h="25400" prst="angle"/>
              </a:sp3d>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2" name="椭圆 31"/>
              <p:cNvSpPr/>
              <p:nvPr/>
            </p:nvSpPr>
            <p:spPr>
              <a:xfrm>
                <a:off x="2143108" y="2786058"/>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3" name="椭圆 32"/>
              <p:cNvSpPr/>
              <p:nvPr/>
            </p:nvSpPr>
            <p:spPr>
              <a:xfrm>
                <a:off x="2857488" y="392906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4" name="椭圆 33"/>
              <p:cNvSpPr/>
              <p:nvPr/>
            </p:nvSpPr>
            <p:spPr>
              <a:xfrm>
                <a:off x="2000232" y="5143512"/>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5" name="椭圆 34"/>
              <p:cNvSpPr/>
              <p:nvPr/>
            </p:nvSpPr>
            <p:spPr>
              <a:xfrm>
                <a:off x="3571868" y="307181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6" name="椭圆 35"/>
              <p:cNvSpPr/>
              <p:nvPr/>
            </p:nvSpPr>
            <p:spPr>
              <a:xfrm>
                <a:off x="3571868" y="485776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7" name="椭圆 36"/>
              <p:cNvSpPr/>
              <p:nvPr/>
            </p:nvSpPr>
            <p:spPr>
              <a:xfrm>
                <a:off x="3357554" y="200024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8" name="椭圆 37"/>
              <p:cNvSpPr/>
              <p:nvPr/>
            </p:nvSpPr>
            <p:spPr>
              <a:xfrm>
                <a:off x="4429124" y="414338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39" name="椭圆 38"/>
              <p:cNvSpPr/>
              <p:nvPr/>
            </p:nvSpPr>
            <p:spPr>
              <a:xfrm>
                <a:off x="4857752" y="5429264"/>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sp>
            <p:nvSpPr>
              <p:cNvPr id="40" name="椭圆 39"/>
              <p:cNvSpPr/>
              <p:nvPr/>
            </p:nvSpPr>
            <p:spPr>
              <a:xfrm>
                <a:off x="5143504" y="2714620"/>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algn="ctr"/>
                <a:endParaRPr lang="zh-CN" altLang="en-US" sz="2200" smtClean="0">
                  <a:latin typeface="仿宋_GB2312" pitchFamily="49" charset="-122"/>
                  <a:ea typeface="仿宋_GB2312" pitchFamily="49" charset="-122"/>
                </a:endParaRPr>
              </a:p>
            </p:txBody>
          </p:sp>
          <p:cxnSp>
            <p:nvCxnSpPr>
              <p:cNvPr id="41" name="直接连接符 40"/>
              <p:cNvCxnSpPr>
                <a:stCxn id="31" idx="7"/>
                <a:endCxn id="32" idx="3"/>
              </p:cNvCxnSpPr>
              <p:nvPr/>
            </p:nvCxnSpPr>
            <p:spPr>
              <a:xfrm rot="5400000" flipH="1" flipV="1">
                <a:off x="1412138" y="3055220"/>
                <a:ext cx="747560" cy="81899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2" name="直接连接符 41"/>
              <p:cNvCxnSpPr>
                <a:stCxn id="32" idx="7"/>
                <a:endCxn id="37" idx="3"/>
              </p:cNvCxnSpPr>
              <p:nvPr/>
            </p:nvCxnSpPr>
            <p:spPr>
              <a:xfrm rot="5400000" flipH="1" flipV="1">
                <a:off x="2662303" y="2090807"/>
                <a:ext cx="533246" cy="96187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3" name="直接连接符 42"/>
              <p:cNvCxnSpPr>
                <a:stCxn id="37" idx="6"/>
                <a:endCxn id="40" idx="1"/>
              </p:cNvCxnSpPr>
              <p:nvPr/>
            </p:nvCxnSpPr>
            <p:spPr>
              <a:xfrm>
                <a:off x="3714744" y="2178835"/>
                <a:ext cx="1481069" cy="58809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4" name="直接连接符 43"/>
              <p:cNvCxnSpPr>
                <a:stCxn id="31" idx="6"/>
                <a:endCxn id="33" idx="2"/>
              </p:cNvCxnSpPr>
              <p:nvPr/>
            </p:nvCxnSpPr>
            <p:spPr>
              <a:xfrm>
                <a:off x="1428728" y="3964785"/>
                <a:ext cx="1428760" cy="142876"/>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5" name="直接连接符 44"/>
              <p:cNvCxnSpPr>
                <a:stCxn id="32" idx="5"/>
                <a:endCxn id="33" idx="1"/>
              </p:cNvCxnSpPr>
              <p:nvPr/>
            </p:nvCxnSpPr>
            <p:spPr>
              <a:xfrm rot="16200000" flipH="1">
                <a:off x="2233675" y="3305253"/>
                <a:ext cx="890436"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6" name="直接连接符 45"/>
              <p:cNvCxnSpPr>
                <a:stCxn id="31" idx="5"/>
                <a:endCxn id="34" idx="1"/>
              </p:cNvCxnSpPr>
              <p:nvPr/>
            </p:nvCxnSpPr>
            <p:spPr>
              <a:xfrm rot="16200000" flipH="1">
                <a:off x="1162105" y="4305385"/>
                <a:ext cx="1104750" cy="676122"/>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7" name="直接连接符 46"/>
              <p:cNvCxnSpPr>
                <a:stCxn id="34" idx="7"/>
                <a:endCxn id="33" idx="4"/>
              </p:cNvCxnSpPr>
              <p:nvPr/>
            </p:nvCxnSpPr>
            <p:spPr>
              <a:xfrm rot="5400000" flipH="1" flipV="1">
                <a:off x="2215816" y="4375554"/>
                <a:ext cx="909565" cy="730970"/>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8" name="直接连接符 47"/>
              <p:cNvCxnSpPr>
                <a:stCxn id="33" idx="5"/>
                <a:endCxn id="36" idx="1"/>
              </p:cNvCxnSpPr>
              <p:nvPr/>
            </p:nvCxnSpPr>
            <p:spPr>
              <a:xfrm rot="16200000" flipH="1">
                <a:off x="3055212" y="4341104"/>
                <a:ext cx="676122"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49" name="直接连接符 48"/>
              <p:cNvCxnSpPr>
                <a:stCxn id="33" idx="7"/>
                <a:endCxn id="35" idx="3"/>
              </p:cNvCxnSpPr>
              <p:nvPr/>
            </p:nvCxnSpPr>
            <p:spPr>
              <a:xfrm rot="5400000" flipH="1" flipV="1">
                <a:off x="3090931" y="3448129"/>
                <a:ext cx="604684" cy="46180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0" name="直接连接符 49"/>
              <p:cNvCxnSpPr>
                <a:stCxn id="35" idx="5"/>
                <a:endCxn id="38" idx="1"/>
              </p:cNvCxnSpPr>
              <p:nvPr/>
            </p:nvCxnSpPr>
            <p:spPr>
              <a:xfrm rot="16200000" flipH="1">
                <a:off x="3769592" y="3483848"/>
                <a:ext cx="818998" cy="60468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1" name="直接连接符 50"/>
              <p:cNvCxnSpPr>
                <a:stCxn id="35" idx="0"/>
                <a:endCxn id="37" idx="4"/>
              </p:cNvCxnSpPr>
              <p:nvPr/>
            </p:nvCxnSpPr>
            <p:spPr>
              <a:xfrm rot="16200000" flipV="1">
                <a:off x="3286116" y="2607463"/>
                <a:ext cx="714380" cy="21431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2" name="直接连接符 51"/>
              <p:cNvCxnSpPr>
                <a:stCxn id="40" idx="4"/>
                <a:endCxn id="38" idx="7"/>
              </p:cNvCxnSpPr>
              <p:nvPr/>
            </p:nvCxnSpPr>
            <p:spPr>
              <a:xfrm rot="5400000">
                <a:off x="4466113" y="3339702"/>
                <a:ext cx="1123879" cy="588094"/>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3" name="直接连接符 52"/>
              <p:cNvCxnSpPr>
                <a:stCxn id="38" idx="4"/>
                <a:endCxn id="39" idx="0"/>
              </p:cNvCxnSpPr>
              <p:nvPr/>
            </p:nvCxnSpPr>
            <p:spPr>
              <a:xfrm rot="16200000" flipH="1">
                <a:off x="4357686" y="4750603"/>
                <a:ext cx="928694" cy="428628"/>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4" name="直接连接符 53"/>
              <p:cNvCxnSpPr>
                <a:stCxn id="36" idx="5"/>
                <a:endCxn id="39" idx="2"/>
              </p:cNvCxnSpPr>
              <p:nvPr/>
            </p:nvCxnSpPr>
            <p:spPr>
              <a:xfrm rot="16200000" flipH="1">
                <a:off x="4144641" y="4894748"/>
                <a:ext cx="445218" cy="981003"/>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5" name="直接连接符 54"/>
              <p:cNvCxnSpPr>
                <a:stCxn id="34" idx="6"/>
                <a:endCxn id="36" idx="2"/>
              </p:cNvCxnSpPr>
              <p:nvPr/>
            </p:nvCxnSpPr>
            <p:spPr>
              <a:xfrm flipV="1">
                <a:off x="2357422" y="5036355"/>
                <a:ext cx="1214446" cy="285752"/>
              </a:xfrm>
              <a:prstGeom prst="line">
                <a:avLst/>
              </a:prstGeom>
              <a:ln>
                <a:tailEnd type="none" w="sm" len="sm"/>
              </a:ln>
            </p:spPr>
            <p:style>
              <a:lnRef idx="3">
                <a:schemeClr val="dk1"/>
              </a:lnRef>
              <a:fillRef idx="0">
                <a:schemeClr val="dk1"/>
              </a:fillRef>
              <a:effectRef idx="2">
                <a:schemeClr val="dk1"/>
              </a:effectRef>
              <a:fontRef idx="minor">
                <a:schemeClr val="tx1"/>
              </a:fontRef>
            </p:style>
          </p:cxnSp>
          <p:cxnSp>
            <p:nvCxnSpPr>
              <p:cNvPr id="56" name="直接连接符 55"/>
              <p:cNvCxnSpPr>
                <a:stCxn id="36" idx="7"/>
                <a:endCxn id="38" idx="3"/>
              </p:cNvCxnSpPr>
              <p:nvPr/>
            </p:nvCxnSpPr>
            <p:spPr>
              <a:xfrm rot="5400000" flipH="1" flipV="1">
                <a:off x="3948187" y="4376823"/>
                <a:ext cx="461808" cy="604684"/>
              </a:xfrm>
              <a:prstGeom prst="line">
                <a:avLst/>
              </a:prstGeom>
              <a:ln>
                <a:tailEnd type="none" w="sm" len="sm"/>
              </a:ln>
            </p:spPr>
            <p:style>
              <a:lnRef idx="3">
                <a:schemeClr val="dk1"/>
              </a:lnRef>
              <a:fillRef idx="0">
                <a:schemeClr val="dk1"/>
              </a:fillRef>
              <a:effectRef idx="2">
                <a:schemeClr val="dk1"/>
              </a:effectRef>
              <a:fontRef idx="minor">
                <a:schemeClr val="tx1"/>
              </a:fontRef>
            </p:style>
          </p:cxnSp>
        </p:grpSp>
        <p:sp>
          <p:nvSpPr>
            <p:cNvPr id="21" name="TextBox 29"/>
            <p:cNvSpPr txBox="1"/>
            <p:nvPr/>
          </p:nvSpPr>
          <p:spPr>
            <a:xfrm>
              <a:off x="1831956" y="3155948"/>
              <a:ext cx="571504" cy="430887"/>
            </a:xfrm>
            <a:prstGeom prst="rect">
              <a:avLst/>
            </a:prstGeom>
            <a:noFill/>
          </p:spPr>
          <p:txBody>
            <a:bodyPr wrap="square" rtlCol="0">
              <a:spAutoFit/>
            </a:bodyPr>
            <a:lstStyle/>
            <a:p>
              <a:pPr algn="ctr"/>
              <a:r>
                <a:rPr lang="en-US" altLang="zh-CN" sz="2200" b="1" smtClean="0"/>
                <a:t>v1</a:t>
              </a:r>
              <a:endParaRPr lang="zh-CN" altLang="en-US" sz="2200" b="1" dirty="0" smtClean="0"/>
            </a:p>
          </p:txBody>
        </p:sp>
        <p:sp>
          <p:nvSpPr>
            <p:cNvPr id="22" name="TextBox 30"/>
            <p:cNvSpPr txBox="1"/>
            <p:nvPr/>
          </p:nvSpPr>
          <p:spPr>
            <a:xfrm>
              <a:off x="2928926" y="2143116"/>
              <a:ext cx="571504" cy="430887"/>
            </a:xfrm>
            <a:prstGeom prst="rect">
              <a:avLst/>
            </a:prstGeom>
            <a:noFill/>
          </p:spPr>
          <p:txBody>
            <a:bodyPr wrap="square" rtlCol="0">
              <a:spAutoFit/>
            </a:bodyPr>
            <a:lstStyle/>
            <a:p>
              <a:pPr algn="ctr"/>
              <a:r>
                <a:rPr lang="en-US" altLang="zh-CN" sz="2200" b="1" smtClean="0"/>
                <a:t>v2</a:t>
              </a:r>
              <a:endParaRPr lang="zh-CN" altLang="en-US" sz="2200" b="1" dirty="0" smtClean="0"/>
            </a:p>
          </p:txBody>
        </p:sp>
        <p:sp>
          <p:nvSpPr>
            <p:cNvPr id="23" name="TextBox 31"/>
            <p:cNvSpPr txBox="1"/>
            <p:nvPr/>
          </p:nvSpPr>
          <p:spPr>
            <a:xfrm>
              <a:off x="3571868" y="3286124"/>
              <a:ext cx="571504" cy="430887"/>
            </a:xfrm>
            <a:prstGeom prst="rect">
              <a:avLst/>
            </a:prstGeom>
            <a:noFill/>
          </p:spPr>
          <p:txBody>
            <a:bodyPr wrap="square" rtlCol="0">
              <a:spAutoFit/>
            </a:bodyPr>
            <a:lstStyle/>
            <a:p>
              <a:pPr algn="ctr"/>
              <a:r>
                <a:rPr lang="en-US" altLang="zh-CN" sz="2200" b="1" smtClean="0"/>
                <a:t>v3</a:t>
              </a:r>
              <a:endParaRPr lang="zh-CN" altLang="en-US" sz="2200" b="1" dirty="0" smtClean="0"/>
            </a:p>
          </p:txBody>
        </p:sp>
        <p:sp>
          <p:nvSpPr>
            <p:cNvPr id="24" name="TextBox 32"/>
            <p:cNvSpPr txBox="1"/>
            <p:nvPr/>
          </p:nvSpPr>
          <p:spPr>
            <a:xfrm>
              <a:off x="2786050" y="4500570"/>
              <a:ext cx="571504" cy="430887"/>
            </a:xfrm>
            <a:prstGeom prst="rect">
              <a:avLst/>
            </a:prstGeom>
            <a:noFill/>
          </p:spPr>
          <p:txBody>
            <a:bodyPr wrap="square" rtlCol="0">
              <a:spAutoFit/>
            </a:bodyPr>
            <a:lstStyle/>
            <a:p>
              <a:pPr algn="ctr"/>
              <a:r>
                <a:rPr lang="en-US" altLang="zh-CN" sz="2200" b="1" smtClean="0"/>
                <a:t>v4</a:t>
              </a:r>
              <a:endParaRPr lang="zh-CN" altLang="en-US" sz="2200" b="1" dirty="0" smtClean="0"/>
            </a:p>
          </p:txBody>
        </p:sp>
        <p:sp>
          <p:nvSpPr>
            <p:cNvPr id="25" name="TextBox 33"/>
            <p:cNvSpPr txBox="1"/>
            <p:nvPr/>
          </p:nvSpPr>
          <p:spPr>
            <a:xfrm>
              <a:off x="4143372" y="1428736"/>
              <a:ext cx="571504" cy="430887"/>
            </a:xfrm>
            <a:prstGeom prst="rect">
              <a:avLst/>
            </a:prstGeom>
            <a:noFill/>
          </p:spPr>
          <p:txBody>
            <a:bodyPr wrap="square" rtlCol="0">
              <a:spAutoFit/>
            </a:bodyPr>
            <a:lstStyle/>
            <a:p>
              <a:pPr algn="ctr"/>
              <a:r>
                <a:rPr lang="en-US" altLang="zh-CN" sz="2200" b="1" smtClean="0"/>
                <a:t>v5</a:t>
              </a:r>
              <a:endParaRPr lang="zh-CN" altLang="en-US" sz="2200" b="1" dirty="0" smtClean="0"/>
            </a:p>
          </p:txBody>
        </p:sp>
        <p:sp>
          <p:nvSpPr>
            <p:cNvPr id="26" name="TextBox 34"/>
            <p:cNvSpPr txBox="1"/>
            <p:nvPr/>
          </p:nvSpPr>
          <p:spPr>
            <a:xfrm>
              <a:off x="4643438" y="2500306"/>
              <a:ext cx="571504" cy="430887"/>
            </a:xfrm>
            <a:prstGeom prst="rect">
              <a:avLst/>
            </a:prstGeom>
            <a:noFill/>
          </p:spPr>
          <p:txBody>
            <a:bodyPr wrap="square" rtlCol="0">
              <a:spAutoFit/>
            </a:bodyPr>
            <a:lstStyle/>
            <a:p>
              <a:pPr algn="ctr"/>
              <a:r>
                <a:rPr lang="en-US" altLang="zh-CN" sz="2200" b="1" smtClean="0"/>
                <a:t>v6</a:t>
              </a:r>
              <a:endParaRPr lang="zh-CN" altLang="en-US" sz="2200" b="1" dirty="0" smtClean="0"/>
            </a:p>
          </p:txBody>
        </p:sp>
        <p:sp>
          <p:nvSpPr>
            <p:cNvPr id="27" name="TextBox 35"/>
            <p:cNvSpPr txBox="1"/>
            <p:nvPr/>
          </p:nvSpPr>
          <p:spPr>
            <a:xfrm>
              <a:off x="4357686" y="4286256"/>
              <a:ext cx="571504" cy="430887"/>
            </a:xfrm>
            <a:prstGeom prst="rect">
              <a:avLst/>
            </a:prstGeom>
            <a:noFill/>
          </p:spPr>
          <p:txBody>
            <a:bodyPr wrap="square" rtlCol="0">
              <a:spAutoFit/>
            </a:bodyPr>
            <a:lstStyle/>
            <a:p>
              <a:pPr algn="ctr"/>
              <a:r>
                <a:rPr lang="en-US" altLang="zh-CN" sz="2200" b="1" smtClean="0"/>
                <a:t>v7</a:t>
              </a:r>
              <a:endParaRPr lang="zh-CN" altLang="en-US" sz="2200" b="1" dirty="0" smtClean="0"/>
            </a:p>
          </p:txBody>
        </p:sp>
        <p:sp>
          <p:nvSpPr>
            <p:cNvPr id="28" name="TextBox 36"/>
            <p:cNvSpPr txBox="1"/>
            <p:nvPr/>
          </p:nvSpPr>
          <p:spPr>
            <a:xfrm>
              <a:off x="5143504" y="3429000"/>
              <a:ext cx="571504" cy="430887"/>
            </a:xfrm>
            <a:prstGeom prst="rect">
              <a:avLst/>
            </a:prstGeom>
            <a:noFill/>
          </p:spPr>
          <p:txBody>
            <a:bodyPr wrap="square" rtlCol="0">
              <a:spAutoFit/>
            </a:bodyPr>
            <a:lstStyle/>
            <a:p>
              <a:pPr algn="ctr"/>
              <a:r>
                <a:rPr lang="en-US" altLang="zh-CN" sz="2200" b="1" smtClean="0"/>
                <a:t>v9</a:t>
              </a:r>
              <a:endParaRPr lang="zh-CN" altLang="en-US" sz="2200" b="1" dirty="0" smtClean="0"/>
            </a:p>
          </p:txBody>
        </p:sp>
        <p:sp>
          <p:nvSpPr>
            <p:cNvPr id="29" name="TextBox 37"/>
            <p:cNvSpPr txBox="1"/>
            <p:nvPr/>
          </p:nvSpPr>
          <p:spPr>
            <a:xfrm>
              <a:off x="6000760" y="2143116"/>
              <a:ext cx="571504" cy="430887"/>
            </a:xfrm>
            <a:prstGeom prst="rect">
              <a:avLst/>
            </a:prstGeom>
            <a:noFill/>
          </p:spPr>
          <p:txBody>
            <a:bodyPr wrap="square" rtlCol="0">
              <a:spAutoFit/>
            </a:bodyPr>
            <a:lstStyle/>
            <a:p>
              <a:pPr algn="ctr"/>
              <a:r>
                <a:rPr lang="en-US" altLang="zh-CN" sz="2200" b="1" smtClean="0"/>
                <a:t>v8</a:t>
              </a:r>
              <a:endParaRPr lang="zh-CN" altLang="en-US" sz="2200" b="1" dirty="0" smtClean="0"/>
            </a:p>
          </p:txBody>
        </p:sp>
        <p:sp>
          <p:nvSpPr>
            <p:cNvPr id="30" name="TextBox 38"/>
            <p:cNvSpPr txBox="1"/>
            <p:nvPr/>
          </p:nvSpPr>
          <p:spPr>
            <a:xfrm>
              <a:off x="5715008" y="4857760"/>
              <a:ext cx="1000132" cy="430887"/>
            </a:xfrm>
            <a:prstGeom prst="rect">
              <a:avLst/>
            </a:prstGeom>
            <a:noFill/>
          </p:spPr>
          <p:txBody>
            <a:bodyPr wrap="square" rtlCol="0">
              <a:spAutoFit/>
            </a:bodyPr>
            <a:lstStyle/>
            <a:p>
              <a:pPr algn="ctr"/>
              <a:r>
                <a:rPr lang="en-US" altLang="zh-CN" sz="2200" b="1" smtClean="0"/>
                <a:t>v10</a:t>
              </a:r>
              <a:endParaRPr lang="zh-CN" altLang="en-US" sz="2200" b="1" dirty="0" smtClean="0"/>
            </a:p>
          </p:txBody>
        </p:sp>
      </p:grpSp>
      <p:sp>
        <p:nvSpPr>
          <p:cNvPr id="4" name="TextBox 40"/>
          <p:cNvSpPr txBox="1"/>
          <p:nvPr/>
        </p:nvSpPr>
        <p:spPr>
          <a:xfrm>
            <a:off x="2214546" y="278605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TextBox 41"/>
          <p:cNvSpPr txBox="1"/>
          <p:nvPr/>
        </p:nvSpPr>
        <p:spPr>
          <a:xfrm>
            <a:off x="2643174" y="3783931"/>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8</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TextBox 42"/>
          <p:cNvSpPr txBox="1"/>
          <p:nvPr/>
        </p:nvSpPr>
        <p:spPr>
          <a:xfrm>
            <a:off x="2214546" y="4355435"/>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5</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7" name="TextBox 43"/>
          <p:cNvSpPr txBox="1"/>
          <p:nvPr/>
        </p:nvSpPr>
        <p:spPr>
          <a:xfrm>
            <a:off x="3357554" y="1857364"/>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8" name="TextBox 44"/>
          <p:cNvSpPr txBox="1"/>
          <p:nvPr/>
        </p:nvSpPr>
        <p:spPr>
          <a:xfrm>
            <a:off x="3938582" y="3212427"/>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9" name="TextBox 45"/>
          <p:cNvSpPr txBox="1"/>
          <p:nvPr/>
        </p:nvSpPr>
        <p:spPr>
          <a:xfrm>
            <a:off x="4429124" y="2214554"/>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0" name="TextBox 46"/>
          <p:cNvSpPr txBox="1"/>
          <p:nvPr/>
        </p:nvSpPr>
        <p:spPr>
          <a:xfrm>
            <a:off x="4071934" y="3929066"/>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1" name="TextBox 47"/>
          <p:cNvSpPr txBox="1"/>
          <p:nvPr/>
        </p:nvSpPr>
        <p:spPr>
          <a:xfrm>
            <a:off x="3143240" y="407194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2" name="TextBox 48"/>
          <p:cNvSpPr txBox="1"/>
          <p:nvPr/>
        </p:nvSpPr>
        <p:spPr>
          <a:xfrm>
            <a:off x="3643306" y="4855501"/>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TextBox 49"/>
          <p:cNvSpPr txBox="1"/>
          <p:nvPr/>
        </p:nvSpPr>
        <p:spPr>
          <a:xfrm>
            <a:off x="4714876" y="407194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TextBox 50"/>
          <p:cNvSpPr txBox="1"/>
          <p:nvPr/>
        </p:nvSpPr>
        <p:spPr>
          <a:xfrm>
            <a:off x="5572132" y="4286256"/>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5</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5" name="TextBox 51"/>
          <p:cNvSpPr txBox="1"/>
          <p:nvPr/>
        </p:nvSpPr>
        <p:spPr>
          <a:xfrm>
            <a:off x="4929190" y="5141253"/>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6</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6" name="TextBox 52"/>
          <p:cNvSpPr txBox="1"/>
          <p:nvPr/>
        </p:nvSpPr>
        <p:spPr>
          <a:xfrm>
            <a:off x="5214942" y="1855105"/>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10</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7" name="TextBox 53"/>
          <p:cNvSpPr txBox="1"/>
          <p:nvPr/>
        </p:nvSpPr>
        <p:spPr>
          <a:xfrm>
            <a:off x="5429256" y="3000372"/>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9</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8" name="TextBox 54"/>
          <p:cNvSpPr txBox="1"/>
          <p:nvPr/>
        </p:nvSpPr>
        <p:spPr>
          <a:xfrm>
            <a:off x="3000364" y="3069551"/>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9" name="TextBox 55"/>
          <p:cNvSpPr txBox="1"/>
          <p:nvPr/>
        </p:nvSpPr>
        <p:spPr>
          <a:xfrm>
            <a:off x="4857752" y="3143248"/>
            <a:ext cx="642942" cy="43088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7</a:t>
            </a:r>
            <a:endParaRPr lang="zh-CN" altLang="en-US" sz="22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34214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9395" y="2403565"/>
            <a:ext cx="4981303" cy="769441"/>
          </a:xfrm>
          <a:prstGeom prst="rect">
            <a:avLst/>
          </a:prstGeom>
          <a:noFill/>
        </p:spPr>
        <p:txBody>
          <a:bodyPr wrap="square" rtlCol="0">
            <a:spAutoFit/>
          </a:bodyPr>
          <a:lstStyle/>
          <a:p>
            <a:pPr algn="ctr"/>
            <a:r>
              <a:rPr lang="zh-CN" altLang="en-US" sz="4400" dirty="0" smtClean="0">
                <a:solidFill>
                  <a:schemeClr val="accent4">
                    <a:lumMod val="50000"/>
                  </a:schemeClr>
                </a:solidFill>
                <a:latin typeface="方正喵呜体" panose="02010600010101010101" pitchFamily="2" charset="-122"/>
                <a:ea typeface="方正喵呜体" panose="02010600010101010101" pitchFamily="2" charset="-122"/>
              </a:rPr>
              <a:t>如何测度一段程序？</a:t>
            </a:r>
            <a:endParaRPr lang="zh-CN" altLang="en-US" sz="4400" dirty="0">
              <a:solidFill>
                <a:schemeClr val="accent4">
                  <a:lumMod val="50000"/>
                </a:schemeClr>
              </a:solidFill>
              <a:latin typeface="方正喵呜体" panose="02010600010101010101" pitchFamily="2" charset="-122"/>
              <a:ea typeface="方正喵呜体" panose="02010600010101010101" pitchFamily="2" charset="-122"/>
            </a:endParaRPr>
          </a:p>
        </p:txBody>
      </p:sp>
      <p:sp>
        <p:nvSpPr>
          <p:cNvPr id="3" name="矩形 2"/>
          <p:cNvSpPr/>
          <p:nvPr/>
        </p:nvSpPr>
        <p:spPr>
          <a:xfrm>
            <a:off x="2316480" y="3173006"/>
            <a:ext cx="2063931" cy="493303"/>
          </a:xfrm>
          <a:prstGeom prst="rect">
            <a:avLst/>
          </a:prstGeom>
          <a:solidFill>
            <a:srgbClr val="077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46022" y="3173006"/>
            <a:ext cx="2063931" cy="493303"/>
          </a:xfrm>
          <a:prstGeom prst="rect">
            <a:avLst/>
          </a:prstGeom>
          <a:solidFill>
            <a:srgbClr val="077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952205" y="3204644"/>
            <a:ext cx="792480" cy="461665"/>
          </a:xfrm>
          <a:prstGeom prst="rect">
            <a:avLst/>
          </a:prstGeom>
          <a:noFill/>
        </p:spPr>
        <p:txBody>
          <a:bodyPr wrap="square" rtlCol="0">
            <a:spAutoFit/>
          </a:bodyPr>
          <a:lstStyle/>
          <a:p>
            <a:r>
              <a:rPr lang="zh-CN" altLang="en-US" sz="2400" dirty="0" smtClean="0">
                <a:ln w="19050">
                  <a:solidFill>
                    <a:schemeClr val="tx1"/>
                  </a:solidFill>
                </a:ln>
                <a:effectLst>
                  <a:outerShdw blurRad="63500" sx="102000" sy="102000" algn="ctr" rotWithShape="0">
                    <a:prstClr val="black"/>
                  </a:outerShdw>
                </a:effectLst>
                <a:latin typeface="方正喵呜体" panose="02010600010101010101" pitchFamily="2" charset="-122"/>
                <a:ea typeface="方正喵呜体" panose="02010600010101010101" pitchFamily="2" charset="-122"/>
              </a:rPr>
              <a:t>空间</a:t>
            </a:r>
            <a:endParaRPr lang="zh-CN" altLang="en-US" sz="2400" dirty="0">
              <a:ln w="19050">
                <a:solidFill>
                  <a:schemeClr val="tx1"/>
                </a:solidFill>
              </a:ln>
              <a:effectLst>
                <a:outerShdw blurRad="63500" sx="102000" sy="102000" algn="ctr" rotWithShape="0">
                  <a:prstClr val="black"/>
                </a:outerShdw>
              </a:effectLst>
              <a:latin typeface="方正喵呜体" panose="02010600010101010101" pitchFamily="2" charset="-122"/>
              <a:ea typeface="方正喵呜体" panose="02010600010101010101" pitchFamily="2" charset="-122"/>
            </a:endParaRPr>
          </a:p>
        </p:txBody>
      </p:sp>
      <p:sp>
        <p:nvSpPr>
          <p:cNvPr id="6" name="文本框 5"/>
          <p:cNvSpPr txBox="1"/>
          <p:nvPr/>
        </p:nvSpPr>
        <p:spPr>
          <a:xfrm>
            <a:off x="5281747" y="3188825"/>
            <a:ext cx="792480" cy="461665"/>
          </a:xfrm>
          <a:prstGeom prst="rect">
            <a:avLst/>
          </a:prstGeom>
          <a:noFill/>
        </p:spPr>
        <p:txBody>
          <a:bodyPr wrap="square" rtlCol="0">
            <a:spAutoFit/>
          </a:bodyPr>
          <a:lstStyle/>
          <a:p>
            <a:r>
              <a:rPr lang="zh-CN" altLang="en-US" sz="2400" dirty="0" smtClean="0">
                <a:ln w="19050">
                  <a:solidFill>
                    <a:schemeClr val="tx1"/>
                  </a:solidFill>
                </a:ln>
                <a:effectLst>
                  <a:outerShdw blurRad="63500" sx="102000" sy="102000" algn="ctr" rotWithShape="0">
                    <a:prstClr val="black"/>
                  </a:outerShdw>
                </a:effectLst>
                <a:latin typeface="方正喵呜体" panose="02010600010101010101" pitchFamily="2" charset="-122"/>
                <a:ea typeface="方正喵呜体" panose="02010600010101010101" pitchFamily="2" charset="-122"/>
              </a:rPr>
              <a:t>时间</a:t>
            </a:r>
            <a:endParaRPr lang="zh-CN" altLang="en-US" sz="2400" dirty="0">
              <a:ln w="19050">
                <a:solidFill>
                  <a:schemeClr val="tx1"/>
                </a:solidFill>
              </a:ln>
              <a:effectLst>
                <a:outerShdw blurRad="63500" sx="102000" sy="102000" algn="ctr" rotWithShape="0">
                  <a:prstClr val="black"/>
                </a:outerShdw>
              </a:effectLst>
              <a:latin typeface="方正喵呜体" panose="02010600010101010101" pitchFamily="2" charset="-122"/>
              <a:ea typeface="方正喵呜体" panose="02010600010101010101" pitchFamily="2" charset="-122"/>
            </a:endParaRPr>
          </a:p>
        </p:txBody>
      </p:sp>
      <p:sp>
        <p:nvSpPr>
          <p:cNvPr id="7" name="文本框 6"/>
          <p:cNvSpPr txBox="1"/>
          <p:nvPr/>
        </p:nvSpPr>
        <p:spPr>
          <a:xfrm>
            <a:off x="3374752" y="3172846"/>
            <a:ext cx="914036" cy="523220"/>
          </a:xfrm>
          <a:prstGeom prst="rect">
            <a:avLst/>
          </a:prstGeom>
          <a:noFill/>
        </p:spPr>
        <p:txBody>
          <a:bodyPr wrap="square" rtlCol="0">
            <a:spAutoFit/>
          </a:bodyPr>
          <a:lstStyle/>
          <a:p>
            <a:pPr algn="ctr"/>
            <a:r>
              <a:rPr lang="en-US" altLang="zh-CN" sz="2800" dirty="0" smtClean="0">
                <a:effectLst>
                  <a:outerShdw blurRad="63500" sx="102000" sy="102000" algn="ctr" rotWithShape="0">
                    <a:prstClr val="black"/>
                  </a:outerShdw>
                </a:effectLst>
              </a:rPr>
              <a:t>BYTE</a:t>
            </a:r>
            <a:endParaRPr lang="zh-CN" altLang="en-US" sz="2800" dirty="0">
              <a:effectLst>
                <a:outerShdw blurRad="63500" sx="102000" sy="102000" algn="ctr" rotWithShape="0">
                  <a:prstClr val="black"/>
                </a:outerShdw>
              </a:effectLst>
            </a:endParaRPr>
          </a:p>
        </p:txBody>
      </p:sp>
      <p:sp>
        <p:nvSpPr>
          <p:cNvPr id="8" name="文本框 7"/>
          <p:cNvSpPr txBox="1"/>
          <p:nvPr/>
        </p:nvSpPr>
        <p:spPr>
          <a:xfrm>
            <a:off x="5727427" y="3158047"/>
            <a:ext cx="914036" cy="523220"/>
          </a:xfrm>
          <a:prstGeom prst="rect">
            <a:avLst/>
          </a:prstGeom>
          <a:noFill/>
        </p:spPr>
        <p:txBody>
          <a:bodyPr wrap="square" rtlCol="0">
            <a:spAutoFit/>
          </a:bodyPr>
          <a:lstStyle/>
          <a:p>
            <a:pPr algn="ctr"/>
            <a:r>
              <a:rPr lang="en-US" altLang="zh-CN" sz="2800" dirty="0" smtClean="0">
                <a:effectLst>
                  <a:outerShdw blurRad="63500" sx="102000" sy="102000" algn="ctr" rotWithShape="0">
                    <a:prstClr val="black"/>
                  </a:outerShdw>
                </a:effectLst>
              </a:rPr>
              <a:t>STEP</a:t>
            </a:r>
            <a:endParaRPr lang="zh-CN" altLang="en-US" sz="2800" dirty="0">
              <a:effectLst>
                <a:outerShdw blurRad="63500" sx="102000" sy="102000" algn="ctr" rotWithShape="0">
                  <a:prstClr val="black"/>
                </a:outerShdw>
              </a:effectLst>
            </a:endParaRPr>
          </a:p>
        </p:txBody>
      </p:sp>
    </p:spTree>
    <p:extLst>
      <p:ext uri="{BB962C8B-B14F-4D97-AF65-F5344CB8AC3E}">
        <p14:creationId xmlns:p14="http://schemas.microsoft.com/office/powerpoint/2010/main" val="95422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16667E-6 4.07407E-6 L -0.05677 4.07407E-6 " pathEditMode="relative" rAng="0" ptsTypes="AA">
                                      <p:cBhvr>
                                        <p:cTn id="22" dur="500" fill="hold"/>
                                        <p:tgtEl>
                                          <p:spTgt spid="5"/>
                                        </p:tgtEl>
                                        <p:attrNameLst>
                                          <p:attrName>ppt_x</p:attrName>
                                          <p:attrName>ppt_y</p:attrName>
                                        </p:attrNameLst>
                                      </p:cBhvr>
                                      <p:rCtr x="-2847" y="0"/>
                                    </p:animMotion>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3.33333E-6 -1.11111E-6 L -0.05659 -1.11111E-6 " pathEditMode="relative" rAng="0" ptsTypes="AA">
                                      <p:cBhvr>
                                        <p:cTn id="29" dur="500" fill="hold"/>
                                        <p:tgtEl>
                                          <p:spTgt spid="6"/>
                                        </p:tgtEl>
                                        <p:attrNameLst>
                                          <p:attrName>ppt_x</p:attrName>
                                          <p:attrName>ppt_y</p:attrName>
                                        </p:attrNameLst>
                                      </p:cBhvr>
                                      <p:rCtr x="-2830" y="0"/>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6" grpId="0"/>
      <p:bldP spid="6" grpId="1"/>
      <p:bldP spid="7" grpId="0"/>
      <p:bldP spid="8"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04742888"/>
              </p:ext>
            </p:extLst>
          </p:nvPr>
        </p:nvGraphicFramePr>
        <p:xfrm>
          <a:off x="214284" y="1746876"/>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smtClean="0">
                          <a:solidFill>
                            <a:schemeClr val="bg2"/>
                          </a:solidFill>
                        </a:rPr>
                        <a:t>1,0**</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3671024208"/>
              </p:ext>
            </p:extLst>
          </p:nvPr>
        </p:nvGraphicFramePr>
        <p:xfrm>
          <a:off x="214284" y="1175372"/>
          <a:ext cx="8501120" cy="45720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400" b="0" dirty="0" smtClean="0">
                          <a:solidFill>
                            <a:srgbClr val="2959F3"/>
                          </a:solidFill>
                        </a:rPr>
                        <a:t>1</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2</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smtClean="0">
                          <a:solidFill>
                            <a:srgbClr val="2959F3"/>
                          </a:solidFill>
                        </a:rPr>
                        <a:t>3</a:t>
                      </a:r>
                      <a:endParaRPr lang="zh-CN" altLang="en-US" sz="2400" b="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4</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5</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6</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7</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8</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9</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400" b="0" dirty="0" smtClean="0">
                          <a:solidFill>
                            <a:srgbClr val="2959F3"/>
                          </a:solidFill>
                        </a:rPr>
                        <a:t>10</a:t>
                      </a:r>
                      <a:endParaRPr lang="zh-CN" altLang="en-US" sz="2400" b="0" dirty="0">
                        <a:solidFill>
                          <a:srgbClr val="2959F3"/>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633582486"/>
              </p:ext>
            </p:extLst>
          </p:nvPr>
        </p:nvGraphicFramePr>
        <p:xfrm>
          <a:off x="214282" y="2175504"/>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1,8</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1,5**</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40631252"/>
              </p:ext>
            </p:extLst>
          </p:nvPr>
        </p:nvGraphicFramePr>
        <p:xfrm>
          <a:off x="214282" y="2604132"/>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1,10</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4,15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518344778"/>
              </p:ext>
            </p:extLst>
          </p:nvPr>
        </p:nvGraphicFramePr>
        <p:xfrm>
          <a:off x="214282" y="3032760"/>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3,12</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3,12</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503116280"/>
              </p:ext>
            </p:extLst>
          </p:nvPr>
        </p:nvGraphicFramePr>
        <p:xfrm>
          <a:off x="214282" y="3461388"/>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2,17</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3,12</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1079715"/>
              </p:ext>
            </p:extLst>
          </p:nvPr>
        </p:nvGraphicFramePr>
        <p:xfrm>
          <a:off x="214282" y="3890016"/>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6,16</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6,19</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1,a</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40391293"/>
              </p:ext>
            </p:extLst>
          </p:nvPr>
        </p:nvGraphicFramePr>
        <p:xfrm>
          <a:off x="214282" y="4318644"/>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6,16</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1,a</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7,15</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7,18</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764652850"/>
              </p:ext>
            </p:extLst>
          </p:nvPr>
        </p:nvGraphicFramePr>
        <p:xfrm>
          <a:off x="214282" y="4747272"/>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6,16</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9,24</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7,15</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dirty="0" smtClean="0">
                          <a:solidFill>
                            <a:schemeClr val="bg2"/>
                          </a:solidFill>
                        </a:rPr>
                        <a:t>7,18</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985135865"/>
              </p:ext>
            </p:extLst>
          </p:nvPr>
        </p:nvGraphicFramePr>
        <p:xfrm>
          <a:off x="214282" y="5175900"/>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6,16</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9,24</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7,15</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dirty="0" smtClean="0">
                          <a:solidFill>
                            <a:schemeClr val="bg2"/>
                          </a:solidFill>
                        </a:rPr>
                        <a:t>7,18</a:t>
                      </a:r>
                      <a:r>
                        <a:rPr lang="en-US" altLang="zh-CN" sz="2000" dirty="0" smtClean="0">
                          <a:solidFill>
                            <a:schemeClr val="bg2"/>
                          </a:solidFill>
                        </a:rPr>
                        <a:t>**</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883084290"/>
              </p:ext>
            </p:extLst>
          </p:nvPr>
        </p:nvGraphicFramePr>
        <p:xfrm>
          <a:off x="214282" y="5604528"/>
          <a:ext cx="8501120" cy="396240"/>
        </p:xfrm>
        <a:graphic>
          <a:graphicData uri="http://schemas.openxmlformats.org/drawingml/2006/table">
            <a:tbl>
              <a:tblPr firstRow="1" bandRow="1">
                <a:tableStyleId>{5C22544A-7EE6-4342-B048-85BDC9FD1C3A}</a:tableStyleId>
              </a:tblPr>
              <a:tblGrid>
                <a:gridCol w="850112">
                  <a:extLst>
                    <a:ext uri="{9D8B030D-6E8A-4147-A177-3AD203B41FA5}">
                      <a16:colId xmlns:a16="http://schemas.microsoft.com/office/drawing/2014/main" val="20000"/>
                    </a:ext>
                  </a:extLst>
                </a:gridCol>
                <a:gridCol w="850112">
                  <a:extLst>
                    <a:ext uri="{9D8B030D-6E8A-4147-A177-3AD203B41FA5}">
                      <a16:colId xmlns:a16="http://schemas.microsoft.com/office/drawing/2014/main" val="20001"/>
                    </a:ext>
                  </a:extLst>
                </a:gridCol>
                <a:gridCol w="850112">
                  <a:extLst>
                    <a:ext uri="{9D8B030D-6E8A-4147-A177-3AD203B41FA5}">
                      <a16:colId xmlns:a16="http://schemas.microsoft.com/office/drawing/2014/main" val="20002"/>
                    </a:ext>
                  </a:extLst>
                </a:gridCol>
                <a:gridCol w="850112">
                  <a:extLst>
                    <a:ext uri="{9D8B030D-6E8A-4147-A177-3AD203B41FA5}">
                      <a16:colId xmlns:a16="http://schemas.microsoft.com/office/drawing/2014/main" val="20003"/>
                    </a:ext>
                  </a:extLst>
                </a:gridCol>
                <a:gridCol w="850112">
                  <a:extLst>
                    <a:ext uri="{9D8B030D-6E8A-4147-A177-3AD203B41FA5}">
                      <a16:colId xmlns:a16="http://schemas.microsoft.com/office/drawing/2014/main" val="20004"/>
                    </a:ext>
                  </a:extLst>
                </a:gridCol>
                <a:gridCol w="850112">
                  <a:extLst>
                    <a:ext uri="{9D8B030D-6E8A-4147-A177-3AD203B41FA5}">
                      <a16:colId xmlns:a16="http://schemas.microsoft.com/office/drawing/2014/main" val="20005"/>
                    </a:ext>
                  </a:extLst>
                </a:gridCol>
                <a:gridCol w="850112">
                  <a:extLst>
                    <a:ext uri="{9D8B030D-6E8A-4147-A177-3AD203B41FA5}">
                      <a16:colId xmlns:a16="http://schemas.microsoft.com/office/drawing/2014/main" val="20006"/>
                    </a:ext>
                  </a:extLst>
                </a:gridCol>
                <a:gridCol w="850112">
                  <a:extLst>
                    <a:ext uri="{9D8B030D-6E8A-4147-A177-3AD203B41FA5}">
                      <a16:colId xmlns:a16="http://schemas.microsoft.com/office/drawing/2014/main" val="20007"/>
                    </a:ext>
                  </a:extLst>
                </a:gridCol>
                <a:gridCol w="850112">
                  <a:extLst>
                    <a:ext uri="{9D8B030D-6E8A-4147-A177-3AD203B41FA5}">
                      <a16:colId xmlns:a16="http://schemas.microsoft.com/office/drawing/2014/main" val="20008"/>
                    </a:ext>
                  </a:extLst>
                </a:gridCol>
                <a:gridCol w="850112">
                  <a:extLst>
                    <a:ext uri="{9D8B030D-6E8A-4147-A177-3AD203B41FA5}">
                      <a16:colId xmlns:a16="http://schemas.microsoft.com/office/drawing/2014/main" val="20009"/>
                    </a:ext>
                  </a:extLst>
                </a:gridCol>
              </a:tblGrid>
              <a:tr h="370840">
                <a:tc>
                  <a:txBody>
                    <a:bodyPr/>
                    <a:lstStyle/>
                    <a:p>
                      <a:pPr algn="ctr"/>
                      <a:r>
                        <a:rPr lang="en-US" altLang="zh-CN" sz="2000" dirty="0" smtClean="0">
                          <a:solidFill>
                            <a:schemeClr val="bg2"/>
                          </a:solidFill>
                        </a:rPr>
                        <a:t>1,0*</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1,10</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1,8*</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2000" smtClean="0">
                          <a:solidFill>
                            <a:schemeClr val="bg2"/>
                          </a:solidFill>
                        </a:rPr>
                        <a:t>1,5*</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6,16</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3,12</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9,24</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smtClean="0">
                          <a:solidFill>
                            <a:schemeClr val="bg2"/>
                          </a:solidFill>
                        </a:rPr>
                        <a:t>7,15</a:t>
                      </a:r>
                      <a:r>
                        <a:rPr lang="en-US" altLang="zh-CN" sz="2000" smtClean="0">
                          <a:solidFill>
                            <a:schemeClr val="bg2"/>
                          </a:solidFill>
                        </a:rPr>
                        <a:t>*</a:t>
                      </a:r>
                      <a:endParaRPr lang="zh-CN" altLang="en-US" sz="200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altLang="zh-CN" sz="1800" dirty="0" smtClean="0">
                          <a:solidFill>
                            <a:schemeClr val="bg2"/>
                          </a:solidFill>
                        </a:rPr>
                        <a:t>7,18</a:t>
                      </a:r>
                      <a:r>
                        <a:rPr lang="en-US" altLang="zh-CN" sz="2000" dirty="0" smtClean="0">
                          <a:solidFill>
                            <a:schemeClr val="bg2"/>
                          </a:solidFill>
                        </a:rPr>
                        <a:t>*</a:t>
                      </a:r>
                      <a:endParaRPr lang="zh-CN" altLang="en-US" sz="2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347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animEffect transition="in" filter="fade">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1477" y="2127379"/>
            <a:ext cx="5439747" cy="923330"/>
          </a:xfrm>
          <a:prstGeom prst="rect">
            <a:avLst/>
          </a:prstGeom>
          <a:noFill/>
        </p:spPr>
        <p:txBody>
          <a:bodyPr wrap="square" rtlCol="0">
            <a:spAutoFit/>
          </a:bodyPr>
          <a:lstStyle/>
          <a:p>
            <a:pPr algn="ctr"/>
            <a:r>
              <a:rPr lang="en-US" altLang="zh-CN" sz="5400" dirty="0" smtClean="0">
                <a:solidFill>
                  <a:schemeClr val="bg2"/>
                </a:solidFill>
                <a:latin typeface="方正喵呜体" panose="02010600010101010101" pitchFamily="2" charset="-122"/>
                <a:ea typeface="方正喵呜体" panose="02010600010101010101" pitchFamily="2" charset="-122"/>
              </a:rPr>
              <a:t>MALLOC &amp; FREE</a:t>
            </a:r>
            <a:endParaRPr lang="zh-CN" altLang="en-US" sz="5400" dirty="0">
              <a:solidFill>
                <a:schemeClr val="bg2"/>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351" y="3638939"/>
            <a:ext cx="3957182" cy="255600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04" y="3405327"/>
            <a:ext cx="4201225" cy="2789613"/>
          </a:xfrm>
          <a:prstGeom prst="rect">
            <a:avLst/>
          </a:prstGeom>
        </p:spPr>
      </p:pic>
    </p:spTree>
    <p:extLst>
      <p:ext uri="{BB962C8B-B14F-4D97-AF65-F5344CB8AC3E}">
        <p14:creationId xmlns:p14="http://schemas.microsoft.com/office/powerpoint/2010/main" val="6859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6591" y="485775"/>
            <a:ext cx="8736013" cy="6372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       对于允许进行动态存储分配的程序设计语言，操作系统在内存中划出一块地址连续的大区域</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称为</a:t>
            </a:r>
            <a:r>
              <a:rPr lang="zh-CN" altLang="en-US" sz="3600" dirty="0" smtClean="0">
                <a:solidFill>
                  <a:srgbClr val="2959F3"/>
                </a:solidFill>
                <a:latin typeface="方正喵呜体" panose="02010600010101010101" pitchFamily="2" charset="-122"/>
                <a:ea typeface="方正喵呜体" panose="02010600010101010101" pitchFamily="2" charset="-122"/>
              </a:rPr>
              <a:t>堆</a:t>
            </a:r>
            <a:r>
              <a:rPr lang="en-US" altLang="zh-CN" dirty="0" smtClean="0">
                <a:solidFill>
                  <a:schemeClr val="bg2"/>
                </a:solidFill>
                <a:latin typeface="方正喵呜体" panose="02010600010101010101" pitchFamily="2" charset="-122"/>
                <a:ea typeface="方正喵呜体" panose="02010600010101010101" pitchFamily="2" charset="-122"/>
              </a:rPr>
              <a:t>) </a:t>
            </a:r>
            <a:r>
              <a:rPr lang="zh-CN" altLang="en-US" dirty="0" smtClean="0">
                <a:solidFill>
                  <a:schemeClr val="bg2"/>
                </a:solidFill>
                <a:latin typeface="方正喵呜体" panose="02010600010101010101" pitchFamily="2" charset="-122"/>
                <a:ea typeface="方正喵呜体" panose="02010600010101010101" pitchFamily="2" charset="-122"/>
              </a:rPr>
              <a:t>，由设计者在程序中利用语言提供的内存动态分配函数</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如</a:t>
            </a:r>
            <a:r>
              <a:rPr lang="en-US" altLang="zh-CN" dirty="0" smtClean="0">
                <a:solidFill>
                  <a:schemeClr val="bg2"/>
                </a:solidFill>
                <a:latin typeface="方正喵呜体" panose="02010600010101010101" pitchFamily="2" charset="-122"/>
                <a:ea typeface="方正喵呜体" panose="02010600010101010101" pitchFamily="2" charset="-122"/>
              </a:rPr>
              <a:t>C</a:t>
            </a:r>
            <a:r>
              <a:rPr lang="zh-CN" altLang="en-US" dirty="0" smtClean="0">
                <a:solidFill>
                  <a:schemeClr val="bg2"/>
                </a:solidFill>
                <a:latin typeface="方正喵呜体" panose="02010600010101010101" pitchFamily="2" charset="-122"/>
                <a:ea typeface="方正喵呜体" panose="02010600010101010101" pitchFamily="2" charset="-122"/>
              </a:rPr>
              <a:t>的</a:t>
            </a:r>
            <a:r>
              <a:rPr lang="en-US" altLang="zh-CN" dirty="0" err="1" smtClean="0">
                <a:solidFill>
                  <a:schemeClr val="bg2"/>
                </a:solidFill>
                <a:latin typeface="方正喵呜体" panose="02010600010101010101" pitchFamily="2" charset="-122"/>
                <a:ea typeface="方正喵呜体" panose="02010600010101010101" pitchFamily="2" charset="-122"/>
              </a:rPr>
              <a:t>malloc</a:t>
            </a:r>
            <a:r>
              <a:rPr lang="en-US" altLang="zh-CN" dirty="0" smtClean="0">
                <a:solidFill>
                  <a:schemeClr val="bg2"/>
                </a:solidFill>
                <a:latin typeface="方正喵呜体" panose="02010600010101010101" pitchFamily="2" charset="-122"/>
                <a:ea typeface="方正喵呜体" panose="02010600010101010101" pitchFamily="2" charset="-122"/>
              </a:rPr>
              <a:t>() </a:t>
            </a:r>
            <a:r>
              <a:rPr lang="zh-CN" altLang="en-US" dirty="0" smtClean="0">
                <a:solidFill>
                  <a:schemeClr val="bg2"/>
                </a:solidFill>
                <a:latin typeface="方正喵呜体" panose="02010600010101010101" pitchFamily="2" charset="-122"/>
                <a:ea typeface="方正喵呜体" panose="02010600010101010101" pitchFamily="2" charset="-122"/>
              </a:rPr>
              <a:t>，</a:t>
            </a:r>
            <a:r>
              <a:rPr lang="en-US" altLang="zh-CN" dirty="0" err="1" smtClean="0">
                <a:solidFill>
                  <a:schemeClr val="bg2"/>
                </a:solidFill>
                <a:latin typeface="方正喵呜体" panose="02010600010101010101" pitchFamily="2" charset="-122"/>
                <a:ea typeface="方正喵呜体" panose="02010600010101010101" pitchFamily="2" charset="-122"/>
              </a:rPr>
              <a:t>calloc</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a:t>
            </a:r>
            <a:r>
              <a:rPr lang="en-US" altLang="zh-CN" dirty="0" smtClean="0">
                <a:solidFill>
                  <a:schemeClr val="bg2"/>
                </a:solidFill>
                <a:latin typeface="方正喵呜体" panose="02010600010101010101" pitchFamily="2" charset="-122"/>
                <a:ea typeface="方正喵呜体" panose="02010600010101010101" pitchFamily="2" charset="-122"/>
              </a:rPr>
              <a:t>free()</a:t>
            </a:r>
            <a:r>
              <a:rPr lang="zh-CN" altLang="en-US" dirty="0" smtClean="0">
                <a:solidFill>
                  <a:schemeClr val="bg2"/>
                </a:solidFill>
                <a:latin typeface="方正喵呜体" panose="02010600010101010101" pitchFamily="2" charset="-122"/>
                <a:ea typeface="方正喵呜体" panose="02010600010101010101" pitchFamily="2" charset="-122"/>
              </a:rPr>
              <a:t>函数，</a:t>
            </a:r>
            <a:r>
              <a:rPr lang="en-US" altLang="zh-CN" dirty="0" smtClean="0">
                <a:solidFill>
                  <a:schemeClr val="bg2"/>
                </a:solidFill>
                <a:latin typeface="方正喵呜体" panose="02010600010101010101" pitchFamily="2" charset="-122"/>
                <a:ea typeface="方正喵呜体" panose="02010600010101010101" pitchFamily="2" charset="-122"/>
              </a:rPr>
              <a:t>C++</a:t>
            </a:r>
            <a:r>
              <a:rPr lang="zh-CN" altLang="en-US" dirty="0" smtClean="0">
                <a:solidFill>
                  <a:schemeClr val="bg2"/>
                </a:solidFill>
                <a:latin typeface="方正喵呜体" panose="02010600010101010101" pitchFamily="2" charset="-122"/>
                <a:ea typeface="方正喵呜体" panose="02010600010101010101" pitchFamily="2" charset="-122"/>
              </a:rPr>
              <a:t>的</a:t>
            </a:r>
            <a:r>
              <a:rPr lang="en-US" altLang="zh-CN" dirty="0" smtClean="0">
                <a:solidFill>
                  <a:schemeClr val="bg2"/>
                </a:solidFill>
                <a:latin typeface="方正喵呜体" panose="02010600010101010101" pitchFamily="2" charset="-122"/>
                <a:ea typeface="方正喵呜体" panose="02010600010101010101" pitchFamily="2" charset="-122"/>
              </a:rPr>
              <a:t>new</a:t>
            </a:r>
            <a:r>
              <a:rPr lang="zh-CN" altLang="en-US" dirty="0" smtClean="0">
                <a:solidFill>
                  <a:schemeClr val="bg2"/>
                </a:solidFill>
                <a:latin typeface="方正喵呜体" panose="02010600010101010101" pitchFamily="2" charset="-122"/>
                <a:ea typeface="方正喵呜体" panose="02010600010101010101" pitchFamily="2" charset="-122"/>
              </a:rPr>
              <a:t>，</a:t>
            </a:r>
            <a:r>
              <a:rPr lang="en-US" altLang="zh-CN" dirty="0" smtClean="0">
                <a:solidFill>
                  <a:schemeClr val="bg2"/>
                </a:solidFill>
                <a:latin typeface="方正喵呜体" panose="02010600010101010101" pitchFamily="2" charset="-122"/>
                <a:ea typeface="方正喵呜体" panose="02010600010101010101" pitchFamily="2" charset="-122"/>
              </a:rPr>
              <a:t>delete</a:t>
            </a:r>
            <a:r>
              <a:rPr lang="zh-CN" altLang="en-US" dirty="0" smtClean="0">
                <a:solidFill>
                  <a:schemeClr val="bg2"/>
                </a:solidFill>
                <a:latin typeface="方正喵呜体" panose="02010600010101010101" pitchFamily="2" charset="-122"/>
                <a:ea typeface="方正喵呜体" panose="02010600010101010101" pitchFamily="2" charset="-122"/>
              </a:rPr>
              <a:t>函数等</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来实现对堆的使用。</a:t>
            </a:r>
          </a:p>
          <a:p>
            <a:pPr marL="0" indent="0">
              <a:lnSpc>
                <a:spcPct val="110000"/>
              </a:lnSpc>
              <a:buFont typeface="Wingdings" panose="05000000000000000000" pitchFamily="2" charset="2"/>
              <a:buNone/>
            </a:pPr>
            <a:r>
              <a:rPr lang="en-US" altLang="zh-CN" dirty="0" smtClean="0">
                <a:solidFill>
                  <a:schemeClr val="bg2"/>
                </a:solidFill>
                <a:latin typeface="方正喵呜体" panose="02010600010101010101" pitchFamily="2" charset="-122"/>
                <a:ea typeface="方正喵呜体" panose="02010600010101010101" pitchFamily="2" charset="-122"/>
              </a:rPr>
              <a:t>1 </a:t>
            </a:r>
            <a:r>
              <a:rPr lang="zh-CN" altLang="en-US" dirty="0" smtClean="0">
                <a:solidFill>
                  <a:schemeClr val="bg2"/>
                </a:solidFill>
                <a:latin typeface="方正喵呜体" panose="02010600010101010101" pitchFamily="2" charset="-122"/>
                <a:ea typeface="方正喵呜体" panose="02010600010101010101" pitchFamily="2" charset="-122"/>
              </a:rPr>
              <a:t>两个基本概念</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占用块：已分配给用户使用的一块地址连续的内存区域；</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空闲块：未曾分配的地址连续的内存区域；</a:t>
            </a:r>
          </a:p>
          <a:p>
            <a:pPr marL="0" indent="0">
              <a:lnSpc>
                <a:spcPct val="110000"/>
              </a:lnSpc>
              <a:buFont typeface="Wingdings" panose="05000000000000000000" pitchFamily="2" charset="2"/>
              <a:buNone/>
            </a:pPr>
            <a:r>
              <a:rPr lang="en-US" altLang="zh-CN" dirty="0" smtClean="0">
                <a:solidFill>
                  <a:schemeClr val="bg2"/>
                </a:solidFill>
                <a:latin typeface="方正喵呜体" panose="02010600010101010101" pitchFamily="2" charset="-122"/>
                <a:ea typeface="方正喵呜体" panose="02010600010101010101" pitchFamily="2" charset="-122"/>
              </a:rPr>
              <a:t>2</a:t>
            </a:r>
            <a:r>
              <a:rPr lang="en-US" altLang="zh-CN" dirty="0" smtClean="0">
                <a:solidFill>
                  <a:schemeClr val="bg2"/>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dirty="0" smtClean="0">
                <a:solidFill>
                  <a:schemeClr val="bg2"/>
                </a:solidFill>
                <a:latin typeface="方正喵呜体" panose="02010600010101010101" pitchFamily="2" charset="-122"/>
                <a:ea typeface="方正喵呜体" panose="02010600010101010101" pitchFamily="2" charset="-122"/>
              </a:rPr>
              <a:t>用户请求分配内存，系统的处理方式</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        当有用户程序进入系统请求分配内存时，系统有两种处理方式：</a:t>
            </a:r>
            <a:endParaRPr lang="zh-CN" altLang="en-US"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8768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0" end="0"/>
                                            </p:txEl>
                                          </p:spTgt>
                                        </p:tgtEl>
                                        <p:attrNameLst>
                                          <p:attrName>ppt_c</p:attrName>
                                        </p:attrNameLst>
                                      </p:cBhvr>
                                      <p:to>
                                        <a:schemeClr val="hlink"/>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1" end="1"/>
                                            </p:txEl>
                                          </p:spTgt>
                                        </p:tgtEl>
                                        <p:attrNameLst>
                                          <p:attrName>ppt_c</p:attrName>
                                        </p:attrNameLst>
                                      </p:cBhvr>
                                      <p:to>
                                        <a:schemeClr val="hlink"/>
                                      </p:to>
                                    </p:animClr>
                                  </p:subTnLst>
                                </p:cTn>
                              </p:par>
                              <p:par>
                                <p:cTn id="15" presetID="2" presetClass="entr" presetSubtype="8"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2" end="2"/>
                                            </p:txEl>
                                          </p:spTgt>
                                        </p:tgtEl>
                                        <p:attrNameLst>
                                          <p:attrName>ppt_c</p:attrName>
                                        </p:attrNameLst>
                                      </p:cBhvr>
                                      <p:to>
                                        <a:schemeClr val="hlink"/>
                                      </p:to>
                                    </p:animClr>
                                  </p:subTnLst>
                                </p:cTn>
                              </p:par>
                              <p:par>
                                <p:cTn id="19" presetID="2" presetClass="entr" presetSubtype="8"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3" end="3"/>
                                            </p:txEl>
                                          </p:spTgt>
                                        </p:tgtEl>
                                        <p:attrNameLst>
                                          <p:attrName>ppt_c</p:attrName>
                                        </p:attrNameLst>
                                      </p:cBhvr>
                                      <p:to>
                                        <a:schemeClr val="hlink"/>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4" end="4"/>
                                            </p:txEl>
                                          </p:spTgt>
                                        </p:tgtEl>
                                        <p:attrNameLst>
                                          <p:attrName>ppt_c</p:attrName>
                                        </p:attrNameLst>
                                      </p:cBhvr>
                                      <p:to>
                                        <a:schemeClr val="hlink"/>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5" end="5"/>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12576" y="468021"/>
            <a:ext cx="8736013" cy="6083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⑴  系统从高地址空闲块中进行分配，直到分配无法进行时，才回收所有用户不再使用的空闲块，重新组织一个大的空闲块来再分配；</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⑵  用户程序一旦运行结束，便将它所占内存区释放成为空闲块，同时，每当新用户请求分配内存时，系统需要巡视整个内存区中所有空闲块，并从中找出一个“合适”的空闲块分配之。</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   对于⑵的情况，系统需建立一张“可利用空间表” 。</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程序运行过程中，不断地对堆中的部分区域进行分配和释放，堆中会出现占用块和空闲块交错的状态</a:t>
            </a:r>
            <a:endParaRPr lang="zh-CN" altLang="en-US"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70685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0" end="0"/>
                                            </p:txEl>
                                          </p:spTgt>
                                        </p:tgtEl>
                                        <p:attrNameLst>
                                          <p:attrName>ppt_c</p:attrName>
                                        </p:attrNameLst>
                                      </p:cBhvr>
                                      <p:to>
                                        <a:schemeClr val="hlink"/>
                                      </p:to>
                                    </p:animClr>
                                  </p:sub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1" end="1"/>
                                            </p:txEl>
                                          </p:spTgt>
                                        </p:tgtEl>
                                        <p:attrNameLst>
                                          <p:attrName>ppt_c</p:attrName>
                                        </p:attrNameLst>
                                      </p:cBhvr>
                                      <p:to>
                                        <a:schemeClr val="hlink"/>
                                      </p:to>
                                    </p:animClr>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2" end="2"/>
                                            </p:txEl>
                                          </p:spTgt>
                                        </p:tgtEl>
                                        <p:attrNameLst>
                                          <p:attrName>ppt_c</p:attrName>
                                        </p:attrNameLst>
                                      </p:cBhvr>
                                      <p:to>
                                        <a:schemeClr val="hlink"/>
                                      </p:to>
                                    </p:animClr>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1061" y="384856"/>
            <a:ext cx="8599714" cy="633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444500" eaLnBrk="0" hangingPunct="0">
              <a:defRPr kumimoji="1" sz="2400">
                <a:solidFill>
                  <a:schemeClr val="tx1"/>
                </a:solidFill>
                <a:latin typeface="Times New Roman" panose="02020603050405020304" pitchFamily="18" charset="0"/>
                <a:ea typeface="宋体" panose="02010600030101010101" pitchFamily="2" charset="-122"/>
              </a:defRPr>
            </a:lvl2pPr>
            <a:lvl3pPr marL="9017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Clr>
                <a:schemeClr val="accent2"/>
              </a:buClr>
              <a:buSzPct val="80000"/>
              <a:buFont typeface="Wingdings" panose="05000000000000000000" pitchFamily="2" charset="2"/>
              <a:buNone/>
            </a:pPr>
            <a:r>
              <a:rPr lang="en-US" altLang="zh-CN" sz="3200" dirty="0">
                <a:solidFill>
                  <a:schemeClr val="bg2"/>
                </a:solidFill>
                <a:latin typeface="方正喵呜体" panose="02010600010101010101" pitchFamily="2" charset="-122"/>
                <a:ea typeface="方正喵呜体" panose="02010600010101010101" pitchFamily="2" charset="-122"/>
              </a:rPr>
              <a:t>3 </a:t>
            </a:r>
            <a:r>
              <a:rPr lang="zh-CN" altLang="en-US" sz="3200" dirty="0">
                <a:solidFill>
                  <a:schemeClr val="bg2"/>
                </a:solidFill>
                <a:latin typeface="方正喵呜体" panose="02010600010101010101" pitchFamily="2" charset="-122"/>
                <a:ea typeface="方正喵呜体" panose="02010600010101010101" pitchFamily="2" charset="-122"/>
              </a:rPr>
              <a:t>动态存储分配的基本问题</a:t>
            </a:r>
          </a:p>
          <a:p>
            <a:pPr lvl="1" eaLnBrk="1" hangingPunct="1">
              <a:lnSpc>
                <a:spcPct val="110000"/>
              </a:lnSpc>
              <a:spcBef>
                <a:spcPct val="20000"/>
              </a:spcBef>
              <a:buClr>
                <a:schemeClr val="accent2"/>
              </a:buClr>
              <a:buSzPct val="80000"/>
              <a:buFont typeface="Wingdings" panose="05000000000000000000" pitchFamily="2" charset="2"/>
              <a:buNone/>
            </a:pPr>
            <a:r>
              <a:rPr lang="zh-CN" altLang="en-US" sz="2800" dirty="0">
                <a:solidFill>
                  <a:schemeClr val="bg2"/>
                </a:solidFill>
                <a:latin typeface="方正喵呜体" panose="02010600010101010101" pitchFamily="2" charset="-122"/>
                <a:ea typeface="方正喵呜体" panose="02010600010101010101" pitchFamily="2" charset="-122"/>
              </a:rPr>
              <a:t>⑴   当某一时刻用户程序请求分配</a:t>
            </a:r>
            <a:r>
              <a:rPr lang="en-US" altLang="zh-CN" sz="2800" dirty="0">
                <a:solidFill>
                  <a:schemeClr val="bg2"/>
                </a:solidFill>
                <a:latin typeface="方正喵呜体" panose="02010600010101010101" pitchFamily="2" charset="-122"/>
                <a:ea typeface="方正喵呜体" panose="02010600010101010101" pitchFamily="2" charset="-122"/>
              </a:rPr>
              <a:t>400</a:t>
            </a:r>
            <a:r>
              <a:rPr lang="zh-CN" altLang="en-US" sz="2800" dirty="0">
                <a:solidFill>
                  <a:schemeClr val="bg2"/>
                </a:solidFill>
                <a:latin typeface="方正喵呜体" panose="02010600010101010101" pitchFamily="2" charset="-122"/>
                <a:ea typeface="方正喵呜体" panose="02010600010101010101" pitchFamily="2" charset="-122"/>
              </a:rPr>
              <a:t>个字节的存储空间，如何分配</a:t>
            </a:r>
            <a:r>
              <a:rPr lang="en-US" altLang="zh-CN" sz="2800" dirty="0">
                <a:solidFill>
                  <a:schemeClr val="bg2"/>
                </a:solidFill>
                <a:latin typeface="方正喵呜体" panose="02010600010101010101" pitchFamily="2" charset="-122"/>
                <a:ea typeface="方正喵呜体" panose="02010600010101010101" pitchFamily="2" charset="-122"/>
              </a:rPr>
              <a:t>?</a:t>
            </a:r>
          </a:p>
          <a:p>
            <a:pPr lvl="2" eaLnBrk="1" hangingPunct="1">
              <a:lnSpc>
                <a:spcPct val="110000"/>
              </a:lnSpc>
              <a:spcBef>
                <a:spcPct val="20000"/>
              </a:spcBef>
              <a:buClr>
                <a:schemeClr val="accent2"/>
              </a:buClr>
              <a:buSzPct val="80000"/>
              <a:buFont typeface="Wingdings" panose="05000000000000000000" pitchFamily="2" charset="2"/>
              <a:buNone/>
            </a:pPr>
            <a:r>
              <a:rPr lang="en-US" altLang="zh-CN" sz="2800" dirty="0">
                <a:solidFill>
                  <a:schemeClr val="bg2"/>
                </a:solidFill>
                <a:latin typeface="方正喵呜体" panose="02010600010101010101" pitchFamily="2" charset="-122"/>
                <a:ea typeface="方正喵呜体" panose="02010600010101010101" pitchFamily="2" charset="-122"/>
              </a:rPr>
              <a:t>◆ </a:t>
            </a:r>
            <a:r>
              <a:rPr lang="zh-CN" altLang="en-US" sz="2800" dirty="0">
                <a:solidFill>
                  <a:schemeClr val="bg2"/>
                </a:solidFill>
                <a:latin typeface="方正喵呜体" panose="02010600010101010101" pitchFamily="2" charset="-122"/>
                <a:ea typeface="方正喵呜体" panose="02010600010101010101" pitchFamily="2" charset="-122"/>
              </a:rPr>
              <a:t>将块</a:t>
            </a:r>
            <a:r>
              <a:rPr lang="en-US" altLang="zh-CN" sz="2800" dirty="0">
                <a:solidFill>
                  <a:schemeClr val="bg2"/>
                </a:solidFill>
                <a:latin typeface="方正喵呜体" panose="02010600010101010101" pitchFamily="2" charset="-122"/>
                <a:ea typeface="方正喵呜体" panose="02010600010101010101" pitchFamily="2" charset="-122"/>
              </a:rPr>
              <a:t>A</a:t>
            </a:r>
            <a:r>
              <a:rPr lang="zh-CN" altLang="en-US" sz="2800" dirty="0">
                <a:solidFill>
                  <a:schemeClr val="bg2"/>
                </a:solidFill>
                <a:latin typeface="方正喵呜体" panose="02010600010101010101" pitchFamily="2" charset="-122"/>
                <a:ea typeface="方正喵呜体" panose="02010600010101010101" pitchFamily="2" charset="-122"/>
              </a:rPr>
              <a:t>分配给用户程序</a:t>
            </a:r>
            <a:r>
              <a:rPr lang="en-US" altLang="zh-CN" sz="2800" dirty="0">
                <a:solidFill>
                  <a:schemeClr val="bg2"/>
                </a:solidFill>
                <a:latin typeface="方正喵呜体" panose="02010600010101010101" pitchFamily="2" charset="-122"/>
                <a:ea typeface="方正喵呜体" panose="02010600010101010101" pitchFamily="2" charset="-122"/>
              </a:rPr>
              <a:t>?</a:t>
            </a:r>
          </a:p>
          <a:p>
            <a:pPr lvl="2" eaLnBrk="1" hangingPunct="1">
              <a:lnSpc>
                <a:spcPct val="110000"/>
              </a:lnSpc>
              <a:spcBef>
                <a:spcPct val="20000"/>
              </a:spcBef>
              <a:buClr>
                <a:schemeClr val="accent2"/>
              </a:buClr>
              <a:buSzPct val="80000"/>
              <a:buFont typeface="Wingdings" panose="05000000000000000000" pitchFamily="2" charset="2"/>
              <a:buNone/>
            </a:pPr>
            <a:r>
              <a:rPr lang="en-US" altLang="zh-CN" sz="2800" dirty="0">
                <a:solidFill>
                  <a:schemeClr val="bg2"/>
                </a:solidFill>
                <a:latin typeface="方正喵呜体" panose="02010600010101010101" pitchFamily="2" charset="-122"/>
                <a:ea typeface="方正喵呜体" panose="02010600010101010101" pitchFamily="2" charset="-122"/>
              </a:rPr>
              <a:t>◆ </a:t>
            </a:r>
            <a:r>
              <a:rPr lang="zh-CN" altLang="en-US" sz="2800" dirty="0">
                <a:solidFill>
                  <a:schemeClr val="bg2"/>
                </a:solidFill>
                <a:latin typeface="方正喵呜体" panose="02010600010101010101" pitchFamily="2" charset="-122"/>
                <a:ea typeface="方正喵呜体" panose="02010600010101010101" pitchFamily="2" charset="-122"/>
              </a:rPr>
              <a:t>从大块</a:t>
            </a:r>
            <a:r>
              <a:rPr lang="en-US" altLang="zh-CN" sz="2800" dirty="0">
                <a:solidFill>
                  <a:schemeClr val="bg2"/>
                </a:solidFill>
                <a:latin typeface="方正喵呜体" panose="02010600010101010101" pitchFamily="2" charset="-122"/>
                <a:ea typeface="方正喵呜体" panose="02010600010101010101" pitchFamily="2" charset="-122"/>
              </a:rPr>
              <a:t>C</a:t>
            </a:r>
            <a:r>
              <a:rPr lang="zh-CN" altLang="en-US" sz="2800" dirty="0">
                <a:solidFill>
                  <a:schemeClr val="bg2"/>
                </a:solidFill>
                <a:latin typeface="方正喵呜体" panose="02010600010101010101" pitchFamily="2" charset="-122"/>
                <a:ea typeface="方正喵呜体" panose="02010600010101010101" pitchFamily="2" charset="-122"/>
              </a:rPr>
              <a:t>中划出一部分分配给用户程序</a:t>
            </a:r>
            <a:r>
              <a:rPr lang="en-US" altLang="zh-CN" sz="2800" dirty="0">
                <a:solidFill>
                  <a:schemeClr val="bg2"/>
                </a:solidFill>
                <a:latin typeface="方正喵呜体" panose="02010600010101010101" pitchFamily="2" charset="-122"/>
                <a:ea typeface="方正喵呜体" panose="02010600010101010101" pitchFamily="2" charset="-122"/>
              </a:rPr>
              <a:t>?</a:t>
            </a:r>
          </a:p>
          <a:p>
            <a:pPr lvl="1" eaLnBrk="1" hangingPunct="1">
              <a:lnSpc>
                <a:spcPct val="110000"/>
              </a:lnSpc>
              <a:spcBef>
                <a:spcPct val="20000"/>
              </a:spcBef>
            </a:pPr>
            <a:r>
              <a:rPr lang="en-US" altLang="zh-CN" sz="2800" dirty="0">
                <a:solidFill>
                  <a:schemeClr val="bg2"/>
                </a:solidFill>
                <a:latin typeface="方正喵呜体" panose="02010600010101010101" pitchFamily="2" charset="-122"/>
                <a:ea typeface="方正喵呜体" panose="02010600010101010101" pitchFamily="2" charset="-122"/>
              </a:rPr>
              <a:t>⑵    </a:t>
            </a:r>
            <a:r>
              <a:rPr lang="zh-CN" altLang="en-US" sz="2800" dirty="0">
                <a:solidFill>
                  <a:schemeClr val="bg2"/>
                </a:solidFill>
                <a:latin typeface="方正喵呜体" panose="02010600010101010101" pitchFamily="2" charset="-122"/>
                <a:ea typeface="方正喵呜体" panose="02010600010101010101" pitchFamily="2" charset="-122"/>
              </a:rPr>
              <a:t>当某一时刻分配</a:t>
            </a:r>
            <a:r>
              <a:rPr lang="en-US" altLang="zh-CN" sz="2800" dirty="0">
                <a:solidFill>
                  <a:schemeClr val="bg2"/>
                </a:solidFill>
                <a:latin typeface="方正喵呜体" panose="02010600010101010101" pitchFamily="2" charset="-122"/>
                <a:ea typeface="方正喵呜体" panose="02010600010101010101" pitchFamily="2" charset="-122"/>
              </a:rPr>
              <a:t>B</a:t>
            </a:r>
            <a:r>
              <a:rPr lang="zh-CN" altLang="en-US" sz="2800" dirty="0">
                <a:solidFill>
                  <a:schemeClr val="bg2"/>
                </a:solidFill>
                <a:latin typeface="方正喵呜体" panose="02010600010101010101" pitchFamily="2" charset="-122"/>
                <a:ea typeface="方正喵呜体" panose="02010600010101010101" pitchFamily="2" charset="-122"/>
              </a:rPr>
              <a:t>块的用户程序运行结束，</a:t>
            </a:r>
            <a:r>
              <a:rPr lang="en-US" altLang="zh-CN" sz="2800" dirty="0">
                <a:solidFill>
                  <a:schemeClr val="bg2"/>
                </a:solidFill>
                <a:latin typeface="方正喵呜体" panose="02010600010101010101" pitchFamily="2" charset="-122"/>
                <a:ea typeface="方正喵呜体" panose="02010600010101010101" pitchFamily="2" charset="-122"/>
              </a:rPr>
              <a:t>B</a:t>
            </a:r>
            <a:r>
              <a:rPr lang="zh-CN" altLang="en-US" sz="2800" dirty="0">
                <a:solidFill>
                  <a:schemeClr val="bg2"/>
                </a:solidFill>
                <a:latin typeface="方正喵呜体" panose="02010600010101010101" pitchFamily="2" charset="-122"/>
                <a:ea typeface="方正喵呜体" panose="02010600010101010101" pitchFamily="2" charset="-122"/>
              </a:rPr>
              <a:t>块要进行回收，如何回收</a:t>
            </a:r>
            <a:r>
              <a:rPr lang="en-US" altLang="zh-CN" sz="2800" dirty="0">
                <a:solidFill>
                  <a:schemeClr val="bg2"/>
                </a:solidFill>
                <a:latin typeface="方正喵呜体" panose="02010600010101010101" pitchFamily="2" charset="-122"/>
                <a:ea typeface="方正喵呜体" panose="02010600010101010101" pitchFamily="2" charset="-122"/>
              </a:rPr>
              <a:t>? </a:t>
            </a:r>
          </a:p>
          <a:p>
            <a:pPr lvl="2" eaLnBrk="1" hangingPunct="1">
              <a:lnSpc>
                <a:spcPct val="110000"/>
              </a:lnSpc>
              <a:spcBef>
                <a:spcPct val="20000"/>
              </a:spcBef>
            </a:pPr>
            <a:r>
              <a:rPr lang="en-US" altLang="zh-CN" sz="2800" dirty="0">
                <a:solidFill>
                  <a:schemeClr val="bg2"/>
                </a:solidFill>
                <a:latin typeface="方正喵呜体" panose="02010600010101010101" pitchFamily="2" charset="-122"/>
                <a:ea typeface="方正喵呜体" panose="02010600010101010101" pitchFamily="2" charset="-122"/>
              </a:rPr>
              <a:t>◆ B</a:t>
            </a:r>
            <a:r>
              <a:rPr lang="zh-CN" altLang="en-US" sz="2800" dirty="0">
                <a:solidFill>
                  <a:schemeClr val="bg2"/>
                </a:solidFill>
                <a:latin typeface="方正喵呜体" panose="02010600010101010101" pitchFamily="2" charset="-122"/>
                <a:ea typeface="方正喵呜体" panose="02010600010101010101" pitchFamily="2" charset="-122"/>
              </a:rPr>
              <a:t>块直接回收并成为一个独立的空闲块</a:t>
            </a:r>
            <a:r>
              <a:rPr lang="en-US" altLang="zh-CN" sz="2800" dirty="0">
                <a:solidFill>
                  <a:schemeClr val="bg2"/>
                </a:solidFill>
                <a:latin typeface="方正喵呜体" panose="02010600010101010101" pitchFamily="2" charset="-122"/>
                <a:ea typeface="方正喵呜体" panose="02010600010101010101" pitchFamily="2" charset="-122"/>
              </a:rPr>
              <a:t>? </a:t>
            </a:r>
          </a:p>
          <a:p>
            <a:pPr lvl="2" eaLnBrk="1" hangingPunct="1">
              <a:lnSpc>
                <a:spcPct val="110000"/>
              </a:lnSpc>
              <a:spcBef>
                <a:spcPct val="20000"/>
              </a:spcBef>
            </a:pPr>
            <a:r>
              <a:rPr lang="en-US" altLang="zh-CN" sz="2800" dirty="0">
                <a:solidFill>
                  <a:schemeClr val="bg2"/>
                </a:solidFill>
                <a:latin typeface="方正喵呜体" panose="02010600010101010101" pitchFamily="2" charset="-122"/>
                <a:ea typeface="方正喵呜体" panose="02010600010101010101" pitchFamily="2" charset="-122"/>
              </a:rPr>
              <a:t>◆ B</a:t>
            </a:r>
            <a:r>
              <a:rPr lang="zh-CN" altLang="en-US" sz="2800" dirty="0">
                <a:solidFill>
                  <a:schemeClr val="bg2"/>
                </a:solidFill>
                <a:latin typeface="方正喵呜体" panose="02010600010101010101" pitchFamily="2" charset="-122"/>
                <a:ea typeface="方正喵呜体" panose="02010600010101010101" pitchFamily="2" charset="-122"/>
              </a:rPr>
              <a:t>块回收并和前、后的空闲块</a:t>
            </a:r>
            <a:r>
              <a:rPr lang="en-US" altLang="zh-CN" sz="2800" dirty="0">
                <a:solidFill>
                  <a:schemeClr val="bg2"/>
                </a:solidFill>
                <a:latin typeface="方正喵呜体" panose="02010600010101010101" pitchFamily="2" charset="-122"/>
                <a:ea typeface="方正喵呜体" panose="02010600010101010101" pitchFamily="2" charset="-122"/>
              </a:rPr>
              <a:t>A</a:t>
            </a:r>
            <a:r>
              <a:rPr lang="zh-CN" altLang="en-US" sz="2800" dirty="0">
                <a:solidFill>
                  <a:schemeClr val="bg2"/>
                </a:solidFill>
                <a:latin typeface="方正喵呜体" panose="02010600010101010101" pitchFamily="2" charset="-122"/>
                <a:ea typeface="方正喵呜体" panose="02010600010101010101" pitchFamily="2" charset="-122"/>
              </a:rPr>
              <a:t>、</a:t>
            </a:r>
            <a:r>
              <a:rPr lang="en-US" altLang="zh-CN" sz="2800" dirty="0">
                <a:solidFill>
                  <a:schemeClr val="bg2"/>
                </a:solidFill>
                <a:latin typeface="方正喵呜体" panose="02010600010101010101" pitchFamily="2" charset="-122"/>
                <a:ea typeface="方正喵呜体" panose="02010600010101010101" pitchFamily="2" charset="-122"/>
              </a:rPr>
              <a:t>C</a:t>
            </a:r>
            <a:r>
              <a:rPr lang="zh-CN" altLang="en-US" sz="2800" dirty="0">
                <a:solidFill>
                  <a:schemeClr val="bg2"/>
                </a:solidFill>
                <a:latin typeface="方正喵呜体" panose="02010600010101010101" pitchFamily="2" charset="-122"/>
                <a:ea typeface="方正喵呜体" panose="02010600010101010101" pitchFamily="2" charset="-122"/>
              </a:rPr>
              <a:t>合并后形成一个更大的空闲块</a:t>
            </a:r>
            <a:r>
              <a:rPr lang="en-US" altLang="zh-CN" sz="2800" dirty="0">
                <a:solidFill>
                  <a:schemeClr val="bg2"/>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17038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0" end="0"/>
                                            </p:txEl>
                                          </p:spTgt>
                                        </p:tgtEl>
                                        <p:attrNameLst>
                                          <p:attrName>ppt_c</p:attrName>
                                        </p:attrNameLst>
                                      </p:cBhvr>
                                      <p:to>
                                        <a:schemeClr val="hlink"/>
                                      </p:to>
                                    </p:animClr>
                                  </p:sub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1" end="1"/>
                                            </p:txEl>
                                          </p:spTgt>
                                        </p:tgtEl>
                                        <p:attrNameLst>
                                          <p:attrName>ppt_c</p:attrName>
                                        </p:attrNameLst>
                                      </p:cBhvr>
                                      <p:to>
                                        <a:schemeClr val="hlink"/>
                                      </p:to>
                                    </p:animClr>
                                  </p:subTnLst>
                                </p:cTn>
                              </p:par>
                              <p:par>
                                <p:cTn id="13" presetID="2" presetClass="entr" presetSubtype="8"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2" end="2"/>
                                            </p:txEl>
                                          </p:spTgt>
                                        </p:tgtEl>
                                        <p:attrNameLst>
                                          <p:attrName>ppt_c</p:attrName>
                                        </p:attrNameLst>
                                      </p:cBhvr>
                                      <p:to>
                                        <a:schemeClr val="hlink"/>
                                      </p:to>
                                    </p:animClr>
                                  </p:subTnLst>
                                </p:cTn>
                              </p:par>
                              <p:par>
                                <p:cTn id="17" presetID="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3" end="3"/>
                                            </p:txEl>
                                          </p:spTgt>
                                        </p:tgtEl>
                                        <p:attrNameLst>
                                          <p:attrName>ppt_c</p:attrName>
                                        </p:attrNameLst>
                                      </p:cBhvr>
                                      <p:to>
                                        <a:schemeClr val="hlink"/>
                                      </p:to>
                                    </p:animClr>
                                  </p:subTnLst>
                                </p:cTn>
                              </p:par>
                              <p:par>
                                <p:cTn id="21" presetID="2" presetClass="entr" presetSubtype="8"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4" end="4"/>
                                            </p:txEl>
                                          </p:spTgt>
                                        </p:tgtEl>
                                        <p:attrNameLst>
                                          <p:attrName>ppt_c</p:attrName>
                                        </p:attrNameLst>
                                      </p:cBhvr>
                                      <p:to>
                                        <a:schemeClr val="hlink"/>
                                      </p:to>
                                    </p:animClr>
                                  </p:subTnLst>
                                </p:cTn>
                              </p:par>
                              <p:par>
                                <p:cTn id="25" presetID="2" presetClass="entr" presetSubtype="8"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5" end="5"/>
                                            </p:txEl>
                                          </p:spTgt>
                                        </p:tgtEl>
                                        <p:attrNameLst>
                                          <p:attrName>ppt_c</p:attrName>
                                        </p:attrNameLst>
                                      </p:cBhvr>
                                      <p:to>
                                        <a:schemeClr val="hlink"/>
                                      </p:to>
                                    </p:animClr>
                                  </p:subTnLst>
                                </p:cTn>
                              </p:par>
                              <p:par>
                                <p:cTn id="29" presetID="2" presetClass="entr" presetSubtype="8"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
                                            <p:txEl>
                                              <p:pRg st="6" end="6"/>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03853" y="2167358"/>
            <a:ext cx="8134189" cy="2433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2"/>
                </a:solidFill>
                <a:latin typeface="方正喵呜体" panose="02010600010101010101" pitchFamily="2" charset="-122"/>
                <a:ea typeface="方正喵呜体" panose="02010600010101010101" pitchFamily="2" charset="-122"/>
              </a:rPr>
              <a:t>         </a:t>
            </a:r>
            <a:r>
              <a:rPr lang="zh-CN" altLang="en-US" dirty="0" smtClean="0">
                <a:solidFill>
                  <a:schemeClr val="bg2"/>
                </a:solidFill>
                <a:latin typeface="方正喵呜体" panose="02010600010101010101" pitchFamily="2" charset="-122"/>
                <a:ea typeface="方正喵呜体" panose="02010600010101010101" pitchFamily="2" charset="-122"/>
              </a:rPr>
              <a:t>可利用空间表中包含所有可分配的空闲块，当用户请求分配时，系统从可利用空间表中删除一个</a:t>
            </a:r>
            <a:r>
              <a:rPr lang="zh-CN" altLang="en-US" dirty="0" smtClean="0">
                <a:solidFill>
                  <a:srgbClr val="2959F3"/>
                </a:solidFill>
                <a:latin typeface="方正喵呜体" panose="02010600010101010101" pitchFamily="2" charset="-122"/>
                <a:ea typeface="方正喵呜体" panose="02010600010101010101" pitchFamily="2" charset="-122"/>
              </a:rPr>
              <a:t>结点</a:t>
            </a:r>
            <a:r>
              <a:rPr lang="zh-CN" altLang="en-US" dirty="0" smtClean="0">
                <a:solidFill>
                  <a:schemeClr val="bg2"/>
                </a:solidFill>
                <a:latin typeface="方正喵呜体" panose="02010600010101010101" pitchFamily="2" charset="-122"/>
                <a:ea typeface="方正喵呜体" panose="02010600010101010101" pitchFamily="2" charset="-122"/>
              </a:rPr>
              <a:t>分配之；当用户释放其所占内存时，系统即回收并将它插入到可利用空间表中。因此，可利用空间表亦称做“存储池”。</a:t>
            </a:r>
            <a:endParaRPr lang="zh-CN" altLang="en-US" dirty="0">
              <a:solidFill>
                <a:schemeClr val="bg2"/>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996751" y="625151"/>
            <a:ext cx="4739951" cy="646331"/>
          </a:xfrm>
          <a:prstGeom prst="rect">
            <a:avLst/>
          </a:prstGeom>
          <a:noFill/>
        </p:spPr>
        <p:txBody>
          <a:bodyPr wrap="square" rtlCol="0">
            <a:spAutoFit/>
          </a:bodyPr>
          <a:lstStyle/>
          <a:p>
            <a:pPr algn="ctr"/>
            <a:r>
              <a:rPr lang="en-US" altLang="zh-CN" sz="3600" dirty="0" smtClean="0">
                <a:solidFill>
                  <a:schemeClr val="bg2"/>
                </a:solidFill>
                <a:latin typeface="方正喵呜体" panose="02010600010101010101" pitchFamily="2" charset="-122"/>
                <a:ea typeface="方正喵呜体" panose="02010600010101010101" pitchFamily="2" charset="-122"/>
              </a:rPr>
              <a:t>Memory Pool</a:t>
            </a:r>
            <a:endParaRPr lang="zh-CN" altLang="en-US" sz="3600"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5723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52400" y="996530"/>
            <a:ext cx="8839200" cy="5661025"/>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可用空间表的组织有两种方式：目录表方式和链表方式，动态存储管理中需要不断地进行空闲块的分配和释放，对目录表来说管理复杂，因此，可利用空间表通常以链表方式组织 。</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当可利用空间表以链表方式组织时，每个空闲块就是链表中的一个结点。</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分配时：从链表中找到一个合适的结点加以分配，然后将该结点删除之；</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回收时：将空闲块插入到链表中。</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    实际的动态存储管理实施时，具体的分配和释放的策略取决于结点</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空闲块</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的结构。</a:t>
            </a:r>
            <a:endParaRPr lang="zh-CN" altLang="en-US" dirty="0">
              <a:solidFill>
                <a:schemeClr val="bg2"/>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043404" y="205274"/>
            <a:ext cx="4739951" cy="646331"/>
          </a:xfrm>
          <a:prstGeom prst="rect">
            <a:avLst/>
          </a:prstGeom>
          <a:noFill/>
        </p:spPr>
        <p:txBody>
          <a:bodyPr wrap="square" rtlCol="0">
            <a:spAutoFit/>
          </a:bodyPr>
          <a:lstStyle/>
          <a:p>
            <a:pPr algn="ctr"/>
            <a:r>
              <a:rPr lang="en-US" altLang="zh-CN" sz="3600" dirty="0" smtClean="0">
                <a:solidFill>
                  <a:schemeClr val="bg2"/>
                </a:solidFill>
                <a:latin typeface="方正喵呜体" panose="02010600010101010101" pitchFamily="2" charset="-122"/>
                <a:ea typeface="方正喵呜体" panose="02010600010101010101" pitchFamily="2" charset="-122"/>
              </a:rPr>
              <a:t>Memory Pool</a:t>
            </a:r>
            <a:endParaRPr lang="zh-CN" altLang="en-US" sz="3600"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66448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243082" y="478162"/>
            <a:ext cx="2232025" cy="5867400"/>
            <a:chOff x="159" y="119"/>
            <a:chExt cx="1406" cy="3696"/>
          </a:xfrm>
        </p:grpSpPr>
        <p:sp>
          <p:nvSpPr>
            <p:cNvPr id="49" name="Rectangle 4"/>
            <p:cNvSpPr>
              <a:spLocks noChangeArrowheads="1"/>
            </p:cNvSpPr>
            <p:nvPr/>
          </p:nvSpPr>
          <p:spPr bwMode="auto">
            <a:xfrm>
              <a:off x="535" y="3588"/>
              <a:ext cx="1030"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chemeClr val="bg2"/>
                  </a:solidFill>
                </a:rPr>
                <a:t>(a)   </a:t>
              </a:r>
              <a:r>
                <a:rPr lang="zh-CN" altLang="en-US" sz="2000" b="1">
                  <a:solidFill>
                    <a:schemeClr val="bg2"/>
                  </a:solidFill>
                </a:rPr>
                <a:t>堆的状态</a:t>
              </a:r>
            </a:p>
          </p:txBody>
        </p:sp>
        <p:grpSp>
          <p:nvGrpSpPr>
            <p:cNvPr id="50" name="Group 5"/>
            <p:cNvGrpSpPr>
              <a:grpSpLocks/>
            </p:cNvGrpSpPr>
            <p:nvPr/>
          </p:nvGrpSpPr>
          <p:grpSpPr bwMode="auto">
            <a:xfrm>
              <a:off x="903" y="164"/>
              <a:ext cx="575" cy="3345"/>
              <a:chOff x="4985" y="164"/>
              <a:chExt cx="575" cy="3345"/>
            </a:xfrm>
          </p:grpSpPr>
          <p:sp>
            <p:nvSpPr>
              <p:cNvPr id="60" name="Rectangle 6"/>
              <p:cNvSpPr>
                <a:spLocks noChangeArrowheads="1"/>
              </p:cNvSpPr>
              <p:nvPr/>
            </p:nvSpPr>
            <p:spPr bwMode="auto">
              <a:xfrm>
                <a:off x="4985" y="164"/>
                <a:ext cx="567" cy="408"/>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2"/>
                    </a:solidFill>
                    <a:ea typeface="Arial Unicode MS" panose="020B0604020202020204" pitchFamily="34" charset="-122"/>
                    <a:cs typeface="Arial Unicode MS" panose="020B0604020202020204" pitchFamily="34" charset="-122"/>
                  </a:rPr>
                  <a:t>⋮</a:t>
                </a:r>
              </a:p>
            </p:txBody>
          </p:sp>
          <p:sp>
            <p:nvSpPr>
              <p:cNvPr id="61" name="Rectangle 7"/>
              <p:cNvSpPr>
                <a:spLocks noChangeArrowheads="1"/>
              </p:cNvSpPr>
              <p:nvPr/>
            </p:nvSpPr>
            <p:spPr bwMode="auto">
              <a:xfrm>
                <a:off x="4985" y="569"/>
                <a:ext cx="567" cy="363"/>
              </a:xfrm>
              <a:prstGeom prst="rect">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sp>
            <p:nvSpPr>
              <p:cNvPr id="62" name="Rectangle 8"/>
              <p:cNvSpPr>
                <a:spLocks noChangeArrowheads="1"/>
              </p:cNvSpPr>
              <p:nvPr/>
            </p:nvSpPr>
            <p:spPr bwMode="auto">
              <a:xfrm>
                <a:off x="4985" y="929"/>
                <a:ext cx="567" cy="317"/>
              </a:xfrm>
              <a:prstGeom prst="rect">
                <a:avLst/>
              </a:prstGeom>
              <a:solidFill>
                <a:schemeClr val="bg2"/>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sp>
            <p:nvSpPr>
              <p:cNvPr id="63" name="Rectangle 9"/>
              <p:cNvSpPr>
                <a:spLocks noChangeArrowheads="1"/>
              </p:cNvSpPr>
              <p:nvPr/>
            </p:nvSpPr>
            <p:spPr bwMode="auto">
              <a:xfrm>
                <a:off x="4985" y="1516"/>
                <a:ext cx="567" cy="408"/>
              </a:xfrm>
              <a:prstGeom prst="rect">
                <a:avLst/>
              </a:prstGeom>
              <a:solidFill>
                <a:schemeClr val="bg2"/>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sp>
            <p:nvSpPr>
              <p:cNvPr id="64" name="Rectangle 10"/>
              <p:cNvSpPr>
                <a:spLocks noChangeArrowheads="1"/>
              </p:cNvSpPr>
              <p:nvPr/>
            </p:nvSpPr>
            <p:spPr bwMode="auto">
              <a:xfrm>
                <a:off x="4993" y="2478"/>
                <a:ext cx="567" cy="1031"/>
              </a:xfrm>
              <a:prstGeom prst="rect">
                <a:avLst/>
              </a:prstGeom>
              <a:solidFill>
                <a:schemeClr val="bg2"/>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sp>
            <p:nvSpPr>
              <p:cNvPr id="65" name="Rectangle 11"/>
              <p:cNvSpPr>
                <a:spLocks noChangeArrowheads="1"/>
              </p:cNvSpPr>
              <p:nvPr/>
            </p:nvSpPr>
            <p:spPr bwMode="auto">
              <a:xfrm>
                <a:off x="4985" y="1244"/>
                <a:ext cx="567" cy="272"/>
              </a:xfrm>
              <a:prstGeom prst="rect">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sp>
            <p:nvSpPr>
              <p:cNvPr id="66" name="Rectangle 12"/>
              <p:cNvSpPr>
                <a:spLocks noChangeArrowheads="1"/>
              </p:cNvSpPr>
              <p:nvPr/>
            </p:nvSpPr>
            <p:spPr bwMode="auto">
              <a:xfrm>
                <a:off x="4989" y="1925"/>
                <a:ext cx="567" cy="553"/>
              </a:xfrm>
              <a:prstGeom prst="rect">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bg2"/>
                  </a:solidFill>
                  <a:ea typeface="Arial Unicode MS" panose="020B0604020202020204" pitchFamily="34" charset="-122"/>
                  <a:cs typeface="Arial Unicode MS" panose="020B0604020202020204" pitchFamily="34" charset="-122"/>
                </a:endParaRPr>
              </a:p>
            </p:txBody>
          </p:sp>
        </p:grpSp>
        <p:grpSp>
          <p:nvGrpSpPr>
            <p:cNvPr id="51" name="Group 13"/>
            <p:cNvGrpSpPr>
              <a:grpSpLocks/>
            </p:cNvGrpSpPr>
            <p:nvPr/>
          </p:nvGrpSpPr>
          <p:grpSpPr bwMode="auto">
            <a:xfrm>
              <a:off x="159" y="119"/>
              <a:ext cx="701" cy="3493"/>
              <a:chOff x="4241" y="119"/>
              <a:chExt cx="701" cy="3493"/>
            </a:xfrm>
          </p:grpSpPr>
          <p:sp>
            <p:nvSpPr>
              <p:cNvPr id="52" name="Rectangle 14"/>
              <p:cNvSpPr>
                <a:spLocks noChangeArrowheads="1"/>
              </p:cNvSpPr>
              <p:nvPr/>
            </p:nvSpPr>
            <p:spPr bwMode="auto">
              <a:xfrm>
                <a:off x="4249" y="1185"/>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13196H</a:t>
                </a:r>
              </a:p>
            </p:txBody>
          </p:sp>
          <p:sp>
            <p:nvSpPr>
              <p:cNvPr id="53" name="Rectangle 15"/>
              <p:cNvSpPr>
                <a:spLocks noChangeArrowheads="1"/>
              </p:cNvSpPr>
              <p:nvPr/>
            </p:nvSpPr>
            <p:spPr bwMode="auto">
              <a:xfrm>
                <a:off x="4241" y="460"/>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11000H</a:t>
                </a:r>
              </a:p>
            </p:txBody>
          </p:sp>
          <p:sp>
            <p:nvSpPr>
              <p:cNvPr id="54" name="Rectangle 16"/>
              <p:cNvSpPr>
                <a:spLocks noChangeArrowheads="1"/>
              </p:cNvSpPr>
              <p:nvPr/>
            </p:nvSpPr>
            <p:spPr bwMode="auto">
              <a:xfrm>
                <a:off x="4241" y="838"/>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12004H</a:t>
                </a:r>
              </a:p>
            </p:txBody>
          </p:sp>
          <p:sp>
            <p:nvSpPr>
              <p:cNvPr id="55" name="Rectangle 17"/>
              <p:cNvSpPr>
                <a:spLocks noChangeArrowheads="1"/>
              </p:cNvSpPr>
              <p:nvPr/>
            </p:nvSpPr>
            <p:spPr bwMode="auto">
              <a:xfrm>
                <a:off x="4241" y="1480"/>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13740H</a:t>
                </a:r>
              </a:p>
            </p:txBody>
          </p:sp>
          <p:sp>
            <p:nvSpPr>
              <p:cNvPr id="56" name="Rectangle 18"/>
              <p:cNvSpPr>
                <a:spLocks noChangeArrowheads="1"/>
              </p:cNvSpPr>
              <p:nvPr/>
            </p:nvSpPr>
            <p:spPr bwMode="auto">
              <a:xfrm>
                <a:off x="4241" y="1842"/>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160EFH</a:t>
                </a:r>
              </a:p>
            </p:txBody>
          </p:sp>
          <p:sp>
            <p:nvSpPr>
              <p:cNvPr id="57" name="Rectangle 19"/>
              <p:cNvSpPr>
                <a:spLocks noChangeArrowheads="1"/>
              </p:cNvSpPr>
              <p:nvPr/>
            </p:nvSpPr>
            <p:spPr bwMode="auto">
              <a:xfrm>
                <a:off x="4241" y="119"/>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00000H</a:t>
                </a:r>
              </a:p>
            </p:txBody>
          </p:sp>
          <p:sp>
            <p:nvSpPr>
              <p:cNvPr id="58" name="Rectangle 20"/>
              <p:cNvSpPr>
                <a:spLocks noChangeArrowheads="1"/>
              </p:cNvSpPr>
              <p:nvPr/>
            </p:nvSpPr>
            <p:spPr bwMode="auto">
              <a:xfrm>
                <a:off x="4262" y="2410"/>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216EFH</a:t>
                </a:r>
              </a:p>
            </p:txBody>
          </p:sp>
          <p:sp>
            <p:nvSpPr>
              <p:cNvPr id="59" name="Rectangle 21"/>
              <p:cNvSpPr>
                <a:spLocks noChangeArrowheads="1"/>
              </p:cNvSpPr>
              <p:nvPr/>
            </p:nvSpPr>
            <p:spPr bwMode="auto">
              <a:xfrm>
                <a:off x="4241" y="3363"/>
                <a:ext cx="680" cy="2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chemeClr val="bg2"/>
                    </a:solidFill>
                  </a:rPr>
                  <a:t>326EFH</a:t>
                </a:r>
              </a:p>
            </p:txBody>
          </p:sp>
        </p:grpSp>
      </p:grpSp>
      <p:sp>
        <p:nvSpPr>
          <p:cNvPr id="34" name="Rectangle 23"/>
          <p:cNvSpPr>
            <a:spLocks noChangeArrowheads="1"/>
          </p:cNvSpPr>
          <p:nvPr/>
        </p:nvSpPr>
        <p:spPr bwMode="auto">
          <a:xfrm>
            <a:off x="3194245" y="478162"/>
            <a:ext cx="4824413"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solidFill>
                  <a:schemeClr val="bg2"/>
                </a:solidFill>
              </a:rPr>
              <a:t>起始地址     空闲块大小    使用情况</a:t>
            </a:r>
          </a:p>
        </p:txBody>
      </p:sp>
      <p:grpSp>
        <p:nvGrpSpPr>
          <p:cNvPr id="35" name="Group 24"/>
          <p:cNvGrpSpPr>
            <a:grpSpLocks/>
          </p:cNvGrpSpPr>
          <p:nvPr/>
        </p:nvGrpSpPr>
        <p:grpSpPr bwMode="auto">
          <a:xfrm>
            <a:off x="3876400" y="887737"/>
            <a:ext cx="3460101" cy="1295400"/>
            <a:chOff x="567" y="2251"/>
            <a:chExt cx="2993" cy="816"/>
          </a:xfrm>
        </p:grpSpPr>
        <p:grpSp>
          <p:nvGrpSpPr>
            <p:cNvPr id="37" name="Group 25"/>
            <p:cNvGrpSpPr>
              <a:grpSpLocks/>
            </p:cNvGrpSpPr>
            <p:nvPr/>
          </p:nvGrpSpPr>
          <p:grpSpPr bwMode="auto">
            <a:xfrm>
              <a:off x="567" y="2251"/>
              <a:ext cx="2993" cy="272"/>
              <a:chOff x="567" y="2251"/>
              <a:chExt cx="2993" cy="272"/>
            </a:xfrm>
          </p:grpSpPr>
          <p:sp>
            <p:nvSpPr>
              <p:cNvPr id="46" name="Rectangle 26"/>
              <p:cNvSpPr>
                <a:spLocks noChangeArrowheads="1"/>
              </p:cNvSpPr>
              <p:nvPr/>
            </p:nvSpPr>
            <p:spPr bwMode="auto">
              <a:xfrm>
                <a:off x="567" y="2251"/>
                <a:ext cx="2993" cy="272"/>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dirty="0">
                    <a:solidFill>
                      <a:schemeClr val="bg2"/>
                    </a:solidFill>
                  </a:rPr>
                  <a:t>12004H              4498              </a:t>
                </a:r>
                <a:r>
                  <a:rPr lang="zh-CN" altLang="en-US" b="1" dirty="0">
                    <a:solidFill>
                      <a:schemeClr val="bg2"/>
                    </a:solidFill>
                  </a:rPr>
                  <a:t>空闲</a:t>
                </a:r>
              </a:p>
            </p:txBody>
          </p:sp>
          <p:sp>
            <p:nvSpPr>
              <p:cNvPr id="47" name="Line 27"/>
              <p:cNvSpPr>
                <a:spLocks noChangeShapeType="1"/>
              </p:cNvSpPr>
              <p:nvPr/>
            </p:nvSpPr>
            <p:spPr bwMode="auto">
              <a:xfrm>
                <a:off x="1565"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48" name="Line 28"/>
              <p:cNvSpPr>
                <a:spLocks noChangeShapeType="1"/>
              </p:cNvSpPr>
              <p:nvPr/>
            </p:nvSpPr>
            <p:spPr bwMode="auto">
              <a:xfrm>
                <a:off x="2653"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nvGrpSpPr>
            <p:cNvPr id="38" name="Group 29"/>
            <p:cNvGrpSpPr>
              <a:grpSpLocks/>
            </p:cNvGrpSpPr>
            <p:nvPr/>
          </p:nvGrpSpPr>
          <p:grpSpPr bwMode="auto">
            <a:xfrm>
              <a:off x="567" y="2523"/>
              <a:ext cx="2993" cy="272"/>
              <a:chOff x="567" y="2251"/>
              <a:chExt cx="2993" cy="272"/>
            </a:xfrm>
          </p:grpSpPr>
          <p:sp>
            <p:nvSpPr>
              <p:cNvPr id="43" name="Rectangle 30"/>
              <p:cNvSpPr>
                <a:spLocks noChangeArrowheads="1"/>
              </p:cNvSpPr>
              <p:nvPr/>
            </p:nvSpPr>
            <p:spPr bwMode="auto">
              <a:xfrm>
                <a:off x="567" y="2251"/>
                <a:ext cx="2993" cy="272"/>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2"/>
                    </a:solidFill>
                  </a:rPr>
                  <a:t>13740H             10671             </a:t>
                </a:r>
                <a:r>
                  <a:rPr lang="zh-CN" altLang="en-US" b="1">
                    <a:solidFill>
                      <a:schemeClr val="bg2"/>
                    </a:solidFill>
                  </a:rPr>
                  <a:t>空闲</a:t>
                </a:r>
              </a:p>
            </p:txBody>
          </p:sp>
          <p:sp>
            <p:nvSpPr>
              <p:cNvPr id="44" name="Line 31"/>
              <p:cNvSpPr>
                <a:spLocks noChangeShapeType="1"/>
              </p:cNvSpPr>
              <p:nvPr/>
            </p:nvSpPr>
            <p:spPr bwMode="auto">
              <a:xfrm>
                <a:off x="1565"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45" name="Line 32"/>
              <p:cNvSpPr>
                <a:spLocks noChangeShapeType="1"/>
              </p:cNvSpPr>
              <p:nvPr/>
            </p:nvSpPr>
            <p:spPr bwMode="auto">
              <a:xfrm>
                <a:off x="2653"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nvGrpSpPr>
            <p:cNvPr id="39" name="Group 33"/>
            <p:cNvGrpSpPr>
              <a:grpSpLocks/>
            </p:cNvGrpSpPr>
            <p:nvPr/>
          </p:nvGrpSpPr>
          <p:grpSpPr bwMode="auto">
            <a:xfrm>
              <a:off x="567" y="2795"/>
              <a:ext cx="2993" cy="272"/>
              <a:chOff x="567" y="2251"/>
              <a:chExt cx="2993" cy="272"/>
            </a:xfrm>
          </p:grpSpPr>
          <p:sp>
            <p:nvSpPr>
              <p:cNvPr id="40" name="Rectangle 34"/>
              <p:cNvSpPr>
                <a:spLocks noChangeArrowheads="1"/>
              </p:cNvSpPr>
              <p:nvPr/>
            </p:nvSpPr>
            <p:spPr bwMode="auto">
              <a:xfrm>
                <a:off x="567" y="2251"/>
                <a:ext cx="2993" cy="272"/>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2"/>
                    </a:solidFill>
                  </a:rPr>
                  <a:t>216EFH            69632             </a:t>
                </a:r>
                <a:r>
                  <a:rPr lang="zh-CN" altLang="en-US" b="1">
                    <a:solidFill>
                      <a:schemeClr val="bg2"/>
                    </a:solidFill>
                  </a:rPr>
                  <a:t>空闲</a:t>
                </a:r>
              </a:p>
            </p:txBody>
          </p:sp>
          <p:sp>
            <p:nvSpPr>
              <p:cNvPr id="41" name="Line 35"/>
              <p:cNvSpPr>
                <a:spLocks noChangeShapeType="1"/>
              </p:cNvSpPr>
              <p:nvPr/>
            </p:nvSpPr>
            <p:spPr bwMode="auto">
              <a:xfrm>
                <a:off x="1565"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42" name="Line 36"/>
              <p:cNvSpPr>
                <a:spLocks noChangeShapeType="1"/>
              </p:cNvSpPr>
              <p:nvPr/>
            </p:nvSpPr>
            <p:spPr bwMode="auto">
              <a:xfrm>
                <a:off x="2653" y="2251"/>
                <a:ext cx="0" cy="272"/>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sp>
        <p:nvSpPr>
          <p:cNvPr id="36" name="Rectangle 37"/>
          <p:cNvSpPr>
            <a:spLocks noChangeArrowheads="1"/>
          </p:cNvSpPr>
          <p:nvPr/>
        </p:nvSpPr>
        <p:spPr bwMode="auto">
          <a:xfrm>
            <a:off x="4562670" y="2278387"/>
            <a:ext cx="1944688"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chemeClr val="bg2"/>
                </a:solidFill>
              </a:rPr>
              <a:t>(b)   </a:t>
            </a:r>
            <a:r>
              <a:rPr lang="zh-CN" altLang="en-US" sz="2000" b="1">
                <a:solidFill>
                  <a:schemeClr val="bg2"/>
                </a:solidFill>
              </a:rPr>
              <a:t>目录表方式</a:t>
            </a:r>
          </a:p>
        </p:txBody>
      </p:sp>
      <p:grpSp>
        <p:nvGrpSpPr>
          <p:cNvPr id="5" name="Group 38"/>
          <p:cNvGrpSpPr>
            <a:grpSpLocks/>
          </p:cNvGrpSpPr>
          <p:nvPr/>
        </p:nvGrpSpPr>
        <p:grpSpPr bwMode="auto">
          <a:xfrm>
            <a:off x="3516039" y="2853062"/>
            <a:ext cx="4502619" cy="3132138"/>
            <a:chOff x="1791" y="1367"/>
            <a:chExt cx="3750" cy="1973"/>
          </a:xfrm>
        </p:grpSpPr>
        <p:grpSp>
          <p:nvGrpSpPr>
            <p:cNvPr id="7" name="Group 39"/>
            <p:cNvGrpSpPr>
              <a:grpSpLocks/>
            </p:cNvGrpSpPr>
            <p:nvPr/>
          </p:nvGrpSpPr>
          <p:grpSpPr bwMode="auto">
            <a:xfrm>
              <a:off x="1791" y="1367"/>
              <a:ext cx="3750" cy="1700"/>
              <a:chOff x="1791" y="1730"/>
              <a:chExt cx="3750" cy="1700"/>
            </a:xfrm>
          </p:grpSpPr>
          <p:grpSp>
            <p:nvGrpSpPr>
              <p:cNvPr id="9" name="Group 40"/>
              <p:cNvGrpSpPr>
                <a:grpSpLocks/>
              </p:cNvGrpSpPr>
              <p:nvPr/>
            </p:nvGrpSpPr>
            <p:grpSpPr bwMode="auto">
              <a:xfrm>
                <a:off x="1837" y="2387"/>
                <a:ext cx="3704" cy="1043"/>
                <a:chOff x="1837" y="2387"/>
                <a:chExt cx="3704" cy="1043"/>
              </a:xfrm>
            </p:grpSpPr>
            <p:grpSp>
              <p:nvGrpSpPr>
                <p:cNvPr id="14" name="Group 41"/>
                <p:cNvGrpSpPr>
                  <a:grpSpLocks/>
                </p:cNvGrpSpPr>
                <p:nvPr/>
              </p:nvGrpSpPr>
              <p:grpSpPr bwMode="auto">
                <a:xfrm>
                  <a:off x="1837" y="2387"/>
                  <a:ext cx="998" cy="499"/>
                  <a:chOff x="1837" y="2387"/>
                  <a:chExt cx="998" cy="499"/>
                </a:xfrm>
              </p:grpSpPr>
              <p:sp>
                <p:nvSpPr>
                  <p:cNvPr id="29" name="Rectangle 42"/>
                  <p:cNvSpPr>
                    <a:spLocks noChangeArrowheads="1"/>
                  </p:cNvSpPr>
                  <p:nvPr/>
                </p:nvSpPr>
                <p:spPr bwMode="auto">
                  <a:xfrm>
                    <a:off x="1837" y="2613"/>
                    <a:ext cx="998" cy="273"/>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2"/>
                      </a:solidFill>
                    </a:endParaRPr>
                  </a:p>
                </p:txBody>
              </p:sp>
              <p:grpSp>
                <p:nvGrpSpPr>
                  <p:cNvPr id="30" name="Group 43"/>
                  <p:cNvGrpSpPr>
                    <a:grpSpLocks/>
                  </p:cNvGrpSpPr>
                  <p:nvPr/>
                </p:nvGrpSpPr>
                <p:grpSpPr bwMode="auto">
                  <a:xfrm>
                    <a:off x="1837" y="2387"/>
                    <a:ext cx="998" cy="227"/>
                    <a:chOff x="1837" y="2387"/>
                    <a:chExt cx="998" cy="227"/>
                  </a:xfrm>
                </p:grpSpPr>
                <p:sp>
                  <p:nvSpPr>
                    <p:cNvPr id="31" name="Rectangle 44"/>
                    <p:cNvSpPr>
                      <a:spLocks noChangeArrowheads="1"/>
                    </p:cNvSpPr>
                    <p:nvPr/>
                  </p:nvSpPr>
                  <p:spPr bwMode="auto">
                    <a:xfrm>
                      <a:off x="1837" y="2387"/>
                      <a:ext cx="998" cy="227"/>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2"/>
                          </a:solidFill>
                        </a:rPr>
                        <a:t>0   4498</a:t>
                      </a:r>
                    </a:p>
                  </p:txBody>
                </p:sp>
                <p:sp>
                  <p:nvSpPr>
                    <p:cNvPr id="32" name="Line 45"/>
                    <p:cNvSpPr>
                      <a:spLocks noChangeShapeType="1"/>
                    </p:cNvSpPr>
                    <p:nvPr/>
                  </p:nvSpPr>
                  <p:spPr bwMode="auto">
                    <a:xfrm>
                      <a:off x="2064"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33" name="Line 46"/>
                    <p:cNvSpPr>
                      <a:spLocks noChangeShapeType="1"/>
                    </p:cNvSpPr>
                    <p:nvPr/>
                  </p:nvSpPr>
                  <p:spPr bwMode="auto">
                    <a:xfrm>
                      <a:off x="2608"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grpSp>
              <p:nvGrpSpPr>
                <p:cNvPr id="15" name="Group 47"/>
                <p:cNvGrpSpPr>
                  <a:grpSpLocks/>
                </p:cNvGrpSpPr>
                <p:nvPr/>
              </p:nvGrpSpPr>
              <p:grpSpPr bwMode="auto">
                <a:xfrm>
                  <a:off x="3136" y="2387"/>
                  <a:ext cx="1044" cy="816"/>
                  <a:chOff x="3197" y="2387"/>
                  <a:chExt cx="1044" cy="816"/>
                </a:xfrm>
              </p:grpSpPr>
              <p:sp>
                <p:nvSpPr>
                  <p:cNvPr id="24" name="Rectangle 48"/>
                  <p:cNvSpPr>
                    <a:spLocks noChangeArrowheads="1"/>
                  </p:cNvSpPr>
                  <p:nvPr/>
                </p:nvSpPr>
                <p:spPr bwMode="auto">
                  <a:xfrm>
                    <a:off x="3197" y="2613"/>
                    <a:ext cx="1044" cy="590"/>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2"/>
                      </a:solidFill>
                    </a:endParaRPr>
                  </a:p>
                </p:txBody>
              </p:sp>
              <p:grpSp>
                <p:nvGrpSpPr>
                  <p:cNvPr id="25" name="Group 49"/>
                  <p:cNvGrpSpPr>
                    <a:grpSpLocks/>
                  </p:cNvGrpSpPr>
                  <p:nvPr/>
                </p:nvGrpSpPr>
                <p:grpSpPr bwMode="auto">
                  <a:xfrm>
                    <a:off x="3197" y="2387"/>
                    <a:ext cx="1044" cy="227"/>
                    <a:chOff x="1837" y="2387"/>
                    <a:chExt cx="998" cy="227"/>
                  </a:xfrm>
                </p:grpSpPr>
                <p:sp>
                  <p:nvSpPr>
                    <p:cNvPr id="26" name="Rectangle 50"/>
                    <p:cNvSpPr>
                      <a:spLocks noChangeArrowheads="1"/>
                    </p:cNvSpPr>
                    <p:nvPr/>
                  </p:nvSpPr>
                  <p:spPr bwMode="auto">
                    <a:xfrm>
                      <a:off x="1837" y="2387"/>
                      <a:ext cx="998" cy="227"/>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a:solidFill>
                            <a:schemeClr val="bg2"/>
                          </a:solidFill>
                        </a:rPr>
                        <a:t> </a:t>
                      </a:r>
                      <a:r>
                        <a:rPr lang="en-US" altLang="zh-CN" b="1">
                          <a:solidFill>
                            <a:schemeClr val="bg2"/>
                          </a:solidFill>
                        </a:rPr>
                        <a:t>0  10671</a:t>
                      </a:r>
                    </a:p>
                  </p:txBody>
                </p:sp>
                <p:sp>
                  <p:nvSpPr>
                    <p:cNvPr id="27" name="Line 51"/>
                    <p:cNvSpPr>
                      <a:spLocks noChangeShapeType="1"/>
                    </p:cNvSpPr>
                    <p:nvPr/>
                  </p:nvSpPr>
                  <p:spPr bwMode="auto">
                    <a:xfrm>
                      <a:off x="2064"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28" name="Line 52"/>
                    <p:cNvSpPr>
                      <a:spLocks noChangeShapeType="1"/>
                    </p:cNvSpPr>
                    <p:nvPr/>
                  </p:nvSpPr>
                  <p:spPr bwMode="auto">
                    <a:xfrm>
                      <a:off x="2608"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grpSp>
              <p:nvGrpSpPr>
                <p:cNvPr id="16" name="Group 53"/>
                <p:cNvGrpSpPr>
                  <a:grpSpLocks/>
                </p:cNvGrpSpPr>
                <p:nvPr/>
              </p:nvGrpSpPr>
              <p:grpSpPr bwMode="auto">
                <a:xfrm>
                  <a:off x="4452" y="2387"/>
                  <a:ext cx="1089" cy="1043"/>
                  <a:chOff x="4452" y="2387"/>
                  <a:chExt cx="1089" cy="1043"/>
                </a:xfrm>
              </p:grpSpPr>
              <p:sp>
                <p:nvSpPr>
                  <p:cNvPr id="19" name="Rectangle 54"/>
                  <p:cNvSpPr>
                    <a:spLocks noChangeArrowheads="1"/>
                  </p:cNvSpPr>
                  <p:nvPr/>
                </p:nvSpPr>
                <p:spPr bwMode="auto">
                  <a:xfrm>
                    <a:off x="4452" y="2613"/>
                    <a:ext cx="1089" cy="817"/>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2"/>
                      </a:solidFill>
                    </a:endParaRPr>
                  </a:p>
                </p:txBody>
              </p:sp>
              <p:grpSp>
                <p:nvGrpSpPr>
                  <p:cNvPr id="20" name="Group 55"/>
                  <p:cNvGrpSpPr>
                    <a:grpSpLocks/>
                  </p:cNvGrpSpPr>
                  <p:nvPr/>
                </p:nvGrpSpPr>
                <p:grpSpPr bwMode="auto">
                  <a:xfrm>
                    <a:off x="4452" y="2387"/>
                    <a:ext cx="1089" cy="227"/>
                    <a:chOff x="1837" y="2387"/>
                    <a:chExt cx="998" cy="227"/>
                  </a:xfrm>
                </p:grpSpPr>
                <p:sp>
                  <p:nvSpPr>
                    <p:cNvPr id="21" name="Rectangle 56"/>
                    <p:cNvSpPr>
                      <a:spLocks noChangeArrowheads="1"/>
                    </p:cNvSpPr>
                    <p:nvPr/>
                  </p:nvSpPr>
                  <p:spPr bwMode="auto">
                    <a:xfrm>
                      <a:off x="1837" y="2387"/>
                      <a:ext cx="998" cy="227"/>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a:solidFill>
                            <a:schemeClr val="bg2"/>
                          </a:solidFill>
                        </a:rPr>
                        <a:t> </a:t>
                      </a:r>
                      <a:r>
                        <a:rPr lang="en-US" altLang="zh-CN" b="1">
                          <a:solidFill>
                            <a:schemeClr val="bg2"/>
                          </a:solidFill>
                        </a:rPr>
                        <a:t>0  69632  </a:t>
                      </a:r>
                      <a:r>
                        <a:rPr lang="en-US" altLang="zh-CN">
                          <a:solidFill>
                            <a:schemeClr val="bg2"/>
                          </a:solidFill>
                        </a:rPr>
                        <a:t>⋀</a:t>
                      </a:r>
                    </a:p>
                  </p:txBody>
                </p:sp>
                <p:sp>
                  <p:nvSpPr>
                    <p:cNvPr id="22" name="Line 57"/>
                    <p:cNvSpPr>
                      <a:spLocks noChangeShapeType="1"/>
                    </p:cNvSpPr>
                    <p:nvPr/>
                  </p:nvSpPr>
                  <p:spPr bwMode="auto">
                    <a:xfrm>
                      <a:off x="2064"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23" name="Line 58"/>
                    <p:cNvSpPr>
                      <a:spLocks noChangeShapeType="1"/>
                    </p:cNvSpPr>
                    <p:nvPr/>
                  </p:nvSpPr>
                  <p:spPr bwMode="auto">
                    <a:xfrm>
                      <a:off x="2608" y="2387"/>
                      <a:ext cx="0" cy="227"/>
                    </a:xfrm>
                    <a:prstGeom prst="line">
                      <a:avLst/>
                    </a:prstGeom>
                    <a:noFill/>
                    <a:ln w="190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sp>
              <p:nvSpPr>
                <p:cNvPr id="17" name="Line 59"/>
                <p:cNvSpPr>
                  <a:spLocks noChangeShapeType="1"/>
                </p:cNvSpPr>
                <p:nvPr/>
              </p:nvSpPr>
              <p:spPr bwMode="auto">
                <a:xfrm>
                  <a:off x="2728" y="2507"/>
                  <a:ext cx="408" cy="0"/>
                </a:xfrm>
                <a:prstGeom prst="line">
                  <a:avLst/>
                </a:prstGeom>
                <a:noFill/>
                <a:ln w="19050">
                  <a:solidFill>
                    <a:schemeClr val="bg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sp>
              <p:nvSpPr>
                <p:cNvPr id="18" name="Line 60"/>
                <p:cNvSpPr>
                  <a:spLocks noChangeShapeType="1"/>
                </p:cNvSpPr>
                <p:nvPr/>
              </p:nvSpPr>
              <p:spPr bwMode="auto">
                <a:xfrm>
                  <a:off x="4044" y="2507"/>
                  <a:ext cx="408" cy="0"/>
                </a:xfrm>
                <a:prstGeom prst="line">
                  <a:avLst/>
                </a:prstGeom>
                <a:noFill/>
                <a:ln w="19050">
                  <a:solidFill>
                    <a:schemeClr val="bg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nvGrpSpPr>
              <p:cNvPr id="10" name="Group 61"/>
              <p:cNvGrpSpPr>
                <a:grpSpLocks/>
              </p:cNvGrpSpPr>
              <p:nvPr/>
            </p:nvGrpSpPr>
            <p:grpSpPr bwMode="auto">
              <a:xfrm>
                <a:off x="1791" y="1730"/>
                <a:ext cx="317" cy="661"/>
                <a:chOff x="2245" y="3209"/>
                <a:chExt cx="317" cy="661"/>
              </a:xfrm>
            </p:grpSpPr>
            <p:sp>
              <p:nvSpPr>
                <p:cNvPr id="11" name="Rectangle 62"/>
                <p:cNvSpPr>
                  <a:spLocks noChangeArrowheads="1"/>
                </p:cNvSpPr>
                <p:nvPr/>
              </p:nvSpPr>
              <p:spPr bwMode="auto">
                <a:xfrm>
                  <a:off x="2290" y="3209"/>
                  <a:ext cx="227"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bg2"/>
                      </a:solidFill>
                    </a:rPr>
                    <a:t>av</a:t>
                  </a:r>
                </a:p>
              </p:txBody>
            </p:sp>
            <p:sp>
              <p:nvSpPr>
                <p:cNvPr id="12" name="Rectangle 63"/>
                <p:cNvSpPr>
                  <a:spLocks noChangeArrowheads="1"/>
                </p:cNvSpPr>
                <p:nvPr/>
              </p:nvSpPr>
              <p:spPr bwMode="auto">
                <a:xfrm>
                  <a:off x="2245" y="3430"/>
                  <a:ext cx="317" cy="2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bg2"/>
                    </a:solidFill>
                  </a:endParaRPr>
                </a:p>
              </p:txBody>
            </p:sp>
            <p:sp>
              <p:nvSpPr>
                <p:cNvPr id="13" name="Line 64"/>
                <p:cNvSpPr>
                  <a:spLocks noChangeShapeType="1"/>
                </p:cNvSpPr>
                <p:nvPr/>
              </p:nvSpPr>
              <p:spPr bwMode="auto">
                <a:xfrm>
                  <a:off x="2410" y="3553"/>
                  <a:ext cx="0" cy="317"/>
                </a:xfrm>
                <a:prstGeom prst="line">
                  <a:avLst/>
                </a:prstGeom>
                <a:noFill/>
                <a:ln w="19050">
                  <a:solidFill>
                    <a:schemeClr val="bg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2"/>
                    </a:solidFill>
                  </a:endParaRPr>
                </a:p>
              </p:txBody>
            </p:sp>
          </p:grpSp>
        </p:grpSp>
        <p:sp>
          <p:nvSpPr>
            <p:cNvPr id="8" name="Rectangle 65"/>
            <p:cNvSpPr>
              <a:spLocks noChangeArrowheads="1"/>
            </p:cNvSpPr>
            <p:nvPr/>
          </p:nvSpPr>
          <p:spPr bwMode="auto">
            <a:xfrm>
              <a:off x="3016" y="3113"/>
              <a:ext cx="1043"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a:solidFill>
                    <a:schemeClr val="bg2"/>
                  </a:solidFill>
                </a:rPr>
                <a:t>(c)   </a:t>
              </a:r>
              <a:r>
                <a:rPr lang="zh-CN" altLang="en-US" sz="2000" b="1">
                  <a:solidFill>
                    <a:schemeClr val="bg2"/>
                  </a:solidFill>
                </a:rPr>
                <a:t>链表方式</a:t>
              </a:r>
            </a:p>
          </p:txBody>
        </p:sp>
      </p:grpSp>
    </p:spTree>
    <p:extLst>
      <p:ext uri="{BB962C8B-B14F-4D97-AF65-F5344CB8AC3E}">
        <p14:creationId xmlns:p14="http://schemas.microsoft.com/office/powerpoint/2010/main" val="18974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3404" y="205274"/>
            <a:ext cx="4739951" cy="707886"/>
          </a:xfrm>
          <a:prstGeom prst="rect">
            <a:avLst/>
          </a:prstGeom>
          <a:noFill/>
        </p:spPr>
        <p:txBody>
          <a:bodyPr wrap="square" rtlCol="0">
            <a:spAutoFit/>
          </a:bodyPr>
          <a:lstStyle/>
          <a:p>
            <a:pPr algn="ctr"/>
            <a:r>
              <a:rPr lang="zh-CN" altLang="en-US" sz="4000" dirty="0" smtClean="0">
                <a:solidFill>
                  <a:schemeClr val="bg2"/>
                </a:solidFill>
                <a:latin typeface="方正喵呜体" panose="02010600010101010101" pitchFamily="2" charset="-122"/>
                <a:ea typeface="方正喵呜体" panose="02010600010101010101" pitchFamily="2" charset="-122"/>
              </a:rPr>
              <a:t>分配策略</a:t>
            </a:r>
            <a:endParaRPr lang="zh-CN" altLang="en-US" sz="4000" dirty="0">
              <a:solidFill>
                <a:schemeClr val="bg2"/>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207380" y="1138594"/>
            <a:ext cx="8785225" cy="5221288"/>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altLang="zh-CN" sz="3600" dirty="0" smtClean="0">
                <a:solidFill>
                  <a:schemeClr val="bg2"/>
                </a:solidFill>
                <a:latin typeface="方正喵呜体" panose="02010600010101010101" pitchFamily="2" charset="-122"/>
                <a:ea typeface="方正喵呜体" panose="02010600010101010101" pitchFamily="2" charset="-122"/>
              </a:rPr>
              <a:t>1  </a:t>
            </a:r>
            <a:r>
              <a:rPr lang="zh-CN" altLang="en-US" sz="3600" dirty="0" smtClean="0">
                <a:solidFill>
                  <a:schemeClr val="bg2"/>
                </a:solidFill>
                <a:latin typeface="方正喵呜体" panose="02010600010101010101" pitchFamily="2" charset="-122"/>
                <a:ea typeface="方正喵呜体" panose="02010600010101010101" pitchFamily="2" charset="-122"/>
              </a:rPr>
              <a:t>请求分配的块大小相同</a:t>
            </a:r>
          </a:p>
          <a:p>
            <a:pPr marL="0" indent="0">
              <a:lnSpc>
                <a:spcPct val="110000"/>
              </a:lnSpc>
              <a:buFont typeface="Wingdings" panose="05000000000000000000" pitchFamily="2" charset="2"/>
              <a:buNone/>
            </a:pPr>
            <a:r>
              <a:rPr lang="zh-CN" altLang="en-US" sz="2000" dirty="0" smtClean="0">
                <a:solidFill>
                  <a:schemeClr val="bg2"/>
                </a:solidFill>
                <a:latin typeface="方正喵呜体" panose="02010600010101010101" pitchFamily="2" charset="-122"/>
                <a:ea typeface="方正喵呜体" panose="02010600010101010101" pitchFamily="2" charset="-122"/>
              </a:rPr>
              <a:t>        </a:t>
            </a:r>
            <a:r>
              <a:rPr lang="zh-CN" altLang="en-US" dirty="0" smtClean="0">
                <a:solidFill>
                  <a:schemeClr val="bg2"/>
                </a:solidFill>
                <a:latin typeface="方正喵呜体" panose="02010600010101010101" pitchFamily="2" charset="-122"/>
                <a:ea typeface="方正喵呜体" panose="02010600010101010101" pitchFamily="2" charset="-122"/>
              </a:rPr>
              <a:t>将进行动态存储分配的整个内存区域</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堆</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按所需大小分割成若干大小相同的块，然后用指针链接成一个可利用空间表。</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分配时：从表的首结点分配，然后删除该结点；</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回收时：将释放的空闲块插入表头。</a:t>
            </a:r>
          </a:p>
          <a:p>
            <a:pPr marL="0" indent="0">
              <a:lnSpc>
                <a:spcPct val="110000"/>
              </a:lnSpc>
              <a:buFont typeface="Wingdings" panose="05000000000000000000" pitchFamily="2" charset="2"/>
              <a:buNone/>
            </a:pPr>
            <a:r>
              <a:rPr lang="en-US" altLang="zh-CN" sz="3600" dirty="0" smtClean="0">
                <a:solidFill>
                  <a:schemeClr val="bg2"/>
                </a:solidFill>
                <a:latin typeface="方正喵呜体" panose="02010600010101010101" pitchFamily="2" charset="-122"/>
                <a:ea typeface="方正喵呜体" panose="02010600010101010101" pitchFamily="2" charset="-122"/>
              </a:rPr>
              <a:t>2  </a:t>
            </a:r>
            <a:r>
              <a:rPr lang="zh-CN" altLang="en-US" sz="3600" dirty="0" smtClean="0">
                <a:solidFill>
                  <a:schemeClr val="bg2"/>
                </a:solidFill>
                <a:latin typeface="方正喵呜体" panose="02010600010101010101" pitchFamily="2" charset="-122"/>
                <a:ea typeface="方正喵呜体" panose="02010600010101010101" pitchFamily="2" charset="-122"/>
              </a:rPr>
              <a:t>请求分配的块大小只有几种规格</a:t>
            </a:r>
          </a:p>
          <a:p>
            <a:pPr marL="0" indent="0">
              <a:lnSpc>
                <a:spcPct val="110000"/>
              </a:lnSpc>
              <a:buFont typeface="Wingdings" panose="05000000000000000000" pitchFamily="2" charset="2"/>
              <a:buNone/>
            </a:pPr>
            <a:r>
              <a:rPr lang="zh-CN" altLang="en-US" sz="2000" dirty="0" smtClean="0">
                <a:solidFill>
                  <a:schemeClr val="bg2"/>
                </a:solidFill>
                <a:latin typeface="方正喵呜体" panose="02010600010101010101" pitchFamily="2" charset="-122"/>
                <a:ea typeface="方正喵呜体" panose="02010600010101010101" pitchFamily="2" charset="-122"/>
              </a:rPr>
              <a:t>           </a:t>
            </a:r>
            <a:r>
              <a:rPr lang="zh-CN" altLang="en-US" dirty="0" smtClean="0">
                <a:solidFill>
                  <a:schemeClr val="bg2"/>
                </a:solidFill>
                <a:latin typeface="方正喵呜体" panose="02010600010101010101" pitchFamily="2" charset="-122"/>
                <a:ea typeface="方正喵呜体" panose="02010600010101010101" pitchFamily="2" charset="-122"/>
              </a:rPr>
              <a:t>根据统计概率事先对动态分配的堆建立若干个可利用空间链表，同一链表中的结点</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块</a:t>
            </a:r>
            <a:r>
              <a:rPr lang="en-US" altLang="zh-CN" dirty="0" smtClean="0">
                <a:solidFill>
                  <a:schemeClr val="bg2"/>
                </a:solidFill>
                <a:latin typeface="方正喵呜体" panose="02010600010101010101" pitchFamily="2" charset="-122"/>
                <a:ea typeface="方正喵呜体" panose="02010600010101010101" pitchFamily="2" charset="-122"/>
              </a:rPr>
              <a:t>)</a:t>
            </a:r>
            <a:r>
              <a:rPr lang="zh-CN" altLang="en-US" dirty="0" smtClean="0">
                <a:solidFill>
                  <a:schemeClr val="bg2"/>
                </a:solidFill>
                <a:latin typeface="方正喵呜体" panose="02010600010101010101" pitchFamily="2" charset="-122"/>
                <a:ea typeface="方正喵呜体" panose="02010600010101010101" pitchFamily="2" charset="-122"/>
              </a:rPr>
              <a:t>大小都相同。</a:t>
            </a:r>
            <a:endParaRPr lang="zh-CN" altLang="en-US"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968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25151" y="590130"/>
            <a:ext cx="8208833" cy="5327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分配时：根据请求的大小，将最接近该大小的某个链表的首结点分配给用户。若剩余部分正好差不多是另一种规格大小，则将剩余部分插入到另一种规格的链表中，然后删除该结点；</a:t>
            </a:r>
          </a:p>
          <a:p>
            <a:pPr marL="444500" lvl="1" indent="0">
              <a:lnSpc>
                <a:spcPct val="110000"/>
              </a:lnSpc>
              <a:buFontTx/>
              <a:buNone/>
            </a:pPr>
            <a:r>
              <a:rPr lang="zh-CN" altLang="en-US" dirty="0" smtClean="0">
                <a:solidFill>
                  <a:schemeClr val="bg2"/>
                </a:solidFill>
                <a:latin typeface="方正喵呜体" panose="02010600010101010101" pitchFamily="2" charset="-122"/>
                <a:ea typeface="方正喵呜体" panose="02010600010101010101" pitchFamily="2" charset="-122"/>
              </a:rPr>
              <a:t>◆ 回收时：只要将所释放的空闲块插入到相应大小的表头。</a:t>
            </a:r>
          </a:p>
          <a:p>
            <a:pPr marL="0" indent="0">
              <a:lnSpc>
                <a:spcPct val="110000"/>
              </a:lnSpc>
              <a:buFont typeface="Wingdings" panose="05000000000000000000" pitchFamily="2" charset="2"/>
              <a:buNone/>
            </a:pPr>
            <a:r>
              <a:rPr lang="zh-CN" altLang="en-US" sz="3600" dirty="0" smtClean="0">
                <a:solidFill>
                  <a:srgbClr val="C00000"/>
                </a:solidFill>
                <a:latin typeface="方正喵呜体" panose="02010600010101010101" pitchFamily="2" charset="-122"/>
                <a:ea typeface="方正喵呜体" panose="02010600010101010101" pitchFamily="2" charset="-122"/>
              </a:rPr>
              <a:t>存在的问题</a:t>
            </a:r>
            <a:r>
              <a:rPr lang="zh-CN" altLang="en-US" sz="3600" dirty="0" smtClean="0">
                <a:solidFill>
                  <a:schemeClr val="bg2"/>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dirty="0" smtClean="0">
                <a:solidFill>
                  <a:schemeClr val="bg2"/>
                </a:solidFill>
                <a:latin typeface="方正喵呜体" panose="02010600010101010101" pitchFamily="2" charset="-122"/>
                <a:ea typeface="方正喵呜体" panose="02010600010101010101" pitchFamily="2" charset="-122"/>
              </a:rPr>
              <a:t>当请求分配的块空间大小比最大规格的结点还大时，分配不能进行。而实际上内存空间却可能存在比所需大小还要大的的连续空间，应该能够分配。</a:t>
            </a:r>
            <a:endParaRPr lang="zh-CN" altLang="en-US"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2613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13871" y="2675426"/>
            <a:ext cx="4105729" cy="32777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000" lvl="1" indent="0">
              <a:buFont typeface="Arial" panose="020B0604020202020204" pitchFamily="34" charset="0"/>
              <a:buNone/>
            </a:pPr>
            <a:r>
              <a:rPr lang="en-US" altLang="zh-CN" b="1" dirty="0" smtClean="0">
                <a:solidFill>
                  <a:schemeClr val="bg1"/>
                </a:solidFill>
              </a:rPr>
              <a:t>for ( </a:t>
            </a:r>
            <a:r>
              <a:rPr lang="en-US" altLang="zh-CN" b="1" dirty="0" err="1" smtClean="0">
                <a:solidFill>
                  <a:schemeClr val="bg1"/>
                </a:solidFill>
              </a:rPr>
              <a:t>i</a:t>
            </a:r>
            <a:r>
              <a:rPr lang="en-US" altLang="zh-CN" b="1" dirty="0" smtClean="0">
                <a:solidFill>
                  <a:schemeClr val="bg1"/>
                </a:solidFill>
              </a:rPr>
              <a:t> = 0; </a:t>
            </a:r>
            <a:r>
              <a:rPr lang="en-US" altLang="zh-CN" b="1" dirty="0" err="1" smtClean="0">
                <a:solidFill>
                  <a:schemeClr val="bg1"/>
                </a:solidFill>
              </a:rPr>
              <a:t>i</a:t>
            </a:r>
            <a:r>
              <a:rPr lang="en-US" altLang="zh-CN" b="1" dirty="0" smtClean="0">
                <a:solidFill>
                  <a:schemeClr val="bg1"/>
                </a:solidFill>
              </a:rPr>
              <a:t> &lt; n – 1; ++</a:t>
            </a:r>
            <a:r>
              <a:rPr lang="en-US" altLang="zh-CN" b="1" dirty="0" err="1" smtClean="0">
                <a:solidFill>
                  <a:schemeClr val="bg1"/>
                </a:solidFill>
              </a:rPr>
              <a:t>i</a:t>
            </a:r>
            <a:r>
              <a:rPr lang="en-US" altLang="zh-CN" b="1" dirty="0" smtClean="0">
                <a:solidFill>
                  <a:schemeClr val="bg1"/>
                </a:solidFill>
              </a:rPr>
              <a:t> )</a:t>
            </a:r>
          </a:p>
          <a:p>
            <a:pPr marL="450000" lvl="1" indent="0">
              <a:buFont typeface="Arial" panose="020B0604020202020204" pitchFamily="34" charset="0"/>
              <a:buNone/>
            </a:pPr>
            <a:r>
              <a:rPr lang="en-US" altLang="zh-CN" b="1" dirty="0" smtClean="0">
                <a:solidFill>
                  <a:schemeClr val="bg1"/>
                </a:solidFill>
              </a:rPr>
              <a:t>{</a:t>
            </a:r>
          </a:p>
          <a:p>
            <a:pPr marL="450000" lvl="1" indent="0">
              <a:buFont typeface="Arial" panose="020B0604020202020204" pitchFamily="34" charset="0"/>
              <a:buNone/>
            </a:pPr>
            <a:r>
              <a:rPr lang="en-US" altLang="zh-CN" b="1" dirty="0">
                <a:solidFill>
                  <a:schemeClr val="bg1"/>
                </a:solidFill>
              </a:rPr>
              <a:t>	</a:t>
            </a:r>
            <a:r>
              <a:rPr lang="en-US" altLang="zh-CN" b="1" dirty="0" smtClean="0">
                <a:solidFill>
                  <a:schemeClr val="bg1"/>
                </a:solidFill>
              </a:rPr>
              <a:t>for( j = 0; j &lt; n – 1; ++j )</a:t>
            </a:r>
          </a:p>
          <a:p>
            <a:pPr marL="756000" lvl="2" indent="0">
              <a:buFont typeface="Arial" panose="020B0604020202020204" pitchFamily="34" charset="0"/>
              <a:buNone/>
            </a:pPr>
            <a:r>
              <a:rPr lang="en-US" altLang="zh-CN" sz="2400" b="1" dirty="0" smtClean="0">
                <a:solidFill>
                  <a:schemeClr val="bg1"/>
                </a:solidFill>
              </a:rPr>
              <a:t>	{</a:t>
            </a:r>
          </a:p>
          <a:p>
            <a:pPr marL="756000" lvl="2" indent="0">
              <a:buFont typeface="Arial" panose="020B0604020202020204" pitchFamily="34" charset="0"/>
              <a:buNone/>
            </a:pPr>
            <a:r>
              <a:rPr lang="en-US" altLang="zh-CN" sz="2400" b="1" dirty="0" smtClean="0">
                <a:solidFill>
                  <a:schemeClr val="bg1"/>
                </a:solidFill>
              </a:rPr>
              <a:t>		++x;</a:t>
            </a:r>
          </a:p>
          <a:p>
            <a:pPr marL="756000" lvl="2" indent="0">
              <a:buFont typeface="Arial" panose="020B0604020202020204" pitchFamily="34" charset="0"/>
              <a:buNone/>
            </a:pPr>
            <a:r>
              <a:rPr lang="en-US" altLang="zh-CN" sz="2400" b="1" dirty="0" smtClean="0">
                <a:solidFill>
                  <a:schemeClr val="bg1"/>
                </a:solidFill>
              </a:rPr>
              <a:t>		s += x;</a:t>
            </a:r>
          </a:p>
          <a:p>
            <a:pPr marL="756000" lvl="2" indent="0">
              <a:buFont typeface="Arial" panose="020B0604020202020204" pitchFamily="34" charset="0"/>
              <a:buNone/>
            </a:pPr>
            <a:r>
              <a:rPr lang="en-US" altLang="zh-CN" sz="2400" b="1" dirty="0" smtClean="0">
                <a:solidFill>
                  <a:schemeClr val="bg1"/>
                </a:solidFill>
              </a:rPr>
              <a:t>	}</a:t>
            </a:r>
          </a:p>
          <a:p>
            <a:pPr marL="450000" lvl="1" indent="0">
              <a:buFont typeface="Arial" panose="020B0604020202020204" pitchFamily="34" charset="0"/>
              <a:buNone/>
            </a:pPr>
            <a:r>
              <a:rPr lang="en-US" altLang="zh-CN" b="1" dirty="0" smtClean="0">
                <a:solidFill>
                  <a:schemeClr val="bg1"/>
                </a:solidFill>
              </a:rPr>
              <a:t>}</a:t>
            </a:r>
            <a:r>
              <a:rPr lang="en-US" altLang="zh-CN" sz="2400" b="1" dirty="0" smtClean="0">
                <a:solidFill>
                  <a:schemeClr val="bg1"/>
                </a:solidFill>
                <a:latin typeface="宋体" panose="02010600030101010101" pitchFamily="2" charset="-122"/>
                <a:ea typeface="宋体" panose="02010600030101010101" pitchFamily="2" charset="-122"/>
              </a:rPr>
              <a:t>	</a:t>
            </a:r>
            <a:endParaRPr lang="zh-CN" altLang="en-US" sz="2400" b="1" dirty="0">
              <a:solidFill>
                <a:schemeClr val="bg1"/>
              </a:solidFill>
              <a:latin typeface="宋体" panose="02010600030101010101" pitchFamily="2" charset="-122"/>
              <a:ea typeface="宋体" panose="02010600030101010101" pitchFamily="2" charset="-122"/>
            </a:endParaRPr>
          </a:p>
        </p:txBody>
      </p:sp>
      <p:sp>
        <p:nvSpPr>
          <p:cNvPr id="3" name="矩形 2"/>
          <p:cNvSpPr/>
          <p:nvPr/>
        </p:nvSpPr>
        <p:spPr>
          <a:xfrm>
            <a:off x="5229225" y="2675425"/>
            <a:ext cx="3676650" cy="1938992"/>
          </a:xfrm>
          <a:prstGeom prst="rect">
            <a:avLst/>
          </a:prstGeom>
        </p:spPr>
        <p:txBody>
          <a:bodyPr wrap="square">
            <a:spAutoFit/>
          </a:bodyPr>
          <a:lstStyle/>
          <a:p>
            <a:r>
              <a:rPr lang="en-US" altLang="zh-CN" sz="2400" b="1" dirty="0">
                <a:solidFill>
                  <a:schemeClr val="bg1"/>
                </a:solidFill>
              </a:rPr>
              <a:t>void </a:t>
            </a:r>
            <a:r>
              <a:rPr lang="en-US" altLang="zh-CN" sz="2400" b="1" dirty="0" err="1">
                <a:solidFill>
                  <a:schemeClr val="bg1"/>
                </a:solidFill>
              </a:rPr>
              <a:t>func</a:t>
            </a:r>
            <a:r>
              <a:rPr lang="en-US" altLang="zh-CN" sz="2400" b="1" dirty="0">
                <a:solidFill>
                  <a:schemeClr val="bg1"/>
                </a:solidFill>
              </a:rPr>
              <a:t>( </a:t>
            </a:r>
            <a:r>
              <a:rPr lang="en-US" altLang="zh-CN" sz="2400" b="1" dirty="0" err="1">
                <a:solidFill>
                  <a:schemeClr val="bg1"/>
                </a:solidFill>
              </a:rPr>
              <a:t>int</a:t>
            </a:r>
            <a:r>
              <a:rPr lang="en-US" altLang="zh-CN" sz="2400" b="1" dirty="0">
                <a:solidFill>
                  <a:schemeClr val="bg1"/>
                </a:solidFill>
              </a:rPr>
              <a:t> n</a:t>
            </a:r>
            <a:r>
              <a:rPr lang="en-US" altLang="zh-CN" sz="2400" b="1" dirty="0" smtClean="0">
                <a:solidFill>
                  <a:schemeClr val="bg1"/>
                </a:solidFill>
              </a:rPr>
              <a:t>)</a:t>
            </a:r>
          </a:p>
          <a:p>
            <a:r>
              <a:rPr lang="en-US" altLang="zh-CN" sz="2400" b="1" dirty="0" smtClean="0">
                <a:solidFill>
                  <a:schemeClr val="bg1"/>
                </a:solidFill>
              </a:rPr>
              <a:t>{   </a:t>
            </a:r>
            <a:endParaRPr lang="en-US" altLang="zh-CN" sz="2400" b="1" dirty="0">
              <a:solidFill>
                <a:schemeClr val="bg1"/>
              </a:solidFill>
            </a:endParaRPr>
          </a:p>
          <a:p>
            <a:r>
              <a:rPr lang="en-US" altLang="zh-CN" sz="2400" b="1" dirty="0">
                <a:solidFill>
                  <a:schemeClr val="bg1"/>
                </a:solidFill>
              </a:rPr>
              <a:t>        </a:t>
            </a:r>
            <a:r>
              <a:rPr lang="en-US" altLang="zh-CN" sz="2400" b="1" dirty="0" err="1">
                <a:solidFill>
                  <a:schemeClr val="bg1"/>
                </a:solidFill>
              </a:rPr>
              <a:t>int</a:t>
            </a:r>
            <a:r>
              <a:rPr lang="en-US" altLang="zh-CN" sz="2400" b="1" dirty="0">
                <a:solidFill>
                  <a:schemeClr val="bg1"/>
                </a:solidFill>
              </a:rPr>
              <a:t> </a:t>
            </a:r>
            <a:r>
              <a:rPr lang="en-US" altLang="zh-CN" sz="2400" b="1" dirty="0" err="1">
                <a:solidFill>
                  <a:schemeClr val="bg1"/>
                </a:solidFill>
              </a:rPr>
              <a:t>i</a:t>
            </a:r>
            <a:r>
              <a:rPr lang="en-US" altLang="zh-CN" sz="2400" b="1" dirty="0">
                <a:solidFill>
                  <a:schemeClr val="bg1"/>
                </a:solidFill>
              </a:rPr>
              <a:t> = 1;</a:t>
            </a:r>
            <a:endParaRPr lang="zh-CN" altLang="en-US" sz="2400" b="1" dirty="0">
              <a:solidFill>
                <a:schemeClr val="bg1"/>
              </a:solidFill>
            </a:endParaRPr>
          </a:p>
          <a:p>
            <a:r>
              <a:rPr lang="en-US" altLang="zh-CN" sz="2400" b="1" dirty="0">
                <a:solidFill>
                  <a:schemeClr val="bg1"/>
                </a:solidFill>
              </a:rPr>
              <a:t>        while ( </a:t>
            </a:r>
            <a:r>
              <a:rPr lang="en-US" altLang="zh-CN" sz="2400" b="1" dirty="0" err="1">
                <a:solidFill>
                  <a:schemeClr val="bg1"/>
                </a:solidFill>
              </a:rPr>
              <a:t>i</a:t>
            </a:r>
            <a:r>
              <a:rPr lang="en-US" altLang="zh-CN" sz="2400" b="1" dirty="0">
                <a:solidFill>
                  <a:schemeClr val="bg1"/>
                </a:solidFill>
              </a:rPr>
              <a:t> &lt;= n ) </a:t>
            </a:r>
            <a:r>
              <a:rPr lang="en-US" altLang="zh-CN" sz="2400" b="1" dirty="0" err="1">
                <a:solidFill>
                  <a:schemeClr val="bg1"/>
                </a:solidFill>
              </a:rPr>
              <a:t>i</a:t>
            </a:r>
            <a:r>
              <a:rPr lang="en-US" altLang="zh-CN" sz="2400" b="1" dirty="0">
                <a:solidFill>
                  <a:schemeClr val="bg1"/>
                </a:solidFill>
              </a:rPr>
              <a:t> *= 2</a:t>
            </a:r>
            <a:r>
              <a:rPr lang="en-US" altLang="zh-CN" sz="2400" b="1" dirty="0" smtClean="0">
                <a:solidFill>
                  <a:schemeClr val="bg1"/>
                </a:solidFill>
              </a:rPr>
              <a:t>;</a:t>
            </a:r>
          </a:p>
          <a:p>
            <a:r>
              <a:rPr lang="en-US" altLang="zh-CN" sz="2400" b="1" dirty="0" smtClean="0">
                <a:solidFill>
                  <a:schemeClr val="bg1"/>
                </a:solidFill>
              </a:rPr>
              <a:t>}</a:t>
            </a:r>
            <a:endParaRPr lang="en-US" altLang="zh-CN" sz="2400" b="1" dirty="0">
              <a:solidFill>
                <a:schemeClr val="bg1"/>
              </a:solidFill>
            </a:endParaRPr>
          </a:p>
        </p:txBody>
      </p:sp>
      <p:sp>
        <p:nvSpPr>
          <p:cNvPr id="4" name="文本框 3"/>
          <p:cNvSpPr txBox="1"/>
          <p:nvPr/>
        </p:nvSpPr>
        <p:spPr>
          <a:xfrm>
            <a:off x="2086247" y="1231990"/>
            <a:ext cx="4981303" cy="769441"/>
          </a:xfrm>
          <a:prstGeom prst="rect">
            <a:avLst/>
          </a:prstGeom>
          <a:noFill/>
        </p:spPr>
        <p:txBody>
          <a:bodyPr wrap="square" rtlCol="0">
            <a:spAutoFit/>
          </a:bodyPr>
          <a:lstStyle/>
          <a:p>
            <a:pPr algn="ctr"/>
            <a:r>
              <a:rPr lang="zh-CN" altLang="en-US" sz="4400" dirty="0" smtClean="0">
                <a:solidFill>
                  <a:schemeClr val="accent4">
                    <a:lumMod val="50000"/>
                  </a:schemeClr>
                </a:solidFill>
                <a:latin typeface="方正喵呜体" panose="02010600010101010101" pitchFamily="2" charset="-122"/>
                <a:ea typeface="方正喵呜体" panose="02010600010101010101" pitchFamily="2" charset="-122"/>
              </a:rPr>
              <a:t>时间复杂度</a:t>
            </a:r>
            <a:endParaRPr lang="zh-CN" altLang="en-US" sz="4400" dirty="0">
              <a:solidFill>
                <a:schemeClr val="accent4">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98514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96862"/>
            <a:ext cx="8736013" cy="6169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altLang="zh-CN" sz="4000" dirty="0" smtClean="0">
                <a:solidFill>
                  <a:schemeClr val="bg1"/>
                </a:solidFill>
                <a:latin typeface="方正喵呜体" panose="02010600010101010101" pitchFamily="2" charset="-122"/>
                <a:ea typeface="方正喵呜体" panose="02010600010101010101" pitchFamily="2" charset="-122"/>
              </a:rPr>
              <a:t>3  </a:t>
            </a:r>
            <a:r>
              <a:rPr lang="zh-CN" altLang="en-US" sz="4000" dirty="0" smtClean="0">
                <a:solidFill>
                  <a:schemeClr val="bg1"/>
                </a:solidFill>
                <a:latin typeface="方正喵呜体" panose="02010600010101010101" pitchFamily="2" charset="-122"/>
                <a:ea typeface="方正喵呜体" panose="02010600010101010101" pitchFamily="2" charset="-122"/>
              </a:rPr>
              <a:t>请求分配的块大小不确定</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系统开始时，整个堆空间是一个空闲块，链表中只有一个大小为整个堆的结点，随着分配和回收的进行，链表中的结点大小和个数动态变化。</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由于链表中结点大小不同，结点中除标志域和链域之外，尚需有一个结点大小域</a:t>
            </a:r>
            <a:r>
              <a:rPr lang="en-US" altLang="zh-CN" dirty="0" smtClean="0">
                <a:solidFill>
                  <a:schemeClr val="bg1"/>
                </a:solidFill>
                <a:latin typeface="方正喵呜体" panose="02010600010101010101" pitchFamily="2" charset="-122"/>
                <a:ea typeface="方正喵呜体" panose="02010600010101010101" pitchFamily="2" charset="-122"/>
              </a:rPr>
              <a:t>(size)</a:t>
            </a:r>
            <a:r>
              <a:rPr lang="zh-CN" altLang="en-US" dirty="0" smtClean="0">
                <a:solidFill>
                  <a:schemeClr val="bg1"/>
                </a:solidFill>
                <a:latin typeface="方正喵呜体" panose="02010600010101010101" pitchFamily="2" charset="-122"/>
                <a:ea typeface="方正喵呜体" panose="02010600010101010101" pitchFamily="2" charset="-122"/>
              </a:rPr>
              <a:t>，以保存空闲块的大小，如图</a:t>
            </a:r>
            <a:r>
              <a:rPr lang="en-US" altLang="zh-CN" dirty="0" smtClean="0">
                <a:solidFill>
                  <a:schemeClr val="bg1"/>
                </a:solidFill>
                <a:latin typeface="方正喵呜体" panose="02010600010101010101" pitchFamily="2" charset="-122"/>
                <a:ea typeface="方正喵呜体" panose="02010600010101010101" pitchFamily="2" charset="-122"/>
              </a:rPr>
              <a:t>8-2(b)</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dirty="0">
                <a:solidFill>
                  <a:srgbClr val="C00000"/>
                </a:solidFill>
                <a:latin typeface="方正喵呜体" panose="02010600010101010101" pitchFamily="2" charset="-122"/>
                <a:ea typeface="方正喵呜体" panose="02010600010101010101" pitchFamily="2" charset="-122"/>
              </a:rPr>
              <a:t>存在的问题</a:t>
            </a:r>
            <a:r>
              <a:rPr lang="zh-CN" altLang="en-US" sz="3600" dirty="0" smtClean="0">
                <a:solidFill>
                  <a:schemeClr val="bg1"/>
                </a:solidFill>
                <a:latin typeface="方正喵呜体" panose="02010600010101010101" pitchFamily="2" charset="-122"/>
                <a:ea typeface="方正喵呜体" panose="02010600010101010101" pitchFamily="2" charset="-122"/>
              </a:rPr>
              <a:t>：</a:t>
            </a:r>
            <a:endParaRPr lang="en-US" altLang="zh-CN" sz="3600" dirty="0" smtClean="0">
              <a:solidFill>
                <a:schemeClr val="bg1"/>
              </a:solidFill>
              <a:latin typeface="方正喵呜体" panose="02010600010101010101" pitchFamily="2" charset="-122"/>
              <a:ea typeface="方正喵呜体" panose="02010600010101010101" pitchFamily="2" charset="-122"/>
            </a:endParaRP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若用户请求分配大小为</a:t>
            </a:r>
            <a:r>
              <a:rPr lang="en-US" altLang="zh-CN" dirty="0" smtClean="0">
                <a:solidFill>
                  <a:schemeClr val="bg1"/>
                </a:solidFill>
                <a:latin typeface="方正喵呜体" panose="02010600010101010101" pitchFamily="2" charset="-122"/>
                <a:ea typeface="方正喵呜体" panose="02010600010101010101" pitchFamily="2" charset="-122"/>
              </a:rPr>
              <a:t>n(kB)</a:t>
            </a:r>
            <a:r>
              <a:rPr lang="zh-CN" altLang="en-US" dirty="0" smtClean="0">
                <a:solidFill>
                  <a:schemeClr val="bg1"/>
                </a:solidFill>
                <a:latin typeface="方正喵呜体" panose="02010600010101010101" pitchFamily="2" charset="-122"/>
                <a:ea typeface="方正喵呜体" panose="02010600010101010101" pitchFamily="2" charset="-122"/>
              </a:rPr>
              <a:t>的内存，而链表中有若干大小不小于</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的空闲块时，如何分配</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有</a:t>
            </a:r>
            <a:r>
              <a:rPr lang="en-US" altLang="zh-CN" dirty="0" smtClean="0">
                <a:solidFill>
                  <a:schemeClr val="bg1"/>
                </a:solidFill>
                <a:latin typeface="方正喵呜体" panose="02010600010101010101" pitchFamily="2" charset="-122"/>
                <a:ea typeface="方正喵呜体" panose="02010600010101010101" pitchFamily="2" charset="-122"/>
              </a:rPr>
              <a:t>3</a:t>
            </a:r>
            <a:r>
              <a:rPr lang="zh-CN" altLang="en-US" dirty="0" smtClean="0">
                <a:solidFill>
                  <a:schemeClr val="bg1"/>
                </a:solidFill>
                <a:latin typeface="方正喵呜体" panose="02010600010101010101" pitchFamily="2" charset="-122"/>
                <a:ea typeface="方正喵呜体" panose="02010600010101010101" pitchFamily="2" charset="-122"/>
              </a:rPr>
              <a:t>种分配策略。</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6972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5425"/>
            <a:ext cx="8736013" cy="615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3600" dirty="0" smtClean="0">
                <a:solidFill>
                  <a:schemeClr val="bg1"/>
                </a:solidFill>
                <a:latin typeface="方正喵呜体" panose="02010600010101010101" pitchFamily="2" charset="-122"/>
                <a:ea typeface="方正喵呜体" panose="02010600010101010101" pitchFamily="2" charset="-122"/>
              </a:rPr>
              <a:t>⑴ 首次拟合法</a:t>
            </a:r>
            <a:r>
              <a:rPr lang="en-US" altLang="zh-CN" sz="3600" dirty="0" smtClean="0">
                <a:solidFill>
                  <a:schemeClr val="bg1"/>
                </a:solidFill>
                <a:latin typeface="方正喵呜体" panose="02010600010101010101" pitchFamily="2" charset="-122"/>
                <a:ea typeface="方正喵呜体" panose="02010600010101010101" pitchFamily="2" charset="-122"/>
              </a:rPr>
              <a:t>(First fit)</a:t>
            </a:r>
          </a:p>
          <a:p>
            <a:pPr marL="444500" lvl="1" indent="0">
              <a:lnSpc>
                <a:spcPct val="110000"/>
              </a:lnSpc>
              <a:buFontTx/>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分配时：从表头指针开始查找可利用空间表，将找到的第一个不小于</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的空闲块的部分</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所需要大小</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分配给用户，剩下部分仍然是一个空闲块结点；</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 回收时：将释放的空闲块插入在链表的表头。</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特点：分配时随机的；回收时仅需插入到表头。</a:t>
            </a:r>
          </a:p>
          <a:p>
            <a:pPr marL="0" indent="0">
              <a:lnSpc>
                <a:spcPct val="110000"/>
              </a:lnSpc>
              <a:buFont typeface="Wingdings" panose="05000000000000000000" pitchFamily="2" charset="2"/>
              <a:buNone/>
            </a:pPr>
            <a:r>
              <a:rPr lang="zh-CN" altLang="en-US" sz="3600" dirty="0" smtClean="0">
                <a:solidFill>
                  <a:schemeClr val="bg1"/>
                </a:solidFill>
                <a:latin typeface="方正喵呜体" panose="02010600010101010101" pitchFamily="2" charset="-122"/>
                <a:ea typeface="方正喵呜体" panose="02010600010101010101" pitchFamily="2" charset="-122"/>
              </a:rPr>
              <a:t>⑵ 最佳拟合法</a:t>
            </a:r>
            <a:r>
              <a:rPr lang="en-US" altLang="zh-CN" sz="3600" dirty="0" smtClean="0">
                <a:solidFill>
                  <a:schemeClr val="bg1"/>
                </a:solidFill>
                <a:latin typeface="方正喵呜体" panose="02010600010101010101" pitchFamily="2" charset="-122"/>
                <a:ea typeface="方正喵呜体" panose="02010600010101010101" pitchFamily="2" charset="-122"/>
              </a:rPr>
              <a:t>(Best fit)</a:t>
            </a:r>
          </a:p>
          <a:p>
            <a:pPr marL="444500" lvl="1" indent="0">
              <a:lnSpc>
                <a:spcPct val="110000"/>
              </a:lnSpc>
              <a:buFontTx/>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分配时：扫描整个可利用空间链表，找到一个大小满足要求且最接近</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空闲块，将其中的一部分</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所需要大小</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分配给用户，剩下部分仍然是一个空闲块结点；</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842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288925"/>
            <a:ext cx="8839200" cy="6569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Tx/>
              <a:buNone/>
            </a:pPr>
            <a:r>
              <a:rPr lang="zh-CN" altLang="en-US" smtClean="0">
                <a:solidFill>
                  <a:schemeClr val="bg1"/>
                </a:solidFill>
                <a:latin typeface="方正喵呜体" panose="02010600010101010101" pitchFamily="2" charset="-122"/>
                <a:ea typeface="方正喵呜体" panose="02010600010101010101" pitchFamily="2" charset="-122"/>
              </a:rPr>
              <a:t>◆ 回收时：只要将释放的空闲块插入到链表的合适位置。</a:t>
            </a:r>
          </a:p>
          <a:p>
            <a:pPr marL="0" indent="0">
              <a:lnSpc>
                <a:spcPct val="110000"/>
              </a:lnSpc>
              <a:buFont typeface="Wingdings" panose="05000000000000000000" pitchFamily="2" charset="2"/>
              <a:buNone/>
            </a:pPr>
            <a:r>
              <a:rPr lang="zh-CN" altLang="en-US" smtClean="0">
                <a:solidFill>
                  <a:schemeClr val="bg1"/>
                </a:solidFill>
                <a:latin typeface="方正喵呜体" panose="02010600010101010101" pitchFamily="2" charset="-122"/>
                <a:ea typeface="方正喵呜体" panose="02010600010101010101" pitchFamily="2" charset="-122"/>
              </a:rPr>
              <a:t>    为了使分配时不需要扫描整个可利用空间链表，链表组织</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块回收时</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成按从小到大排序</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升序</a:t>
            </a:r>
            <a:r>
              <a:rPr lang="en-US" altLang="zh-CN" smtClean="0">
                <a:solidFill>
                  <a:schemeClr val="bg1"/>
                </a:solidFill>
                <a:latin typeface="方正喵呜体" panose="02010600010101010101" pitchFamily="2" charset="-122"/>
                <a:ea typeface="方正喵呜体" panose="02010600010101010101" pitchFamily="2" charset="-122"/>
              </a:rPr>
              <a:t>) </a:t>
            </a:r>
            <a:r>
              <a:rPr lang="zh-CN" altLang="en-US"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smtClean="0">
                <a:solidFill>
                  <a:schemeClr val="bg1"/>
                </a:solidFill>
                <a:latin typeface="方正喵呜体" panose="02010600010101010101" pitchFamily="2" charset="-122"/>
                <a:ea typeface="方正喵呜体" panose="02010600010101010101" pitchFamily="2" charset="-122"/>
              </a:rPr>
              <a:t>优点：适用于请求分配的内存块大小范围较广的系统；</a:t>
            </a:r>
          </a:p>
          <a:p>
            <a:pPr marL="0" indent="0">
              <a:lnSpc>
                <a:spcPct val="110000"/>
              </a:lnSpc>
              <a:buFont typeface="Wingdings" panose="05000000000000000000" pitchFamily="2" charset="2"/>
              <a:buNone/>
            </a:pPr>
            <a:r>
              <a:rPr lang="zh-CN" altLang="en-US" smtClean="0">
                <a:solidFill>
                  <a:schemeClr val="bg1"/>
                </a:solidFill>
                <a:latin typeface="方正喵呜体" panose="02010600010101010101" pitchFamily="2" charset="-122"/>
                <a:ea typeface="方正喵呜体" panose="02010600010101010101" pitchFamily="2" charset="-122"/>
              </a:rPr>
              <a:t>缺点：系统容易产生无法分配的内存碎片；无论分配与回收，都需要查找表，最费时；</a:t>
            </a:r>
          </a:p>
          <a:p>
            <a:pPr marL="0" indent="0">
              <a:lnSpc>
                <a:spcPct val="110000"/>
              </a:lnSpc>
              <a:buFont typeface="Wingdings" panose="05000000000000000000" pitchFamily="2" charset="2"/>
              <a:buNone/>
            </a:pPr>
            <a:r>
              <a:rPr lang="zh-CN" altLang="en-US" sz="3600" smtClean="0">
                <a:solidFill>
                  <a:schemeClr val="bg1"/>
                </a:solidFill>
                <a:latin typeface="方正喵呜体" panose="02010600010101010101" pitchFamily="2" charset="-122"/>
                <a:ea typeface="方正喵呜体" panose="02010600010101010101" pitchFamily="2" charset="-122"/>
              </a:rPr>
              <a:t>⑶ 最差拟合法</a:t>
            </a:r>
            <a:r>
              <a:rPr lang="en-US" altLang="zh-CN" sz="3600" smtClean="0">
                <a:solidFill>
                  <a:schemeClr val="bg1"/>
                </a:solidFill>
                <a:latin typeface="方正喵呜体" panose="02010600010101010101" pitchFamily="2" charset="-122"/>
                <a:ea typeface="方正喵呜体" panose="02010600010101010101" pitchFamily="2" charset="-122"/>
              </a:rPr>
              <a:t>(Worst fit)</a:t>
            </a:r>
          </a:p>
          <a:p>
            <a:pPr marL="444500" lvl="1" indent="0">
              <a:lnSpc>
                <a:spcPct val="110000"/>
              </a:lnSpc>
              <a:buFontTx/>
              <a:buNone/>
            </a:pPr>
            <a:r>
              <a:rPr lang="en-US" altLang="zh-CN" smtClean="0">
                <a:solidFill>
                  <a:schemeClr val="bg1"/>
                </a:solidFill>
                <a:latin typeface="方正喵呜体" panose="02010600010101010101" pitchFamily="2" charset="-122"/>
                <a:ea typeface="方正喵呜体" panose="02010600010101010101" pitchFamily="2" charset="-122"/>
              </a:rPr>
              <a:t>◆ </a:t>
            </a:r>
            <a:r>
              <a:rPr lang="zh-CN" altLang="en-US" smtClean="0">
                <a:solidFill>
                  <a:schemeClr val="bg1"/>
                </a:solidFill>
                <a:latin typeface="方正喵呜体" panose="02010600010101010101" pitchFamily="2" charset="-122"/>
                <a:ea typeface="方正喵呜体" panose="02010600010101010101" pitchFamily="2" charset="-122"/>
              </a:rPr>
              <a:t>分配时：扫描整个可利用空间链表，找到一个大小最大的空闲块，将其中的一部分</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所需要大小</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分配给用户，剩下部分仍然是一个空闲块结点；</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3268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1062" y="776742"/>
            <a:ext cx="8839200"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 回收时：只要将释放的空闲块插入到链表的合适位置。</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为了使分配时不需要扫描整个可利用空间链表，链表组织</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块回收时</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成按从大到小排序</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降序</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特点：适用于请求分配的内存块的大小范围较窄的系统；分配无需查找，回收需要查找适当的位置。</a:t>
            </a:r>
          </a:p>
          <a:p>
            <a:pPr marL="0" indent="0">
              <a:lnSpc>
                <a:spcPct val="110000"/>
              </a:lnSpc>
              <a:buFont typeface="Wingdings" panose="05000000000000000000" pitchFamily="2" charset="2"/>
              <a:buNone/>
            </a:pPr>
            <a:endParaRPr lang="en-US" altLang="zh-CN" sz="4000" dirty="0" smtClean="0">
              <a:solidFill>
                <a:srgbClr val="C00000"/>
              </a:solidFill>
              <a:latin typeface="方正喵呜体" panose="02010600010101010101" pitchFamily="2" charset="-122"/>
              <a:ea typeface="方正喵呜体" panose="02010600010101010101" pitchFamily="2" charset="-122"/>
            </a:endParaRPr>
          </a:p>
          <a:p>
            <a:pPr marL="0" indent="0">
              <a:lnSpc>
                <a:spcPct val="110000"/>
              </a:lnSpc>
              <a:buFont typeface="Wingdings" panose="05000000000000000000" pitchFamily="2" charset="2"/>
              <a:buNone/>
            </a:pPr>
            <a:r>
              <a:rPr lang="zh-CN" altLang="en-US" sz="4000" dirty="0" smtClean="0">
                <a:solidFill>
                  <a:srgbClr val="C00000"/>
                </a:solidFill>
                <a:latin typeface="方正喵呜体" panose="02010600010101010101" pitchFamily="2" charset="-122"/>
                <a:ea typeface="方正喵呜体" panose="02010600010101010101" pitchFamily="2" charset="-122"/>
              </a:rPr>
              <a:t>选择分配策略需考虑的因素</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用户的逻辑要求、请求分配量的大小分布、分配和释放的频率以及效率对系统的重要性。</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1701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7899" y="138113"/>
            <a:ext cx="6803831"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dirty="0" smtClean="0">
                <a:solidFill>
                  <a:schemeClr val="bg1"/>
                </a:solidFill>
                <a:latin typeface="方正喵呜体" panose="02010600010101010101" pitchFamily="2" charset="-122"/>
                <a:ea typeface="方正喵呜体" panose="02010600010101010101" pitchFamily="2" charset="-122"/>
              </a:rPr>
              <a:t>边界标识法</a:t>
            </a:r>
            <a:endParaRPr lang="zh-CN" altLang="en-US" sz="54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228600" y="1143000"/>
            <a:ext cx="8763000" cy="5238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dirty="0" smtClean="0">
                <a:solidFill>
                  <a:srgbClr val="2959F3"/>
                </a:solidFill>
                <a:latin typeface="方正喵呜体" panose="02010600010101010101" pitchFamily="2" charset="-122"/>
                <a:ea typeface="方正喵呜体" panose="02010600010101010101" pitchFamily="2" charset="-122"/>
              </a:rPr>
              <a:t>边界标识法</a:t>
            </a:r>
            <a:r>
              <a:rPr lang="en-US" altLang="zh-CN" dirty="0" smtClean="0">
                <a:solidFill>
                  <a:schemeClr val="bg1"/>
                </a:solidFill>
                <a:latin typeface="方正喵呜体" panose="02010600010101010101" pitchFamily="2" charset="-122"/>
                <a:ea typeface="方正喵呜体" panose="02010600010101010101" pitchFamily="2" charset="-122"/>
              </a:rPr>
              <a:t>(Boundary Tag Method)</a:t>
            </a:r>
            <a:r>
              <a:rPr lang="zh-CN" altLang="en-US" dirty="0" smtClean="0">
                <a:solidFill>
                  <a:schemeClr val="bg1"/>
                </a:solidFill>
                <a:latin typeface="方正喵呜体" panose="02010600010101010101" pitchFamily="2" charset="-122"/>
                <a:ea typeface="方正喵呜体" panose="02010600010101010101" pitchFamily="2" charset="-122"/>
              </a:rPr>
              <a:t>是操作系统中一种常用的进行动态分配的存储管理方法。</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系统将所有的空闲块链接成一个双重循环链表，分配可采用几种方法</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前述</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dirty="0" smtClean="0">
                <a:solidFill>
                  <a:srgbClr val="C00000"/>
                </a:solidFill>
                <a:latin typeface="方正喵呜体" panose="02010600010101010101" pitchFamily="2" charset="-122"/>
                <a:ea typeface="方正喵呜体" panose="02010600010101010101" pitchFamily="2" charset="-122"/>
              </a:rPr>
              <a:t>系统的特点</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每个内存区域的头部和底部两个边界上分别设置标识，以标识该区域为占用块或空闲块，在回收块时易于判别在物理位置上与其相邻的内存区域是否为空闲块，以便于将所有地址连续的空闲存储区合并成一个尽可能大的空闲块。</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838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05000" y="366713"/>
            <a:ext cx="5114925"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分配算法</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52400" y="1130300"/>
            <a:ext cx="8839200" cy="36749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分配算法比较简单，可采用前述三种方法中的任一种进行分配。设采用首次拟合法，为了使系统更有效地运行，在边界标识法中还做了两条约定：</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① 选定适当常量</a:t>
            </a:r>
            <a:r>
              <a:rPr lang="en-US" altLang="zh-CN" dirty="0" smtClean="0">
                <a:solidFill>
                  <a:schemeClr val="bg1"/>
                </a:solidFill>
                <a:latin typeface="方正喵呜体" panose="02010600010101010101" pitchFamily="2" charset="-122"/>
                <a:ea typeface="方正喵呜体" panose="02010600010101010101" pitchFamily="2" charset="-122"/>
              </a:rPr>
              <a:t>e</a:t>
            </a:r>
            <a:r>
              <a:rPr lang="zh-CN" altLang="en-US" dirty="0" smtClean="0">
                <a:solidFill>
                  <a:schemeClr val="bg1"/>
                </a:solidFill>
                <a:latin typeface="方正喵呜体" panose="02010600010101010101" pitchFamily="2" charset="-122"/>
                <a:ea typeface="方正喵呜体" panose="02010600010101010101" pitchFamily="2" charset="-122"/>
              </a:rPr>
              <a:t>，设待分配空闲块、请求分配空间的大小分别为</a:t>
            </a:r>
            <a:r>
              <a:rPr lang="en-US" altLang="zh-CN" dirty="0" smtClean="0">
                <a:solidFill>
                  <a:schemeClr val="bg1"/>
                </a:solidFill>
                <a:latin typeface="方正喵呜体" panose="02010600010101010101" pitchFamily="2" charset="-122"/>
                <a:ea typeface="方正喵呜体" panose="02010600010101010101" pitchFamily="2" charset="-122"/>
              </a:rPr>
              <a:t>m </a:t>
            </a:r>
            <a:r>
              <a:rPr lang="zh-CN" altLang="en-US"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901700" lvl="2" indent="0">
              <a:lnSpc>
                <a:spcPct val="110000"/>
              </a:lnSpc>
              <a:buFont typeface="Wingdings" panose="05000000000000000000" pitchFamily="2" charset="2"/>
              <a:buNone/>
            </a:pPr>
            <a:r>
              <a:rPr lang="zh-CN" altLang="en-US" sz="2800" dirty="0" smtClean="0">
                <a:solidFill>
                  <a:schemeClr val="bg1"/>
                </a:solidFill>
                <a:latin typeface="方正喵呜体" panose="02010600010101010101" pitchFamily="2" charset="-122"/>
                <a:ea typeface="方正喵呜体" panose="02010600010101010101" pitchFamily="2" charset="-122"/>
              </a:rPr>
              <a:t>◆ 当</a:t>
            </a:r>
            <a:r>
              <a:rPr lang="en-US" altLang="zh-CN" sz="2800" dirty="0" err="1" smtClean="0">
                <a:solidFill>
                  <a:schemeClr val="bg1"/>
                </a:solidFill>
                <a:latin typeface="方正喵呜体" panose="02010600010101010101" pitchFamily="2" charset="-122"/>
                <a:ea typeface="方正喵呜体" panose="02010600010101010101" pitchFamily="2" charset="-122"/>
              </a:rPr>
              <a:t>m-n≤e</a:t>
            </a:r>
            <a:r>
              <a:rPr lang="zh-CN" altLang="en-US" sz="2800" dirty="0" smtClean="0">
                <a:solidFill>
                  <a:schemeClr val="bg1"/>
                </a:solidFill>
                <a:latin typeface="方正喵呜体" panose="02010600010101010101" pitchFamily="2" charset="-122"/>
                <a:ea typeface="方正喵呜体" panose="02010600010101010101" pitchFamily="2" charset="-122"/>
              </a:rPr>
              <a:t>时：将整个空闲块分配给用户；</a:t>
            </a:r>
          </a:p>
          <a:p>
            <a:pPr marL="901700" lvl="2" indent="0">
              <a:lnSpc>
                <a:spcPct val="110000"/>
              </a:lnSpc>
              <a:buFont typeface="Wingdings" panose="05000000000000000000" pitchFamily="2" charset="2"/>
              <a:buNone/>
            </a:pPr>
            <a:r>
              <a:rPr lang="zh-CN" altLang="en-US" sz="2800" dirty="0" smtClean="0">
                <a:solidFill>
                  <a:schemeClr val="bg1"/>
                </a:solidFill>
                <a:latin typeface="方正喵呜体" panose="02010600010101010101" pitchFamily="2" charset="-122"/>
                <a:ea typeface="方正喵呜体" panose="02010600010101010101" pitchFamily="2" charset="-122"/>
              </a:rPr>
              <a:t>◆ 当</a:t>
            </a:r>
            <a:r>
              <a:rPr lang="en-US" altLang="zh-CN" sz="2800" dirty="0" smtClean="0">
                <a:solidFill>
                  <a:schemeClr val="bg1"/>
                </a:solidFill>
                <a:latin typeface="方正喵呜体" panose="02010600010101010101" pitchFamily="2" charset="-122"/>
                <a:ea typeface="方正喵呜体" panose="02010600010101010101" pitchFamily="2" charset="-122"/>
              </a:rPr>
              <a:t>m-n&gt;e</a:t>
            </a:r>
            <a:r>
              <a:rPr lang="zh-CN" altLang="en-US" sz="2800" dirty="0" smtClean="0">
                <a:solidFill>
                  <a:schemeClr val="bg1"/>
                </a:solidFill>
                <a:latin typeface="方正喵呜体" panose="02010600010101010101" pitchFamily="2" charset="-122"/>
                <a:ea typeface="方正喵呜体" panose="02010600010101010101" pitchFamily="2" charset="-122"/>
              </a:rPr>
              <a:t>时：则只分配请求的大小</a:t>
            </a:r>
            <a:r>
              <a:rPr lang="en-US" altLang="zh-CN" sz="2800" dirty="0" smtClean="0">
                <a:solidFill>
                  <a:schemeClr val="bg1"/>
                </a:solidFill>
                <a:latin typeface="方正喵呜体" panose="02010600010101010101" pitchFamily="2" charset="-122"/>
                <a:ea typeface="方正喵呜体" panose="02010600010101010101" pitchFamily="2" charset="-122"/>
              </a:rPr>
              <a:t>n</a:t>
            </a:r>
            <a:r>
              <a:rPr lang="zh-CN" altLang="en-US" sz="2800" dirty="0" smtClean="0">
                <a:solidFill>
                  <a:schemeClr val="bg1"/>
                </a:solidFill>
                <a:latin typeface="方正喵呜体" panose="02010600010101010101" pitchFamily="2" charset="-122"/>
                <a:ea typeface="方正喵呜体" panose="02010600010101010101" pitchFamily="2" charset="-122"/>
              </a:rPr>
              <a:t>给用户；</a:t>
            </a:r>
          </a:p>
        </p:txBody>
      </p:sp>
      <p:sp>
        <p:nvSpPr>
          <p:cNvPr id="4" name="矩形 3"/>
          <p:cNvSpPr/>
          <p:nvPr/>
        </p:nvSpPr>
        <p:spPr>
          <a:xfrm>
            <a:off x="802433" y="4948366"/>
            <a:ext cx="7716416" cy="1311128"/>
          </a:xfrm>
          <a:prstGeom prst="rect">
            <a:avLst/>
          </a:prstGeom>
        </p:spPr>
        <p:txBody>
          <a:bodyPr wrap="square">
            <a:spAutoFit/>
          </a:bodyPr>
          <a:lstStyle/>
          <a:p>
            <a:pPr>
              <a:lnSpc>
                <a:spcPct val="110000"/>
              </a:lnSpc>
            </a:pPr>
            <a:r>
              <a:rPr lang="zh-CN" altLang="en-US" sz="2400" dirty="0">
                <a:solidFill>
                  <a:srgbClr val="2959F3"/>
                </a:solidFill>
                <a:latin typeface="方正喵呜体" panose="02010600010101010101" pitchFamily="2" charset="-122"/>
                <a:ea typeface="方正喵呜体" panose="02010600010101010101" pitchFamily="2" charset="-122"/>
              </a:rPr>
              <a:t>作用：尽量减少空闲块链表中出现小碎片</a:t>
            </a:r>
            <a:r>
              <a:rPr lang="en-US" altLang="zh-CN" sz="2400" dirty="0">
                <a:solidFill>
                  <a:srgbClr val="2959F3"/>
                </a:solidFill>
                <a:latin typeface="方正喵呜体" panose="02010600010101010101" pitchFamily="2" charset="-122"/>
                <a:ea typeface="方正喵呜体" panose="02010600010101010101" pitchFamily="2" charset="-122"/>
              </a:rPr>
              <a:t>(</a:t>
            </a:r>
            <a:r>
              <a:rPr lang="zh-CN" altLang="en-US" sz="2400" dirty="0">
                <a:solidFill>
                  <a:srgbClr val="2959F3"/>
                </a:solidFill>
                <a:latin typeface="方正喵呜体" panose="02010600010101010101" pitchFamily="2" charset="-122"/>
                <a:ea typeface="方正喵呜体" panose="02010600010101010101" pitchFamily="2" charset="-122"/>
              </a:rPr>
              <a:t>容量≤</a:t>
            </a:r>
            <a:r>
              <a:rPr lang="en-US" altLang="zh-CN" sz="2400" dirty="0">
                <a:solidFill>
                  <a:srgbClr val="2959F3"/>
                </a:solidFill>
                <a:latin typeface="方正喵呜体" panose="02010600010101010101" pitchFamily="2" charset="-122"/>
                <a:ea typeface="方正喵呜体" panose="02010600010101010101" pitchFamily="2" charset="-122"/>
              </a:rPr>
              <a:t>e) </a:t>
            </a:r>
            <a:r>
              <a:rPr lang="zh-CN" altLang="en-US" sz="2400" dirty="0">
                <a:solidFill>
                  <a:srgbClr val="2959F3"/>
                </a:solidFill>
                <a:latin typeface="方正喵呜体" panose="02010600010101010101" pitchFamily="2" charset="-122"/>
                <a:ea typeface="方正喵呜体" panose="02010600010101010101" pitchFamily="2" charset="-122"/>
              </a:rPr>
              <a:t>，提高分配效率；减少对空闲块链表的维护工作量。为了避免修改指针，约定将高地址部分分配给用户。</a:t>
            </a:r>
          </a:p>
        </p:txBody>
      </p:sp>
    </p:spTree>
    <p:extLst>
      <p:ext uri="{BB962C8B-B14F-4D97-AF65-F5344CB8AC3E}">
        <p14:creationId xmlns:p14="http://schemas.microsoft.com/office/powerpoint/2010/main" val="346670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8555" y="2369976"/>
            <a:ext cx="3666931" cy="1846659"/>
          </a:xfrm>
          <a:prstGeom prst="rect">
            <a:avLst/>
          </a:prstGeom>
          <a:noFill/>
        </p:spPr>
        <p:txBody>
          <a:bodyPr wrap="square" rtlCol="0">
            <a:spAutoFit/>
          </a:bodyPr>
          <a:lstStyle/>
          <a:p>
            <a:pPr algn="ctr"/>
            <a:r>
              <a:rPr lang="zh-CN" altLang="en-US" sz="6600" dirty="0" smtClean="0">
                <a:solidFill>
                  <a:schemeClr val="bg1"/>
                </a:solidFill>
                <a:latin typeface="方正喵呜体" panose="02010600010101010101" pitchFamily="2" charset="-122"/>
                <a:ea typeface="方正喵呜体" panose="02010600010101010101" pitchFamily="2" charset="-122"/>
              </a:rPr>
              <a:t>查找</a:t>
            </a:r>
            <a:endParaRPr lang="en-US" altLang="zh-CN" sz="6600" dirty="0" smtClean="0">
              <a:solidFill>
                <a:schemeClr val="bg1"/>
              </a:solidFill>
              <a:latin typeface="方正喵呜体" panose="02010600010101010101" pitchFamily="2" charset="-122"/>
              <a:ea typeface="方正喵呜体" panose="02010600010101010101" pitchFamily="2" charset="-122"/>
            </a:endParaRPr>
          </a:p>
          <a:p>
            <a:pPr algn="ctr"/>
            <a:r>
              <a:rPr lang="en-US" altLang="zh-CN" sz="4800" dirty="0">
                <a:solidFill>
                  <a:schemeClr val="bg1"/>
                </a:solidFill>
                <a:latin typeface="方正喵呜体" panose="02010600010101010101" pitchFamily="2" charset="-122"/>
                <a:ea typeface="方正喵呜体" panose="02010600010101010101" pitchFamily="2" charset="-122"/>
              </a:rPr>
              <a:t>search</a:t>
            </a:r>
            <a:endParaRPr lang="zh-CN" altLang="en-US" sz="4800" dirty="0">
              <a:solidFill>
                <a:schemeClr val="bg1"/>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4" y="4795934"/>
            <a:ext cx="5743434" cy="196729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607" y="4795934"/>
            <a:ext cx="3053829" cy="1967291"/>
          </a:xfrm>
          <a:prstGeom prst="rect">
            <a:avLst/>
          </a:prstGeom>
        </p:spPr>
      </p:pic>
    </p:spTree>
    <p:extLst>
      <p:ext uri="{BB962C8B-B14F-4D97-AF65-F5344CB8AC3E}">
        <p14:creationId xmlns:p14="http://schemas.microsoft.com/office/powerpoint/2010/main" val="51312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536915" y="1104968"/>
            <a:ext cx="8001000" cy="2917722"/>
          </a:xfrm>
          <a:prstGeom prst="rect">
            <a:avLst/>
          </a:prstGeom>
          <a:noFill/>
          <a:ln w="9525">
            <a:noFill/>
            <a:miter lim="800000"/>
            <a:headEnd/>
            <a:tailEnd/>
          </a:ln>
          <a:effectLst/>
        </p:spPr>
        <p:txBody>
          <a:bodyPr>
            <a:spAutoFit/>
          </a:bodyPr>
          <a:lstStyle/>
          <a:p>
            <a:pPr marL="342900" indent="-342900" algn="l">
              <a:lnSpc>
                <a:spcPct val="105000"/>
              </a:lnSpc>
              <a:spcBef>
                <a:spcPct val="10000"/>
              </a:spcBef>
              <a:buClr>
                <a:schemeClr val="tx1"/>
              </a:buClr>
              <a:buSzPct val="50000"/>
              <a:buFont typeface="Wingdings" pitchFamily="2" charset="2"/>
              <a:buChar char="n"/>
            </a:pPr>
            <a:r>
              <a:rPr kumimoji="1" lang="zh-CN" altLang="en-US" sz="2400" dirty="0" smtClean="0">
                <a:solidFill>
                  <a:schemeClr val="bg1"/>
                </a:solidFill>
                <a:latin typeface="方正喵呜体" panose="02010600010101010101" pitchFamily="2" charset="-122"/>
                <a:ea typeface="方正喵呜体" panose="02010600010101010101" pitchFamily="2" charset="-122"/>
              </a:rPr>
              <a:t>所谓</a:t>
            </a:r>
            <a:r>
              <a:rPr kumimoji="1" lang="zh-CN" altLang="en-US" sz="2400" dirty="0" smtClean="0">
                <a:solidFill>
                  <a:srgbClr val="2959F3"/>
                </a:solidFill>
                <a:latin typeface="方正喵呜体" panose="02010600010101010101" pitchFamily="2" charset="-122"/>
                <a:ea typeface="方正喵呜体" panose="02010600010101010101" pitchFamily="2" charset="-122"/>
              </a:rPr>
              <a:t>查找</a:t>
            </a:r>
            <a:r>
              <a:rPr kumimoji="1" lang="zh-CN" altLang="en-US" sz="2400" dirty="0" smtClean="0">
                <a:solidFill>
                  <a:schemeClr val="bg1"/>
                </a:solidFill>
                <a:latin typeface="方正喵呜体" panose="02010600010101010101" pitchFamily="2" charset="-122"/>
                <a:ea typeface="方正喵呜体" panose="02010600010101010101" pitchFamily="2" charset="-122"/>
              </a:rPr>
              <a:t>，</a:t>
            </a:r>
            <a:r>
              <a:rPr kumimoji="1" lang="zh-CN" altLang="en-US" sz="2400" dirty="0">
                <a:solidFill>
                  <a:schemeClr val="bg1"/>
                </a:solidFill>
                <a:latin typeface="方正喵呜体" panose="02010600010101010101" pitchFamily="2" charset="-122"/>
                <a:ea typeface="方正喵呜体" panose="02010600010101010101" pitchFamily="2" charset="-122"/>
              </a:rPr>
              <a:t>就是在数据集合中寻找满足某种条件的数据对象。</a:t>
            </a:r>
          </a:p>
          <a:p>
            <a:pPr marL="342900" indent="-342900" algn="l">
              <a:lnSpc>
                <a:spcPct val="105000"/>
              </a:lnSpc>
              <a:spcBef>
                <a:spcPct val="10000"/>
              </a:spcBef>
              <a:buClr>
                <a:schemeClr val="tx1"/>
              </a:buClr>
              <a:buSzPct val="50000"/>
              <a:buFont typeface="Wingdings" pitchFamily="2" charset="2"/>
              <a:buChar char="n"/>
            </a:pPr>
            <a:r>
              <a:rPr kumimoji="1" lang="zh-CN" altLang="en-US" sz="2400" dirty="0">
                <a:solidFill>
                  <a:schemeClr val="bg1"/>
                </a:solidFill>
                <a:latin typeface="方正喵呜体" panose="02010600010101010101" pitchFamily="2" charset="-122"/>
                <a:ea typeface="方正喵呜体" panose="02010600010101010101" pitchFamily="2" charset="-122"/>
              </a:rPr>
              <a:t>搜索的结果通常有两种可能：</a:t>
            </a:r>
          </a:p>
          <a:p>
            <a:pPr marL="800100" lvl="1" indent="-342900" algn="l">
              <a:lnSpc>
                <a:spcPct val="105000"/>
              </a:lnSpc>
              <a:spcBef>
                <a:spcPct val="10000"/>
              </a:spcBef>
              <a:buClr>
                <a:schemeClr val="tx1"/>
              </a:buClr>
              <a:buFont typeface="Wingdings" pitchFamily="2" charset="2"/>
              <a:buChar char="Ø"/>
            </a:pPr>
            <a:r>
              <a:rPr kumimoji="1" lang="zh-CN" altLang="en-US" sz="2400" dirty="0" smtClean="0">
                <a:solidFill>
                  <a:srgbClr val="2959F3"/>
                </a:solidFill>
                <a:latin typeface="方正喵呜体" panose="02010600010101010101" pitchFamily="2" charset="-122"/>
                <a:ea typeface="方正喵呜体" panose="02010600010101010101" pitchFamily="2" charset="-122"/>
              </a:rPr>
              <a:t>查找成功</a:t>
            </a:r>
            <a:r>
              <a:rPr kumimoji="1" lang="zh-CN" altLang="en-US" sz="2400" dirty="0">
                <a:solidFill>
                  <a:schemeClr val="bg1"/>
                </a:solidFill>
                <a:latin typeface="方正喵呜体" panose="02010600010101010101" pitchFamily="2" charset="-122"/>
                <a:ea typeface="方正喵呜体" panose="02010600010101010101" pitchFamily="2" charset="-122"/>
              </a:rPr>
              <a:t>，即找到满足条件的数据对象。这时，作为结果，可报告该对象在结构中    的位置</a:t>
            </a:r>
            <a:r>
              <a:rPr kumimoji="1" lang="en-US" altLang="zh-CN" sz="2400" dirty="0">
                <a:solidFill>
                  <a:schemeClr val="bg1"/>
                </a:solidFill>
                <a:latin typeface="方正喵呜体" panose="02010600010101010101" pitchFamily="2" charset="-122"/>
                <a:ea typeface="方正喵呜体" panose="02010600010101010101" pitchFamily="2" charset="-122"/>
              </a:rPr>
              <a:t>, </a:t>
            </a:r>
            <a:r>
              <a:rPr kumimoji="1" lang="zh-CN" altLang="en-US" sz="2400" dirty="0">
                <a:solidFill>
                  <a:schemeClr val="bg1"/>
                </a:solidFill>
                <a:latin typeface="方正喵呜体" panose="02010600010101010101" pitchFamily="2" charset="-122"/>
                <a:ea typeface="方正喵呜体" panose="02010600010101010101" pitchFamily="2" charset="-122"/>
              </a:rPr>
              <a:t>还可给出该对象中的具体信息。</a:t>
            </a:r>
          </a:p>
          <a:p>
            <a:pPr marL="800100" lvl="1" indent="-342900" algn="l">
              <a:lnSpc>
                <a:spcPct val="105000"/>
              </a:lnSpc>
              <a:spcBef>
                <a:spcPct val="10000"/>
              </a:spcBef>
              <a:buClr>
                <a:schemeClr val="tx1"/>
              </a:buClr>
              <a:buFont typeface="Wingdings" pitchFamily="2" charset="2"/>
              <a:buChar char="Ø"/>
            </a:pPr>
            <a:r>
              <a:rPr kumimoji="1" lang="zh-CN" altLang="en-US" sz="2400" dirty="0" smtClean="0">
                <a:solidFill>
                  <a:srgbClr val="2959F3"/>
                </a:solidFill>
                <a:latin typeface="方正喵呜体" panose="02010600010101010101" pitchFamily="2" charset="-122"/>
                <a:ea typeface="方正喵呜体" panose="02010600010101010101" pitchFamily="2" charset="-122"/>
              </a:rPr>
              <a:t>查找不成功</a:t>
            </a:r>
            <a:r>
              <a:rPr kumimoji="1" lang="zh-CN" altLang="en-US" sz="2400" dirty="0" smtClean="0">
                <a:solidFill>
                  <a:schemeClr val="bg1"/>
                </a:solidFill>
                <a:latin typeface="方正喵呜体" panose="02010600010101010101" pitchFamily="2" charset="-122"/>
                <a:ea typeface="方正喵呜体" panose="02010600010101010101" pitchFamily="2" charset="-122"/>
              </a:rPr>
              <a:t>。给出空记录或空指针。</a:t>
            </a:r>
            <a:r>
              <a:rPr kumimoji="1" lang="zh-CN" altLang="en-US" sz="2400"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    </a:t>
            </a:r>
            <a:endParaRPr kumimoji="1" lang="zh-CN" altLang="en-US" sz="2400"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endParaRPr>
          </a:p>
        </p:txBody>
      </p:sp>
      <p:sp>
        <p:nvSpPr>
          <p:cNvPr id="3" name="文本框 2"/>
          <p:cNvSpPr txBox="1"/>
          <p:nvPr/>
        </p:nvSpPr>
        <p:spPr>
          <a:xfrm>
            <a:off x="2565918" y="233265"/>
            <a:ext cx="4021494" cy="707886"/>
          </a:xfrm>
          <a:prstGeom prst="rect">
            <a:avLst/>
          </a:prstGeom>
          <a:noFill/>
        </p:spPr>
        <p:txBody>
          <a:bodyPr wrap="square" rtlCol="0">
            <a:spAutoFit/>
          </a:body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查找</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4" name="Rectangle 2"/>
          <p:cNvSpPr txBox="1">
            <a:spLocks noChangeArrowheads="1"/>
          </p:cNvSpPr>
          <p:nvPr/>
        </p:nvSpPr>
        <p:spPr>
          <a:xfrm>
            <a:off x="605533" y="4289145"/>
            <a:ext cx="7942263" cy="20352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5000"/>
            </a:pPr>
            <a:r>
              <a:rPr lang="zh-CN" altLang="en-US" sz="2400" dirty="0" smtClean="0">
                <a:solidFill>
                  <a:schemeClr val="bg1"/>
                </a:solidFill>
                <a:latin typeface="方正喵呜体" panose="02010600010101010101" pitchFamily="2" charset="-122"/>
                <a:ea typeface="方正喵呜体" panose="02010600010101010101" pitchFamily="2" charset="-122"/>
              </a:rPr>
              <a:t>通常称用于查找的数据集合为查找表，它是由同一数据类型的或记录组成。</a:t>
            </a:r>
          </a:p>
          <a:p>
            <a:pPr>
              <a:buClr>
                <a:schemeClr val="tx1"/>
              </a:buClr>
              <a:buSzPct val="55000"/>
            </a:pPr>
            <a:r>
              <a:rPr lang="zh-CN" altLang="en-US" sz="2400" dirty="0" smtClean="0">
                <a:solidFill>
                  <a:schemeClr val="bg1"/>
                </a:solidFill>
                <a:latin typeface="方正喵呜体" panose="02010600010101010101" pitchFamily="2" charset="-122"/>
                <a:ea typeface="方正喵呜体" panose="02010600010101010101" pitchFamily="2" charset="-122"/>
              </a:rPr>
              <a:t>在每个对象中有若干</a:t>
            </a:r>
            <a:r>
              <a:rPr lang="zh-CN" altLang="en-US" sz="2400" dirty="0" smtClean="0">
                <a:solidFill>
                  <a:srgbClr val="2959F3"/>
                </a:solidFill>
                <a:latin typeface="方正喵呜体" panose="02010600010101010101" pitchFamily="2" charset="-122"/>
                <a:ea typeface="方正喵呜体" panose="02010600010101010101" pitchFamily="2" charset="-122"/>
              </a:rPr>
              <a:t>属性</a:t>
            </a:r>
            <a:r>
              <a:rPr lang="zh-CN" altLang="en-US" sz="2400" dirty="0" smtClean="0">
                <a:solidFill>
                  <a:schemeClr val="bg1"/>
                </a:solidFill>
                <a:latin typeface="方正喵呜体" panose="02010600010101010101" pitchFamily="2" charset="-122"/>
                <a:ea typeface="方正喵呜体" panose="02010600010101010101" pitchFamily="2" charset="-122"/>
              </a:rPr>
              <a:t>，其中有一个属性，其值可唯一地标识这个对象。称为</a:t>
            </a:r>
            <a:r>
              <a:rPr lang="zh-CN" altLang="en-US" sz="2400" dirty="0" smtClean="0">
                <a:solidFill>
                  <a:srgbClr val="2959F3"/>
                </a:solidFill>
                <a:latin typeface="方正喵呜体" panose="02010600010101010101" pitchFamily="2" charset="-122"/>
                <a:ea typeface="方正喵呜体" panose="02010600010101010101" pitchFamily="2" charset="-122"/>
              </a:rPr>
              <a:t>关键字</a:t>
            </a:r>
            <a:r>
              <a:rPr lang="zh-CN" altLang="en-US" sz="2400" dirty="0" smtClean="0">
                <a:solidFill>
                  <a:schemeClr val="bg1"/>
                </a:solidFill>
                <a:latin typeface="方正喵呜体" panose="02010600010101010101" pitchFamily="2" charset="-122"/>
                <a:ea typeface="方正喵呜体" panose="02010600010101010101" pitchFamily="2" charset="-122"/>
              </a:rPr>
              <a:t>。使用基于关键字的搜索，搜索结果应是唯一的。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6158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81219" y="325906"/>
            <a:ext cx="7942263" cy="33573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5000"/>
            </a:pPr>
            <a:r>
              <a:rPr lang="zh-CN" altLang="en-US" sz="2400" dirty="0" smtClean="0">
                <a:solidFill>
                  <a:schemeClr val="bg1"/>
                </a:solidFill>
                <a:latin typeface="方正喵呜体" panose="02010600010101010101" pitchFamily="2" charset="-122"/>
                <a:ea typeface="方正喵呜体" panose="02010600010101010101" pitchFamily="2" charset="-122"/>
              </a:rPr>
              <a:t>对查找表的基本操作：</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marL="962406" lvl="1" indent="-514350">
              <a:buSzPct val="75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查询某个特定的数据元素是否在查找表中；</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962406" lvl="1" indent="-514350">
              <a:buSzPct val="75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检索某个特定的数据元素的各种属性；</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962406" lvl="1" indent="-514350">
              <a:buSzPct val="75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在查找表中插入一个数据元素；</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962406" lvl="1" indent="-514350">
              <a:buSzPct val="75000"/>
              <a:buFont typeface="+mj-lt"/>
              <a:buAutoNum type="arabicPeriod"/>
            </a:pPr>
            <a:r>
              <a:rPr lang="zh-CN" altLang="en-US" dirty="0" smtClean="0">
                <a:solidFill>
                  <a:schemeClr val="bg1"/>
                </a:solidFill>
                <a:latin typeface="方正喵呜体" panose="02010600010101010101" pitchFamily="2" charset="-122"/>
                <a:ea typeface="方正喵呜体" panose="02010600010101010101" pitchFamily="2" charset="-122"/>
              </a:rPr>
              <a:t>在查找表中删除一个数据元素。</a:t>
            </a:r>
          </a:p>
          <a:p>
            <a:pPr>
              <a:buClr>
                <a:schemeClr val="tx1"/>
              </a:buClr>
              <a:buSzPct val="55000"/>
            </a:pPr>
            <a:r>
              <a:rPr lang="zh-CN" altLang="en-US" sz="2400" dirty="0" smtClean="0">
                <a:solidFill>
                  <a:schemeClr val="bg1"/>
                </a:solidFill>
                <a:latin typeface="方正喵呜体" panose="02010600010101010101" pitchFamily="2" charset="-122"/>
                <a:ea typeface="方正喵呜体" panose="02010600010101010101" pitchFamily="2" charset="-122"/>
              </a:rPr>
              <a:t>若对查找表只做前两种操作，则称此类查找表为</a:t>
            </a:r>
            <a:r>
              <a:rPr lang="zh-CN" altLang="en-US" sz="2400" dirty="0" smtClean="0">
                <a:solidFill>
                  <a:srgbClr val="2959F3"/>
                </a:solidFill>
                <a:latin typeface="方正喵呜体" panose="02010600010101010101" pitchFamily="2" charset="-122"/>
                <a:ea typeface="方正喵呜体" panose="02010600010101010101" pitchFamily="2" charset="-122"/>
              </a:rPr>
              <a:t>静态</a:t>
            </a:r>
            <a:r>
              <a:rPr lang="zh-CN" altLang="en-US" sz="2400" dirty="0" smtClean="0">
                <a:solidFill>
                  <a:schemeClr val="bg1"/>
                </a:solidFill>
                <a:latin typeface="方正喵呜体" panose="02010600010101010101" pitchFamily="2" charset="-122"/>
                <a:ea typeface="方正喵呜体" panose="02010600010101010101" pitchFamily="2" charset="-122"/>
              </a:rPr>
              <a:t>查找表；如果在查找过程中同时输入不存在的数据元素、或删除已存在的元素，则称此类查找表为</a:t>
            </a:r>
            <a:r>
              <a:rPr lang="zh-CN" altLang="en-US" sz="2400" dirty="0" smtClean="0">
                <a:solidFill>
                  <a:srgbClr val="2959F3"/>
                </a:solidFill>
                <a:latin typeface="方正喵呜体" panose="02010600010101010101" pitchFamily="2" charset="-122"/>
                <a:ea typeface="方正喵呜体" panose="02010600010101010101" pitchFamily="2" charset="-122"/>
              </a:rPr>
              <a:t>动态</a:t>
            </a:r>
            <a:r>
              <a:rPr lang="zh-CN" altLang="en-US" sz="2400" dirty="0" smtClean="0">
                <a:solidFill>
                  <a:schemeClr val="bg1"/>
                </a:solidFill>
                <a:latin typeface="方正喵呜体" panose="02010600010101010101" pitchFamily="2" charset="-122"/>
                <a:ea typeface="方正喵呜体" panose="02010600010101010101" pitchFamily="2" charset="-122"/>
              </a:rPr>
              <a:t>查找表。</a:t>
            </a:r>
            <a:endParaRPr lang="zh-CN" altLang="en-US" sz="2400" dirty="0">
              <a:solidFill>
                <a:schemeClr val="bg1"/>
              </a:solidFill>
              <a:latin typeface="方正喵呜体" panose="02010600010101010101" pitchFamily="2" charset="-122"/>
              <a:ea typeface="方正喵呜体" panose="02010600010101010101" pitchFamily="2" charset="-122"/>
              <a:sym typeface="Symbol" pitchFamily="18" charset="2"/>
            </a:endParaRPr>
          </a:p>
        </p:txBody>
      </p:sp>
      <p:sp>
        <p:nvSpPr>
          <p:cNvPr id="3" name="矩形 2"/>
          <p:cNvSpPr/>
          <p:nvPr/>
        </p:nvSpPr>
        <p:spPr>
          <a:xfrm>
            <a:off x="821094" y="3548003"/>
            <a:ext cx="7875037" cy="1200329"/>
          </a:xfrm>
          <a:prstGeom prst="rect">
            <a:avLst/>
          </a:prstGeom>
        </p:spPr>
        <p:txBody>
          <a:bodyPr wrap="square">
            <a:spAutoFit/>
          </a:bodyPr>
          <a:lstStyle/>
          <a:p>
            <a:r>
              <a:rPr lang="zh-CN" altLang="en-US" sz="2400" dirty="0" smtClean="0">
                <a:solidFill>
                  <a:schemeClr val="bg1"/>
                </a:solidFill>
                <a:latin typeface="方正喵呜体" panose="02010600010101010101" pitchFamily="2" charset="-122"/>
                <a:ea typeface="方正喵呜体" panose="02010600010101010101" pitchFamily="2" charset="-122"/>
              </a:rPr>
              <a:t>查找</a:t>
            </a:r>
            <a:r>
              <a:rPr lang="zh-CN" altLang="en-US" sz="2400" dirty="0">
                <a:solidFill>
                  <a:schemeClr val="bg1"/>
                </a:solidFill>
                <a:latin typeface="方正喵呜体" panose="02010600010101010101" pitchFamily="2" charset="-122"/>
                <a:ea typeface="方正喵呜体" panose="02010600010101010101" pitchFamily="2" charset="-122"/>
              </a:rPr>
              <a:t>过程中主要操作是关键字的比较，查找过程中关键字的平均比较次数</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平均查找长度</a:t>
            </a:r>
            <a:r>
              <a:rPr lang="en-US" altLang="zh-CN" sz="2400" dirty="0">
                <a:solidFill>
                  <a:srgbClr val="2959F3"/>
                </a:solidFill>
                <a:latin typeface="方正喵呜体" panose="02010600010101010101" pitchFamily="2" charset="-122"/>
                <a:ea typeface="方正喵呜体" panose="02010600010101010101" pitchFamily="2" charset="-122"/>
              </a:rPr>
              <a:t>ASL</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rgbClr val="2959F3"/>
                </a:solidFill>
                <a:latin typeface="方正喵呜体" panose="02010600010101010101" pitchFamily="2" charset="-122"/>
                <a:ea typeface="方正喵呜体" panose="02010600010101010101" pitchFamily="2" charset="-122"/>
              </a:rPr>
              <a:t>Average Search Length</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作为衡量一个</a:t>
            </a:r>
            <a:r>
              <a:rPr lang="zh-CN" altLang="zh-CN" sz="2400" dirty="0">
                <a:solidFill>
                  <a:schemeClr val="bg1"/>
                </a:solidFill>
                <a:latin typeface="方正喵呜体" panose="02010600010101010101" pitchFamily="2" charset="-122"/>
                <a:ea typeface="方正喵呜体" panose="02010600010101010101" pitchFamily="2" charset="-122"/>
              </a:rPr>
              <a:t>查找算法效率高低的标准</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ASL</a:t>
            </a:r>
            <a:r>
              <a:rPr lang="zh-CN" altLang="en-US" sz="2400" dirty="0">
                <a:solidFill>
                  <a:schemeClr val="bg1"/>
                </a:solidFill>
                <a:latin typeface="方正喵呜体" panose="02010600010101010101" pitchFamily="2" charset="-122"/>
                <a:ea typeface="方正喵呜体" panose="02010600010101010101" pitchFamily="2" charset="-122"/>
              </a:rPr>
              <a:t>定义为：</a:t>
            </a:r>
          </a:p>
        </p:txBody>
      </p:sp>
      <p:grpSp>
        <p:nvGrpSpPr>
          <p:cNvPr id="4" name="Group 3"/>
          <p:cNvGrpSpPr>
            <a:grpSpLocks/>
          </p:cNvGrpSpPr>
          <p:nvPr/>
        </p:nvGrpSpPr>
        <p:grpSpPr bwMode="auto">
          <a:xfrm>
            <a:off x="960453" y="4680304"/>
            <a:ext cx="6621463" cy="919163"/>
            <a:chOff x="567" y="3691"/>
            <a:chExt cx="4171" cy="579"/>
          </a:xfrm>
        </p:grpSpPr>
        <p:grpSp>
          <p:nvGrpSpPr>
            <p:cNvPr id="5" name="Group 4"/>
            <p:cNvGrpSpPr>
              <a:grpSpLocks/>
            </p:cNvGrpSpPr>
            <p:nvPr/>
          </p:nvGrpSpPr>
          <p:grpSpPr bwMode="auto">
            <a:xfrm>
              <a:off x="567" y="3691"/>
              <a:ext cx="3408" cy="566"/>
              <a:chOff x="1536" y="3629"/>
              <a:chExt cx="3408" cy="566"/>
            </a:xfrm>
          </p:grpSpPr>
          <p:sp>
            <p:nvSpPr>
              <p:cNvPr id="10" name="Rectangle 5"/>
              <p:cNvSpPr>
                <a:spLocks noChangeArrowheads="1"/>
              </p:cNvSpPr>
              <p:nvPr/>
            </p:nvSpPr>
            <p:spPr bwMode="auto">
              <a:xfrm>
                <a:off x="1536" y="3744"/>
                <a:ext cx="34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dirty="0" smtClean="0">
                    <a:solidFill>
                      <a:schemeClr val="bg1"/>
                    </a:solidFill>
                    <a:latin typeface="方正喵呜体" panose="02010600010101010101" pitchFamily="2" charset="-122"/>
                    <a:ea typeface="方正喵呜体" panose="02010600010101010101" pitchFamily="2" charset="-122"/>
                  </a:rPr>
                  <a:t>ASL =</a:t>
                </a:r>
                <a:r>
                  <a:rPr lang="en-US" altLang="zh-CN" sz="4800" dirty="0">
                    <a:solidFill>
                      <a:schemeClr val="bg1"/>
                    </a:solidFill>
                    <a:latin typeface="方正喵呜体" panose="02010600010101010101" pitchFamily="2" charset="-122"/>
                    <a:ea typeface="方正喵呜体" panose="02010600010101010101" pitchFamily="2" charset="-122"/>
                  </a:rPr>
                  <a:t>∑</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err="1">
                    <a:solidFill>
                      <a:schemeClr val="bg1"/>
                    </a:solidFill>
                    <a:latin typeface="方正喵呜体" panose="02010600010101010101" pitchFamily="2" charset="-122"/>
                    <a:ea typeface="方正喵呜体" panose="02010600010101010101" pitchFamily="2" charset="-122"/>
                  </a:rPr>
                  <a:t>P</a:t>
                </a:r>
                <a:r>
                  <a:rPr lang="en-US" altLang="zh-CN" sz="2800" baseline="-18000" dirty="0" err="1">
                    <a:solidFill>
                      <a:schemeClr val="bg1"/>
                    </a:solidFill>
                    <a:latin typeface="方正喵呜体" panose="02010600010101010101" pitchFamily="2" charset="-122"/>
                    <a:ea typeface="方正喵呜体" panose="02010600010101010101" pitchFamily="2" charset="-122"/>
                  </a:rPr>
                  <a:t>i</a:t>
                </a:r>
                <a:r>
                  <a:rPr lang="en-US" altLang="zh-CN" sz="2800" dirty="0" err="1">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sz="2800" dirty="0" err="1">
                    <a:solidFill>
                      <a:schemeClr val="bg1"/>
                    </a:solidFill>
                    <a:latin typeface="方正喵呜体" panose="02010600010101010101" pitchFamily="2" charset="-122"/>
                    <a:ea typeface="方正喵呜体" panose="02010600010101010101" pitchFamily="2" charset="-122"/>
                  </a:rPr>
                  <a:t>C</a:t>
                </a:r>
                <a:r>
                  <a:rPr lang="en-US" altLang="zh-CN" sz="2800" baseline="-18000" dirty="0" err="1">
                    <a:solidFill>
                      <a:schemeClr val="bg1"/>
                    </a:solidFill>
                    <a:latin typeface="方正喵呜体" panose="02010600010101010101" pitchFamily="2" charset="-122"/>
                    <a:ea typeface="方正喵呜体" panose="02010600010101010101" pitchFamily="2" charset="-122"/>
                  </a:rPr>
                  <a:t>i</a:t>
                </a:r>
                <a:r>
                  <a:rPr lang="en-US" altLang="zh-CN" sz="2800" dirty="0">
                    <a:solidFill>
                      <a:schemeClr val="bg1"/>
                    </a:solidFill>
                    <a:latin typeface="方正喵呜体" panose="02010600010101010101" pitchFamily="2" charset="-122"/>
                    <a:ea typeface="方正喵呜体" panose="02010600010101010101" pitchFamily="2" charset="-122"/>
                  </a:rPr>
                  <a:t>   n</a:t>
                </a:r>
                <a:r>
                  <a:rPr lang="zh-CN" altLang="en-US" dirty="0">
                    <a:solidFill>
                      <a:schemeClr val="bg1"/>
                    </a:solidFill>
                    <a:latin typeface="方正喵呜体" panose="02010600010101010101" pitchFamily="2" charset="-122"/>
                    <a:ea typeface="方正喵呜体" panose="02010600010101010101" pitchFamily="2" charset="-122"/>
                  </a:rPr>
                  <a:t>为查找表中记录个数</a:t>
                </a:r>
              </a:p>
            </p:txBody>
          </p:sp>
          <p:sp>
            <p:nvSpPr>
              <p:cNvPr id="11" name="Rectangle 6"/>
              <p:cNvSpPr>
                <a:spLocks noChangeArrowheads="1"/>
              </p:cNvSpPr>
              <p:nvPr/>
            </p:nvSpPr>
            <p:spPr bwMode="auto">
              <a:xfrm>
                <a:off x="2104" y="3991"/>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err="1">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=1</a:t>
                </a:r>
              </a:p>
            </p:txBody>
          </p:sp>
          <p:sp>
            <p:nvSpPr>
              <p:cNvPr id="12" name="Rectangle 7"/>
              <p:cNvSpPr>
                <a:spLocks noChangeArrowheads="1"/>
              </p:cNvSpPr>
              <p:nvPr/>
            </p:nvSpPr>
            <p:spPr bwMode="auto">
              <a:xfrm>
                <a:off x="2195" y="3629"/>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latin typeface="方正喵呜体" panose="02010600010101010101" pitchFamily="2" charset="-122"/>
                    <a:ea typeface="方正喵呜体" panose="02010600010101010101" pitchFamily="2" charset="-122"/>
                  </a:rPr>
                  <a:t>n</a:t>
                </a:r>
              </a:p>
            </p:txBody>
          </p:sp>
        </p:grpSp>
        <p:grpSp>
          <p:nvGrpSpPr>
            <p:cNvPr id="6" name="Group 8"/>
            <p:cNvGrpSpPr>
              <a:grpSpLocks/>
            </p:cNvGrpSpPr>
            <p:nvPr/>
          </p:nvGrpSpPr>
          <p:grpSpPr bwMode="auto">
            <a:xfrm>
              <a:off x="3874" y="3708"/>
              <a:ext cx="864" cy="562"/>
              <a:chOff x="363" y="3685"/>
              <a:chExt cx="864" cy="562"/>
            </a:xfrm>
          </p:grpSpPr>
          <p:sp>
            <p:nvSpPr>
              <p:cNvPr id="7" name="Rectangle 9"/>
              <p:cNvSpPr>
                <a:spLocks noChangeArrowheads="1"/>
              </p:cNvSpPr>
              <p:nvPr/>
            </p:nvSpPr>
            <p:spPr bwMode="auto">
              <a:xfrm>
                <a:off x="363" y="3796"/>
                <a:ext cx="86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4000" dirty="0" smtClean="0">
                    <a:solidFill>
                      <a:schemeClr val="bg1"/>
                    </a:solidFill>
                    <a:latin typeface="方正喵呜体" panose="02010600010101010101" pitchFamily="2" charset="-122"/>
                    <a:ea typeface="方正喵呜体" panose="02010600010101010101" pitchFamily="2" charset="-122"/>
                  </a:rPr>
                  <a:t>∑</a:t>
                </a:r>
                <a:r>
                  <a:rPr lang="en-US" altLang="zh-CN" sz="2800" dirty="0" smtClean="0">
                    <a:solidFill>
                      <a:schemeClr val="bg1"/>
                    </a:solidFill>
                    <a:latin typeface="方正喵呜体" panose="02010600010101010101" pitchFamily="2" charset="-122"/>
                    <a:ea typeface="方正喵呜体" panose="02010600010101010101" pitchFamily="2" charset="-122"/>
                  </a:rPr>
                  <a:t>P</a:t>
                </a:r>
                <a:r>
                  <a:rPr lang="en-US" altLang="zh-CN" sz="2800" baseline="-18000" dirty="0" smtClean="0">
                    <a:solidFill>
                      <a:schemeClr val="bg1"/>
                    </a:solidFill>
                    <a:latin typeface="方正喵呜体" panose="02010600010101010101" pitchFamily="2" charset="-122"/>
                    <a:ea typeface="方正喵呜体" panose="02010600010101010101" pitchFamily="2" charset="-122"/>
                  </a:rPr>
                  <a:t>i</a:t>
                </a:r>
                <a:r>
                  <a:rPr lang="en-US" altLang="zh-CN" sz="2800" dirty="0" smtClean="0">
                    <a:solidFill>
                      <a:schemeClr val="bg1"/>
                    </a:solidFill>
                    <a:latin typeface="方正喵呜体" panose="02010600010101010101" pitchFamily="2" charset="-122"/>
                    <a:ea typeface="方正喵呜体" panose="02010600010101010101" pitchFamily="2" charset="-122"/>
                  </a:rPr>
                  <a:t>=1</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
            <p:nvSpPr>
              <p:cNvPr id="8" name="Rectangle 10"/>
              <p:cNvSpPr>
                <a:spLocks noChangeArrowheads="1"/>
              </p:cNvSpPr>
              <p:nvPr/>
            </p:nvSpPr>
            <p:spPr bwMode="auto">
              <a:xfrm>
                <a:off x="391" y="4043"/>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latin typeface="方正喵呜体" panose="02010600010101010101" pitchFamily="2" charset="-122"/>
                    <a:ea typeface="方正喵呜体" panose="02010600010101010101" pitchFamily="2" charset="-122"/>
                  </a:rPr>
                  <a:t>i=1</a:t>
                </a:r>
              </a:p>
            </p:txBody>
          </p:sp>
          <p:sp>
            <p:nvSpPr>
              <p:cNvPr id="9" name="Rectangle 11"/>
              <p:cNvSpPr>
                <a:spLocks noChangeArrowheads="1"/>
              </p:cNvSpPr>
              <p:nvPr/>
            </p:nvSpPr>
            <p:spPr bwMode="auto">
              <a:xfrm>
                <a:off x="482" y="3685"/>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latin typeface="方正喵呜体" panose="02010600010101010101" pitchFamily="2" charset="-122"/>
                    <a:ea typeface="方正喵呜体" panose="02010600010101010101" pitchFamily="2" charset="-122"/>
                  </a:rPr>
                  <a:t>n</a:t>
                </a:r>
              </a:p>
            </p:txBody>
          </p:sp>
        </p:grpSp>
      </p:grpSp>
      <p:sp>
        <p:nvSpPr>
          <p:cNvPr id="13" name="矩形 12"/>
          <p:cNvSpPr/>
          <p:nvPr/>
        </p:nvSpPr>
        <p:spPr>
          <a:xfrm>
            <a:off x="186612" y="5510802"/>
            <a:ext cx="7632441" cy="1311128"/>
          </a:xfrm>
          <a:prstGeom prst="rect">
            <a:avLst/>
          </a:prstGeom>
        </p:spPr>
        <p:txBody>
          <a:bodyPr wrap="square">
            <a:spAutoFit/>
          </a:bodyPr>
          <a:lstStyle/>
          <a:p>
            <a:pPr marL="723900" lvl="2" indent="0">
              <a:lnSpc>
                <a:spcPct val="110000"/>
              </a:lnSpc>
              <a:buFont typeface="Wingdings" panose="05000000000000000000" pitchFamily="2" charset="2"/>
              <a:buNone/>
            </a:pPr>
            <a:r>
              <a:rPr lang="en-US" altLang="zh-CN" sz="2400" dirty="0">
                <a:solidFill>
                  <a:srgbClr val="2959F3"/>
                </a:solidFill>
                <a:latin typeface="方正喵呜体" panose="02010600010101010101" pitchFamily="2" charset="-122"/>
                <a:ea typeface="方正喵呜体" panose="02010600010101010101" pitchFamily="2" charset="-122"/>
              </a:rPr>
              <a:t>P</a:t>
            </a:r>
            <a:r>
              <a:rPr lang="en-US" altLang="zh-CN" sz="2400" baseline="-18000" dirty="0">
                <a:solidFill>
                  <a:srgbClr val="2959F3"/>
                </a:solidFill>
                <a:latin typeface="方正喵呜体" panose="02010600010101010101" pitchFamily="2" charset="-122"/>
                <a:ea typeface="方正喵呜体" panose="02010600010101010101" pitchFamily="2" charset="-122"/>
              </a:rPr>
              <a:t>i</a:t>
            </a:r>
            <a:r>
              <a:rPr lang="en-US" altLang="zh-CN" sz="2400" dirty="0">
                <a:solidFill>
                  <a:srgbClr val="2959F3"/>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：查找第</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zh-CN" altLang="en-US" sz="2400" dirty="0">
                <a:solidFill>
                  <a:schemeClr val="bg1"/>
                </a:solidFill>
                <a:latin typeface="方正喵呜体" panose="02010600010101010101" pitchFamily="2" charset="-122"/>
                <a:ea typeface="方正喵呜体" panose="02010600010101010101" pitchFamily="2" charset="-122"/>
              </a:rPr>
              <a:t>个记录的概率，不失一般性，认为查找每个记录的概率相等，即</a:t>
            </a:r>
            <a:r>
              <a:rPr lang="en-US" altLang="zh-CN" sz="2400" dirty="0">
                <a:solidFill>
                  <a:schemeClr val="bg1"/>
                </a:solidFill>
                <a:latin typeface="方正喵呜体" panose="02010600010101010101" pitchFamily="2" charset="-122"/>
                <a:ea typeface="方正喵呜体" panose="02010600010101010101" pitchFamily="2" charset="-122"/>
              </a:rPr>
              <a:t>P</a:t>
            </a:r>
            <a:r>
              <a:rPr lang="en-US" altLang="zh-CN" sz="2400" baseline="-18000" dirty="0">
                <a:solidFill>
                  <a:schemeClr val="bg1"/>
                </a:solidFill>
                <a:latin typeface="方正喵呜体" panose="02010600010101010101" pitchFamily="2" charset="-122"/>
                <a:ea typeface="方正喵呜体" panose="02010600010101010101" pitchFamily="2" charset="-122"/>
              </a:rPr>
              <a:t>1</a:t>
            </a:r>
            <a:r>
              <a:rPr lang="en-US" altLang="zh-CN" sz="2400" dirty="0">
                <a:solidFill>
                  <a:schemeClr val="bg1"/>
                </a:solidFill>
                <a:latin typeface="方正喵呜体" panose="02010600010101010101" pitchFamily="2" charset="-122"/>
                <a:ea typeface="方正喵呜体" panose="02010600010101010101" pitchFamily="2" charset="-122"/>
              </a:rPr>
              <a:t>=P</a:t>
            </a:r>
            <a:r>
              <a:rPr lang="en-US" altLang="zh-CN" sz="2400" baseline="-18000" dirty="0">
                <a:solidFill>
                  <a:schemeClr val="bg1"/>
                </a:solidFill>
                <a:latin typeface="方正喵呜体" panose="02010600010101010101" pitchFamily="2" charset="-122"/>
                <a:ea typeface="方正喵呜体" panose="02010600010101010101" pitchFamily="2" charset="-122"/>
              </a:rPr>
              <a:t>2</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P</a:t>
            </a:r>
            <a:r>
              <a:rPr lang="en-US" altLang="zh-CN" sz="2400" baseline="-18000" dirty="0" err="1">
                <a:solidFill>
                  <a:schemeClr val="bg1"/>
                </a:solidFill>
                <a:latin typeface="方正喵呜体" panose="02010600010101010101" pitchFamily="2" charset="-122"/>
                <a:ea typeface="方正喵呜体" panose="02010600010101010101" pitchFamily="2" charset="-122"/>
              </a:rPr>
              <a:t>n</a:t>
            </a:r>
            <a:r>
              <a:rPr lang="en-US" altLang="zh-CN" sz="2400" dirty="0">
                <a:solidFill>
                  <a:schemeClr val="bg1"/>
                </a:solidFill>
                <a:latin typeface="方正喵呜体" panose="02010600010101010101" pitchFamily="2" charset="-122"/>
                <a:ea typeface="方正喵呜体" panose="02010600010101010101" pitchFamily="2" charset="-122"/>
              </a:rPr>
              <a:t>=1/n </a:t>
            </a:r>
            <a:r>
              <a:rPr lang="zh-CN" altLang="en-US" sz="2400" dirty="0">
                <a:solidFill>
                  <a:schemeClr val="bg1"/>
                </a:solidFill>
                <a:latin typeface="方正喵呜体" panose="02010600010101010101" pitchFamily="2" charset="-122"/>
                <a:ea typeface="方正喵呜体" panose="02010600010101010101" pitchFamily="2" charset="-122"/>
              </a:rPr>
              <a:t>；</a:t>
            </a:r>
          </a:p>
          <a:p>
            <a:pPr marL="723900" lvl="2" indent="0">
              <a:lnSpc>
                <a:spcPct val="110000"/>
              </a:lnSpc>
              <a:buFont typeface="Wingdings" panose="05000000000000000000" pitchFamily="2" charset="2"/>
              <a:buNone/>
            </a:pPr>
            <a:r>
              <a:rPr lang="en-US" altLang="zh-CN" sz="2400" dirty="0" smtClean="0">
                <a:solidFill>
                  <a:srgbClr val="2959F3"/>
                </a:solidFill>
                <a:latin typeface="方正喵呜体" panose="02010600010101010101" pitchFamily="2" charset="-122"/>
                <a:ea typeface="方正喵呜体" panose="02010600010101010101" pitchFamily="2" charset="-122"/>
              </a:rPr>
              <a:t>C</a:t>
            </a:r>
            <a:r>
              <a:rPr lang="en-US" altLang="zh-CN" sz="2400" baseline="-18000" dirty="0" smtClean="0">
                <a:solidFill>
                  <a:srgbClr val="2959F3"/>
                </a:solidFill>
                <a:latin typeface="方正喵呜体" panose="02010600010101010101" pitchFamily="2" charset="-122"/>
                <a:ea typeface="方正喵呜体" panose="02010600010101010101" pitchFamily="2" charset="-122"/>
              </a:rPr>
              <a:t>i </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查找第</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zh-CN" altLang="en-US" sz="2400" dirty="0">
                <a:solidFill>
                  <a:schemeClr val="bg1"/>
                </a:solidFill>
                <a:latin typeface="方正喵呜体" panose="02010600010101010101" pitchFamily="2" charset="-122"/>
                <a:ea typeface="方正喵呜体" panose="02010600010101010101" pitchFamily="2" charset="-122"/>
              </a:rPr>
              <a:t>个记录需要进行比较的次数。</a:t>
            </a:r>
          </a:p>
        </p:txBody>
      </p:sp>
    </p:spTree>
    <p:extLst>
      <p:ext uri="{BB962C8B-B14F-4D97-AF65-F5344CB8AC3E}">
        <p14:creationId xmlns:p14="http://schemas.microsoft.com/office/powerpoint/2010/main" val="37716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11188" y="288882"/>
            <a:ext cx="8229600" cy="4202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solidFill>
                  <a:schemeClr val="bg1"/>
                </a:solidFill>
                <a:latin typeface="方正喵呜体" panose="02010600010101010101" pitchFamily="2" charset="-122"/>
                <a:ea typeface="方正喵呜体" panose="02010600010101010101" pitchFamily="2" charset="-122"/>
              </a:rPr>
              <a:t>静态查找表</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611188" y="793848"/>
            <a:ext cx="8013700" cy="3050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顺序查找主要用于在线性表中搜索。</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设若表中有 </a:t>
            </a:r>
            <a:r>
              <a:rPr lang="en-US" altLang="zh-CN" sz="2400" dirty="0" err="1" smtClean="0">
                <a:solidFill>
                  <a:srgbClr val="2959F3"/>
                </a:solidFill>
                <a:latin typeface="方正喵呜体" panose="02010600010101010101" pitchFamily="2" charset="-122"/>
                <a:ea typeface="方正喵呜体" panose="02010600010101010101" pitchFamily="2" charset="-122"/>
              </a:rPr>
              <a:t>CurrentSize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个元素，则顺序搜索从表的先端开始，顺序用各元素的关键字与给定值 </a:t>
            </a:r>
            <a:r>
              <a:rPr lang="en-US" altLang="zh-CN" sz="2400" dirty="0" smtClean="0">
                <a:solidFill>
                  <a:srgbClr val="2959F3"/>
                </a:solidFill>
                <a:latin typeface="方正喵呜体" panose="02010600010101010101" pitchFamily="2" charset="-122"/>
                <a:ea typeface="方正喵呜体" panose="02010600010101010101" pitchFamily="2" charset="-122"/>
              </a:rPr>
              <a:t>key</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进行比较</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若找到与其值相等的元素，则搜索成功，给出该元素在表中的位置。</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若整个表都已检测完仍未找到关键字与 </a:t>
            </a:r>
            <a:r>
              <a:rPr lang="en-US" altLang="zh-CN" sz="2400" dirty="0">
                <a:solidFill>
                  <a:srgbClr val="2959F3"/>
                </a:solidFill>
                <a:latin typeface="方正喵呜体" panose="02010600010101010101" pitchFamily="2" charset="-122"/>
                <a:ea typeface="方正喵呜体" panose="02010600010101010101" pitchFamily="2" charset="-122"/>
              </a:rPr>
              <a:t>key</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相等的元素，则搜索失败。给出失败信息。</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2219097" y="4112779"/>
            <a:ext cx="5249126" cy="2554545"/>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#define </a:t>
            </a:r>
            <a:r>
              <a:rPr lang="en-US" altLang="zh-CN" sz="2000" b="1" dirty="0" smtClean="0">
                <a:solidFill>
                  <a:srgbClr val="C00000"/>
                </a:solidFill>
                <a:latin typeface="方正喵呜体" panose="02010600010101010101" pitchFamily="2" charset="-122"/>
                <a:ea typeface="方正喵呜体" panose="02010600010101010101" pitchFamily="2" charset="-122"/>
              </a:rPr>
              <a:t>MAX_LIST_LENGTH</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128</a:t>
            </a:r>
          </a:p>
          <a:p>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struct Student students[</a:t>
            </a:r>
            <a:r>
              <a:rPr lang="en-US" altLang="zh-CN" sz="2000" b="1" dirty="0" smtClean="0">
                <a:solidFill>
                  <a:srgbClr val="C00000"/>
                </a:solidFill>
                <a:latin typeface="方正喵呜体" panose="02010600010101010101" pitchFamily="2" charset="-122"/>
                <a:ea typeface="方正喵呜体" panose="02010600010101010101" pitchFamily="2" charset="-122"/>
              </a:rPr>
              <a:t>MAX_LIST_LENGTH</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407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74" y="4208870"/>
            <a:ext cx="3200401" cy="2314370"/>
          </a:xfrm>
          <a:prstGeom prst="rect">
            <a:avLst/>
          </a:prstGeom>
        </p:spPr>
      </p:pic>
      <p:sp>
        <p:nvSpPr>
          <p:cNvPr id="3" name="文本框 2"/>
          <p:cNvSpPr txBox="1"/>
          <p:nvPr/>
        </p:nvSpPr>
        <p:spPr>
          <a:xfrm>
            <a:off x="2038622" y="793840"/>
            <a:ext cx="4981303" cy="769441"/>
          </a:xfrm>
          <a:prstGeom prst="rect">
            <a:avLst/>
          </a:prstGeom>
          <a:noFill/>
        </p:spPr>
        <p:txBody>
          <a:bodyPr wrap="square" rtlCol="0">
            <a:spAutoFit/>
          </a:bodyPr>
          <a:lstStyle/>
          <a:p>
            <a:pPr algn="ctr"/>
            <a:r>
              <a:rPr lang="zh-CN" altLang="en-US" sz="4400" dirty="0" smtClean="0">
                <a:solidFill>
                  <a:schemeClr val="accent4">
                    <a:lumMod val="50000"/>
                  </a:schemeClr>
                </a:solidFill>
                <a:latin typeface="方正喵呜体" panose="02010600010101010101" pitchFamily="2" charset="-122"/>
                <a:ea typeface="方正喵呜体" panose="02010600010101010101" pitchFamily="2" charset="-122"/>
              </a:rPr>
              <a:t>法无定法</a:t>
            </a:r>
            <a:endParaRPr lang="zh-CN" altLang="en-US" sz="4400" dirty="0">
              <a:solidFill>
                <a:schemeClr val="accent4">
                  <a:lumMod val="50000"/>
                </a:schemeClr>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474" y="1976438"/>
            <a:ext cx="3157402" cy="20002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297" y="1976439"/>
            <a:ext cx="3200401" cy="200025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9297" y="4208870"/>
            <a:ext cx="3200401" cy="2314370"/>
          </a:xfrm>
          <a:prstGeom prst="rect">
            <a:avLst/>
          </a:prstGeom>
        </p:spPr>
      </p:pic>
    </p:spTree>
    <p:extLst>
      <p:ext uri="{BB962C8B-B14F-4D97-AF65-F5344CB8AC3E}">
        <p14:creationId xmlns:p14="http://schemas.microsoft.com/office/powerpoint/2010/main" val="28590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3070" y="553617"/>
            <a:ext cx="8839200" cy="341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355600" eaLnBrk="0" hangingPunct="0">
              <a:defRPr kumimoji="1" sz="2400">
                <a:solidFill>
                  <a:schemeClr val="tx1"/>
                </a:solidFill>
                <a:latin typeface="Times New Roman" panose="02020603050405020304" pitchFamily="18" charset="0"/>
                <a:ea typeface="宋体" panose="02010600030101010101" pitchFamily="2" charset="-122"/>
              </a:defRPr>
            </a:lvl2pPr>
            <a:lvl3pPr marL="723900" eaLnBrk="0" hangingPunct="0">
              <a:defRPr kumimoji="1" sz="2400">
                <a:solidFill>
                  <a:schemeClr val="tx1"/>
                </a:solidFill>
                <a:latin typeface="Times New Roman" panose="02020603050405020304" pitchFamily="18" charset="0"/>
                <a:ea typeface="宋体" panose="02010600030101010101" pitchFamily="2" charset="-122"/>
              </a:defRPr>
            </a:lvl3pPr>
            <a:lvl4pPr marL="2619375" indent="-457200" eaLnBrk="0" hangingPunct="0">
              <a:defRPr kumimoji="1" sz="2400">
                <a:solidFill>
                  <a:schemeClr val="tx1"/>
                </a:solidFill>
                <a:latin typeface="Times New Roman" panose="02020603050405020304" pitchFamily="18" charset="0"/>
                <a:ea typeface="宋体" panose="02010600030101010101" pitchFamily="2" charset="-122"/>
              </a:defRPr>
            </a:lvl4pPr>
            <a:lvl5pPr marL="3255963" indent="-457200" eaLnBrk="0" hangingPunct="0">
              <a:defRPr kumimoji="1" sz="2400">
                <a:solidFill>
                  <a:schemeClr val="tx1"/>
                </a:solidFill>
                <a:latin typeface="Times New Roman" panose="02020603050405020304" pitchFamily="18" charset="0"/>
                <a:ea typeface="宋体" panose="02010600030101010101" pitchFamily="2" charset="-122"/>
              </a:defRPr>
            </a:lvl5pPr>
            <a:lvl6pPr marL="37131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703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275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847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Clr>
                <a:schemeClr val="accent2"/>
              </a:buClr>
              <a:buSzPct val="80000"/>
              <a:buFont typeface="Wingdings" panose="05000000000000000000" pitchFamily="2" charset="2"/>
              <a:buNone/>
            </a:pPr>
            <a:r>
              <a:rPr lang="en-US" altLang="zh-CN" dirty="0">
                <a:solidFill>
                  <a:schemeClr val="bg2">
                    <a:lumMod val="50000"/>
                  </a:schemeClr>
                </a:solidFill>
                <a:latin typeface="方正喵呜体" panose="02010600010101010101" pitchFamily="2" charset="-122"/>
                <a:ea typeface="方正喵呜体" panose="02010600010101010101" pitchFamily="2" charset="-122"/>
              </a:rPr>
              <a:t>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xtern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g_studentList</a:t>
            </a:r>
            <a:r>
              <a:rPr lang="en-US" altLang="zh-CN" dirty="0" smtClean="0">
                <a:solidFill>
                  <a:schemeClr val="bg1"/>
                </a:solidFill>
                <a:latin typeface="方正喵呜体" panose="02010600010101010101" pitchFamily="2" charset="-122"/>
                <a:ea typeface="方正喵呜体" panose="02010600010101010101" pitchFamily="2" charset="-122"/>
              </a:rPr>
              <a:t>;</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SearchByID</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const</a:t>
            </a:r>
            <a:r>
              <a:rPr lang="en-US" altLang="zh-CN" dirty="0" smtClean="0">
                <a:solidFill>
                  <a:schemeClr val="bg1"/>
                </a:solidFill>
                <a:latin typeface="方正喵呜体" panose="02010600010101010101" pitchFamily="2" charset="-122"/>
                <a:ea typeface="方正喵呜体" panose="02010600010101010101" pitchFamily="2" charset="-122"/>
              </a:rPr>
              <a:t> char* id){   </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pos</a:t>
            </a:r>
            <a:r>
              <a:rPr lang="en-US" altLang="zh-CN" dirty="0" smtClean="0">
                <a:solidFill>
                  <a:schemeClr val="bg1"/>
                </a:solidFill>
                <a:latin typeface="方正喵呜体" panose="02010600010101010101" pitchFamily="2" charset="-122"/>
                <a:ea typeface="方正喵呜体" panose="02010600010101010101" pitchFamily="2" charset="-122"/>
              </a:rPr>
              <a:t>;</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for (</a:t>
            </a:r>
            <a:r>
              <a:rPr lang="en-US" altLang="zh-CN" dirty="0" err="1" smtClean="0">
                <a:solidFill>
                  <a:schemeClr val="bg1"/>
                </a:solidFill>
                <a:latin typeface="方正喵呜体" panose="02010600010101010101" pitchFamily="2" charset="-122"/>
                <a:ea typeface="方正喵呜体" panose="02010600010101010101" pitchFamily="2" charset="-122"/>
              </a:rPr>
              <a:t>pos</a:t>
            </a:r>
            <a:r>
              <a:rPr lang="en-US" altLang="zh-CN" dirty="0" smtClean="0">
                <a:solidFill>
                  <a:schemeClr val="bg1"/>
                </a:solidFill>
                <a:latin typeface="方正喵呜体" panose="02010600010101010101" pitchFamily="2" charset="-122"/>
                <a:ea typeface="方正喵呜体" panose="02010600010101010101" pitchFamily="2" charset="-122"/>
              </a:rPr>
              <a:t> = 0; </a:t>
            </a:r>
            <a:r>
              <a:rPr lang="en-US" altLang="zh-CN" dirty="0" err="1" smtClean="0">
                <a:solidFill>
                  <a:schemeClr val="bg1"/>
                </a:solidFill>
                <a:latin typeface="方正喵呜体" panose="02010600010101010101" pitchFamily="2" charset="-122"/>
                <a:ea typeface="方正喵呜体" panose="02010600010101010101" pitchFamily="2" charset="-122"/>
              </a:rPr>
              <a:t>pos</a:t>
            </a:r>
            <a:r>
              <a:rPr lang="en-US" altLang="zh-CN" dirty="0" smtClean="0">
                <a:solidFill>
                  <a:schemeClr val="bg1"/>
                </a:solidFill>
                <a:latin typeface="方正喵呜体" panose="02010600010101010101" pitchFamily="2" charset="-122"/>
                <a:ea typeface="方正喵呜体" panose="02010600010101010101" pitchFamily="2" charset="-122"/>
              </a:rPr>
              <a:t>&lt;</a:t>
            </a:r>
            <a:r>
              <a:rPr lang="en-US" altLang="zh-CN" dirty="0" err="1" smtClean="0">
                <a:solidFill>
                  <a:schemeClr val="bg1"/>
                </a:solidFill>
                <a:latin typeface="方正喵呜体" panose="02010600010101010101" pitchFamily="2" charset="-122"/>
                <a:ea typeface="方正喵呜体" panose="02010600010101010101" pitchFamily="2" charset="-122"/>
              </a:rPr>
              <a:t>g_studentList.count</a:t>
            </a:r>
            <a:r>
              <a:rPr lang="en-US" altLang="zh-CN" dirty="0" smtClean="0">
                <a:solidFill>
                  <a:schemeClr val="bg1"/>
                </a:solidFill>
                <a:latin typeface="方正喵呜体" panose="02010600010101010101" pitchFamily="2" charset="-122"/>
                <a:ea typeface="方正喵呜体" panose="02010600010101010101" pitchFamily="2" charset="-122"/>
              </a:rPr>
              <a:t>; p++) {</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if(!</a:t>
            </a:r>
            <a:r>
              <a:rPr lang="en-US" altLang="zh-CN" dirty="0" err="1" smtClean="0">
                <a:solidFill>
                  <a:schemeClr val="bg1"/>
                </a:solidFill>
                <a:latin typeface="方正喵呜体" panose="02010600010101010101" pitchFamily="2" charset="-122"/>
                <a:ea typeface="方正喵呜体" panose="02010600010101010101" pitchFamily="2" charset="-122"/>
              </a:rPr>
              <a:t>strcmp</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g_studentList.students</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pos</a:t>
            </a:r>
            <a:r>
              <a:rPr lang="en-US" altLang="zh-CN" dirty="0" smtClean="0">
                <a:solidFill>
                  <a:schemeClr val="bg1"/>
                </a:solidFill>
                <a:latin typeface="方正喵呜体" panose="02010600010101010101" pitchFamily="2" charset="-122"/>
                <a:ea typeface="方正喵呜体" panose="02010600010101010101" pitchFamily="2" charset="-122"/>
              </a:rPr>
              <a:t>].id , id)) { return </a:t>
            </a:r>
            <a:r>
              <a:rPr lang="en-US" altLang="zh-CN" dirty="0" err="1" smtClean="0">
                <a:solidFill>
                  <a:schemeClr val="bg1"/>
                </a:solidFill>
                <a:latin typeface="方正喵呜体" panose="02010600010101010101" pitchFamily="2" charset="-122"/>
                <a:ea typeface="方正喵呜体" panose="02010600010101010101" pitchFamily="2" charset="-122"/>
              </a:rPr>
              <a:t>pos</a:t>
            </a:r>
            <a:r>
              <a:rPr lang="en-US" altLang="zh-CN" dirty="0" smtClean="0">
                <a:solidFill>
                  <a:schemeClr val="bg1"/>
                </a:solidFill>
                <a:latin typeface="方正喵呜体" panose="02010600010101010101" pitchFamily="2" charset="-122"/>
                <a:ea typeface="方正喵呜体" panose="02010600010101010101" pitchFamily="2" charset="-122"/>
              </a:rPr>
              <a:t>;}</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p>
          <a:p>
            <a:pPr eaLnBrk="1" hangingPunct="1">
              <a:lnSpc>
                <a:spcPct val="110000"/>
              </a:lnSpc>
              <a:spcBef>
                <a:spcPct val="20000"/>
              </a:spcBef>
              <a:buClr>
                <a:schemeClr val="accent2"/>
              </a:buClr>
              <a:buSzPct val="80000"/>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2230017" y="3256383"/>
            <a:ext cx="5206481" cy="3219343"/>
          </a:xfrm>
          <a:prstGeom prst="rect">
            <a:avLst/>
          </a:prstGeom>
        </p:spPr>
        <p:txBody>
          <a:bodyPr wrap="square">
            <a:spAutoFit/>
          </a:bodyPr>
          <a:lstStyle/>
          <a:p>
            <a:pPr lvl="1">
              <a:lnSpc>
                <a:spcPct val="110000"/>
              </a:lnSpc>
              <a:spcBef>
                <a:spcPct val="20000"/>
              </a:spcBef>
            </a:pPr>
            <a:r>
              <a:rPr lang="zh-CN" altLang="en-US" sz="2400" dirty="0">
                <a:solidFill>
                  <a:srgbClr val="2959F3"/>
                </a:solidFill>
                <a:latin typeface="方正喵呜体" panose="02010600010101010101" pitchFamily="2" charset="-122"/>
                <a:ea typeface="方正喵呜体" panose="02010600010101010101" pitchFamily="2" charset="-122"/>
              </a:rPr>
              <a:t>比较次数：</a:t>
            </a:r>
          </a:p>
          <a:p>
            <a:pPr lvl="2">
              <a:lnSpc>
                <a:spcPct val="110000"/>
              </a:lnSpc>
              <a:spcBef>
                <a:spcPct val="20000"/>
              </a:spcBef>
            </a:pPr>
            <a:r>
              <a:rPr lang="zh-CN" altLang="en-US" sz="2400" dirty="0">
                <a:solidFill>
                  <a:schemeClr val="bg1"/>
                </a:solidFill>
                <a:latin typeface="方正喵呜体" panose="02010600010101010101" pitchFamily="2" charset="-122"/>
                <a:ea typeface="方正喵呜体" panose="02010600010101010101" pitchFamily="2" charset="-122"/>
              </a:rPr>
              <a:t>查找</a:t>
            </a:r>
            <a:r>
              <a:rPr lang="zh-CN" altLang="en-US" sz="2400" dirty="0" smtClean="0">
                <a:solidFill>
                  <a:schemeClr val="bg1"/>
                </a:solidFill>
                <a:latin typeface="方正喵呜体" panose="02010600010101010101" pitchFamily="2" charset="-122"/>
                <a:ea typeface="方正喵呜体" panose="02010600010101010101" pitchFamily="2" charset="-122"/>
              </a:rPr>
              <a:t>第</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zh-CN" sz="2400" dirty="0" smtClean="0">
                <a:solidFill>
                  <a:schemeClr val="bg1"/>
                </a:solidFill>
                <a:latin typeface="方正喵呜体" panose="02010600010101010101" pitchFamily="2" charset="-122"/>
                <a:ea typeface="方正喵呜体" panose="02010600010101010101" pitchFamily="2" charset="-122"/>
              </a:rPr>
              <a:t>个</a:t>
            </a:r>
            <a:r>
              <a:rPr lang="zh-CN" altLang="zh-CN" sz="2400" dirty="0">
                <a:solidFill>
                  <a:schemeClr val="bg1"/>
                </a:solidFill>
                <a:latin typeface="方正喵呜体" panose="02010600010101010101" pitchFamily="2" charset="-122"/>
                <a:ea typeface="方正喵呜体" panose="02010600010101010101" pitchFamily="2" charset="-122"/>
              </a:rPr>
              <a:t>元素：    1</a:t>
            </a:r>
          </a:p>
          <a:p>
            <a:pPr lvl="2">
              <a:lnSpc>
                <a:spcPct val="110000"/>
              </a:lnSpc>
              <a:spcBef>
                <a:spcPct val="20000"/>
              </a:spcBef>
            </a:pPr>
            <a:r>
              <a:rPr lang="en-US" altLang="zh-CN" sz="3200" b="1" dirty="0" smtClean="0">
                <a:solidFill>
                  <a:schemeClr val="bg1"/>
                </a:solidFill>
                <a:latin typeface="方正喵呜体" panose="02010600010101010101" pitchFamily="2" charset="-122"/>
                <a:ea typeface="方正喵呜体" panose="02010600010101010101" pitchFamily="2" charset="-122"/>
              </a:rPr>
              <a:t>… …</a:t>
            </a:r>
            <a:endParaRPr lang="en-US" altLang="zh-CN" sz="3200" b="1" dirty="0">
              <a:solidFill>
                <a:schemeClr val="bg1"/>
              </a:solidFill>
              <a:latin typeface="方正喵呜体" panose="02010600010101010101" pitchFamily="2" charset="-122"/>
              <a:ea typeface="方正喵呜体" panose="02010600010101010101" pitchFamily="2" charset="-122"/>
            </a:endParaRPr>
          </a:p>
          <a:p>
            <a:pPr lvl="2">
              <a:lnSpc>
                <a:spcPct val="110000"/>
              </a:lnSpc>
              <a:spcBef>
                <a:spcPct val="20000"/>
              </a:spcBef>
            </a:pPr>
            <a:r>
              <a:rPr lang="zh-CN" altLang="en-US" sz="2400" dirty="0">
                <a:solidFill>
                  <a:schemeClr val="bg1"/>
                </a:solidFill>
                <a:latin typeface="方正喵呜体" panose="02010600010101010101" pitchFamily="2" charset="-122"/>
                <a:ea typeface="方正喵呜体" panose="02010600010101010101" pitchFamily="2" charset="-122"/>
              </a:rPr>
              <a:t>查找第</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zh-CN" altLang="zh-CN" sz="2400" dirty="0">
                <a:solidFill>
                  <a:schemeClr val="bg1"/>
                </a:solidFill>
                <a:latin typeface="方正喵呜体" panose="02010600010101010101" pitchFamily="2" charset="-122"/>
                <a:ea typeface="方正喵呜体" panose="02010600010101010101" pitchFamily="2" charset="-122"/>
              </a:rPr>
              <a:t>个元素：    </a:t>
            </a:r>
            <a:r>
              <a:rPr lang="en-US" altLang="zh-CN" sz="2400" dirty="0" smtClean="0">
                <a:solidFill>
                  <a:schemeClr val="bg1"/>
                </a:solidFill>
                <a:latin typeface="方正喵呜体" panose="02010600010101010101" pitchFamily="2" charset="-122"/>
                <a:ea typeface="方正喵呜体" panose="02010600010101010101" pitchFamily="2" charset="-122"/>
              </a:rPr>
              <a:t>I</a:t>
            </a:r>
          </a:p>
          <a:p>
            <a:pPr lvl="2">
              <a:lnSpc>
                <a:spcPct val="110000"/>
              </a:lnSpc>
              <a:spcBef>
                <a:spcPct val="20000"/>
              </a:spcBef>
            </a:pPr>
            <a:r>
              <a:rPr lang="en-US" altLang="zh-CN" sz="3200" b="1" dirty="0" smtClean="0">
                <a:solidFill>
                  <a:schemeClr val="bg1"/>
                </a:solidFill>
                <a:latin typeface="方正喵呜体" panose="02010600010101010101" pitchFamily="2" charset="-122"/>
                <a:ea typeface="方正喵呜体" panose="02010600010101010101" pitchFamily="2" charset="-122"/>
              </a:rPr>
              <a:t>… …</a:t>
            </a:r>
            <a:endParaRPr lang="en-US" altLang="zh-CN" sz="3200" b="1" dirty="0">
              <a:solidFill>
                <a:schemeClr val="bg1"/>
              </a:solidFill>
              <a:latin typeface="方正喵呜体" panose="02010600010101010101" pitchFamily="2" charset="-122"/>
              <a:ea typeface="方正喵呜体" panose="02010600010101010101" pitchFamily="2" charset="-122"/>
            </a:endParaRPr>
          </a:p>
          <a:p>
            <a:pPr lvl="2">
              <a:lnSpc>
                <a:spcPct val="110000"/>
              </a:lnSpc>
              <a:spcBef>
                <a:spcPct val="20000"/>
              </a:spcBef>
            </a:pPr>
            <a:r>
              <a:rPr lang="zh-CN" altLang="en-US" sz="2400" dirty="0">
                <a:solidFill>
                  <a:schemeClr val="bg1"/>
                </a:solidFill>
                <a:latin typeface="方正喵呜体" panose="02010600010101010101" pitchFamily="2" charset="-122"/>
                <a:ea typeface="方正喵呜体" panose="02010600010101010101" pitchFamily="2" charset="-122"/>
              </a:rPr>
              <a:t>查找</a:t>
            </a:r>
            <a:r>
              <a:rPr lang="zh-CN" altLang="en-US" sz="2400" dirty="0" smtClean="0">
                <a:solidFill>
                  <a:schemeClr val="bg1"/>
                </a:solidFill>
                <a:latin typeface="方正喵呜体" panose="02010600010101010101" pitchFamily="2" charset="-122"/>
                <a:ea typeface="方正喵呜体" panose="02010600010101010101" pitchFamily="2" charset="-122"/>
              </a:rPr>
              <a:t>第</a:t>
            </a:r>
            <a:r>
              <a:rPr lang="en-US" altLang="zh-CN" sz="2400" dirty="0" smtClean="0">
                <a:solidFill>
                  <a:schemeClr val="bg1"/>
                </a:solidFill>
                <a:latin typeface="方正喵呜体" panose="02010600010101010101" pitchFamily="2" charset="-122"/>
                <a:ea typeface="方正喵呜体" panose="02010600010101010101" pitchFamily="2" charset="-122"/>
              </a:rPr>
              <a:t>n</a:t>
            </a:r>
            <a:r>
              <a:rPr lang="zh-CN" altLang="zh-CN" sz="2400" dirty="0" smtClean="0">
                <a:solidFill>
                  <a:schemeClr val="bg1"/>
                </a:solidFill>
                <a:latin typeface="方正喵呜体" panose="02010600010101010101" pitchFamily="2" charset="-122"/>
                <a:ea typeface="方正喵呜体" panose="02010600010101010101" pitchFamily="2" charset="-122"/>
              </a:rPr>
              <a:t>个</a:t>
            </a:r>
            <a:r>
              <a:rPr lang="zh-CN" altLang="zh-CN" sz="2400" dirty="0">
                <a:solidFill>
                  <a:schemeClr val="bg1"/>
                </a:solidFill>
                <a:latin typeface="方正喵呜体" panose="02010600010101010101" pitchFamily="2" charset="-122"/>
                <a:ea typeface="方正喵呜体" panose="02010600010101010101" pitchFamily="2" charset="-122"/>
              </a:rPr>
              <a:t>元素：   </a:t>
            </a:r>
            <a:r>
              <a:rPr lang="en-US" altLang="zh-CN" sz="2400" dirty="0" smtClean="0">
                <a:solidFill>
                  <a:schemeClr val="bg1"/>
                </a:solidFill>
                <a:latin typeface="方正喵呜体" panose="02010600010101010101" pitchFamily="2" charset="-122"/>
                <a:ea typeface="方正喵呜体" panose="02010600010101010101" pitchFamily="2" charset="-122"/>
              </a:rPr>
              <a:t> n</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08404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008675" y="2730824"/>
            <a:ext cx="4449763" cy="971550"/>
            <a:chOff x="864" y="3690"/>
            <a:chExt cx="2803" cy="612"/>
          </a:xfrm>
        </p:grpSpPr>
        <p:sp>
          <p:nvSpPr>
            <p:cNvPr id="3" name="Rectangle 4"/>
            <p:cNvSpPr>
              <a:spLocks noChangeArrowheads="1"/>
            </p:cNvSpPr>
            <p:nvPr/>
          </p:nvSpPr>
          <p:spPr bwMode="auto">
            <a:xfrm>
              <a:off x="864" y="3828"/>
              <a:ext cx="15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ASL=</a:t>
              </a:r>
              <a:r>
                <a:rPr lang="en-US" altLang="zh-CN" sz="48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P</a:t>
              </a:r>
              <a:r>
                <a:rPr lang="en-US" altLang="zh-CN" sz="2400" baseline="-18000" dirty="0" err="1">
                  <a:solidFill>
                    <a:schemeClr val="bg1"/>
                  </a:solidFill>
                  <a:latin typeface="方正喵呜体" panose="02010600010101010101" pitchFamily="2" charset="-122"/>
                  <a:ea typeface="方正喵呜体" panose="02010600010101010101" pitchFamily="2" charset="-122"/>
                </a:rPr>
                <a:t>i</a:t>
              </a:r>
              <a:r>
                <a:rPr lang="en-US" altLang="zh-CN" sz="2400" dirty="0" err="1">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C</a:t>
              </a:r>
              <a:r>
                <a:rPr lang="en-US" altLang="zh-CN" sz="2400" baseline="-18000" dirty="0" err="1" smtClean="0">
                  <a:solidFill>
                    <a:schemeClr val="bg1"/>
                  </a:solidFill>
                  <a:latin typeface="方正喵呜体" panose="02010600010101010101" pitchFamily="2" charset="-122"/>
                  <a:ea typeface="方正喵呜体" panose="02010600010101010101" pitchFamily="2" charset="-122"/>
                </a:rPr>
                <a:t>i</a:t>
              </a:r>
              <a:r>
                <a:rPr lang="en-US" altLang="zh-CN" sz="2400" baseline="-180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4" name="Rectangle 5"/>
            <p:cNvSpPr>
              <a:spLocks noChangeArrowheads="1"/>
            </p:cNvSpPr>
            <p:nvPr/>
          </p:nvSpPr>
          <p:spPr bwMode="auto">
            <a:xfrm>
              <a:off x="1317" y="4098"/>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=1</a:t>
              </a:r>
            </a:p>
          </p:txBody>
        </p:sp>
        <p:sp>
          <p:nvSpPr>
            <p:cNvPr id="5" name="Rectangle 6"/>
            <p:cNvSpPr>
              <a:spLocks noChangeArrowheads="1"/>
            </p:cNvSpPr>
            <p:nvPr/>
          </p:nvSpPr>
          <p:spPr bwMode="auto">
            <a:xfrm>
              <a:off x="1379" y="3690"/>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n</a:t>
              </a:r>
            </a:p>
          </p:txBody>
        </p:sp>
        <p:grpSp>
          <p:nvGrpSpPr>
            <p:cNvPr id="6" name="Group 7"/>
            <p:cNvGrpSpPr>
              <a:grpSpLocks/>
            </p:cNvGrpSpPr>
            <p:nvPr/>
          </p:nvGrpSpPr>
          <p:grpSpPr bwMode="auto">
            <a:xfrm>
              <a:off x="2384" y="3718"/>
              <a:ext cx="1196" cy="584"/>
              <a:chOff x="1072" y="3118"/>
              <a:chExt cx="1196" cy="584"/>
            </a:xfrm>
          </p:grpSpPr>
          <p:sp>
            <p:nvSpPr>
              <p:cNvPr id="11" name="Rectangle 8"/>
              <p:cNvSpPr>
                <a:spLocks noChangeArrowheads="1"/>
              </p:cNvSpPr>
              <p:nvPr/>
            </p:nvSpPr>
            <p:spPr bwMode="auto">
              <a:xfrm>
                <a:off x="1293" y="3256"/>
                <a:ext cx="9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4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12" name="Rectangle 9"/>
              <p:cNvSpPr>
                <a:spLocks noChangeArrowheads="1"/>
              </p:cNvSpPr>
              <p:nvPr/>
            </p:nvSpPr>
            <p:spPr bwMode="auto">
              <a:xfrm>
                <a:off x="1385" y="3498"/>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=1</a:t>
                </a:r>
              </a:p>
            </p:txBody>
          </p:sp>
          <p:sp>
            <p:nvSpPr>
              <p:cNvPr id="13" name="Rectangle 10"/>
              <p:cNvSpPr>
                <a:spLocks noChangeArrowheads="1"/>
              </p:cNvSpPr>
              <p:nvPr/>
            </p:nvSpPr>
            <p:spPr bwMode="auto">
              <a:xfrm>
                <a:off x="1444" y="3118"/>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n</a:t>
                </a:r>
              </a:p>
            </p:txBody>
          </p:sp>
          <p:grpSp>
            <p:nvGrpSpPr>
              <p:cNvPr id="14" name="Group 11"/>
              <p:cNvGrpSpPr>
                <a:grpSpLocks/>
              </p:cNvGrpSpPr>
              <p:nvPr/>
            </p:nvGrpSpPr>
            <p:grpSpPr bwMode="auto">
              <a:xfrm>
                <a:off x="1072" y="3216"/>
                <a:ext cx="222" cy="348"/>
                <a:chOff x="2504" y="3168"/>
                <a:chExt cx="222" cy="348"/>
              </a:xfrm>
            </p:grpSpPr>
            <p:sp>
              <p:nvSpPr>
                <p:cNvPr id="15" name="Rectangle 12"/>
                <p:cNvSpPr>
                  <a:spLocks noChangeArrowheads="1"/>
                </p:cNvSpPr>
                <p:nvPr/>
              </p:nvSpPr>
              <p:spPr bwMode="auto">
                <a:xfrm>
                  <a:off x="2544" y="3312"/>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solidFill>
                        <a:schemeClr val="bg1"/>
                      </a:solidFill>
                      <a:latin typeface="方正喵呜体" panose="02010600010101010101" pitchFamily="2" charset="-122"/>
                      <a:ea typeface="方正喵呜体" panose="02010600010101010101" pitchFamily="2" charset="-122"/>
                    </a:rPr>
                    <a:t>n</a:t>
                  </a:r>
                </a:p>
              </p:txBody>
            </p:sp>
            <p:grpSp>
              <p:nvGrpSpPr>
                <p:cNvPr id="16" name="Group 13"/>
                <p:cNvGrpSpPr>
                  <a:grpSpLocks/>
                </p:cNvGrpSpPr>
                <p:nvPr/>
              </p:nvGrpSpPr>
              <p:grpSpPr bwMode="auto">
                <a:xfrm>
                  <a:off x="2504" y="3168"/>
                  <a:ext cx="222" cy="284"/>
                  <a:chOff x="2504" y="3168"/>
                  <a:chExt cx="222" cy="284"/>
                </a:xfrm>
              </p:grpSpPr>
              <p:sp>
                <p:nvSpPr>
                  <p:cNvPr id="17" name="Rectangle 14"/>
                  <p:cNvSpPr>
                    <a:spLocks noChangeArrowheads="1"/>
                  </p:cNvSpPr>
                  <p:nvPr/>
                </p:nvSpPr>
                <p:spPr bwMode="auto">
                  <a:xfrm>
                    <a:off x="2504" y="3248"/>
                    <a:ext cx="18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a:t>
                    </a:r>
                  </a:p>
                </p:txBody>
              </p:sp>
              <p:sp>
                <p:nvSpPr>
                  <p:cNvPr id="18" name="Rectangle 15"/>
                  <p:cNvSpPr>
                    <a:spLocks noChangeArrowheads="1"/>
                  </p:cNvSpPr>
                  <p:nvPr/>
                </p:nvSpPr>
                <p:spPr bwMode="auto">
                  <a:xfrm>
                    <a:off x="2544" y="3168"/>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1</a:t>
                    </a:r>
                  </a:p>
                </p:txBody>
              </p:sp>
            </p:grpSp>
          </p:grpSp>
        </p:grpSp>
        <p:grpSp>
          <p:nvGrpSpPr>
            <p:cNvPr id="7" name="Group 16"/>
            <p:cNvGrpSpPr>
              <a:grpSpLocks/>
            </p:cNvGrpSpPr>
            <p:nvPr/>
          </p:nvGrpSpPr>
          <p:grpSpPr bwMode="auto">
            <a:xfrm>
              <a:off x="3273" y="3804"/>
              <a:ext cx="394" cy="460"/>
              <a:chOff x="2135" y="3008"/>
              <a:chExt cx="394" cy="460"/>
            </a:xfrm>
          </p:grpSpPr>
          <p:sp>
            <p:nvSpPr>
              <p:cNvPr id="8" name="Rectangle 17"/>
              <p:cNvSpPr>
                <a:spLocks noChangeArrowheads="1"/>
              </p:cNvSpPr>
              <p:nvPr/>
            </p:nvSpPr>
            <p:spPr bwMode="auto">
              <a:xfrm>
                <a:off x="2212" y="3264"/>
                <a:ext cx="20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2</a:t>
                </a:r>
              </a:p>
            </p:txBody>
          </p:sp>
          <p:sp>
            <p:nvSpPr>
              <p:cNvPr id="9" name="Rectangle 18"/>
              <p:cNvSpPr>
                <a:spLocks noChangeArrowheads="1"/>
              </p:cNvSpPr>
              <p:nvPr/>
            </p:nvSpPr>
            <p:spPr bwMode="auto">
              <a:xfrm>
                <a:off x="2135" y="3008"/>
                <a:ext cx="39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n+1</a:t>
                </a:r>
              </a:p>
            </p:txBody>
          </p:sp>
          <p:sp>
            <p:nvSpPr>
              <p:cNvPr id="10" name="Line 19"/>
              <p:cNvSpPr>
                <a:spLocks noChangeShapeType="1"/>
              </p:cNvSpPr>
              <p:nvPr/>
            </p:nvSpPr>
            <p:spPr bwMode="auto">
              <a:xfrm>
                <a:off x="2150" y="3248"/>
                <a:ext cx="363"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sp>
        <p:nvSpPr>
          <p:cNvPr id="19" name="Rectangle 2"/>
          <p:cNvSpPr>
            <a:spLocks noChangeArrowheads="1"/>
          </p:cNvSpPr>
          <p:nvPr/>
        </p:nvSpPr>
        <p:spPr bwMode="auto">
          <a:xfrm>
            <a:off x="232667" y="614751"/>
            <a:ext cx="8839200" cy="241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533400" eaLnBrk="0" hangingPunct="0">
              <a:defRPr kumimoji="1" sz="2400">
                <a:solidFill>
                  <a:schemeClr val="tx1"/>
                </a:solidFill>
                <a:latin typeface="Times New Roman" panose="02020603050405020304" pitchFamily="18" charset="0"/>
                <a:ea typeface="宋体" panose="02010600030101010101" pitchFamily="2" charset="-122"/>
              </a:defRPr>
            </a:lvl2pPr>
            <a:lvl3pPr marL="1982788" indent="-457200" eaLnBrk="0" hangingPunct="0">
              <a:defRPr kumimoji="1" sz="2400">
                <a:solidFill>
                  <a:schemeClr val="tx1"/>
                </a:solidFill>
                <a:latin typeface="Times New Roman" panose="02020603050405020304" pitchFamily="18" charset="0"/>
                <a:ea typeface="宋体" panose="02010600030101010101" pitchFamily="2" charset="-122"/>
              </a:defRPr>
            </a:lvl3pPr>
            <a:lvl4pPr marL="2619375" indent="-457200" eaLnBrk="0" hangingPunct="0">
              <a:defRPr kumimoji="1" sz="2400">
                <a:solidFill>
                  <a:schemeClr val="tx1"/>
                </a:solidFill>
                <a:latin typeface="Times New Roman" panose="02020603050405020304" pitchFamily="18" charset="0"/>
                <a:ea typeface="宋体" panose="02010600030101010101" pitchFamily="2" charset="-122"/>
              </a:defRPr>
            </a:lvl4pPr>
            <a:lvl5pPr marL="3255963" indent="-457200" eaLnBrk="0" hangingPunct="0">
              <a:defRPr kumimoji="1" sz="2400">
                <a:solidFill>
                  <a:schemeClr val="tx1"/>
                </a:solidFill>
                <a:latin typeface="Times New Roman" panose="02020603050405020304" pitchFamily="18" charset="0"/>
                <a:ea typeface="宋体" panose="02010600030101010101" pitchFamily="2" charset="-122"/>
              </a:defRPr>
            </a:lvl5pPr>
            <a:lvl6pPr marL="37131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703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275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847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20000"/>
              </a:spcBef>
              <a:buClr>
                <a:schemeClr val="accent2"/>
              </a:buClr>
              <a:buSzPct val="80000"/>
              <a:buFont typeface="Wingdings" panose="05000000000000000000" pitchFamily="2" charset="2"/>
              <a:buNone/>
            </a:pPr>
            <a:r>
              <a:rPr lang="zh-CN" altLang="en-US" sz="3600" dirty="0" smtClean="0">
                <a:solidFill>
                  <a:schemeClr val="bg1"/>
                </a:solidFill>
                <a:latin typeface="方正喵呜体" panose="02010600010101010101" pitchFamily="2" charset="-122"/>
                <a:ea typeface="方正喵呜体" panose="02010600010101010101" pitchFamily="2" charset="-122"/>
              </a:rPr>
              <a:t>算法分析</a:t>
            </a:r>
            <a:endParaRPr lang="zh-CN" altLang="en-US" sz="3600" dirty="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accent2"/>
              </a:buClr>
              <a:buSzPct val="80000"/>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设</a:t>
            </a:r>
            <a:r>
              <a:rPr lang="zh-CN" altLang="en-US" dirty="0">
                <a:solidFill>
                  <a:schemeClr val="bg1"/>
                </a:solidFill>
                <a:latin typeface="方正喵呜体" panose="02010600010101010101" pitchFamily="2" charset="-122"/>
                <a:ea typeface="方正喵呜体" panose="02010600010101010101" pitchFamily="2" charset="-122"/>
              </a:rPr>
              <a:t>查找每个记录</a:t>
            </a:r>
            <a:r>
              <a:rPr lang="zh-CN" altLang="zh-CN" dirty="0">
                <a:solidFill>
                  <a:schemeClr val="bg1"/>
                </a:solidFill>
                <a:latin typeface="方正喵呜体" panose="02010600010101010101" pitchFamily="2" charset="-122"/>
                <a:ea typeface="方正喵呜体" panose="02010600010101010101" pitchFamily="2" charset="-122"/>
              </a:rPr>
              <a:t>成功</a:t>
            </a:r>
            <a:r>
              <a:rPr lang="zh-CN" altLang="en-US" dirty="0">
                <a:solidFill>
                  <a:schemeClr val="bg1"/>
                </a:solidFill>
                <a:latin typeface="方正喵呜体" panose="02010600010101010101" pitchFamily="2" charset="-122"/>
                <a:ea typeface="方正喵呜体" panose="02010600010101010101" pitchFamily="2" charset="-122"/>
              </a:rPr>
              <a:t>的概率相等，即</a:t>
            </a:r>
            <a:r>
              <a:rPr lang="en-US" altLang="zh-CN" dirty="0">
                <a:solidFill>
                  <a:schemeClr val="bg1"/>
                </a:solidFill>
                <a:latin typeface="方正喵呜体" panose="02010600010101010101" pitchFamily="2" charset="-122"/>
                <a:ea typeface="方正喵呜体" panose="02010600010101010101" pitchFamily="2" charset="-122"/>
              </a:rPr>
              <a:t>P</a:t>
            </a:r>
            <a:r>
              <a:rPr lang="en-US" altLang="zh-CN" baseline="-18000" dirty="0">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=1/n</a:t>
            </a:r>
            <a:r>
              <a:rPr lang="zh-CN" altLang="en-US" dirty="0">
                <a:solidFill>
                  <a:schemeClr val="bg1"/>
                </a:solidFill>
                <a:latin typeface="方正喵呜体" panose="02010600010101010101" pitchFamily="2" charset="-122"/>
                <a:ea typeface="方正喵呜体" panose="02010600010101010101" pitchFamily="2" charset="-122"/>
              </a:rPr>
              <a:t>；查找第</a:t>
            </a:r>
            <a:r>
              <a:rPr lang="en-US" altLang="zh-CN" dirty="0" err="1">
                <a:solidFill>
                  <a:schemeClr val="bg1"/>
                </a:solidFill>
                <a:latin typeface="方正喵呜体" panose="02010600010101010101" pitchFamily="2" charset="-122"/>
                <a:ea typeface="方正喵呜体" panose="02010600010101010101" pitchFamily="2" charset="-122"/>
              </a:rPr>
              <a:t>i</a:t>
            </a:r>
            <a:r>
              <a:rPr lang="zh-CN" altLang="zh-CN" dirty="0">
                <a:solidFill>
                  <a:schemeClr val="bg1"/>
                </a:solidFill>
                <a:latin typeface="方正喵呜体" panose="02010600010101010101" pitchFamily="2" charset="-122"/>
                <a:ea typeface="方正喵呜体" panose="02010600010101010101" pitchFamily="2" charset="-122"/>
              </a:rPr>
              <a:t>个元素成功的比较次数</a:t>
            </a:r>
            <a:r>
              <a:rPr lang="en-US" altLang="zh-CN" dirty="0" smtClean="0">
                <a:solidFill>
                  <a:schemeClr val="bg1"/>
                </a:solidFill>
                <a:latin typeface="方正喵呜体" panose="02010600010101010101" pitchFamily="2" charset="-122"/>
                <a:ea typeface="方正喵呜体" panose="02010600010101010101" pitchFamily="2" charset="-122"/>
              </a:rPr>
              <a:t>C</a:t>
            </a:r>
            <a:r>
              <a:rPr lang="en-US" altLang="zh-CN" baseline="-18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a:t>
            </a:r>
          </a:p>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 查找成功时的平均查找长度</a:t>
            </a:r>
            <a:r>
              <a:rPr lang="en-US" altLang="zh-CN" dirty="0">
                <a:solidFill>
                  <a:schemeClr val="bg1"/>
                </a:solidFill>
                <a:latin typeface="方正喵呜体" panose="02010600010101010101" pitchFamily="2" charset="-122"/>
                <a:ea typeface="方正喵呜体" panose="02010600010101010101" pitchFamily="2" charset="-122"/>
              </a:rPr>
              <a:t>ASL</a:t>
            </a:r>
            <a:r>
              <a:rPr lang="zh-CN" altLang="en-US" dirty="0">
                <a:solidFill>
                  <a:schemeClr val="bg1"/>
                </a:solidFill>
                <a:latin typeface="方正喵呜体" panose="02010600010101010101" pitchFamily="2" charset="-122"/>
                <a:ea typeface="方正喵呜体" panose="02010600010101010101" pitchFamily="2" charset="-122"/>
              </a:rPr>
              <a:t>：</a:t>
            </a:r>
          </a:p>
        </p:txBody>
      </p:sp>
      <p:sp>
        <p:nvSpPr>
          <p:cNvPr id="20" name="Rectangle 20"/>
          <p:cNvSpPr>
            <a:spLocks noChangeArrowheads="1"/>
          </p:cNvSpPr>
          <p:nvPr/>
        </p:nvSpPr>
        <p:spPr bwMode="auto">
          <a:xfrm>
            <a:off x="232667" y="3805885"/>
            <a:ext cx="88392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533400" eaLnBrk="0" hangingPunct="0">
              <a:defRPr kumimoji="1" sz="2400">
                <a:solidFill>
                  <a:schemeClr val="tx1"/>
                </a:solidFill>
                <a:latin typeface="Times New Roman" panose="02020603050405020304" pitchFamily="18" charset="0"/>
                <a:ea typeface="宋体" panose="02010600030101010101" pitchFamily="2" charset="-122"/>
              </a:defRPr>
            </a:lvl2pPr>
            <a:lvl3pPr marL="1982788" indent="-457200" eaLnBrk="0" hangingPunct="0">
              <a:defRPr kumimoji="1" sz="2400">
                <a:solidFill>
                  <a:schemeClr val="tx1"/>
                </a:solidFill>
                <a:latin typeface="Times New Roman" panose="02020603050405020304" pitchFamily="18" charset="0"/>
                <a:ea typeface="宋体" panose="02010600030101010101" pitchFamily="2" charset="-122"/>
              </a:defRPr>
            </a:lvl3pPr>
            <a:lvl4pPr marL="2619375" indent="-457200" eaLnBrk="0" hangingPunct="0">
              <a:defRPr kumimoji="1" sz="2400">
                <a:solidFill>
                  <a:schemeClr val="tx1"/>
                </a:solidFill>
                <a:latin typeface="Times New Roman" panose="02020603050405020304" pitchFamily="18" charset="0"/>
                <a:ea typeface="宋体" panose="02010600030101010101" pitchFamily="2" charset="-122"/>
              </a:defRPr>
            </a:lvl4pPr>
            <a:lvl5pPr marL="3255963" indent="-457200" eaLnBrk="0" hangingPunct="0">
              <a:defRPr kumimoji="1" sz="2400">
                <a:solidFill>
                  <a:schemeClr val="tx1"/>
                </a:solidFill>
                <a:latin typeface="Times New Roman" panose="02020603050405020304" pitchFamily="18" charset="0"/>
                <a:ea typeface="宋体" panose="02010600030101010101" pitchFamily="2" charset="-122"/>
              </a:defRPr>
            </a:lvl5pPr>
            <a:lvl6pPr marL="37131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703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275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847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  包含查找不成功时：查找失败</a:t>
            </a:r>
            <a:r>
              <a:rPr lang="zh-CN" altLang="zh-CN" dirty="0">
                <a:solidFill>
                  <a:schemeClr val="bg1"/>
                </a:solidFill>
                <a:latin typeface="方正喵呜体" panose="02010600010101010101" pitchFamily="2" charset="-122"/>
                <a:ea typeface="方正喵呜体" panose="02010600010101010101" pitchFamily="2" charset="-122"/>
              </a:rPr>
              <a:t>的比较次数为</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若</a:t>
            </a:r>
            <a:r>
              <a:rPr lang="zh-CN" altLang="zh-CN" dirty="0">
                <a:solidFill>
                  <a:schemeClr val="bg1"/>
                </a:solidFill>
                <a:latin typeface="方正喵呜体" panose="02010600010101010101" pitchFamily="2" charset="-122"/>
                <a:ea typeface="方正喵呜体" panose="02010600010101010101" pitchFamily="2" charset="-122"/>
              </a:rPr>
              <a:t>成功与不成功</a:t>
            </a:r>
            <a:r>
              <a:rPr lang="zh-CN" altLang="en-US" dirty="0">
                <a:solidFill>
                  <a:schemeClr val="bg1"/>
                </a:solidFill>
                <a:latin typeface="方正喵呜体" panose="02010600010101010101" pitchFamily="2" charset="-122"/>
                <a:ea typeface="方正喵呜体" panose="02010600010101010101" pitchFamily="2" charset="-122"/>
              </a:rPr>
              <a:t>的概率相等，对每个记录的查找概率为</a:t>
            </a:r>
            <a:r>
              <a:rPr lang="en-US" altLang="zh-CN" dirty="0">
                <a:solidFill>
                  <a:schemeClr val="bg1"/>
                </a:solidFill>
                <a:latin typeface="方正喵呜体" panose="02010600010101010101" pitchFamily="2" charset="-122"/>
                <a:ea typeface="方正喵呜体" panose="02010600010101010101" pitchFamily="2" charset="-122"/>
              </a:rPr>
              <a:t>P</a:t>
            </a:r>
            <a:r>
              <a:rPr lang="en-US" altLang="zh-CN" baseline="-18000" dirty="0">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=1/(2n)</a:t>
            </a:r>
            <a:r>
              <a:rPr lang="zh-CN" altLang="en-US" dirty="0">
                <a:solidFill>
                  <a:schemeClr val="bg1"/>
                </a:solidFill>
                <a:latin typeface="方正喵呜体" panose="02010600010101010101" pitchFamily="2" charset="-122"/>
                <a:ea typeface="方正喵呜体" panose="02010600010101010101" pitchFamily="2" charset="-122"/>
              </a:rPr>
              <a:t>，则平均查找长度</a:t>
            </a:r>
            <a:r>
              <a:rPr lang="en-US" altLang="zh-CN" dirty="0">
                <a:solidFill>
                  <a:schemeClr val="bg1"/>
                </a:solidFill>
                <a:latin typeface="方正喵呜体" panose="02010600010101010101" pitchFamily="2" charset="-122"/>
                <a:ea typeface="方正喵呜体" panose="02010600010101010101" pitchFamily="2" charset="-122"/>
              </a:rPr>
              <a:t>ASL</a:t>
            </a:r>
            <a:r>
              <a:rPr lang="zh-CN" altLang="en-US" dirty="0">
                <a:solidFill>
                  <a:schemeClr val="bg1"/>
                </a:solidFill>
                <a:latin typeface="方正喵呜体" panose="02010600010101010101" pitchFamily="2" charset="-122"/>
                <a:ea typeface="方正喵呜体" panose="02010600010101010101" pitchFamily="2" charset="-122"/>
              </a:rPr>
              <a:t>：</a:t>
            </a:r>
          </a:p>
        </p:txBody>
      </p:sp>
      <p:grpSp>
        <p:nvGrpSpPr>
          <p:cNvPr id="46" name="组合 45"/>
          <p:cNvGrpSpPr/>
          <p:nvPr/>
        </p:nvGrpSpPr>
        <p:grpSpPr>
          <a:xfrm>
            <a:off x="2008675" y="5148910"/>
            <a:ext cx="5843588" cy="1011884"/>
            <a:chOff x="2008675" y="5148910"/>
            <a:chExt cx="5843588" cy="1011884"/>
          </a:xfrm>
        </p:grpSpPr>
        <p:grpSp>
          <p:nvGrpSpPr>
            <p:cNvPr id="21" name="Group 3"/>
            <p:cNvGrpSpPr>
              <a:grpSpLocks/>
            </p:cNvGrpSpPr>
            <p:nvPr/>
          </p:nvGrpSpPr>
          <p:grpSpPr bwMode="auto">
            <a:xfrm>
              <a:off x="2008675" y="5148910"/>
              <a:ext cx="5843588" cy="971550"/>
              <a:chOff x="864" y="3690"/>
              <a:chExt cx="3681" cy="612"/>
            </a:xfrm>
          </p:grpSpPr>
          <p:sp>
            <p:nvSpPr>
              <p:cNvPr id="22" name="Rectangle 4"/>
              <p:cNvSpPr>
                <a:spLocks noChangeArrowheads="1"/>
              </p:cNvSpPr>
              <p:nvPr/>
            </p:nvSpPr>
            <p:spPr bwMode="auto">
              <a:xfrm>
                <a:off x="864" y="3828"/>
                <a:ext cx="15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ASL=</a:t>
                </a:r>
                <a:r>
                  <a:rPr lang="en-US" altLang="zh-CN" sz="48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P</a:t>
                </a:r>
                <a:r>
                  <a:rPr lang="en-US" altLang="zh-CN" sz="2400" baseline="-18000" dirty="0" err="1">
                    <a:solidFill>
                      <a:schemeClr val="bg1"/>
                    </a:solidFill>
                    <a:latin typeface="方正喵呜体" panose="02010600010101010101" pitchFamily="2" charset="-122"/>
                    <a:ea typeface="方正喵呜体" panose="02010600010101010101" pitchFamily="2" charset="-122"/>
                  </a:rPr>
                  <a:t>i</a:t>
                </a:r>
                <a:r>
                  <a:rPr lang="en-US" altLang="zh-CN" sz="2400" dirty="0" err="1">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C</a:t>
                </a:r>
                <a:r>
                  <a:rPr lang="en-US" altLang="zh-CN" sz="2400" baseline="-18000" dirty="0" err="1" smtClean="0">
                    <a:solidFill>
                      <a:schemeClr val="bg1"/>
                    </a:solidFill>
                    <a:latin typeface="方正喵呜体" panose="02010600010101010101" pitchFamily="2" charset="-122"/>
                    <a:ea typeface="方正喵呜体" panose="02010600010101010101" pitchFamily="2" charset="-122"/>
                  </a:rPr>
                  <a:t>i</a:t>
                </a:r>
                <a:r>
                  <a:rPr lang="en-US" altLang="zh-CN" sz="2400" baseline="-180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3" name="Rectangle 5"/>
              <p:cNvSpPr>
                <a:spLocks noChangeArrowheads="1"/>
              </p:cNvSpPr>
              <p:nvPr/>
            </p:nvSpPr>
            <p:spPr bwMode="auto">
              <a:xfrm>
                <a:off x="1317" y="4098"/>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=1</a:t>
                </a:r>
              </a:p>
            </p:txBody>
          </p:sp>
          <p:sp>
            <p:nvSpPr>
              <p:cNvPr id="24" name="Rectangle 6"/>
              <p:cNvSpPr>
                <a:spLocks noChangeArrowheads="1"/>
              </p:cNvSpPr>
              <p:nvPr/>
            </p:nvSpPr>
            <p:spPr bwMode="auto">
              <a:xfrm>
                <a:off x="1379" y="3690"/>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n</a:t>
                </a:r>
              </a:p>
            </p:txBody>
          </p:sp>
          <p:grpSp>
            <p:nvGrpSpPr>
              <p:cNvPr id="25" name="Group 7"/>
              <p:cNvGrpSpPr>
                <a:grpSpLocks/>
              </p:cNvGrpSpPr>
              <p:nvPr/>
            </p:nvGrpSpPr>
            <p:grpSpPr bwMode="auto">
              <a:xfrm>
                <a:off x="2384" y="3718"/>
                <a:ext cx="1584" cy="584"/>
                <a:chOff x="1072" y="3118"/>
                <a:chExt cx="1584" cy="584"/>
              </a:xfrm>
            </p:grpSpPr>
            <p:sp>
              <p:nvSpPr>
                <p:cNvPr id="30" name="Rectangle 8"/>
                <p:cNvSpPr>
                  <a:spLocks noChangeArrowheads="1"/>
                </p:cNvSpPr>
                <p:nvPr/>
              </p:nvSpPr>
              <p:spPr bwMode="auto">
                <a:xfrm>
                  <a:off x="1272" y="3256"/>
                  <a:ext cx="13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4400" dirty="0">
                      <a:solidFill>
                        <a:schemeClr val="accent2">
                          <a:lumMod val="75000"/>
                        </a:schemeClr>
                      </a:solidFill>
                      <a:latin typeface="方正喵呜体" panose="02010600010101010101" pitchFamily="2" charset="-122"/>
                      <a:ea typeface="方正喵呜体" panose="02010600010101010101" pitchFamily="2" charset="-122"/>
                    </a:rPr>
                    <a:t>∑</a:t>
                  </a:r>
                  <a:r>
                    <a:rPr lang="zh-CN" altLang="en-US" sz="2400" dirty="0">
                      <a:solidFill>
                        <a:schemeClr val="accent2">
                          <a:lumMod val="75000"/>
                        </a:schemeClr>
                      </a:solidFill>
                      <a:latin typeface="方正喵呜体" panose="02010600010101010101" pitchFamily="2" charset="-122"/>
                      <a:ea typeface="方正喵呜体" panose="02010600010101010101" pitchFamily="2" charset="-122"/>
                    </a:rPr>
                    <a:t> </a:t>
                  </a:r>
                  <a:r>
                    <a:rPr lang="en-US" altLang="zh-CN" sz="2400" dirty="0" err="1" smtClean="0">
                      <a:solidFill>
                        <a:schemeClr val="accent2">
                          <a:lumMod val="75000"/>
                        </a:schemeClr>
                      </a:solidFill>
                      <a:latin typeface="方正喵呜体" panose="02010600010101010101" pitchFamily="2" charset="-122"/>
                      <a:ea typeface="方正喵呜体" panose="02010600010101010101" pitchFamily="2" charset="-122"/>
                    </a:rPr>
                    <a:t>i</a:t>
                  </a:r>
                  <a:r>
                    <a:rPr lang="en-US" altLang="zh-CN" sz="2400" dirty="0" smtClean="0">
                      <a:solidFill>
                        <a:schemeClr val="accent2">
                          <a:lumMod val="75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4400" dirty="0" smtClean="0">
                      <a:solidFill>
                        <a:srgbClr val="C00000"/>
                      </a:solidFill>
                      <a:latin typeface="方正喵呜体" panose="02010600010101010101" pitchFamily="2" charset="-122"/>
                      <a:ea typeface="方正喵呜体" panose="02010600010101010101" pitchFamily="2" charset="-122"/>
                    </a:rPr>
                    <a:t>∑</a:t>
                  </a:r>
                  <a:r>
                    <a:rPr lang="en-US" altLang="zh-CN" sz="2400" dirty="0" smtClean="0">
                      <a:solidFill>
                        <a:srgbClr val="C00000"/>
                      </a:solidFill>
                      <a:latin typeface="方正喵呜体" panose="02010600010101010101" pitchFamily="2" charset="-122"/>
                      <a:ea typeface="方正喵呜体" panose="02010600010101010101" pitchFamily="2" charset="-122"/>
                    </a:rPr>
                    <a:t>n </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31" name="Rectangle 9"/>
                <p:cNvSpPr>
                  <a:spLocks noChangeArrowheads="1"/>
                </p:cNvSpPr>
                <p:nvPr/>
              </p:nvSpPr>
              <p:spPr bwMode="auto">
                <a:xfrm>
                  <a:off x="1385" y="3498"/>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err="1">
                      <a:solidFill>
                        <a:schemeClr val="accent2">
                          <a:lumMod val="75000"/>
                        </a:schemeClr>
                      </a:solidFill>
                      <a:latin typeface="方正喵呜体" panose="02010600010101010101" pitchFamily="2" charset="-122"/>
                      <a:ea typeface="方正喵呜体" panose="02010600010101010101" pitchFamily="2" charset="-122"/>
                    </a:rPr>
                    <a:t>i</a:t>
                  </a:r>
                  <a:r>
                    <a:rPr lang="en-US" altLang="zh-CN" sz="2400" dirty="0">
                      <a:solidFill>
                        <a:schemeClr val="accent2">
                          <a:lumMod val="75000"/>
                        </a:schemeClr>
                      </a:solidFill>
                      <a:latin typeface="方正喵呜体" panose="02010600010101010101" pitchFamily="2" charset="-122"/>
                      <a:ea typeface="方正喵呜体" panose="02010600010101010101" pitchFamily="2" charset="-122"/>
                    </a:rPr>
                    <a:t>=1</a:t>
                  </a:r>
                </a:p>
              </p:txBody>
            </p:sp>
            <p:sp>
              <p:nvSpPr>
                <p:cNvPr id="32" name="Rectangle 10"/>
                <p:cNvSpPr>
                  <a:spLocks noChangeArrowheads="1"/>
                </p:cNvSpPr>
                <p:nvPr/>
              </p:nvSpPr>
              <p:spPr bwMode="auto">
                <a:xfrm>
                  <a:off x="1444" y="3118"/>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accent2">
                          <a:lumMod val="75000"/>
                        </a:schemeClr>
                      </a:solidFill>
                      <a:latin typeface="方正喵呜体" panose="02010600010101010101" pitchFamily="2" charset="-122"/>
                      <a:ea typeface="方正喵呜体" panose="02010600010101010101" pitchFamily="2" charset="-122"/>
                    </a:rPr>
                    <a:t>n</a:t>
                  </a:r>
                </a:p>
              </p:txBody>
            </p:sp>
            <p:grpSp>
              <p:nvGrpSpPr>
                <p:cNvPr id="33" name="Group 11"/>
                <p:cNvGrpSpPr>
                  <a:grpSpLocks/>
                </p:cNvGrpSpPr>
                <p:nvPr/>
              </p:nvGrpSpPr>
              <p:grpSpPr bwMode="auto">
                <a:xfrm>
                  <a:off x="1072" y="3216"/>
                  <a:ext cx="273" cy="400"/>
                  <a:chOff x="2504" y="3168"/>
                  <a:chExt cx="273" cy="400"/>
                </a:xfrm>
              </p:grpSpPr>
              <p:sp>
                <p:nvSpPr>
                  <p:cNvPr id="34" name="Rectangle 12"/>
                  <p:cNvSpPr>
                    <a:spLocks noChangeArrowheads="1"/>
                  </p:cNvSpPr>
                  <p:nvPr/>
                </p:nvSpPr>
                <p:spPr bwMode="auto">
                  <a:xfrm>
                    <a:off x="2516" y="3364"/>
                    <a:ext cx="26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2n</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grpSp>
                <p:nvGrpSpPr>
                  <p:cNvPr id="35" name="Group 13"/>
                  <p:cNvGrpSpPr>
                    <a:grpSpLocks/>
                  </p:cNvGrpSpPr>
                  <p:nvPr/>
                </p:nvGrpSpPr>
                <p:grpSpPr bwMode="auto">
                  <a:xfrm>
                    <a:off x="2504" y="3168"/>
                    <a:ext cx="222" cy="284"/>
                    <a:chOff x="2504" y="3168"/>
                    <a:chExt cx="222" cy="284"/>
                  </a:xfrm>
                </p:grpSpPr>
                <p:sp>
                  <p:nvSpPr>
                    <p:cNvPr id="36" name="Rectangle 14"/>
                    <p:cNvSpPr>
                      <a:spLocks noChangeArrowheads="1"/>
                    </p:cNvSpPr>
                    <p:nvPr/>
                  </p:nvSpPr>
                  <p:spPr bwMode="auto">
                    <a:xfrm>
                      <a:off x="2504" y="3248"/>
                      <a:ext cx="18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a:t>
                      </a:r>
                    </a:p>
                  </p:txBody>
                </p:sp>
                <p:sp>
                  <p:nvSpPr>
                    <p:cNvPr id="37" name="Rectangle 15"/>
                    <p:cNvSpPr>
                      <a:spLocks noChangeArrowheads="1"/>
                    </p:cNvSpPr>
                    <p:nvPr/>
                  </p:nvSpPr>
                  <p:spPr bwMode="auto">
                    <a:xfrm>
                      <a:off x="2544" y="3168"/>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1</a:t>
                      </a:r>
                    </a:p>
                  </p:txBody>
                </p:sp>
              </p:grpSp>
            </p:grpSp>
          </p:grpSp>
          <p:grpSp>
            <p:nvGrpSpPr>
              <p:cNvPr id="26" name="Group 16"/>
              <p:cNvGrpSpPr>
                <a:grpSpLocks/>
              </p:cNvGrpSpPr>
              <p:nvPr/>
            </p:nvGrpSpPr>
            <p:grpSpPr bwMode="auto">
              <a:xfrm>
                <a:off x="4151" y="3857"/>
                <a:ext cx="394" cy="426"/>
                <a:chOff x="3013" y="3061"/>
                <a:chExt cx="394" cy="426"/>
              </a:xfrm>
            </p:grpSpPr>
            <p:sp>
              <p:nvSpPr>
                <p:cNvPr id="27" name="Rectangle 17"/>
                <p:cNvSpPr>
                  <a:spLocks noChangeArrowheads="1"/>
                </p:cNvSpPr>
                <p:nvPr/>
              </p:nvSpPr>
              <p:spPr bwMode="auto">
                <a:xfrm>
                  <a:off x="3126" y="3283"/>
                  <a:ext cx="20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4</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8" name="Rectangle 18"/>
                <p:cNvSpPr>
                  <a:spLocks noChangeArrowheads="1"/>
                </p:cNvSpPr>
                <p:nvPr/>
              </p:nvSpPr>
              <p:spPr bwMode="auto">
                <a:xfrm>
                  <a:off x="3013" y="3061"/>
                  <a:ext cx="39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3n</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9" name="Line 19"/>
                <p:cNvSpPr>
                  <a:spLocks noChangeShapeType="1"/>
                </p:cNvSpPr>
                <p:nvPr/>
              </p:nvSpPr>
              <p:spPr bwMode="auto">
                <a:xfrm>
                  <a:off x="3044" y="3274"/>
                  <a:ext cx="363"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grpSp>
          <p:nvGrpSpPr>
            <p:cNvPr id="45" name="组合 44"/>
            <p:cNvGrpSpPr/>
            <p:nvPr/>
          </p:nvGrpSpPr>
          <p:grpSpPr>
            <a:xfrm>
              <a:off x="5923155" y="5390534"/>
              <a:ext cx="414338" cy="636264"/>
              <a:chOff x="5986156" y="5380069"/>
              <a:chExt cx="414338" cy="636264"/>
            </a:xfrm>
          </p:grpSpPr>
          <p:sp>
            <p:nvSpPr>
              <p:cNvPr id="38" name="Rectangle 15"/>
              <p:cNvSpPr>
                <a:spLocks noChangeArrowheads="1"/>
              </p:cNvSpPr>
              <p:nvPr/>
            </p:nvSpPr>
            <p:spPr bwMode="auto">
              <a:xfrm>
                <a:off x="6048863" y="5380069"/>
                <a:ext cx="2889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chemeClr val="bg1"/>
                    </a:solidFill>
                    <a:latin typeface="方正喵呜体" panose="02010600010101010101" pitchFamily="2" charset="-122"/>
                    <a:ea typeface="方正喵呜体" panose="02010600010101010101" pitchFamily="2" charset="-122"/>
                  </a:rPr>
                  <a:t>1</a:t>
                </a:r>
              </a:p>
            </p:txBody>
          </p:sp>
          <p:sp>
            <p:nvSpPr>
              <p:cNvPr id="39" name="Rectangle 12"/>
              <p:cNvSpPr>
                <a:spLocks noChangeArrowheads="1"/>
              </p:cNvSpPr>
              <p:nvPr/>
            </p:nvSpPr>
            <p:spPr bwMode="auto">
              <a:xfrm>
                <a:off x="5986156" y="5692483"/>
                <a:ext cx="4143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smtClean="0">
                    <a:solidFill>
                      <a:schemeClr val="bg1"/>
                    </a:solidFill>
                    <a:latin typeface="方正喵呜体" panose="02010600010101010101" pitchFamily="2" charset="-122"/>
                    <a:ea typeface="方正喵呜体" panose="02010600010101010101" pitchFamily="2" charset="-122"/>
                  </a:rPr>
                  <a:t>2n</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cxnSp>
            <p:nvCxnSpPr>
              <p:cNvPr id="41" name="直接连接符 40"/>
              <p:cNvCxnSpPr/>
              <p:nvPr/>
            </p:nvCxnSpPr>
            <p:spPr>
              <a:xfrm>
                <a:off x="6072675" y="5692483"/>
                <a:ext cx="2651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Rectangle 10"/>
            <p:cNvSpPr>
              <a:spLocks noChangeArrowheads="1"/>
            </p:cNvSpPr>
            <p:nvPr/>
          </p:nvSpPr>
          <p:spPr bwMode="auto">
            <a:xfrm>
              <a:off x="6305446" y="5206060"/>
              <a:ext cx="2889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solidFill>
                    <a:srgbClr val="C00000"/>
                  </a:solidFill>
                  <a:latin typeface="方正喵呜体" panose="02010600010101010101" pitchFamily="2" charset="-122"/>
                  <a:ea typeface="方正喵呜体" panose="02010600010101010101" pitchFamily="2" charset="-122"/>
                </a:rPr>
                <a:t>n</a:t>
              </a:r>
            </a:p>
          </p:txBody>
        </p:sp>
        <p:sp>
          <p:nvSpPr>
            <p:cNvPr id="44" name="Rectangle 9"/>
            <p:cNvSpPr>
              <a:spLocks noChangeArrowheads="1"/>
            </p:cNvSpPr>
            <p:nvPr/>
          </p:nvSpPr>
          <p:spPr bwMode="auto">
            <a:xfrm>
              <a:off x="6247596" y="5836944"/>
              <a:ext cx="57626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err="1">
                  <a:solidFill>
                    <a:srgbClr val="C00000"/>
                  </a:solidFill>
                  <a:latin typeface="方正喵呜体" panose="02010600010101010101" pitchFamily="2" charset="-122"/>
                  <a:ea typeface="方正喵呜体" panose="02010600010101010101" pitchFamily="2" charset="-122"/>
                </a:rPr>
                <a:t>i</a:t>
              </a:r>
              <a:r>
                <a:rPr lang="en-US" altLang="zh-CN" sz="2400" dirty="0">
                  <a:solidFill>
                    <a:srgbClr val="C00000"/>
                  </a:solidFill>
                  <a:latin typeface="方正喵呜体" panose="02010600010101010101" pitchFamily="2" charset="-122"/>
                  <a:ea typeface="方正喵呜体" panose="02010600010101010101" pitchFamily="2" charset="-122"/>
                </a:rPr>
                <a:t>=1</a:t>
              </a:r>
            </a:p>
          </p:txBody>
        </p:sp>
      </p:grpSp>
    </p:spTree>
    <p:extLst>
      <p:ext uri="{BB962C8B-B14F-4D97-AF65-F5344CB8AC3E}">
        <p14:creationId xmlns:p14="http://schemas.microsoft.com/office/powerpoint/2010/main" val="325897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57074" y="1337778"/>
            <a:ext cx="8091487" cy="538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二分查找</a:t>
            </a:r>
            <a:r>
              <a:rPr lang="en-US" altLang="zh-CN" sz="3200" dirty="0" smtClean="0">
                <a:solidFill>
                  <a:schemeClr val="bg1"/>
                </a:solidFill>
                <a:latin typeface="方正喵呜体" panose="02010600010101010101" pitchFamily="2" charset="-122"/>
                <a:ea typeface="方正喵呜体" panose="02010600010101010101" pitchFamily="2" charset="-122"/>
              </a:rPr>
              <a:t>(Binary Search)</a:t>
            </a:r>
            <a:endParaRPr lang="en-US" altLang="zh-CN" sz="3200" dirty="0">
              <a:solidFill>
                <a:schemeClr val="bg1"/>
              </a:solidFill>
              <a:latin typeface="方正喵呜体" panose="02010600010101010101" pitchFamily="2" charset="-122"/>
              <a:ea typeface="方正喵呜体" panose="02010600010101010101" pitchFamily="2" charset="-122"/>
            </a:endParaRPr>
          </a:p>
        </p:txBody>
      </p:sp>
      <p:sp>
        <p:nvSpPr>
          <p:cNvPr id="4" name="Rectangle 3"/>
          <p:cNvSpPr txBox="1">
            <a:spLocks noChangeArrowheads="1"/>
          </p:cNvSpPr>
          <p:nvPr/>
        </p:nvSpPr>
        <p:spPr>
          <a:xfrm>
            <a:off x="357074" y="2198559"/>
            <a:ext cx="8599714" cy="24200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这是一种效率较高的查找方法，前提是，查找表中的所有记录是按关键字有序</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升序或降序</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查找过程中，先确定待查找记录在表中的范围，然后逐步缩小范围</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每次将待查记录所在区间缩小一半</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，直到找到或找不到记录为止。</a:t>
            </a:r>
          </a:p>
        </p:txBody>
      </p:sp>
      <p:sp>
        <p:nvSpPr>
          <p:cNvPr id="8" name="矩形 7"/>
          <p:cNvSpPr/>
          <p:nvPr/>
        </p:nvSpPr>
        <p:spPr>
          <a:xfrm>
            <a:off x="3704253" y="5299787"/>
            <a:ext cx="233265" cy="401217"/>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15273" y="5197152"/>
            <a:ext cx="233265" cy="50385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326293" y="5122506"/>
            <a:ext cx="233265" cy="578498"/>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3233" y="5439746"/>
            <a:ext cx="233265" cy="261257"/>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37313" y="5047861"/>
            <a:ext cx="233265" cy="65314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48333" y="4977882"/>
            <a:ext cx="233265" cy="72312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59353" y="4861249"/>
            <a:ext cx="233265" cy="83975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68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372" y="1120975"/>
            <a:ext cx="8345601" cy="904863"/>
          </a:xfrm>
          <a:prstGeom prst="rect">
            <a:avLst/>
          </a:prstGeom>
        </p:spPr>
        <p:txBody>
          <a:bodyPr wrap="square">
            <a:spAutoFit/>
          </a:bodyPr>
          <a:lstStyle/>
          <a:p>
            <a:pPr>
              <a:lnSpc>
                <a:spcPct val="110000"/>
              </a:lnSpc>
            </a:pPr>
            <a:r>
              <a:rPr lang="zh-CN" altLang="en-US" sz="2400" dirty="0">
                <a:solidFill>
                  <a:schemeClr val="bg1"/>
                </a:solidFill>
                <a:latin typeface="方正喵呜体" panose="02010600010101010101" pitchFamily="2" charset="-122"/>
                <a:ea typeface="方正喵呜体" panose="02010600010101010101" pitchFamily="2" charset="-122"/>
              </a:rPr>
              <a:t>用</a:t>
            </a:r>
            <a:r>
              <a:rPr lang="en-US" altLang="zh-CN" sz="2400" b="1" dirty="0">
                <a:solidFill>
                  <a:srgbClr val="2959F3"/>
                </a:solidFill>
                <a:latin typeface="方正喵呜体" panose="02010600010101010101" pitchFamily="2" charset="-122"/>
                <a:ea typeface="方正喵呜体" panose="02010600010101010101" pitchFamily="2" charset="-122"/>
              </a:rPr>
              <a:t>Low</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b="1" dirty="0">
                <a:solidFill>
                  <a:srgbClr val="2959F3"/>
                </a:solidFill>
                <a:latin typeface="方正喵呜体" panose="02010600010101010101" pitchFamily="2" charset="-122"/>
                <a:ea typeface="方正喵呜体" panose="02010600010101010101" pitchFamily="2" charset="-122"/>
              </a:rPr>
              <a:t>High</a:t>
            </a:r>
            <a:r>
              <a:rPr lang="zh-CN" altLang="en-US" sz="2400" dirty="0">
                <a:solidFill>
                  <a:schemeClr val="bg1"/>
                </a:solidFill>
                <a:latin typeface="方正喵呜体" panose="02010600010101010101" pitchFamily="2" charset="-122"/>
                <a:ea typeface="方正喵呜体" panose="02010600010101010101" pitchFamily="2" charset="-122"/>
              </a:rPr>
              <a:t>和</a:t>
            </a:r>
            <a:r>
              <a:rPr lang="en-US" altLang="zh-CN" sz="2400" b="1" dirty="0">
                <a:solidFill>
                  <a:srgbClr val="2959F3"/>
                </a:solidFill>
                <a:latin typeface="方正喵呜体" panose="02010600010101010101" pitchFamily="2" charset="-122"/>
                <a:ea typeface="方正喵呜体" panose="02010600010101010101" pitchFamily="2" charset="-122"/>
              </a:rPr>
              <a:t>Mid</a:t>
            </a:r>
            <a:r>
              <a:rPr lang="zh-CN" altLang="en-US" sz="2400" dirty="0">
                <a:solidFill>
                  <a:schemeClr val="bg1"/>
                </a:solidFill>
                <a:latin typeface="方正喵呜体" panose="02010600010101010101" pitchFamily="2" charset="-122"/>
                <a:ea typeface="方正喵呜体" panose="02010600010101010101" pitchFamily="2" charset="-122"/>
              </a:rPr>
              <a:t>表示待查找区间的下界、上界和中间位置指针，初值为</a:t>
            </a:r>
            <a:r>
              <a:rPr lang="en-US" altLang="zh-CN" sz="2400" b="1" dirty="0" smtClean="0">
                <a:solidFill>
                  <a:srgbClr val="2959F3"/>
                </a:solidFill>
                <a:latin typeface="方正喵呜体" panose="02010600010101010101" pitchFamily="2" charset="-122"/>
                <a:ea typeface="方正喵呜体" panose="02010600010101010101" pitchFamily="2" charset="-122"/>
              </a:rPr>
              <a:t>Low</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b="1" dirty="0">
                <a:solidFill>
                  <a:srgbClr val="2959F3"/>
                </a:solidFill>
                <a:latin typeface="方正喵呜体" panose="02010600010101010101" pitchFamily="2" charset="-122"/>
                <a:ea typeface="方正喵呜体" panose="02010600010101010101" pitchFamily="2" charset="-122"/>
              </a:rPr>
              <a:t>High</a:t>
            </a:r>
            <a:r>
              <a:rPr lang="en-US" altLang="zh-CN" sz="2400" dirty="0">
                <a:solidFill>
                  <a:schemeClr val="bg1"/>
                </a:solidFill>
                <a:latin typeface="方正喵呜体" panose="02010600010101010101" pitchFamily="2" charset="-122"/>
                <a:ea typeface="方正喵呜体" panose="02010600010101010101" pitchFamily="2" charset="-122"/>
              </a:rPr>
              <a:t>=n</a:t>
            </a:r>
            <a:r>
              <a:rPr lang="zh-CN" altLang="en-US" sz="2400" dirty="0">
                <a:solidFill>
                  <a:schemeClr val="bg1"/>
                </a:solidFill>
                <a:latin typeface="方正喵呜体" panose="02010600010101010101" pitchFamily="2" charset="-122"/>
                <a:ea typeface="方正喵呜体" panose="02010600010101010101" pitchFamily="2" charset="-122"/>
              </a:rPr>
              <a:t>。</a:t>
            </a:r>
          </a:p>
        </p:txBody>
      </p:sp>
      <p:sp>
        <p:nvSpPr>
          <p:cNvPr id="3" name="Rectangle 2"/>
          <p:cNvSpPr txBox="1">
            <a:spLocks noChangeArrowheads="1"/>
          </p:cNvSpPr>
          <p:nvPr/>
        </p:nvSpPr>
        <p:spPr>
          <a:xfrm>
            <a:off x="475586" y="2276388"/>
            <a:ext cx="8348387" cy="3809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⑴   取中间位置</a:t>
            </a:r>
            <a:r>
              <a:rPr lang="en-US" altLang="zh-CN" b="1" dirty="0" smtClean="0">
                <a:solidFill>
                  <a:srgbClr val="2959F3"/>
                </a:solidFill>
                <a:latin typeface="方正喵呜体" panose="02010600010101010101" pitchFamily="2" charset="-122"/>
                <a:ea typeface="方正喵呜体" panose="02010600010101010101" pitchFamily="2" charset="-122"/>
              </a:rPr>
              <a:t>Mid</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b="1" dirty="0" smtClean="0">
                <a:solidFill>
                  <a:srgbClr val="C00000"/>
                </a:solidFill>
                <a:latin typeface="方正喵呜体" panose="02010600010101010101" pitchFamily="2" charset="-122"/>
                <a:ea typeface="方正喵呜体" panose="02010600010101010101" pitchFamily="2" charset="-122"/>
              </a:rPr>
              <a:t>Mid=</a:t>
            </a:r>
            <a:r>
              <a:rPr lang="en-US" altLang="zh-CN" b="1" dirty="0" smtClean="0">
                <a:solidFill>
                  <a:srgbClr val="C00000"/>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b="1" dirty="0" err="1" smtClean="0">
                <a:solidFill>
                  <a:srgbClr val="C00000"/>
                </a:solidFill>
                <a:latin typeface="方正喵呜体" panose="02010600010101010101" pitchFamily="2" charset="-122"/>
                <a:ea typeface="方正喵呜体" panose="02010600010101010101" pitchFamily="2" charset="-122"/>
              </a:rPr>
              <a:t>Low+High</a:t>
            </a:r>
            <a:r>
              <a:rPr lang="en-US" altLang="zh-CN" b="1" dirty="0" smtClean="0">
                <a:solidFill>
                  <a:srgbClr val="C00000"/>
                </a:solidFill>
                <a:latin typeface="方正喵呜体" panose="02010600010101010101" pitchFamily="2" charset="-122"/>
                <a:ea typeface="方正喵呜体" panose="02010600010101010101" pitchFamily="2" charset="-122"/>
                <a:sym typeface="Symbol" panose="05050102010706020507" pitchFamily="18" charset="2"/>
              </a:rPr>
              <a:t>) /2 </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zh-CN" altLang="en-US" dirty="0" smtClean="0">
              <a:solidFill>
                <a:schemeClr val="bg1"/>
              </a:solidFill>
              <a:latin typeface="方正喵呜体" panose="02010600010101010101" pitchFamily="2" charset="-122"/>
              <a:ea typeface="方正喵呜体" panose="02010600010101010101" pitchFamily="2" charset="-122"/>
              <a:sym typeface="Symbol" panose="05050102010706020507" pitchFamily="18" charset="2"/>
            </a:endParaRP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⑵</a:t>
            </a:r>
            <a:r>
              <a:rPr lang="zh-CN" altLang="en-US" dirty="0" smtClean="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   比较</a:t>
            </a:r>
            <a:r>
              <a:rPr lang="zh-CN" altLang="en-US" dirty="0" smtClean="0">
                <a:solidFill>
                  <a:schemeClr val="bg1"/>
                </a:solidFill>
                <a:latin typeface="方正喵呜体" panose="02010600010101010101" pitchFamily="2" charset="-122"/>
                <a:ea typeface="方正喵呜体" panose="02010600010101010101" pitchFamily="2" charset="-122"/>
              </a:rPr>
              <a:t>中间位置记录的关键字与给定的</a:t>
            </a:r>
            <a:r>
              <a:rPr lang="en-US" altLang="zh-CN" dirty="0" smtClean="0">
                <a:solidFill>
                  <a:schemeClr val="bg1"/>
                </a:solidFill>
                <a:latin typeface="方正喵呜体" panose="02010600010101010101" pitchFamily="2" charset="-122"/>
                <a:ea typeface="方正喵呜体" panose="02010600010101010101" pitchFamily="2" charset="-122"/>
              </a:rPr>
              <a:t>Key</a:t>
            </a:r>
            <a:r>
              <a:rPr lang="zh-CN" altLang="en-US" dirty="0" smtClean="0">
                <a:solidFill>
                  <a:schemeClr val="bg1"/>
                </a:solidFill>
                <a:latin typeface="方正喵呜体" panose="02010600010101010101" pitchFamily="2" charset="-122"/>
                <a:ea typeface="方正喵呜体" panose="02010600010101010101" pitchFamily="2" charset="-122"/>
              </a:rPr>
              <a:t>值：</a:t>
            </a:r>
          </a:p>
          <a:p>
            <a:pPr marL="901700" lvl="2"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①  相等： 查找成功；</a:t>
            </a:r>
          </a:p>
          <a:p>
            <a:pPr marL="901700" lvl="2"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②  大于：待查记录在区间的前半段，修改上界指针： </a:t>
            </a:r>
            <a:r>
              <a:rPr lang="en-US" altLang="zh-CN" sz="2400" dirty="0" smtClean="0">
                <a:solidFill>
                  <a:srgbClr val="C00000"/>
                </a:solidFill>
                <a:latin typeface="方正喵呜体" panose="02010600010101010101" pitchFamily="2" charset="-122"/>
                <a:ea typeface="方正喵呜体" panose="02010600010101010101" pitchFamily="2" charset="-122"/>
              </a:rPr>
              <a:t>High=Mid-1</a:t>
            </a:r>
            <a:r>
              <a:rPr lang="zh-CN" altLang="en-US" sz="2400" dirty="0" smtClean="0">
                <a:solidFill>
                  <a:schemeClr val="bg1"/>
                </a:solidFill>
                <a:latin typeface="方正喵呜体" panose="02010600010101010101" pitchFamily="2" charset="-122"/>
                <a:ea typeface="方正喵呜体" panose="02010600010101010101" pitchFamily="2" charset="-122"/>
              </a:rPr>
              <a:t>，转⑴ ；</a:t>
            </a:r>
          </a:p>
          <a:p>
            <a:pPr marL="901700" lvl="2"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③  小于：待查记录在区间的后半段，修改下界指针：</a:t>
            </a:r>
            <a:r>
              <a:rPr lang="en-US" altLang="zh-CN" sz="2400" dirty="0" smtClean="0">
                <a:solidFill>
                  <a:srgbClr val="C00000"/>
                </a:solidFill>
                <a:latin typeface="方正喵呜体" panose="02010600010101010101" pitchFamily="2" charset="-122"/>
                <a:ea typeface="方正喵呜体" panose="02010600010101010101" pitchFamily="2" charset="-122"/>
              </a:rPr>
              <a:t>Low=Mid+1</a:t>
            </a:r>
            <a:r>
              <a:rPr lang="zh-CN" altLang="en-US" sz="2400" dirty="0" smtClean="0">
                <a:solidFill>
                  <a:schemeClr val="bg1"/>
                </a:solidFill>
                <a:latin typeface="方正喵呜体" panose="02010600010101010101" pitchFamily="2" charset="-122"/>
                <a:ea typeface="方正喵呜体" panose="02010600010101010101" pitchFamily="2" charset="-122"/>
              </a:rPr>
              <a:t>，转⑴ ；</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直到</a:t>
            </a:r>
            <a:r>
              <a:rPr lang="en-US" altLang="zh-CN" sz="2400" dirty="0" smtClean="0">
                <a:solidFill>
                  <a:schemeClr val="bg1"/>
                </a:solidFill>
                <a:latin typeface="方正喵呜体" panose="02010600010101010101" pitchFamily="2" charset="-122"/>
                <a:ea typeface="方正喵呜体" panose="02010600010101010101" pitchFamily="2" charset="-122"/>
              </a:rPr>
              <a:t>(Low&gt;High)</a:t>
            </a:r>
            <a:r>
              <a:rPr lang="zh-CN" altLang="en-US" sz="2400" dirty="0" smtClean="0">
                <a:solidFill>
                  <a:schemeClr val="bg1"/>
                </a:solidFill>
                <a:latin typeface="方正喵呜体" panose="02010600010101010101" pitchFamily="2" charset="-122"/>
                <a:ea typeface="方正喵呜体" panose="02010600010101010101" pitchFamily="2" charset="-122"/>
              </a:rPr>
              <a:t>，查找失败。</a:t>
            </a:r>
          </a:p>
        </p:txBody>
      </p:sp>
    </p:spTree>
    <p:extLst>
      <p:ext uri="{BB962C8B-B14F-4D97-AF65-F5344CB8AC3E}">
        <p14:creationId xmlns:p14="http://schemas.microsoft.com/office/powerpoint/2010/main" val="34212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803323" y="2070449"/>
            <a:ext cx="7612818" cy="1335224"/>
            <a:chOff x="1456466" y="2415682"/>
            <a:chExt cx="5924407" cy="1039091"/>
          </a:xfrm>
        </p:grpSpPr>
        <p:sp>
          <p:nvSpPr>
            <p:cNvPr id="78" name="矩形 77"/>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9" name="矩形 78"/>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0" name="矩形 79"/>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1" name="矩形 80"/>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2" name="矩形 81"/>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方正喵呜体" panose="02010600010101010101" pitchFamily="2" charset="-122"/>
                  <a:ea typeface="方正喵呜体" panose="02010600010101010101" pitchFamily="2" charset="-122"/>
                </a:rPr>
                <a:t>21</a:t>
              </a:r>
              <a:endParaRPr lang="zh-CN" altLang="en-US" sz="2400" b="1" dirty="0">
                <a:solidFill>
                  <a:srgbClr val="C00000"/>
                </a:solidFill>
                <a:latin typeface="方正喵呜体" panose="02010600010101010101" pitchFamily="2" charset="-122"/>
                <a:ea typeface="方正喵呜体" panose="02010600010101010101" pitchFamily="2" charset="-122"/>
              </a:endParaRPr>
            </a:p>
          </p:txBody>
        </p:sp>
        <p:sp>
          <p:nvSpPr>
            <p:cNvPr id="83" name="矩形 82"/>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4" name="矩形 83"/>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5" name="矩形 84"/>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6" name="矩形 85"/>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7" name="矩形 86"/>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8" name="矩形 87"/>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9" name="矩形 88"/>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2" name="矩形 91"/>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93" name="矩形 92"/>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94" name="矩形 93"/>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95" name="矩形 94"/>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96" name="矩形 95"/>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97" name="矩形 96"/>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98" name="矩形 97"/>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99" name="矩形 98"/>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100" name="矩形 99"/>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101" name="矩形 100"/>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102" name="矩形 101"/>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103" name="矩形 102"/>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107" name="组合 106"/>
          <p:cNvGrpSpPr/>
          <p:nvPr/>
        </p:nvGrpSpPr>
        <p:grpSpPr>
          <a:xfrm>
            <a:off x="774884" y="3470988"/>
            <a:ext cx="675092" cy="1075085"/>
            <a:chOff x="774884" y="3470988"/>
            <a:chExt cx="675092" cy="1075085"/>
          </a:xfrm>
        </p:grpSpPr>
        <p:sp>
          <p:nvSpPr>
            <p:cNvPr id="104" name="上箭头 10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6" name="文本框 105"/>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108" name="组合 107"/>
          <p:cNvGrpSpPr/>
          <p:nvPr/>
        </p:nvGrpSpPr>
        <p:grpSpPr>
          <a:xfrm>
            <a:off x="7741049" y="3470988"/>
            <a:ext cx="675092" cy="1075085"/>
            <a:chOff x="774884" y="3470988"/>
            <a:chExt cx="675092" cy="1075085"/>
          </a:xfrm>
        </p:grpSpPr>
        <p:sp>
          <p:nvSpPr>
            <p:cNvPr id="109" name="上箭头 108"/>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0" name="文本框 109"/>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111" name="组合 110"/>
          <p:cNvGrpSpPr/>
          <p:nvPr/>
        </p:nvGrpSpPr>
        <p:grpSpPr>
          <a:xfrm>
            <a:off x="4602581" y="3470988"/>
            <a:ext cx="675092" cy="1075085"/>
            <a:chOff x="774884" y="3470988"/>
            <a:chExt cx="675092" cy="1075085"/>
          </a:xfrm>
        </p:grpSpPr>
        <p:sp>
          <p:nvSpPr>
            <p:cNvPr id="112" name="上箭头 111"/>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3" name="文本框 112"/>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
        <p:nvSpPr>
          <p:cNvPr id="114" name="文本框 113"/>
          <p:cNvSpPr txBox="1"/>
          <p:nvPr/>
        </p:nvSpPr>
        <p:spPr>
          <a:xfrm>
            <a:off x="3129090" y="1285618"/>
            <a:ext cx="2757889" cy="646331"/>
          </a:xfrm>
          <a:prstGeom prst="rect">
            <a:avLst/>
          </a:prstGeom>
          <a:noFill/>
        </p:spPr>
        <p:txBody>
          <a:bodyPr wrap="square" rtlCol="0">
            <a:spAutoFit/>
          </a:bodyPr>
          <a:lstStyle/>
          <a:p>
            <a:pPr algn="ctr"/>
            <a:r>
              <a:rPr lang="en-US" altLang="zh-CN" sz="3600" dirty="0" smtClean="0">
                <a:solidFill>
                  <a:srgbClr val="C00000"/>
                </a:solidFill>
                <a:latin typeface="方正喵呜体" panose="02010600010101010101" pitchFamily="2" charset="-122"/>
                <a:ea typeface="方正喵呜体" panose="02010600010101010101" pitchFamily="2" charset="-122"/>
              </a:rPr>
              <a:t>21 </a:t>
            </a:r>
            <a:r>
              <a:rPr lang="en-US" altLang="zh-CN" sz="3600" dirty="0" smtClean="0">
                <a:solidFill>
                  <a:schemeClr val="bg1"/>
                </a:solidFill>
                <a:latin typeface="方正喵呜体" panose="02010600010101010101" pitchFamily="2" charset="-122"/>
                <a:ea typeface="方正喵呜体" panose="02010600010101010101" pitchFamily="2" charset="-122"/>
              </a:rPr>
              <a:t>wanted</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846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方正喵呜体" panose="02010600010101010101" pitchFamily="2" charset="-122"/>
                  <a:ea typeface="方正喵呜体" panose="02010600010101010101" pitchFamily="2" charset="-122"/>
                </a:rPr>
                <a:t>21</a:t>
              </a:r>
              <a:endParaRPr lang="zh-CN" altLang="en-US" sz="2400" b="1" dirty="0">
                <a:solidFill>
                  <a:srgbClr val="C00000"/>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774884"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3980608" y="3470988"/>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2689876" y="3470988"/>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36161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方正喵呜体" panose="02010600010101010101" pitchFamily="2" charset="-122"/>
                  <a:ea typeface="方正喵呜体" panose="02010600010101010101" pitchFamily="2" charset="-122"/>
                </a:rPr>
                <a:t>21</a:t>
              </a:r>
              <a:endParaRPr lang="zh-CN" altLang="en-US" sz="2400" b="1" dirty="0">
                <a:solidFill>
                  <a:srgbClr val="C00000"/>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3305516" y="3481550"/>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3987838" y="3470988"/>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3987838" y="4556635"/>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330268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方正喵呜体" panose="02010600010101010101" pitchFamily="2" charset="-122"/>
                  <a:ea typeface="方正喵呜体" panose="02010600010101010101" pitchFamily="2" charset="-122"/>
                </a:rPr>
                <a:t>21</a:t>
              </a:r>
              <a:endParaRPr lang="zh-CN" altLang="en-US" sz="2400" b="1" dirty="0">
                <a:solidFill>
                  <a:srgbClr val="C00000"/>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3354037"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3362658" y="4546073"/>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3345151" y="5621158"/>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33248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774884"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7741049" y="3470988"/>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4602581" y="3470988"/>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
        <p:nvSpPr>
          <p:cNvPr id="36" name="文本框 35"/>
          <p:cNvSpPr txBox="1"/>
          <p:nvPr/>
        </p:nvSpPr>
        <p:spPr>
          <a:xfrm>
            <a:off x="3129090" y="1285618"/>
            <a:ext cx="2757889" cy="646331"/>
          </a:xfrm>
          <a:prstGeom prst="rect">
            <a:avLst/>
          </a:prstGeom>
          <a:noFill/>
        </p:spPr>
        <p:txBody>
          <a:bodyPr wrap="square" rtlCol="0">
            <a:spAutoFit/>
          </a:bodyPr>
          <a:lstStyle/>
          <a:p>
            <a:pPr algn="ctr"/>
            <a:r>
              <a:rPr lang="en-US" altLang="zh-CN" sz="3600" dirty="0" smtClean="0">
                <a:solidFill>
                  <a:srgbClr val="C00000"/>
                </a:solidFill>
                <a:latin typeface="方正喵呜体" panose="02010600010101010101" pitchFamily="2" charset="-122"/>
                <a:ea typeface="方正喵呜体" panose="02010600010101010101" pitchFamily="2" charset="-122"/>
              </a:rPr>
              <a:t>75 </a:t>
            </a:r>
            <a:r>
              <a:rPr lang="en-US" altLang="zh-CN" sz="3600" dirty="0" smtClean="0">
                <a:solidFill>
                  <a:schemeClr val="bg1"/>
                </a:solidFill>
                <a:latin typeface="方正喵呜体" panose="02010600010101010101" pitchFamily="2" charset="-122"/>
                <a:ea typeface="方正喵呜体" panose="02010600010101010101" pitchFamily="2" charset="-122"/>
              </a:rPr>
              <a:t>wanted</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8041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5251522"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7780684" y="3470988"/>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6470135" y="3470988"/>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11768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942681"/>
            <a:ext cx="9144000" cy="4731224"/>
          </a:xfrm>
          <a:prstGeom prst="rect">
            <a:avLst/>
          </a:prstGeom>
        </p:spPr>
      </p:pic>
    </p:spTree>
    <p:extLst>
      <p:ext uri="{BB962C8B-B14F-4D97-AF65-F5344CB8AC3E}">
        <p14:creationId xmlns:p14="http://schemas.microsoft.com/office/powerpoint/2010/main" val="22965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5184581"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5886979" y="3470988"/>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5874313" y="4546073"/>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73720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323" y="2070449"/>
            <a:ext cx="7612818" cy="1335224"/>
            <a:chOff x="1456466" y="2415682"/>
            <a:chExt cx="5924407" cy="1039091"/>
          </a:xfrm>
        </p:grpSpPr>
        <p:sp>
          <p:nvSpPr>
            <p:cNvPr id="3" name="矩形 2"/>
            <p:cNvSpPr/>
            <p:nvPr/>
          </p:nvSpPr>
          <p:spPr>
            <a:xfrm>
              <a:off x="145646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95098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44551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13</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6" name="矩形 5"/>
            <p:cNvSpPr/>
            <p:nvPr/>
          </p:nvSpPr>
          <p:spPr>
            <a:xfrm>
              <a:off x="2940032"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7" name="矩形 6"/>
            <p:cNvSpPr/>
            <p:nvPr/>
          </p:nvSpPr>
          <p:spPr>
            <a:xfrm>
              <a:off x="3434554"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3929076"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22</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4423598"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30</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4918120"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35</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402785"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77</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2" name="矩形 11"/>
            <p:cNvSpPr/>
            <p:nvPr/>
          </p:nvSpPr>
          <p:spPr>
            <a:xfrm>
              <a:off x="5897307"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78</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6391829"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79</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6886351" y="2997573"/>
              <a:ext cx="494522"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91</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145646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6" name="矩形 15"/>
            <p:cNvSpPr/>
            <p:nvPr/>
          </p:nvSpPr>
          <p:spPr>
            <a:xfrm>
              <a:off x="195098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17" name="矩形 16"/>
            <p:cNvSpPr/>
            <p:nvPr/>
          </p:nvSpPr>
          <p:spPr>
            <a:xfrm>
              <a:off x="244551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18" name="矩形 17"/>
            <p:cNvSpPr/>
            <p:nvPr/>
          </p:nvSpPr>
          <p:spPr>
            <a:xfrm>
              <a:off x="2940032"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9" name="矩形 18"/>
            <p:cNvSpPr/>
            <p:nvPr/>
          </p:nvSpPr>
          <p:spPr>
            <a:xfrm>
              <a:off x="3434554"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0" name="矩形 19"/>
            <p:cNvSpPr/>
            <p:nvPr/>
          </p:nvSpPr>
          <p:spPr>
            <a:xfrm>
              <a:off x="3929076"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21" name="矩形 20"/>
            <p:cNvSpPr/>
            <p:nvPr/>
          </p:nvSpPr>
          <p:spPr>
            <a:xfrm>
              <a:off x="4423598"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2" name="矩形 21"/>
            <p:cNvSpPr/>
            <p:nvPr/>
          </p:nvSpPr>
          <p:spPr>
            <a:xfrm>
              <a:off x="4918120"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3" name="矩形 22"/>
            <p:cNvSpPr/>
            <p:nvPr/>
          </p:nvSpPr>
          <p:spPr>
            <a:xfrm>
              <a:off x="5402785"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24" name="矩形 23"/>
            <p:cNvSpPr/>
            <p:nvPr/>
          </p:nvSpPr>
          <p:spPr>
            <a:xfrm>
              <a:off x="5897307"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25" name="矩形 24"/>
            <p:cNvSpPr/>
            <p:nvPr/>
          </p:nvSpPr>
          <p:spPr>
            <a:xfrm>
              <a:off x="6391829"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26" name="矩形 25"/>
            <p:cNvSpPr/>
            <p:nvPr/>
          </p:nvSpPr>
          <p:spPr>
            <a:xfrm>
              <a:off x="6886351" y="2415682"/>
              <a:ext cx="494522"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grpSp>
      <p:grpSp>
        <p:nvGrpSpPr>
          <p:cNvPr id="27" name="组合 26"/>
          <p:cNvGrpSpPr/>
          <p:nvPr/>
        </p:nvGrpSpPr>
        <p:grpSpPr>
          <a:xfrm>
            <a:off x="5211887" y="3470988"/>
            <a:ext cx="675092" cy="1075085"/>
            <a:chOff x="774884" y="3470988"/>
            <a:chExt cx="675092" cy="1075085"/>
          </a:xfrm>
        </p:grpSpPr>
        <p:sp>
          <p:nvSpPr>
            <p:cNvPr id="28" name="上箭头 27"/>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文本框 28"/>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low</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5199221" y="4546073"/>
            <a:ext cx="675092" cy="1075085"/>
            <a:chOff x="774884" y="3470988"/>
            <a:chExt cx="675092" cy="1075085"/>
          </a:xfrm>
        </p:grpSpPr>
        <p:sp>
          <p:nvSpPr>
            <p:cNvPr id="31" name="上箭头 30"/>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文本框 31"/>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high</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grpSp>
        <p:nvGrpSpPr>
          <p:cNvPr id="33" name="组合 32"/>
          <p:cNvGrpSpPr/>
          <p:nvPr/>
        </p:nvGrpSpPr>
        <p:grpSpPr>
          <a:xfrm>
            <a:off x="5199221" y="5621158"/>
            <a:ext cx="675092" cy="1075085"/>
            <a:chOff x="774884" y="3470988"/>
            <a:chExt cx="675092" cy="1075085"/>
          </a:xfrm>
        </p:grpSpPr>
        <p:sp>
          <p:nvSpPr>
            <p:cNvPr id="34" name="上箭头 33"/>
            <p:cNvSpPr/>
            <p:nvPr/>
          </p:nvSpPr>
          <p:spPr>
            <a:xfrm>
              <a:off x="845798" y="3470988"/>
              <a:ext cx="550506" cy="61342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文本框 34"/>
            <p:cNvSpPr txBox="1"/>
            <p:nvPr/>
          </p:nvSpPr>
          <p:spPr>
            <a:xfrm>
              <a:off x="774884" y="4084408"/>
              <a:ext cx="675092" cy="461665"/>
            </a:xfrm>
            <a:prstGeom prst="rect">
              <a:avLst/>
            </a:prstGeom>
            <a:noFill/>
          </p:spPr>
          <p:txBody>
            <a:bodyPr wrap="square" rtlCol="0">
              <a:spAutoFit/>
            </a:bodyPr>
            <a:lstStyle/>
            <a:p>
              <a:pPr algn="ctr"/>
              <a:r>
                <a:rPr lang="en-US" altLang="zh-CN" sz="2400" b="1" dirty="0" smtClean="0">
                  <a:solidFill>
                    <a:srgbClr val="7030A0"/>
                  </a:solidFill>
                  <a:latin typeface="方正喵呜体" panose="02010600010101010101" pitchFamily="2" charset="-122"/>
                  <a:ea typeface="方正喵呜体" panose="02010600010101010101" pitchFamily="2" charset="-122"/>
                </a:rPr>
                <a:t>mid</a:t>
              </a:r>
              <a:endParaRPr lang="zh-CN" altLang="en-US" sz="2400" b="1" dirty="0">
                <a:solidFill>
                  <a:srgbClr val="7030A0"/>
                </a:solidFill>
                <a:latin typeface="方正喵呜体" panose="02010600010101010101" pitchFamily="2" charset="-122"/>
                <a:ea typeface="方正喵呜体" panose="02010600010101010101" pitchFamily="2" charset="-122"/>
              </a:endParaRPr>
            </a:p>
          </p:txBody>
        </p:sp>
      </p:grpSp>
      <p:sp>
        <p:nvSpPr>
          <p:cNvPr id="36" name="文本框 35"/>
          <p:cNvSpPr txBox="1"/>
          <p:nvPr/>
        </p:nvSpPr>
        <p:spPr>
          <a:xfrm>
            <a:off x="3129090" y="1285618"/>
            <a:ext cx="2757889" cy="646331"/>
          </a:xfrm>
          <a:prstGeom prst="rect">
            <a:avLst/>
          </a:prstGeom>
          <a:noFill/>
        </p:spPr>
        <p:txBody>
          <a:bodyPr wrap="square" rtlCol="0">
            <a:spAutoFit/>
          </a:bodyPr>
          <a:lstStyle/>
          <a:p>
            <a:pPr algn="ctr"/>
            <a:r>
              <a:rPr lang="en-US" altLang="zh-CN" sz="3600" dirty="0" smtClean="0">
                <a:solidFill>
                  <a:srgbClr val="C00000"/>
                </a:solidFill>
                <a:latin typeface="方正喵呜体" panose="02010600010101010101" pitchFamily="2" charset="-122"/>
                <a:ea typeface="方正喵呜体" panose="02010600010101010101" pitchFamily="2" charset="-122"/>
              </a:rPr>
              <a:t>75 </a:t>
            </a:r>
            <a:r>
              <a:rPr lang="en-US" altLang="zh-CN" sz="3600" dirty="0" smtClean="0">
                <a:solidFill>
                  <a:schemeClr val="bg1"/>
                </a:solidFill>
                <a:latin typeface="方正喵呜体" panose="02010600010101010101" pitchFamily="2" charset="-122"/>
                <a:ea typeface="方正喵呜体" panose="02010600010101010101" pitchFamily="2" charset="-122"/>
              </a:rPr>
              <a:t>wanted</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38929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p:cNvSpPr>
            <a:spLocks noChangeArrowheads="1"/>
          </p:cNvSpPr>
          <p:nvPr/>
        </p:nvSpPr>
        <p:spPr bwMode="auto">
          <a:xfrm>
            <a:off x="152400" y="152400"/>
            <a:ext cx="8839200" cy="608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444500" eaLnBrk="0" hangingPunct="0">
              <a:defRPr kumimoji="1" sz="2400">
                <a:solidFill>
                  <a:schemeClr val="tx1"/>
                </a:solidFill>
                <a:latin typeface="Times New Roman" panose="02020603050405020304" pitchFamily="18" charset="0"/>
                <a:ea typeface="宋体" panose="02010600030101010101" pitchFamily="2" charset="-122"/>
              </a:defRPr>
            </a:lvl2pPr>
            <a:lvl3pPr marL="901700" eaLnBrk="0" hangingPunct="0">
              <a:defRPr kumimoji="1" sz="2400">
                <a:solidFill>
                  <a:schemeClr val="tx1"/>
                </a:solidFill>
                <a:latin typeface="Times New Roman" panose="02020603050405020304" pitchFamily="18" charset="0"/>
                <a:ea typeface="宋体" panose="02010600030101010101" pitchFamily="2" charset="-122"/>
              </a:defRPr>
            </a:lvl3pPr>
            <a:lvl4pPr marL="2605088" indent="-457200" eaLnBrk="0" hangingPunct="0">
              <a:defRPr kumimoji="1" sz="2400">
                <a:solidFill>
                  <a:schemeClr val="tx1"/>
                </a:solidFill>
                <a:latin typeface="Times New Roman" panose="02020603050405020304" pitchFamily="18" charset="0"/>
                <a:ea typeface="宋体" panose="02010600030101010101" pitchFamily="2" charset="-122"/>
              </a:defRPr>
            </a:lvl4pPr>
            <a:lvl5pPr marL="3241675" indent="-457200" eaLnBrk="0" hangingPunct="0">
              <a:defRPr kumimoji="1" sz="2400">
                <a:solidFill>
                  <a:schemeClr val="tx1"/>
                </a:solidFill>
                <a:latin typeface="Times New Roman" panose="02020603050405020304" pitchFamily="18" charset="0"/>
                <a:ea typeface="宋体" panose="02010600030101010101" pitchFamily="2" charset="-122"/>
              </a:defRPr>
            </a:lvl5pPr>
            <a:lvl6pPr marL="3698875"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56075"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13275"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70475"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20000"/>
              </a:spcBef>
              <a:buClr>
                <a:schemeClr val="accent2"/>
              </a:buClr>
              <a:buSzPct val="80000"/>
              <a:buFont typeface="Wingdings" panose="05000000000000000000" pitchFamily="2" charset="2"/>
              <a:buNone/>
            </a:pPr>
            <a:r>
              <a:rPr lang="zh-CN" altLang="en-US" sz="3600" dirty="0" smtClean="0">
                <a:solidFill>
                  <a:schemeClr val="bg1"/>
                </a:solidFill>
                <a:latin typeface="方正喵呜体" panose="02010600010101010101" pitchFamily="2" charset="-122"/>
                <a:ea typeface="方正喵呜体" panose="02010600010101010101" pitchFamily="2" charset="-122"/>
              </a:rPr>
              <a:t>算法分析</a:t>
            </a:r>
            <a:endParaRPr lang="zh-CN" altLang="en-US" sz="3600" dirty="0">
              <a:solidFill>
                <a:schemeClr val="bg1"/>
              </a:solidFill>
              <a:latin typeface="方正喵呜体" panose="02010600010101010101" pitchFamily="2" charset="-122"/>
              <a:ea typeface="方正喵呜体" panose="02010600010101010101" pitchFamily="2" charset="-122"/>
            </a:endParaRPr>
          </a:p>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①  查找时每经过一次比较，查找范围就缩小一半，该过程可用一棵二叉树</a:t>
            </a:r>
            <a:r>
              <a:rPr lang="zh-CN" altLang="en-US" dirty="0" smtClean="0">
                <a:solidFill>
                  <a:schemeClr val="bg1"/>
                </a:solidFill>
                <a:latin typeface="方正喵呜体" panose="02010600010101010101" pitchFamily="2" charset="-122"/>
                <a:ea typeface="方正喵呜体" panose="02010600010101010101" pitchFamily="2" charset="-122"/>
              </a:rPr>
              <a:t>表示，这样</a:t>
            </a:r>
            <a:r>
              <a:rPr lang="zh-CN" altLang="en-US" dirty="0">
                <a:solidFill>
                  <a:schemeClr val="bg1"/>
                </a:solidFill>
                <a:latin typeface="方正喵呜体" panose="02010600010101010101" pitchFamily="2" charset="-122"/>
                <a:ea typeface="方正喵呜体" panose="02010600010101010101" pitchFamily="2" charset="-122"/>
              </a:rPr>
              <a:t>所得到的二叉树称为判定树</a:t>
            </a:r>
            <a:r>
              <a:rPr lang="en-US" altLang="zh-CN" dirty="0">
                <a:solidFill>
                  <a:schemeClr val="bg1"/>
                </a:solidFill>
                <a:latin typeface="方正喵呜体" panose="02010600010101010101" pitchFamily="2" charset="-122"/>
                <a:ea typeface="方正喵呜体" panose="02010600010101010101" pitchFamily="2" charset="-122"/>
              </a:rPr>
              <a:t>(Decision Tree)</a:t>
            </a:r>
            <a:r>
              <a:rPr lang="zh-CN" altLang="en-US" dirty="0">
                <a:solidFill>
                  <a:schemeClr val="bg1"/>
                </a:solidFill>
                <a:latin typeface="方正喵呜体" panose="02010600010101010101" pitchFamily="2" charset="-122"/>
                <a:ea typeface="方正喵呜体" panose="02010600010101010101" pitchFamily="2" charset="-122"/>
              </a:rPr>
              <a:t>。</a:t>
            </a:r>
          </a:p>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②  将二叉判定树的第</a:t>
            </a:r>
            <a:r>
              <a:rPr lang="zh-CN" altLang="en-US"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zh-CN" altLang="en-US" dirty="0">
                <a:solidFill>
                  <a:schemeClr val="bg1"/>
                </a:solidFill>
                <a:latin typeface="方正喵呜体" panose="02010600010101010101" pitchFamily="2" charset="-122"/>
                <a:ea typeface="方正喵呜体" panose="02010600010101010101" pitchFamily="2" charset="-12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rPr>
              <a:t>n</a:t>
            </a:r>
            <a:r>
              <a:rPr lang="en-US" altLang="zh-CN" b="1" dirty="0" smtClean="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 </a:t>
            </a:r>
            <a:r>
              <a:rPr lang="en-US" altLang="zh-CN" dirty="0" smtClean="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1</a:t>
            </a:r>
            <a:r>
              <a:rPr lang="zh-CN" altLang="en-US"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层上的结点补齐就成为一棵满</a:t>
            </a:r>
            <a:r>
              <a:rPr lang="zh-CN" altLang="en-US" dirty="0">
                <a:solidFill>
                  <a:schemeClr val="bg1"/>
                </a:solidFill>
                <a:latin typeface="方正喵呜体" panose="02010600010101010101" pitchFamily="2" charset="-122"/>
                <a:ea typeface="方正喵呜体" panose="02010600010101010101" pitchFamily="2" charset="-122"/>
              </a:rPr>
              <a:t>二叉树，深度不变，</a:t>
            </a:r>
            <a:r>
              <a:rPr lang="en-US" altLang="zh-CN" dirty="0">
                <a:solidFill>
                  <a:schemeClr val="bg1"/>
                </a:solidFill>
                <a:latin typeface="方正喵呜体" panose="02010600010101010101" pitchFamily="2" charset="-122"/>
                <a:ea typeface="方正喵呜体" panose="02010600010101010101" pitchFamily="2" charset="-122"/>
              </a:rPr>
              <a:t>h= </a:t>
            </a:r>
            <a:r>
              <a:rPr lang="en-US" altLang="zh-CN"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baseline="-25000" dirty="0">
                <a:solidFill>
                  <a:schemeClr val="bg1"/>
                </a:solidFill>
                <a:latin typeface="方正喵呜体" panose="02010600010101010101" pitchFamily="2" charset="-122"/>
                <a:ea typeface="方正喵呜体" panose="02010600010101010101" pitchFamily="2" charset="-122"/>
              </a:rPr>
              <a:t>2</a:t>
            </a:r>
            <a:r>
              <a:rPr lang="en-US" altLang="zh-CN" dirty="0">
                <a:solidFill>
                  <a:schemeClr val="bg1"/>
                </a:solidFill>
                <a:latin typeface="方正喵呜体" panose="02010600010101010101" pitchFamily="2" charset="-122"/>
                <a:ea typeface="方正喵呜体" panose="02010600010101010101" pitchFamily="2" charset="-122"/>
              </a:rPr>
              <a:t>(n+1</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b="1" dirty="0" smtClean="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 </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8" name="Rectangle 2"/>
          <p:cNvSpPr>
            <a:spLocks noChangeArrowheads="1"/>
          </p:cNvSpPr>
          <p:nvPr/>
        </p:nvSpPr>
        <p:spPr bwMode="auto">
          <a:xfrm>
            <a:off x="152400" y="3194844"/>
            <a:ext cx="8839200" cy="132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444500" eaLnBrk="0" hangingPunct="0">
              <a:defRPr kumimoji="1" sz="2400">
                <a:solidFill>
                  <a:schemeClr val="tx1"/>
                </a:solidFill>
                <a:latin typeface="Times New Roman" panose="02020603050405020304" pitchFamily="18" charset="0"/>
                <a:ea typeface="宋体" panose="02010600030101010101" pitchFamily="2" charset="-122"/>
              </a:defRPr>
            </a:lvl2pPr>
            <a:lvl3pPr marL="1982788" indent="-457200" eaLnBrk="0" hangingPunct="0">
              <a:defRPr kumimoji="1" sz="2400">
                <a:solidFill>
                  <a:schemeClr val="tx1"/>
                </a:solidFill>
                <a:latin typeface="Times New Roman" panose="02020603050405020304" pitchFamily="18" charset="0"/>
                <a:ea typeface="宋体" panose="02010600030101010101" pitchFamily="2" charset="-122"/>
              </a:defRPr>
            </a:lvl3pPr>
            <a:lvl4pPr marL="2619375" indent="-457200" eaLnBrk="0" hangingPunct="0">
              <a:defRPr kumimoji="1" sz="2400">
                <a:solidFill>
                  <a:schemeClr val="tx1"/>
                </a:solidFill>
                <a:latin typeface="Times New Roman" panose="02020603050405020304" pitchFamily="18" charset="0"/>
                <a:ea typeface="宋体" panose="02010600030101010101" pitchFamily="2" charset="-122"/>
              </a:defRPr>
            </a:lvl4pPr>
            <a:lvl5pPr marL="3255963" indent="-457200" eaLnBrk="0" hangingPunct="0">
              <a:defRPr kumimoji="1" sz="2400">
                <a:solidFill>
                  <a:schemeClr val="tx1"/>
                </a:solidFill>
                <a:latin typeface="Times New Roman" panose="02020603050405020304" pitchFamily="18" charset="0"/>
                <a:ea typeface="宋体" panose="02010600030101010101" pitchFamily="2" charset="-122"/>
              </a:defRPr>
            </a:lvl5pPr>
            <a:lvl6pPr marL="37131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1703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6275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084763" indent="-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③  由</a:t>
            </a:r>
            <a:r>
              <a:rPr lang="zh-CN" altLang="en-US"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满</a:t>
            </a:r>
            <a:r>
              <a:rPr lang="zh-CN" altLang="en-US" dirty="0">
                <a:solidFill>
                  <a:schemeClr val="bg1"/>
                </a:solidFill>
                <a:latin typeface="方正喵呜体" panose="02010600010101010101" pitchFamily="2" charset="-122"/>
                <a:ea typeface="方正喵呜体" panose="02010600010101010101" pitchFamily="2" charset="-122"/>
              </a:rPr>
              <a:t>二叉树性质知，第</a:t>
            </a:r>
            <a:r>
              <a:rPr lang="en-US" altLang="zh-CN" dirty="0" err="1">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层上的结点数为</a:t>
            </a:r>
            <a:r>
              <a:rPr lang="en-US" altLang="zh-CN" dirty="0">
                <a:solidFill>
                  <a:schemeClr val="bg1"/>
                </a:solidFill>
                <a:latin typeface="方正喵呜体" panose="02010600010101010101" pitchFamily="2" charset="-122"/>
                <a:ea typeface="方正喵呜体" panose="02010600010101010101" pitchFamily="2" charset="-122"/>
              </a:rPr>
              <a:t>2</a:t>
            </a:r>
            <a:r>
              <a:rPr lang="en-US" altLang="zh-CN" baseline="30000" dirty="0">
                <a:solidFill>
                  <a:schemeClr val="bg1"/>
                </a:solidFill>
                <a:latin typeface="方正喵呜体" panose="02010600010101010101" pitchFamily="2" charset="-122"/>
                <a:ea typeface="方正喵呜体" panose="02010600010101010101" pitchFamily="2" charset="-122"/>
              </a:rPr>
              <a:t>i-1</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dirty="0" err="1">
                <a:solidFill>
                  <a:schemeClr val="bg1"/>
                </a:solidFill>
                <a:latin typeface="方正喵呜体" panose="02010600010101010101" pitchFamily="2" charset="-122"/>
                <a:ea typeface="方正喵呜体" panose="02010600010101010101" pitchFamily="2" charset="-122"/>
              </a:rPr>
              <a:t>i≤h</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，设表中每个记录的查找概率相等，即</a:t>
            </a:r>
            <a:r>
              <a:rPr lang="en-US" altLang="zh-CN" dirty="0">
                <a:solidFill>
                  <a:schemeClr val="bg1"/>
                </a:solidFill>
                <a:latin typeface="方正喵呜体" panose="02010600010101010101" pitchFamily="2" charset="-122"/>
                <a:ea typeface="方正喵呜体" panose="02010600010101010101" pitchFamily="2" charset="-122"/>
              </a:rPr>
              <a:t>P</a:t>
            </a:r>
            <a:r>
              <a:rPr lang="en-US" altLang="zh-CN" baseline="-18000" dirty="0">
                <a:solidFill>
                  <a:schemeClr val="bg1"/>
                </a:solidFill>
                <a:latin typeface="方正喵呜体" panose="02010600010101010101" pitchFamily="2" charset="-122"/>
                <a:ea typeface="方正喵呜体" panose="02010600010101010101" pitchFamily="2" charset="-122"/>
              </a:rPr>
              <a:t>i</a:t>
            </a:r>
            <a:r>
              <a:rPr lang="en-US" altLang="zh-CN" dirty="0">
                <a:solidFill>
                  <a:schemeClr val="bg1"/>
                </a:solidFill>
                <a:latin typeface="方正喵呜体" panose="02010600010101010101" pitchFamily="2" charset="-122"/>
                <a:ea typeface="方正喵呜体" panose="02010600010101010101" pitchFamily="2" charset="-122"/>
              </a:rPr>
              <a:t>=1/n</a:t>
            </a:r>
            <a:r>
              <a:rPr lang="zh-CN" altLang="en-US" dirty="0">
                <a:solidFill>
                  <a:schemeClr val="bg1"/>
                </a:solidFill>
                <a:latin typeface="方正喵呜体" panose="02010600010101010101" pitchFamily="2" charset="-122"/>
                <a:ea typeface="方正喵呜体" panose="02010600010101010101" pitchFamily="2" charset="-122"/>
              </a:rPr>
              <a:t>，查找成功时的平均查找长度</a:t>
            </a:r>
            <a:r>
              <a:rPr lang="en-US" altLang="zh-CN" dirty="0">
                <a:solidFill>
                  <a:schemeClr val="bg1"/>
                </a:solidFill>
                <a:latin typeface="方正喵呜体" panose="02010600010101010101" pitchFamily="2" charset="-122"/>
                <a:ea typeface="方正喵呜体" panose="02010600010101010101" pitchFamily="2" charset="-122"/>
              </a:rPr>
              <a:t>ASL</a:t>
            </a:r>
            <a:r>
              <a:rPr lang="zh-CN" altLang="en-US" dirty="0">
                <a:solidFill>
                  <a:schemeClr val="bg1"/>
                </a:solidFill>
                <a:latin typeface="方正喵呜体" panose="02010600010101010101" pitchFamily="2" charset="-122"/>
                <a:ea typeface="方正喵呜体" panose="02010600010101010101" pitchFamily="2" charset="-122"/>
              </a:rPr>
              <a:t>：</a:t>
            </a:r>
          </a:p>
        </p:txBody>
      </p:sp>
      <p:grpSp>
        <p:nvGrpSpPr>
          <p:cNvPr id="39" name="Group 3"/>
          <p:cNvGrpSpPr>
            <a:grpSpLocks/>
          </p:cNvGrpSpPr>
          <p:nvPr/>
        </p:nvGrpSpPr>
        <p:grpSpPr bwMode="auto">
          <a:xfrm>
            <a:off x="1280318" y="4771606"/>
            <a:ext cx="5999163" cy="1023938"/>
            <a:chOff x="576" y="2621"/>
            <a:chExt cx="3779" cy="645"/>
          </a:xfrm>
        </p:grpSpPr>
        <p:grpSp>
          <p:nvGrpSpPr>
            <p:cNvPr id="40" name="Group 4"/>
            <p:cNvGrpSpPr>
              <a:grpSpLocks/>
            </p:cNvGrpSpPr>
            <p:nvPr/>
          </p:nvGrpSpPr>
          <p:grpSpPr bwMode="auto">
            <a:xfrm>
              <a:off x="576" y="2621"/>
              <a:ext cx="1584" cy="645"/>
              <a:chOff x="576" y="2621"/>
              <a:chExt cx="1584" cy="645"/>
            </a:xfrm>
          </p:grpSpPr>
          <p:sp>
            <p:nvSpPr>
              <p:cNvPr id="56" name="Rectangle 5"/>
              <p:cNvSpPr>
                <a:spLocks noChangeArrowheads="1"/>
              </p:cNvSpPr>
              <p:nvPr/>
            </p:nvSpPr>
            <p:spPr bwMode="auto">
              <a:xfrm>
                <a:off x="576" y="2744"/>
                <a:ext cx="15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dirty="0">
                    <a:solidFill>
                      <a:schemeClr val="bg1"/>
                    </a:solidFill>
                  </a:rPr>
                  <a:t>ASL=</a:t>
                </a:r>
                <a:r>
                  <a:rPr lang="en-US" altLang="zh-CN" sz="4000" dirty="0">
                    <a:solidFill>
                      <a:schemeClr val="bg1"/>
                    </a:solidFill>
                  </a:rPr>
                  <a:t>∑</a:t>
                </a:r>
                <a:r>
                  <a:rPr lang="en-US" altLang="zh-CN" sz="2800" dirty="0">
                    <a:solidFill>
                      <a:schemeClr val="bg1"/>
                    </a:solidFill>
                  </a:rPr>
                  <a:t> </a:t>
                </a:r>
                <a:r>
                  <a:rPr lang="en-US" altLang="zh-CN" sz="2800" dirty="0" err="1">
                    <a:solidFill>
                      <a:schemeClr val="bg1"/>
                    </a:solidFill>
                  </a:rPr>
                  <a:t>P</a:t>
                </a:r>
                <a:r>
                  <a:rPr lang="en-US" altLang="zh-CN" sz="2800" baseline="-18000" dirty="0" err="1">
                    <a:solidFill>
                      <a:schemeClr val="bg1"/>
                    </a:solidFill>
                  </a:rPr>
                  <a:t>i</a:t>
                </a:r>
                <a:r>
                  <a:rPr lang="en-US" altLang="zh-CN" sz="2800" dirty="0" err="1">
                    <a:solidFill>
                      <a:schemeClr val="bg1"/>
                    </a:solidFill>
                    <a:sym typeface="Symbol" panose="05050102010706020507" pitchFamily="18" charset="2"/>
                  </a:rPr>
                  <a:t></a:t>
                </a:r>
                <a:r>
                  <a:rPr lang="en-US" altLang="zh-CN" sz="2800" dirty="0" err="1" smtClean="0">
                    <a:solidFill>
                      <a:schemeClr val="bg1"/>
                    </a:solidFill>
                  </a:rPr>
                  <a:t>C</a:t>
                </a:r>
                <a:r>
                  <a:rPr lang="en-US" altLang="zh-CN" sz="2800" baseline="-18000" dirty="0" err="1" smtClean="0">
                    <a:solidFill>
                      <a:schemeClr val="bg1"/>
                    </a:solidFill>
                  </a:rPr>
                  <a:t>i</a:t>
                </a:r>
                <a:r>
                  <a:rPr lang="en-US" altLang="zh-CN" sz="2800" baseline="-18000" dirty="0" smtClean="0">
                    <a:solidFill>
                      <a:schemeClr val="bg1"/>
                    </a:solidFill>
                  </a:rPr>
                  <a:t> </a:t>
                </a:r>
                <a:r>
                  <a:rPr lang="en-US" altLang="zh-CN" sz="2800" dirty="0" smtClean="0">
                    <a:solidFill>
                      <a:schemeClr val="bg1"/>
                    </a:solidFill>
                  </a:rPr>
                  <a:t>=</a:t>
                </a:r>
                <a:endParaRPr lang="en-US" altLang="zh-CN" sz="2800" dirty="0">
                  <a:solidFill>
                    <a:schemeClr val="bg1"/>
                  </a:solidFill>
                </a:endParaRPr>
              </a:p>
            </p:txBody>
          </p:sp>
          <p:sp>
            <p:nvSpPr>
              <p:cNvPr id="57" name="Rectangle 6"/>
              <p:cNvSpPr>
                <a:spLocks noChangeArrowheads="1"/>
              </p:cNvSpPr>
              <p:nvPr/>
            </p:nvSpPr>
            <p:spPr bwMode="auto">
              <a:xfrm>
                <a:off x="1031" y="3062"/>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err="1">
                    <a:solidFill>
                      <a:schemeClr val="bg1"/>
                    </a:solidFill>
                  </a:rPr>
                  <a:t>i</a:t>
                </a:r>
                <a:r>
                  <a:rPr lang="en-US" altLang="zh-CN" dirty="0">
                    <a:solidFill>
                      <a:schemeClr val="bg1"/>
                    </a:solidFill>
                  </a:rPr>
                  <a:t>=1</a:t>
                </a:r>
              </a:p>
            </p:txBody>
          </p:sp>
          <p:sp>
            <p:nvSpPr>
              <p:cNvPr id="58" name="Rectangle 7"/>
              <p:cNvSpPr>
                <a:spLocks noChangeArrowheads="1"/>
              </p:cNvSpPr>
              <p:nvPr/>
            </p:nvSpPr>
            <p:spPr bwMode="auto">
              <a:xfrm>
                <a:off x="1071" y="2621"/>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grpSp>
        <p:grpSp>
          <p:nvGrpSpPr>
            <p:cNvPr id="41" name="Group 8"/>
            <p:cNvGrpSpPr>
              <a:grpSpLocks/>
            </p:cNvGrpSpPr>
            <p:nvPr/>
          </p:nvGrpSpPr>
          <p:grpSpPr bwMode="auto">
            <a:xfrm>
              <a:off x="1887" y="2657"/>
              <a:ext cx="1137" cy="608"/>
              <a:chOff x="863" y="3141"/>
              <a:chExt cx="1137" cy="608"/>
            </a:xfrm>
          </p:grpSpPr>
          <p:sp>
            <p:nvSpPr>
              <p:cNvPr id="48" name="Rectangle 9"/>
              <p:cNvSpPr>
                <a:spLocks noChangeArrowheads="1"/>
              </p:cNvSpPr>
              <p:nvPr/>
            </p:nvSpPr>
            <p:spPr bwMode="auto">
              <a:xfrm>
                <a:off x="1025" y="3247"/>
                <a:ext cx="9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3600" dirty="0">
                    <a:solidFill>
                      <a:schemeClr val="bg1"/>
                    </a:solidFill>
                  </a:rPr>
                  <a:t>∑</a:t>
                </a:r>
                <a:r>
                  <a:rPr lang="zh-CN" altLang="en-US" sz="2800" dirty="0">
                    <a:solidFill>
                      <a:schemeClr val="bg1"/>
                    </a:solidFill>
                  </a:rPr>
                  <a:t> </a:t>
                </a:r>
                <a:r>
                  <a:rPr lang="en-US" altLang="zh-CN" sz="2800" dirty="0">
                    <a:solidFill>
                      <a:schemeClr val="bg1"/>
                    </a:solidFill>
                  </a:rPr>
                  <a:t>j</a:t>
                </a:r>
                <a:r>
                  <a:rPr lang="en-US" altLang="zh-CN" sz="2800" dirty="0">
                    <a:solidFill>
                      <a:schemeClr val="bg1"/>
                    </a:solidFill>
                    <a:sym typeface="Symbol" panose="05050102010706020507" pitchFamily="18" charset="2"/>
                  </a:rPr>
                  <a:t>2</a:t>
                </a:r>
                <a:r>
                  <a:rPr lang="en-US" altLang="zh-CN" sz="2800" baseline="30000" dirty="0">
                    <a:solidFill>
                      <a:schemeClr val="bg1"/>
                    </a:solidFill>
                    <a:sym typeface="Symbol" panose="05050102010706020507" pitchFamily="18" charset="2"/>
                  </a:rPr>
                  <a:t>j-1</a:t>
                </a:r>
                <a:r>
                  <a:rPr lang="en-US" altLang="zh-CN" sz="2800" dirty="0">
                    <a:solidFill>
                      <a:schemeClr val="bg1"/>
                    </a:solidFill>
                  </a:rPr>
                  <a:t>=</a:t>
                </a:r>
              </a:p>
            </p:txBody>
          </p:sp>
          <p:sp>
            <p:nvSpPr>
              <p:cNvPr id="49" name="Rectangle 10"/>
              <p:cNvSpPr>
                <a:spLocks noChangeArrowheads="1"/>
              </p:cNvSpPr>
              <p:nvPr/>
            </p:nvSpPr>
            <p:spPr bwMode="auto">
              <a:xfrm>
                <a:off x="1029" y="3545"/>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j=1</a:t>
                </a:r>
              </a:p>
            </p:txBody>
          </p:sp>
          <p:sp>
            <p:nvSpPr>
              <p:cNvPr id="50" name="Rectangle 11"/>
              <p:cNvSpPr>
                <a:spLocks noChangeArrowheads="1"/>
              </p:cNvSpPr>
              <p:nvPr/>
            </p:nvSpPr>
            <p:spPr bwMode="auto">
              <a:xfrm>
                <a:off x="1074" y="3141"/>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h</a:t>
                </a:r>
              </a:p>
            </p:txBody>
          </p:sp>
          <p:grpSp>
            <p:nvGrpSpPr>
              <p:cNvPr id="51" name="Group 12"/>
              <p:cNvGrpSpPr>
                <a:grpSpLocks/>
              </p:cNvGrpSpPr>
              <p:nvPr/>
            </p:nvGrpSpPr>
            <p:grpSpPr bwMode="auto">
              <a:xfrm>
                <a:off x="863" y="3260"/>
                <a:ext cx="215" cy="372"/>
                <a:chOff x="2295" y="3212"/>
                <a:chExt cx="215" cy="372"/>
              </a:xfrm>
            </p:grpSpPr>
            <p:sp>
              <p:nvSpPr>
                <p:cNvPr id="52" name="Rectangle 13"/>
                <p:cNvSpPr>
                  <a:spLocks noChangeArrowheads="1"/>
                </p:cNvSpPr>
                <p:nvPr/>
              </p:nvSpPr>
              <p:spPr bwMode="auto">
                <a:xfrm>
                  <a:off x="2328" y="3380"/>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grpSp>
              <p:nvGrpSpPr>
                <p:cNvPr id="53" name="Group 14"/>
                <p:cNvGrpSpPr>
                  <a:grpSpLocks/>
                </p:cNvGrpSpPr>
                <p:nvPr/>
              </p:nvGrpSpPr>
              <p:grpSpPr bwMode="auto">
                <a:xfrm>
                  <a:off x="2295" y="3212"/>
                  <a:ext cx="215" cy="286"/>
                  <a:chOff x="2295" y="3212"/>
                  <a:chExt cx="215" cy="286"/>
                </a:xfrm>
              </p:grpSpPr>
              <p:sp>
                <p:nvSpPr>
                  <p:cNvPr id="54" name="Rectangle 15"/>
                  <p:cNvSpPr>
                    <a:spLocks noChangeArrowheads="1"/>
                  </p:cNvSpPr>
                  <p:nvPr/>
                </p:nvSpPr>
                <p:spPr bwMode="auto">
                  <a:xfrm>
                    <a:off x="2295" y="3294"/>
                    <a:ext cx="18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a:t>
                    </a:r>
                  </a:p>
                </p:txBody>
              </p:sp>
              <p:sp>
                <p:nvSpPr>
                  <p:cNvPr id="55" name="Rectangle 16"/>
                  <p:cNvSpPr>
                    <a:spLocks noChangeArrowheads="1"/>
                  </p:cNvSpPr>
                  <p:nvPr/>
                </p:nvSpPr>
                <p:spPr bwMode="auto">
                  <a:xfrm>
                    <a:off x="2328" y="3212"/>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1</a:t>
                    </a:r>
                  </a:p>
                </p:txBody>
              </p:sp>
            </p:grpSp>
          </p:grpSp>
        </p:grpSp>
        <p:grpSp>
          <p:nvGrpSpPr>
            <p:cNvPr id="42" name="Group 17"/>
            <p:cNvGrpSpPr>
              <a:grpSpLocks/>
            </p:cNvGrpSpPr>
            <p:nvPr/>
          </p:nvGrpSpPr>
          <p:grpSpPr bwMode="auto">
            <a:xfrm>
              <a:off x="2949" y="2744"/>
              <a:ext cx="1406" cy="423"/>
              <a:chOff x="2949" y="2744"/>
              <a:chExt cx="1406" cy="423"/>
            </a:xfrm>
          </p:grpSpPr>
          <p:grpSp>
            <p:nvGrpSpPr>
              <p:cNvPr id="43" name="Group 18"/>
              <p:cNvGrpSpPr>
                <a:grpSpLocks/>
              </p:cNvGrpSpPr>
              <p:nvPr/>
            </p:nvGrpSpPr>
            <p:grpSpPr bwMode="auto">
              <a:xfrm>
                <a:off x="2949" y="2744"/>
                <a:ext cx="416" cy="423"/>
                <a:chOff x="2267" y="3032"/>
                <a:chExt cx="416" cy="423"/>
              </a:xfrm>
            </p:grpSpPr>
            <p:sp>
              <p:nvSpPr>
                <p:cNvPr id="45" name="Rectangle 19"/>
                <p:cNvSpPr>
                  <a:spLocks noChangeArrowheads="1"/>
                </p:cNvSpPr>
                <p:nvPr/>
              </p:nvSpPr>
              <p:spPr bwMode="auto">
                <a:xfrm>
                  <a:off x="2367" y="3251"/>
                  <a:ext cx="20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sp>
              <p:nvSpPr>
                <p:cNvPr id="46" name="Rectangle 20"/>
                <p:cNvSpPr>
                  <a:spLocks noChangeArrowheads="1"/>
                </p:cNvSpPr>
                <p:nvPr/>
              </p:nvSpPr>
              <p:spPr bwMode="auto">
                <a:xfrm>
                  <a:off x="2289" y="3032"/>
                  <a:ext cx="39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n+1</a:t>
                  </a:r>
                </a:p>
              </p:txBody>
            </p:sp>
            <p:sp>
              <p:nvSpPr>
                <p:cNvPr id="47" name="Line 21"/>
                <p:cNvSpPr>
                  <a:spLocks noChangeShapeType="1"/>
                </p:cNvSpPr>
                <p:nvPr/>
              </p:nvSpPr>
              <p:spPr bwMode="auto">
                <a:xfrm>
                  <a:off x="2267" y="3249"/>
                  <a:ext cx="363"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grpSp>
          <p:sp>
            <p:nvSpPr>
              <p:cNvPr id="44" name="Rectangle 22"/>
              <p:cNvSpPr>
                <a:spLocks noChangeArrowheads="1"/>
              </p:cNvSpPr>
              <p:nvPr/>
            </p:nvSpPr>
            <p:spPr bwMode="auto">
              <a:xfrm>
                <a:off x="3312" y="2797"/>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a:solidFill>
                      <a:schemeClr val="bg1"/>
                    </a:solidFill>
                  </a:rPr>
                  <a:t>㏒</a:t>
                </a:r>
                <a:r>
                  <a:rPr lang="en-US" altLang="zh-CN" sz="2800" baseline="-25000" dirty="0">
                    <a:solidFill>
                      <a:schemeClr val="bg1"/>
                    </a:solidFill>
                  </a:rPr>
                  <a:t>2</a:t>
                </a:r>
                <a:r>
                  <a:rPr lang="en-US" altLang="zh-CN" sz="2800" dirty="0">
                    <a:solidFill>
                      <a:schemeClr val="bg1"/>
                    </a:solidFill>
                  </a:rPr>
                  <a:t>(n+1)-1</a:t>
                </a:r>
              </a:p>
            </p:txBody>
          </p:sp>
        </p:grpSp>
      </p:grpSp>
    </p:spTree>
    <p:extLst>
      <p:ext uri="{BB962C8B-B14F-4D97-AF65-F5344CB8AC3E}">
        <p14:creationId xmlns:p14="http://schemas.microsoft.com/office/powerpoint/2010/main" val="173036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1815306" y="338138"/>
            <a:ext cx="5486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分块查找</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23" name="Rectangle 3"/>
          <p:cNvSpPr txBox="1">
            <a:spLocks noChangeArrowheads="1"/>
          </p:cNvSpPr>
          <p:nvPr/>
        </p:nvSpPr>
        <p:spPr>
          <a:xfrm>
            <a:off x="152400" y="1100138"/>
            <a:ext cx="8812213" cy="2762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分块查找</a:t>
            </a:r>
            <a:r>
              <a:rPr lang="en-US" altLang="zh-CN" sz="2400" dirty="0" smtClean="0">
                <a:solidFill>
                  <a:schemeClr val="bg1"/>
                </a:solidFill>
                <a:latin typeface="方正喵呜体" panose="02010600010101010101" pitchFamily="2" charset="-122"/>
                <a:ea typeface="方正喵呜体" panose="02010600010101010101" pitchFamily="2" charset="-122"/>
              </a:rPr>
              <a:t>(Blocking Search)</a:t>
            </a:r>
            <a:r>
              <a:rPr lang="zh-CN" altLang="en-US" sz="2400" dirty="0" smtClean="0">
                <a:solidFill>
                  <a:schemeClr val="bg1"/>
                </a:solidFill>
                <a:latin typeface="方正喵呜体" panose="02010600010101010101" pitchFamily="2" charset="-122"/>
                <a:ea typeface="方正喵呜体" panose="02010600010101010101" pitchFamily="2" charset="-122"/>
              </a:rPr>
              <a:t>又称索引顺序查找，是前面两种查找方法的综合。</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①  将查找表分成几块。块间有序，即第</a:t>
            </a:r>
            <a:r>
              <a:rPr lang="en-US" altLang="zh-CN" dirty="0" smtClean="0">
                <a:solidFill>
                  <a:schemeClr val="bg1"/>
                </a:solidFill>
                <a:latin typeface="方正喵呜体" panose="02010600010101010101" pitchFamily="2" charset="-122"/>
                <a:ea typeface="方正喵呜体" panose="02010600010101010101" pitchFamily="2" charset="-122"/>
              </a:rPr>
              <a:t>i+1</a:t>
            </a:r>
            <a:r>
              <a:rPr lang="zh-CN" altLang="en-US" dirty="0" smtClean="0">
                <a:solidFill>
                  <a:schemeClr val="bg1"/>
                </a:solidFill>
                <a:latin typeface="方正喵呜体" panose="02010600010101010101" pitchFamily="2" charset="-122"/>
                <a:ea typeface="方正喵呜体" panose="02010600010101010101" pitchFamily="2" charset="-122"/>
              </a:rPr>
              <a:t>块的所有记录关键字均大于</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或小于</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第</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zh-CN" altLang="en-US" dirty="0" smtClean="0">
                <a:solidFill>
                  <a:schemeClr val="bg1"/>
                </a:solidFill>
                <a:latin typeface="方正喵呜体" panose="02010600010101010101" pitchFamily="2" charset="-122"/>
                <a:ea typeface="方正喵呜体" panose="02010600010101010101" pitchFamily="2" charset="-122"/>
              </a:rPr>
              <a:t>块记录关键字；块内无序。</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② 在查找表的基础上附加一个索引表，索引表是按关键字有序的，索引表中记录的构成如下：</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4" name="矩形 23"/>
          <p:cNvSpPr/>
          <p:nvPr/>
        </p:nvSpPr>
        <p:spPr>
          <a:xfrm>
            <a:off x="3452326" y="39561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33</a:t>
            </a:r>
            <a:endParaRPr lang="zh-CN" altLang="en-US" dirty="0">
              <a:solidFill>
                <a:schemeClr val="bg1"/>
              </a:solidFill>
            </a:endParaRPr>
          </a:p>
        </p:txBody>
      </p:sp>
      <p:sp>
        <p:nvSpPr>
          <p:cNvPr id="25" name="矩形 24"/>
          <p:cNvSpPr/>
          <p:nvPr/>
        </p:nvSpPr>
        <p:spPr>
          <a:xfrm>
            <a:off x="3956179" y="39561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51</a:t>
            </a:r>
            <a:endParaRPr lang="zh-CN" altLang="en-US" dirty="0">
              <a:solidFill>
                <a:schemeClr val="bg1"/>
              </a:solidFill>
            </a:endParaRPr>
          </a:p>
        </p:txBody>
      </p:sp>
      <p:sp>
        <p:nvSpPr>
          <p:cNvPr id="26" name="矩形 25"/>
          <p:cNvSpPr/>
          <p:nvPr/>
        </p:nvSpPr>
        <p:spPr>
          <a:xfrm>
            <a:off x="4460032" y="39561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77</a:t>
            </a:r>
            <a:endParaRPr lang="zh-CN" altLang="en-US" dirty="0">
              <a:solidFill>
                <a:schemeClr val="bg1"/>
              </a:solidFill>
            </a:endParaRPr>
          </a:p>
        </p:txBody>
      </p:sp>
      <p:sp>
        <p:nvSpPr>
          <p:cNvPr id="28" name="矩形 27"/>
          <p:cNvSpPr/>
          <p:nvPr/>
        </p:nvSpPr>
        <p:spPr>
          <a:xfrm>
            <a:off x="3452326" y="44133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1</a:t>
            </a:r>
            <a:endParaRPr lang="zh-CN" altLang="en-US" b="1" dirty="0">
              <a:solidFill>
                <a:srgbClr val="2959F3"/>
              </a:solidFill>
            </a:endParaRPr>
          </a:p>
        </p:txBody>
      </p:sp>
      <p:sp>
        <p:nvSpPr>
          <p:cNvPr id="29" name="矩形 28"/>
          <p:cNvSpPr/>
          <p:nvPr/>
        </p:nvSpPr>
        <p:spPr>
          <a:xfrm>
            <a:off x="3956179" y="44133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6</a:t>
            </a:r>
            <a:endParaRPr lang="zh-CN" altLang="en-US" b="1" dirty="0">
              <a:solidFill>
                <a:srgbClr val="2959F3"/>
              </a:solidFill>
            </a:endParaRPr>
          </a:p>
        </p:txBody>
      </p:sp>
      <p:sp>
        <p:nvSpPr>
          <p:cNvPr id="30" name="矩形 29"/>
          <p:cNvSpPr/>
          <p:nvPr/>
        </p:nvSpPr>
        <p:spPr>
          <a:xfrm>
            <a:off x="4460032" y="4413380"/>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13</a:t>
            </a:r>
            <a:endParaRPr lang="zh-CN" altLang="en-US" b="1" dirty="0">
              <a:solidFill>
                <a:srgbClr val="2959F3"/>
              </a:solidFill>
            </a:endParaRPr>
          </a:p>
        </p:txBody>
      </p:sp>
      <p:sp>
        <p:nvSpPr>
          <p:cNvPr id="32" name="矩形 31"/>
          <p:cNvSpPr/>
          <p:nvPr/>
        </p:nvSpPr>
        <p:spPr>
          <a:xfrm>
            <a:off x="227046" y="5599145"/>
            <a:ext cx="503853" cy="45720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13</a:t>
            </a:r>
            <a:endParaRPr lang="zh-CN" altLang="en-US" dirty="0">
              <a:solidFill>
                <a:schemeClr val="bg1"/>
              </a:solidFill>
            </a:endParaRPr>
          </a:p>
        </p:txBody>
      </p:sp>
      <p:sp>
        <p:nvSpPr>
          <p:cNvPr id="33" name="矩形 32"/>
          <p:cNvSpPr/>
          <p:nvPr/>
        </p:nvSpPr>
        <p:spPr>
          <a:xfrm>
            <a:off x="730899"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7</a:t>
            </a:r>
            <a:endParaRPr lang="zh-CN" altLang="en-US" dirty="0">
              <a:solidFill>
                <a:schemeClr val="bg1"/>
              </a:solidFill>
            </a:endParaRPr>
          </a:p>
        </p:txBody>
      </p:sp>
      <p:sp>
        <p:nvSpPr>
          <p:cNvPr id="34" name="矩形 33"/>
          <p:cNvSpPr/>
          <p:nvPr/>
        </p:nvSpPr>
        <p:spPr>
          <a:xfrm>
            <a:off x="1234752"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5" name="矩形 34"/>
          <p:cNvSpPr/>
          <p:nvPr/>
        </p:nvSpPr>
        <p:spPr>
          <a:xfrm>
            <a:off x="1738605"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33</a:t>
            </a:r>
            <a:endParaRPr lang="zh-CN" altLang="en-US" dirty="0">
              <a:solidFill>
                <a:schemeClr val="bg1"/>
              </a:solidFill>
            </a:endParaRPr>
          </a:p>
        </p:txBody>
      </p:sp>
      <p:sp>
        <p:nvSpPr>
          <p:cNvPr id="36" name="矩形 35"/>
          <p:cNvSpPr/>
          <p:nvPr/>
        </p:nvSpPr>
        <p:spPr>
          <a:xfrm>
            <a:off x="2242458"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19</a:t>
            </a:r>
            <a:endParaRPr lang="zh-CN" altLang="en-US" dirty="0">
              <a:solidFill>
                <a:schemeClr val="bg1"/>
              </a:solidFill>
            </a:endParaRPr>
          </a:p>
        </p:txBody>
      </p:sp>
      <p:sp>
        <p:nvSpPr>
          <p:cNvPr id="37" name="矩形 36"/>
          <p:cNvSpPr/>
          <p:nvPr/>
        </p:nvSpPr>
        <p:spPr>
          <a:xfrm>
            <a:off x="2746311" y="5599145"/>
            <a:ext cx="503853" cy="45720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37</a:t>
            </a:r>
            <a:endParaRPr lang="zh-CN" altLang="en-US" dirty="0">
              <a:solidFill>
                <a:schemeClr val="bg1"/>
              </a:solidFill>
            </a:endParaRPr>
          </a:p>
        </p:txBody>
      </p:sp>
      <p:sp>
        <p:nvSpPr>
          <p:cNvPr id="38" name="矩形 37"/>
          <p:cNvSpPr/>
          <p:nvPr/>
        </p:nvSpPr>
        <p:spPr>
          <a:xfrm>
            <a:off x="3250164"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39</a:t>
            </a:r>
            <a:endParaRPr lang="zh-CN" altLang="en-US" dirty="0">
              <a:solidFill>
                <a:schemeClr val="bg1"/>
              </a:solidFill>
            </a:endParaRPr>
          </a:p>
        </p:txBody>
      </p:sp>
      <p:sp>
        <p:nvSpPr>
          <p:cNvPr id="39" name="矩形 38"/>
          <p:cNvSpPr/>
          <p:nvPr/>
        </p:nvSpPr>
        <p:spPr>
          <a:xfrm>
            <a:off x="3754017"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41</a:t>
            </a:r>
            <a:endParaRPr lang="zh-CN" altLang="en-US" dirty="0">
              <a:solidFill>
                <a:schemeClr val="bg1"/>
              </a:solidFill>
            </a:endParaRPr>
          </a:p>
        </p:txBody>
      </p:sp>
      <p:sp>
        <p:nvSpPr>
          <p:cNvPr id="40" name="矩形 39"/>
          <p:cNvSpPr/>
          <p:nvPr/>
        </p:nvSpPr>
        <p:spPr>
          <a:xfrm>
            <a:off x="4257870"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51</a:t>
            </a:r>
            <a:endParaRPr lang="zh-CN" altLang="en-US" dirty="0">
              <a:solidFill>
                <a:schemeClr val="bg1"/>
              </a:solidFill>
            </a:endParaRPr>
          </a:p>
        </p:txBody>
      </p:sp>
      <p:sp>
        <p:nvSpPr>
          <p:cNvPr id="41" name="矩形 40"/>
          <p:cNvSpPr/>
          <p:nvPr/>
        </p:nvSpPr>
        <p:spPr>
          <a:xfrm>
            <a:off x="4761723"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32</a:t>
            </a:r>
            <a:endParaRPr lang="zh-CN" altLang="en-US" dirty="0">
              <a:solidFill>
                <a:schemeClr val="bg1"/>
              </a:solidFill>
            </a:endParaRPr>
          </a:p>
        </p:txBody>
      </p:sp>
      <p:sp>
        <p:nvSpPr>
          <p:cNvPr id="42" name="矩形 41"/>
          <p:cNvSpPr/>
          <p:nvPr/>
        </p:nvSpPr>
        <p:spPr>
          <a:xfrm>
            <a:off x="5265576"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38</a:t>
            </a:r>
            <a:endParaRPr lang="zh-CN" altLang="en-US" dirty="0">
              <a:solidFill>
                <a:schemeClr val="bg1"/>
              </a:solidFill>
            </a:endParaRPr>
          </a:p>
        </p:txBody>
      </p:sp>
      <p:sp>
        <p:nvSpPr>
          <p:cNvPr id="43" name="矩形 42"/>
          <p:cNvSpPr/>
          <p:nvPr/>
        </p:nvSpPr>
        <p:spPr>
          <a:xfrm>
            <a:off x="5769429"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42</a:t>
            </a:r>
            <a:endParaRPr lang="zh-CN" altLang="en-US" dirty="0">
              <a:solidFill>
                <a:schemeClr val="bg1"/>
              </a:solidFill>
            </a:endParaRPr>
          </a:p>
        </p:txBody>
      </p:sp>
      <p:sp>
        <p:nvSpPr>
          <p:cNvPr id="44" name="矩形 43"/>
          <p:cNvSpPr/>
          <p:nvPr/>
        </p:nvSpPr>
        <p:spPr>
          <a:xfrm>
            <a:off x="6273282" y="5599145"/>
            <a:ext cx="503853" cy="45720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55</a:t>
            </a:r>
            <a:endParaRPr lang="zh-CN" altLang="en-US" dirty="0">
              <a:solidFill>
                <a:schemeClr val="bg1"/>
              </a:solidFill>
            </a:endParaRPr>
          </a:p>
        </p:txBody>
      </p:sp>
      <p:sp>
        <p:nvSpPr>
          <p:cNvPr id="45" name="矩形 44"/>
          <p:cNvSpPr/>
          <p:nvPr/>
        </p:nvSpPr>
        <p:spPr>
          <a:xfrm>
            <a:off x="6777135"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52</a:t>
            </a:r>
            <a:endParaRPr lang="zh-CN" altLang="en-US" dirty="0">
              <a:solidFill>
                <a:schemeClr val="bg1"/>
              </a:solidFill>
            </a:endParaRPr>
          </a:p>
        </p:txBody>
      </p:sp>
      <p:sp>
        <p:nvSpPr>
          <p:cNvPr id="46" name="矩形 45"/>
          <p:cNvSpPr/>
          <p:nvPr/>
        </p:nvSpPr>
        <p:spPr>
          <a:xfrm>
            <a:off x="7280988"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77</a:t>
            </a:r>
            <a:endParaRPr lang="zh-CN" altLang="en-US" dirty="0">
              <a:solidFill>
                <a:schemeClr val="bg1"/>
              </a:solidFill>
            </a:endParaRPr>
          </a:p>
        </p:txBody>
      </p:sp>
      <p:sp>
        <p:nvSpPr>
          <p:cNvPr id="47" name="矩形 46"/>
          <p:cNvSpPr/>
          <p:nvPr/>
        </p:nvSpPr>
        <p:spPr>
          <a:xfrm>
            <a:off x="7784841"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61</a:t>
            </a:r>
            <a:endParaRPr lang="zh-CN" altLang="en-US" dirty="0">
              <a:solidFill>
                <a:schemeClr val="bg1"/>
              </a:solidFill>
            </a:endParaRPr>
          </a:p>
        </p:txBody>
      </p:sp>
      <p:sp>
        <p:nvSpPr>
          <p:cNvPr id="48" name="矩形 47"/>
          <p:cNvSpPr/>
          <p:nvPr/>
        </p:nvSpPr>
        <p:spPr>
          <a:xfrm>
            <a:off x="8288694" y="5599145"/>
            <a:ext cx="503853"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62</a:t>
            </a:r>
            <a:endParaRPr lang="zh-CN" altLang="en-US" dirty="0">
              <a:solidFill>
                <a:schemeClr val="bg1"/>
              </a:solidFill>
            </a:endParaRPr>
          </a:p>
        </p:txBody>
      </p:sp>
      <p:sp>
        <p:nvSpPr>
          <p:cNvPr id="50" name="矩形 49"/>
          <p:cNvSpPr/>
          <p:nvPr/>
        </p:nvSpPr>
        <p:spPr>
          <a:xfrm>
            <a:off x="227046"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51" name="矩形 50"/>
          <p:cNvSpPr/>
          <p:nvPr/>
        </p:nvSpPr>
        <p:spPr>
          <a:xfrm>
            <a:off x="730899"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52" name="矩形 51"/>
          <p:cNvSpPr/>
          <p:nvPr/>
        </p:nvSpPr>
        <p:spPr>
          <a:xfrm>
            <a:off x="1234752"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53" name="矩形 52"/>
          <p:cNvSpPr/>
          <p:nvPr/>
        </p:nvSpPr>
        <p:spPr>
          <a:xfrm>
            <a:off x="1738605"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54" name="矩形 53"/>
          <p:cNvSpPr/>
          <p:nvPr/>
        </p:nvSpPr>
        <p:spPr>
          <a:xfrm>
            <a:off x="2242458"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55" name="矩形 54"/>
          <p:cNvSpPr/>
          <p:nvPr/>
        </p:nvSpPr>
        <p:spPr>
          <a:xfrm>
            <a:off x="2746311"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56" name="矩形 55"/>
          <p:cNvSpPr/>
          <p:nvPr/>
        </p:nvSpPr>
        <p:spPr>
          <a:xfrm>
            <a:off x="3250164"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57" name="矩形 56"/>
          <p:cNvSpPr/>
          <p:nvPr/>
        </p:nvSpPr>
        <p:spPr>
          <a:xfrm>
            <a:off x="3754017"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58" name="矩形 57"/>
          <p:cNvSpPr/>
          <p:nvPr/>
        </p:nvSpPr>
        <p:spPr>
          <a:xfrm>
            <a:off x="4257870"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9</a:t>
            </a:r>
            <a:endParaRPr lang="zh-CN" altLang="en-US" dirty="0">
              <a:solidFill>
                <a:schemeClr val="bg1"/>
              </a:solidFill>
            </a:endParaRPr>
          </a:p>
        </p:txBody>
      </p:sp>
      <p:sp>
        <p:nvSpPr>
          <p:cNvPr id="59" name="矩形 58"/>
          <p:cNvSpPr/>
          <p:nvPr/>
        </p:nvSpPr>
        <p:spPr>
          <a:xfrm>
            <a:off x="4761723"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60" name="矩形 59"/>
          <p:cNvSpPr/>
          <p:nvPr/>
        </p:nvSpPr>
        <p:spPr>
          <a:xfrm>
            <a:off x="5265576"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61" name="矩形 60"/>
          <p:cNvSpPr/>
          <p:nvPr/>
        </p:nvSpPr>
        <p:spPr>
          <a:xfrm>
            <a:off x="5769429"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12</a:t>
            </a:r>
            <a:endParaRPr lang="zh-CN" altLang="en-US" dirty="0">
              <a:solidFill>
                <a:schemeClr val="bg1"/>
              </a:solidFill>
            </a:endParaRPr>
          </a:p>
        </p:txBody>
      </p:sp>
      <p:sp>
        <p:nvSpPr>
          <p:cNvPr id="62" name="矩形 61"/>
          <p:cNvSpPr/>
          <p:nvPr/>
        </p:nvSpPr>
        <p:spPr>
          <a:xfrm>
            <a:off x="6273282"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13</a:t>
            </a:r>
            <a:endParaRPr lang="zh-CN" altLang="en-US" dirty="0">
              <a:solidFill>
                <a:schemeClr val="bg1"/>
              </a:solidFill>
            </a:endParaRPr>
          </a:p>
        </p:txBody>
      </p:sp>
      <p:sp>
        <p:nvSpPr>
          <p:cNvPr id="63" name="矩形 62"/>
          <p:cNvSpPr/>
          <p:nvPr/>
        </p:nvSpPr>
        <p:spPr>
          <a:xfrm>
            <a:off x="6777135"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14</a:t>
            </a:r>
            <a:endParaRPr lang="zh-CN" altLang="en-US" dirty="0">
              <a:solidFill>
                <a:schemeClr val="bg1"/>
              </a:solidFill>
            </a:endParaRPr>
          </a:p>
        </p:txBody>
      </p:sp>
      <p:sp>
        <p:nvSpPr>
          <p:cNvPr id="64" name="矩形 63"/>
          <p:cNvSpPr/>
          <p:nvPr/>
        </p:nvSpPr>
        <p:spPr>
          <a:xfrm>
            <a:off x="7280988"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15</a:t>
            </a:r>
            <a:endParaRPr lang="zh-CN" altLang="en-US" dirty="0">
              <a:solidFill>
                <a:schemeClr val="bg1"/>
              </a:solidFill>
            </a:endParaRPr>
          </a:p>
        </p:txBody>
      </p:sp>
      <p:sp>
        <p:nvSpPr>
          <p:cNvPr id="65" name="矩形 64"/>
          <p:cNvSpPr/>
          <p:nvPr/>
        </p:nvSpPr>
        <p:spPr>
          <a:xfrm>
            <a:off x="7784841"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16</a:t>
            </a:r>
            <a:endParaRPr lang="zh-CN" altLang="en-US" dirty="0">
              <a:solidFill>
                <a:schemeClr val="bg1"/>
              </a:solidFill>
            </a:endParaRPr>
          </a:p>
        </p:txBody>
      </p:sp>
      <p:sp>
        <p:nvSpPr>
          <p:cNvPr id="66" name="矩形 65"/>
          <p:cNvSpPr/>
          <p:nvPr/>
        </p:nvSpPr>
        <p:spPr>
          <a:xfrm>
            <a:off x="8288694" y="6149652"/>
            <a:ext cx="503853"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17</a:t>
            </a:r>
            <a:endParaRPr lang="zh-CN" altLang="en-US" dirty="0">
              <a:solidFill>
                <a:schemeClr val="bg1"/>
              </a:solidFill>
            </a:endParaRPr>
          </a:p>
        </p:txBody>
      </p:sp>
      <p:cxnSp>
        <p:nvCxnSpPr>
          <p:cNvPr id="68" name="肘形连接符 67"/>
          <p:cNvCxnSpPr>
            <a:stCxn id="28" idx="2"/>
            <a:endCxn id="32" idx="0"/>
          </p:cNvCxnSpPr>
          <p:nvPr/>
        </p:nvCxnSpPr>
        <p:spPr>
          <a:xfrm rot="5400000">
            <a:off x="1727331" y="3622222"/>
            <a:ext cx="728565" cy="322528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29" idx="2"/>
            <a:endCxn id="37" idx="0"/>
          </p:cNvCxnSpPr>
          <p:nvPr/>
        </p:nvCxnSpPr>
        <p:spPr>
          <a:xfrm rot="5400000">
            <a:off x="3238890" y="4629928"/>
            <a:ext cx="728565" cy="1209868"/>
          </a:xfrm>
          <a:prstGeom prst="bentConnector3">
            <a:avLst>
              <a:gd name="adj1" fmla="val 625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p:cNvCxnSpPr>
            <a:stCxn id="30" idx="2"/>
            <a:endCxn id="44" idx="0"/>
          </p:cNvCxnSpPr>
          <p:nvPr/>
        </p:nvCxnSpPr>
        <p:spPr>
          <a:xfrm rot="16200000" flipH="1">
            <a:off x="5254302" y="4328237"/>
            <a:ext cx="728565" cy="181325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5"/>
          <p:cNvGraphicFramePr>
            <a:graphicFrameLocks noGrp="1"/>
          </p:cNvGraphicFramePr>
          <p:nvPr>
            <p:extLst>
              <p:ext uri="{D42A27DB-BD31-4B8C-83A1-F6EECF244321}">
                <p14:modId xmlns:p14="http://schemas.microsoft.com/office/powerpoint/2010/main" val="1404617033"/>
              </p:ext>
            </p:extLst>
          </p:nvPr>
        </p:nvGraphicFramePr>
        <p:xfrm>
          <a:off x="486221" y="2148076"/>
          <a:ext cx="8229600" cy="2318385"/>
        </p:xfrm>
        <a:graphic>
          <a:graphicData uri="http://schemas.openxmlformats.org/drawingml/2006/table">
            <a:tbl>
              <a:tblPr>
                <a:tableStyleId>{D7AC3CCA-C797-4891-BE02-D94E43425B78}</a:tableStyleId>
              </a:tblPr>
              <a:tblGrid>
                <a:gridCol w="14478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220913">
                  <a:extLst>
                    <a:ext uri="{9D8B030D-6E8A-4147-A177-3AD203B41FA5}">
                      <a16:colId xmlns:a16="http://schemas.microsoft.com/office/drawing/2014/main" val="20002"/>
                    </a:ext>
                  </a:extLst>
                </a:gridCol>
                <a:gridCol w="2122487">
                  <a:extLst>
                    <a:ext uri="{9D8B030D-6E8A-4147-A177-3AD203B41FA5}">
                      <a16:colId xmlns:a16="http://schemas.microsoft.com/office/drawing/2014/main" val="20003"/>
                    </a:ext>
                  </a:extLst>
                </a:gridCol>
              </a:tblGrid>
              <a:tr h="482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en-US" sz="2400" b="0" i="0" u="none" strike="noStrike" cap="none" normalizeH="0" baseline="0" dirty="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rPr>
                        <a:t>顺序查找</a:t>
                      </a:r>
                      <a:endParaRPr kumimoji="1" lang="zh-CN" altLang="en-US" sz="2400" b="0" i="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rPr>
                        <a:t>折半查找</a:t>
                      </a:r>
                      <a:endParaRPr kumimoji="1" lang="zh-CN" altLang="en-US" sz="2400" b="0" i="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rPr>
                        <a:t>分块查找</a:t>
                      </a:r>
                      <a:endParaRPr kumimoji="1" lang="zh-CN" altLang="en-US" sz="2400" b="0" i="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extLst>
                  <a:ext uri="{0D108BD9-81ED-4DB2-BD59-A6C34878D82A}">
                    <a16:rowId xmlns:a16="http://schemas.microsoft.com/office/drawing/2014/main" val="10000"/>
                  </a:ext>
                </a:extLst>
              </a:tr>
              <a:tr h="498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u="none" strike="noStrike" cap="none" normalizeH="0" baseline="0" smtClean="0">
                          <a:ln>
                            <a:noFill/>
                          </a:ln>
                          <a:solidFill>
                            <a:srgbClr val="2959F3"/>
                          </a:solidFill>
                          <a:effectLst/>
                          <a:latin typeface="方正喵呜体" panose="02010600010101010101" pitchFamily="2" charset="-122"/>
                          <a:ea typeface="方正喵呜体" panose="02010600010101010101" pitchFamily="2" charset="-122"/>
                        </a:rPr>
                        <a:t>ASL</a:t>
                      </a:r>
                      <a:endParaRPr kumimoji="1" lang="en-US" altLang="zh-CN" sz="2400" b="0" i="0" u="none" strike="noStrike" cap="none" normalizeH="0" baseline="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最大</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最小</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两者之间</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solidFill>
                            <a:srgbClr val="2959F3"/>
                          </a:solidFill>
                          <a:effectLst/>
                          <a:latin typeface="方正喵呜体" panose="02010600010101010101" pitchFamily="2" charset="-122"/>
                          <a:ea typeface="方正喵呜体" panose="02010600010101010101" pitchFamily="2" charset="-122"/>
                        </a:rPr>
                        <a:t>表结构</a:t>
                      </a:r>
                      <a:endParaRPr kumimoji="1" lang="zh-CN" altLang="en-US" sz="2400" b="0" i="0" u="none" strike="noStrike" cap="none" normalizeH="0" baseline="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有序表、无序表</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有序表</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分块有序表</a:t>
                      </a:r>
                      <a:endParaRPr kumimoji="1" lang="zh-CN" altLang="en-US" sz="2400" b="0" i="0" u="none" strike="noStrike" cap="none" normalizeH="0" baseline="0" dirty="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extLst>
                  <a:ext uri="{0D108BD9-81ED-4DB2-BD59-A6C34878D82A}">
                    <a16:rowId xmlns:a16="http://schemas.microsoft.com/office/drawing/2014/main" val="10002"/>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rPr>
                        <a:t>存储结构</a:t>
                      </a:r>
                      <a:endParaRPr kumimoji="1" lang="zh-CN" altLang="en-US" sz="2400" b="0" i="0" u="none" strike="noStrike" cap="none" normalizeH="0" baseline="0" dirty="0" smtClean="0">
                        <a:ln>
                          <a:noFill/>
                        </a:ln>
                        <a:solidFill>
                          <a:srgbClr val="2959F3"/>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顺序存储结构</a:t>
                      </a: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线性链表</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u="none" strike="noStrike" cap="none" normalizeH="0" baseline="0" smtClean="0">
                          <a:ln>
                            <a:noFill/>
                          </a:ln>
                          <a:effectLst/>
                          <a:latin typeface="方正喵呜体" panose="02010600010101010101" pitchFamily="2" charset="-122"/>
                          <a:ea typeface="方正喵呜体" panose="02010600010101010101" pitchFamily="2" charset="-122"/>
                        </a:rPr>
                        <a:t>顺序存储结构</a:t>
                      </a:r>
                      <a:endParaRPr kumimoji="1" lang="zh-CN" altLang="en-US" sz="2400" b="0" i="0" u="none" strike="noStrike" cap="none" normalizeH="0" baseline="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顺序存储结构</a:t>
                      </a: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线性链表</a:t>
                      </a:r>
                      <a:endParaRPr kumimoji="1" lang="zh-CN" altLang="en-US" sz="2400" b="0" i="0" u="none" strike="noStrike" cap="none" normalizeH="0" baseline="0" dirty="0" smtClean="0">
                        <a:ln>
                          <a:noFill/>
                        </a:ln>
                        <a:solidFill>
                          <a:sysClr val="windowText" lastClr="000000"/>
                        </a:solidFill>
                        <a:effectLst/>
                        <a:latin typeface="方正喵呜体" panose="02010600010101010101" pitchFamily="2" charset="-122"/>
                        <a:ea typeface="方正喵呜体" panose="02010600010101010101" pitchFamily="2" charset="-122"/>
                      </a:endParaRPr>
                    </a:p>
                  </a:txBody>
                  <a:tcPr horzOverflow="overflow"/>
                </a:tc>
                <a:extLst>
                  <a:ext uri="{0D108BD9-81ED-4DB2-BD59-A6C34878D82A}">
                    <a16:rowId xmlns:a16="http://schemas.microsoft.com/office/drawing/2014/main" val="10003"/>
                  </a:ext>
                </a:extLst>
              </a:tr>
            </a:tbl>
          </a:graphicData>
        </a:graphic>
      </p:graphicFrame>
      <p:sp>
        <p:nvSpPr>
          <p:cNvPr id="3" name="Text Box 4"/>
          <p:cNvSpPr txBox="1">
            <a:spLocks noChangeArrowheads="1"/>
          </p:cNvSpPr>
          <p:nvPr/>
        </p:nvSpPr>
        <p:spPr bwMode="auto">
          <a:xfrm>
            <a:off x="3102959" y="1288068"/>
            <a:ext cx="2656497" cy="584775"/>
          </a:xfrm>
          <a:prstGeom prst="rect">
            <a:avLst/>
          </a:prstGeom>
          <a:noFill/>
          <a:ln w="9525">
            <a:noFill/>
            <a:miter lim="800000"/>
            <a:headEnd/>
            <a:tailEnd/>
          </a:ln>
        </p:spPr>
        <p:txBody>
          <a:bodyPr wrap="none">
            <a:spAutoFit/>
          </a:bodyPr>
          <a:lstStyle/>
          <a:p>
            <a:r>
              <a:rPr lang="zh-CN" altLang="en-US" sz="3200" dirty="0">
                <a:solidFill>
                  <a:schemeClr val="bg1"/>
                </a:solidFill>
                <a:latin typeface="方正喵呜体" panose="02010600010101010101" pitchFamily="2" charset="-122"/>
                <a:ea typeface="方正喵呜体" panose="02010600010101010101" pitchFamily="2" charset="-122"/>
              </a:rPr>
              <a:t>查找方法比较</a:t>
            </a:r>
          </a:p>
        </p:txBody>
      </p:sp>
    </p:spTree>
    <p:extLst>
      <p:ext uri="{BB962C8B-B14F-4D97-AF65-F5344CB8AC3E}">
        <p14:creationId xmlns:p14="http://schemas.microsoft.com/office/powerpoint/2010/main" val="383626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p:cNvSpPr txBox="1">
            <a:spLocks noChangeArrowheads="1"/>
          </p:cNvSpPr>
          <p:nvPr/>
        </p:nvSpPr>
        <p:spPr>
          <a:xfrm>
            <a:off x="1206797" y="425603"/>
            <a:ext cx="6024427" cy="8223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二叉搜索树 </a:t>
            </a:r>
            <a:r>
              <a:rPr lang="en-US" altLang="zh-CN" sz="4000" dirty="0" smtClean="0">
                <a:solidFill>
                  <a:srgbClr val="2959F3"/>
                </a:solidFill>
                <a:latin typeface="方正喵呜体" panose="02010600010101010101" pitchFamily="2" charset="-122"/>
                <a:ea typeface="方正喵呜体" panose="02010600010101010101" pitchFamily="2" charset="-122"/>
              </a:rPr>
              <a:t>BST</a:t>
            </a:r>
            <a:endParaRPr lang="zh-CN" altLang="en-US" sz="4000" dirty="0">
              <a:solidFill>
                <a:srgbClr val="2959F3"/>
              </a:solidFill>
              <a:latin typeface="方正喵呜体" panose="02010600010101010101" pitchFamily="2" charset="-122"/>
              <a:ea typeface="方正喵呜体" panose="02010600010101010101" pitchFamily="2" charset="-122"/>
            </a:endParaRPr>
          </a:p>
        </p:txBody>
      </p:sp>
      <p:sp>
        <p:nvSpPr>
          <p:cNvPr id="3" name="Rectangle 23"/>
          <p:cNvSpPr txBox="1">
            <a:spLocks noChangeArrowheads="1"/>
          </p:cNvSpPr>
          <p:nvPr/>
        </p:nvSpPr>
        <p:spPr>
          <a:xfrm>
            <a:off x="342134" y="1708739"/>
            <a:ext cx="5151527" cy="45014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结点左子树上所有关键字小于结点关键字；</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右子树上所有关键字大于结点关键字；</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r>
              <a:rPr lang="zh-CN" altLang="en-US" dirty="0" smtClean="0">
                <a:solidFill>
                  <a:schemeClr val="bg1"/>
                </a:solidFill>
                <a:latin typeface="方正喵呜体" panose="02010600010101010101" pitchFamily="2" charset="-122"/>
                <a:ea typeface="方正喵呜体" panose="02010600010101010101" pitchFamily="2" charset="-122"/>
              </a:rPr>
              <a:t>如果对一棵二叉搜索树进行中序遍历，可以按从小到大的顺序，将各结点关键字排列起来，所以也称二叉搜索树为</a:t>
            </a:r>
            <a:r>
              <a:rPr lang="zh-CN" altLang="en-US" dirty="0" smtClean="0">
                <a:solidFill>
                  <a:srgbClr val="2959F3"/>
                </a:solidFill>
                <a:latin typeface="方正喵呜体" panose="02010600010101010101" pitchFamily="2" charset="-122"/>
                <a:ea typeface="方正喵呜体" panose="02010600010101010101" pitchFamily="2" charset="-122"/>
              </a:rPr>
              <a:t>二叉排序树</a:t>
            </a:r>
            <a:endParaRPr lang="zh-CN" altLang="en-US" sz="3000" dirty="0">
              <a:solidFill>
                <a:srgbClr val="2959F3"/>
              </a:solidFill>
              <a:latin typeface="方正喵呜体" panose="02010600010101010101" pitchFamily="2" charset="-122"/>
              <a:ea typeface="方正喵呜体" panose="02010600010101010101" pitchFamily="2" charset="-122"/>
            </a:endParaRPr>
          </a:p>
        </p:txBody>
      </p:sp>
      <p:grpSp>
        <p:nvGrpSpPr>
          <p:cNvPr id="4" name="Group 25"/>
          <p:cNvGrpSpPr>
            <a:grpSpLocks/>
          </p:cNvGrpSpPr>
          <p:nvPr/>
        </p:nvGrpSpPr>
        <p:grpSpPr bwMode="auto">
          <a:xfrm>
            <a:off x="5544201" y="2100257"/>
            <a:ext cx="3429000" cy="3200400"/>
            <a:chOff x="2880" y="480"/>
            <a:chExt cx="2160" cy="2016"/>
          </a:xfrm>
          <a:solidFill>
            <a:schemeClr val="tx1"/>
          </a:solidFill>
        </p:grpSpPr>
        <p:sp>
          <p:nvSpPr>
            <p:cNvPr id="5" name="Line 3"/>
            <p:cNvSpPr>
              <a:spLocks noChangeShapeType="1"/>
            </p:cNvSpPr>
            <p:nvPr/>
          </p:nvSpPr>
          <p:spPr bwMode="auto">
            <a:xfrm flipH="1">
              <a:off x="4272" y="1248"/>
              <a:ext cx="192" cy="336"/>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6" name="Line 4"/>
            <p:cNvSpPr>
              <a:spLocks noChangeShapeType="1"/>
            </p:cNvSpPr>
            <p:nvPr/>
          </p:nvSpPr>
          <p:spPr bwMode="auto">
            <a:xfrm>
              <a:off x="3792" y="1824"/>
              <a:ext cx="144" cy="336"/>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7" name="Line 5"/>
            <p:cNvSpPr>
              <a:spLocks noChangeShapeType="1"/>
            </p:cNvSpPr>
            <p:nvPr/>
          </p:nvSpPr>
          <p:spPr bwMode="auto">
            <a:xfrm flipH="1">
              <a:off x="3456" y="1824"/>
              <a:ext cx="192" cy="384"/>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8" name="Line 6"/>
            <p:cNvSpPr>
              <a:spLocks noChangeShapeType="1"/>
            </p:cNvSpPr>
            <p:nvPr/>
          </p:nvSpPr>
          <p:spPr bwMode="auto">
            <a:xfrm flipH="1">
              <a:off x="3120" y="1248"/>
              <a:ext cx="192" cy="336"/>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9" name="Line 7"/>
            <p:cNvSpPr>
              <a:spLocks noChangeShapeType="1"/>
            </p:cNvSpPr>
            <p:nvPr/>
          </p:nvSpPr>
          <p:spPr bwMode="auto">
            <a:xfrm>
              <a:off x="3456" y="1248"/>
              <a:ext cx="192" cy="336"/>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10" name="Oval 8"/>
            <p:cNvSpPr>
              <a:spLocks noChangeArrowheads="1"/>
            </p:cNvSpPr>
            <p:nvPr/>
          </p:nvSpPr>
          <p:spPr bwMode="auto">
            <a:xfrm>
              <a:off x="3792" y="480"/>
              <a:ext cx="336" cy="336"/>
            </a:xfrm>
            <a:prstGeom prst="ellipse">
              <a:avLst/>
            </a:prstGeom>
            <a:grpFill/>
            <a:ln w="28575">
              <a:solidFill>
                <a:schemeClr val="bg1"/>
              </a:solidFill>
              <a:round/>
              <a:headEnd/>
              <a:tailEnd/>
            </a:ln>
            <a:effectLst/>
          </p:spPr>
          <p:txBody>
            <a:bodyPr wrap="none" anchor="ctr"/>
            <a:lstStyle/>
            <a:p>
              <a:pPr algn="ctr"/>
              <a:r>
                <a:rPr kumimoji="1" lang="en-US" altLang="zh-CN" sz="2000" b="1" dirty="0">
                  <a:solidFill>
                    <a:schemeClr val="bg1"/>
                  </a:solidFill>
                  <a:latin typeface="Times New Roman" pitchFamily="18" charset="0"/>
                </a:rPr>
                <a:t>35</a:t>
              </a:r>
            </a:p>
          </p:txBody>
        </p:sp>
        <p:sp>
          <p:nvSpPr>
            <p:cNvPr id="11" name="Oval 9"/>
            <p:cNvSpPr>
              <a:spLocks noChangeArrowheads="1"/>
            </p:cNvSpPr>
            <p:nvPr/>
          </p:nvSpPr>
          <p:spPr bwMode="auto">
            <a:xfrm>
              <a:off x="3216" y="960"/>
              <a:ext cx="336" cy="336"/>
            </a:xfrm>
            <a:prstGeom prst="ellipse">
              <a:avLst/>
            </a:prstGeom>
            <a:grpFill/>
            <a:ln w="28575">
              <a:solidFill>
                <a:schemeClr val="bg1"/>
              </a:solidFill>
              <a:round/>
              <a:headEnd/>
              <a:tailEnd/>
            </a:ln>
            <a:effectLst/>
          </p:spPr>
          <p:txBody>
            <a:bodyPr wrap="none" anchor="ctr"/>
            <a:lstStyle/>
            <a:p>
              <a:pPr algn="ctr"/>
              <a:r>
                <a:rPr kumimoji="1" lang="en-US" altLang="zh-CN" sz="2000" b="1" dirty="0">
                  <a:solidFill>
                    <a:schemeClr val="bg1"/>
                  </a:solidFill>
                  <a:latin typeface="Times New Roman" pitchFamily="18" charset="0"/>
                </a:rPr>
                <a:t>15</a:t>
              </a:r>
            </a:p>
          </p:txBody>
        </p:sp>
        <p:sp>
          <p:nvSpPr>
            <p:cNvPr id="12" name="Oval 10"/>
            <p:cNvSpPr>
              <a:spLocks noChangeArrowheads="1"/>
            </p:cNvSpPr>
            <p:nvPr/>
          </p:nvSpPr>
          <p:spPr bwMode="auto">
            <a:xfrm>
              <a:off x="4368" y="960"/>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45</a:t>
              </a:r>
            </a:p>
          </p:txBody>
        </p:sp>
        <p:sp>
          <p:nvSpPr>
            <p:cNvPr id="13" name="Oval 11"/>
            <p:cNvSpPr>
              <a:spLocks noChangeArrowheads="1"/>
            </p:cNvSpPr>
            <p:nvPr/>
          </p:nvSpPr>
          <p:spPr bwMode="auto">
            <a:xfrm>
              <a:off x="4704" y="1536"/>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50</a:t>
              </a:r>
            </a:p>
          </p:txBody>
        </p:sp>
        <p:sp>
          <p:nvSpPr>
            <p:cNvPr id="14" name="Oval 12"/>
            <p:cNvSpPr>
              <a:spLocks noChangeArrowheads="1"/>
            </p:cNvSpPr>
            <p:nvPr/>
          </p:nvSpPr>
          <p:spPr bwMode="auto">
            <a:xfrm>
              <a:off x="4032" y="1536"/>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40</a:t>
              </a:r>
            </a:p>
          </p:txBody>
        </p:sp>
        <p:sp>
          <p:nvSpPr>
            <p:cNvPr id="15" name="Oval 13"/>
            <p:cNvSpPr>
              <a:spLocks noChangeArrowheads="1"/>
            </p:cNvSpPr>
            <p:nvPr/>
          </p:nvSpPr>
          <p:spPr bwMode="auto">
            <a:xfrm>
              <a:off x="3552" y="1536"/>
              <a:ext cx="336" cy="336"/>
            </a:xfrm>
            <a:prstGeom prst="ellipse">
              <a:avLst/>
            </a:prstGeom>
            <a:grpFill/>
            <a:ln w="28575">
              <a:solidFill>
                <a:schemeClr val="bg1"/>
              </a:solidFill>
              <a:round/>
              <a:headEnd/>
              <a:tailEnd/>
            </a:ln>
            <a:effectLst/>
          </p:spPr>
          <p:txBody>
            <a:bodyPr wrap="none" anchor="ctr"/>
            <a:lstStyle/>
            <a:p>
              <a:pPr algn="ctr"/>
              <a:r>
                <a:rPr kumimoji="1" lang="en-US" altLang="zh-CN" sz="2000" b="1" dirty="0">
                  <a:solidFill>
                    <a:schemeClr val="bg1"/>
                  </a:solidFill>
                  <a:latin typeface="Times New Roman" pitchFamily="18" charset="0"/>
                </a:rPr>
                <a:t>25</a:t>
              </a:r>
            </a:p>
          </p:txBody>
        </p:sp>
        <p:sp>
          <p:nvSpPr>
            <p:cNvPr id="16" name="Oval 14"/>
            <p:cNvSpPr>
              <a:spLocks noChangeArrowheads="1"/>
            </p:cNvSpPr>
            <p:nvPr/>
          </p:nvSpPr>
          <p:spPr bwMode="auto">
            <a:xfrm>
              <a:off x="2880" y="1536"/>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10</a:t>
              </a:r>
            </a:p>
          </p:txBody>
        </p:sp>
        <p:sp>
          <p:nvSpPr>
            <p:cNvPr id="17" name="Oval 15"/>
            <p:cNvSpPr>
              <a:spLocks noChangeArrowheads="1"/>
            </p:cNvSpPr>
            <p:nvPr/>
          </p:nvSpPr>
          <p:spPr bwMode="auto">
            <a:xfrm>
              <a:off x="3216" y="2160"/>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20</a:t>
              </a:r>
            </a:p>
          </p:txBody>
        </p:sp>
        <p:sp>
          <p:nvSpPr>
            <p:cNvPr id="18" name="Oval 16"/>
            <p:cNvSpPr>
              <a:spLocks noChangeArrowheads="1"/>
            </p:cNvSpPr>
            <p:nvPr/>
          </p:nvSpPr>
          <p:spPr bwMode="auto">
            <a:xfrm>
              <a:off x="3840" y="2160"/>
              <a:ext cx="336" cy="336"/>
            </a:xfrm>
            <a:prstGeom prst="ellipse">
              <a:avLst/>
            </a:prstGeom>
            <a:grpFill/>
            <a:ln w="28575">
              <a:solidFill>
                <a:schemeClr val="bg1"/>
              </a:solidFill>
              <a:round/>
              <a:headEnd/>
              <a:tailEnd/>
            </a:ln>
            <a:effectLst/>
          </p:spPr>
          <p:txBody>
            <a:bodyPr wrap="none" anchor="ctr"/>
            <a:lstStyle/>
            <a:p>
              <a:pPr algn="ctr"/>
              <a:r>
                <a:rPr kumimoji="1" lang="en-US" altLang="zh-CN" sz="2000" b="1">
                  <a:solidFill>
                    <a:schemeClr val="bg1"/>
                  </a:solidFill>
                  <a:latin typeface="Times New Roman" pitchFamily="18" charset="0"/>
                </a:rPr>
                <a:t>30</a:t>
              </a:r>
            </a:p>
          </p:txBody>
        </p:sp>
        <p:sp>
          <p:nvSpPr>
            <p:cNvPr id="19" name="Line 17"/>
            <p:cNvSpPr>
              <a:spLocks noChangeShapeType="1"/>
            </p:cNvSpPr>
            <p:nvPr/>
          </p:nvSpPr>
          <p:spPr bwMode="auto">
            <a:xfrm flipH="1">
              <a:off x="3504" y="768"/>
              <a:ext cx="336" cy="240"/>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20" name="Line 18"/>
            <p:cNvSpPr>
              <a:spLocks noChangeShapeType="1"/>
            </p:cNvSpPr>
            <p:nvPr/>
          </p:nvSpPr>
          <p:spPr bwMode="auto">
            <a:xfrm>
              <a:off x="4080" y="768"/>
              <a:ext cx="336" cy="240"/>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sp>
          <p:nvSpPr>
            <p:cNvPr id="21" name="Line 19"/>
            <p:cNvSpPr>
              <a:spLocks noChangeShapeType="1"/>
            </p:cNvSpPr>
            <p:nvPr/>
          </p:nvSpPr>
          <p:spPr bwMode="auto">
            <a:xfrm>
              <a:off x="4604" y="1275"/>
              <a:ext cx="192" cy="288"/>
            </a:xfrm>
            <a:prstGeom prst="line">
              <a:avLst/>
            </a:prstGeom>
            <a:grpFill/>
            <a:ln w="28575">
              <a:solidFill>
                <a:schemeClr val="bg1"/>
              </a:solidFill>
              <a:round/>
              <a:headEnd/>
              <a:tailEnd/>
            </a:ln>
            <a:effectLst/>
          </p:spPr>
          <p:txBody>
            <a:bodyPr wrap="none" anchor="ctr"/>
            <a:lstStyle/>
            <a:p>
              <a:pPr algn="ctr"/>
              <a:endParaRPr lang="zh-CN" altLang="en-US" sz="2000">
                <a:solidFill>
                  <a:schemeClr val="bg1"/>
                </a:solidFill>
              </a:endParaRPr>
            </a:p>
          </p:txBody>
        </p:sp>
      </p:grpSp>
    </p:spTree>
    <p:extLst>
      <p:ext uri="{BB962C8B-B14F-4D97-AF65-F5344CB8AC3E}">
        <p14:creationId xmlns:p14="http://schemas.microsoft.com/office/powerpoint/2010/main" val="188358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285830" y="179343"/>
            <a:ext cx="6480175" cy="862012"/>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二叉搜索树的搜索算法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5"/>
          <p:cNvSpPr txBox="1">
            <a:spLocks noChangeArrowheads="1"/>
          </p:cNvSpPr>
          <p:nvPr/>
        </p:nvSpPr>
        <p:spPr>
          <a:xfrm>
            <a:off x="495093" y="1041355"/>
            <a:ext cx="8229600" cy="5005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在二叉搜索树上进行搜索，是一个从根结点开始，沿某一个分支逐层向下进行比较判等的过程。它可以是一个递归的过程。</a:t>
            </a:r>
          </a:p>
          <a:p>
            <a:pPr>
              <a:lnSpc>
                <a:spcPct val="105000"/>
              </a:lnSpc>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如果根指针为</a:t>
            </a:r>
            <a:r>
              <a:rPr lang="en-US" altLang="zh-CN" sz="2400" dirty="0" smtClean="0">
                <a:solidFill>
                  <a:schemeClr val="bg1"/>
                </a:solidFill>
                <a:latin typeface="方正喵呜体" panose="02010600010101010101" pitchFamily="2" charset="-122"/>
                <a:ea typeface="方正喵呜体" panose="02010600010101010101" pitchFamily="2" charset="-122"/>
              </a:rPr>
              <a:t>NULL</a:t>
            </a:r>
            <a:r>
              <a:rPr lang="zh-CN" altLang="en-US" sz="2400" dirty="0" smtClean="0">
                <a:solidFill>
                  <a:schemeClr val="bg1"/>
                </a:solidFill>
                <a:latin typeface="方正喵呜体" panose="02010600010101010101" pitchFamily="2" charset="-122"/>
                <a:ea typeface="方正喵呜体" panose="02010600010101010101" pitchFamily="2" charset="-122"/>
              </a:rPr>
              <a:t>，则搜索不成功；否则用给定值</a:t>
            </a:r>
            <a:r>
              <a:rPr lang="zh-CN" altLang="en-US" sz="2400" i="1"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rgbClr val="2959F3"/>
                </a:solidFill>
                <a:latin typeface="方正喵呜体" panose="02010600010101010101" pitchFamily="2" charset="-122"/>
                <a:ea typeface="方正喵呜体" panose="02010600010101010101" pitchFamily="2" charset="-122"/>
              </a:rPr>
              <a:t>key</a:t>
            </a:r>
            <a:r>
              <a:rPr lang="zh-CN" altLang="en-US" sz="2400" dirty="0" smtClean="0">
                <a:solidFill>
                  <a:schemeClr val="bg1"/>
                </a:solidFill>
                <a:latin typeface="方正喵呜体" panose="02010600010101010101" pitchFamily="2" charset="-122"/>
                <a:ea typeface="方正喵呜体" panose="02010600010101010101" pitchFamily="2" charset="-122"/>
              </a:rPr>
              <a:t>与根结点的关键字进行比较：</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buSzPct val="50000"/>
            </a:pP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Font typeface="Wingdings" pitchFamily="2" charset="2"/>
              <a:buChar char="ü"/>
            </a:pPr>
            <a:r>
              <a:rPr lang="zh-CN" altLang="en-US" dirty="0" smtClean="0">
                <a:solidFill>
                  <a:schemeClr val="bg1"/>
                </a:solidFill>
                <a:latin typeface="方正喵呜体" panose="02010600010101010101" pitchFamily="2" charset="-122"/>
                <a:ea typeface="方正喵呜体" panose="02010600010101010101" pitchFamily="2" charset="-122"/>
              </a:rPr>
              <a:t>若给定值等于根结点关键字，则搜索成功，返回搜索</a:t>
            </a:r>
            <a:r>
              <a:rPr lang="zh-CN" altLang="en-US" dirty="0">
                <a:solidFill>
                  <a:schemeClr val="bg1"/>
                </a:solidFill>
                <a:latin typeface="方正喵呜体" panose="02010600010101010101" pitchFamily="2" charset="-122"/>
                <a:ea typeface="方正喵呜体" panose="02010600010101010101" pitchFamily="2" charset="-122"/>
              </a:rPr>
              <a:t>成功信息并报告搜索到结点地址。</a:t>
            </a:r>
            <a:endParaRPr lang="en-US" altLang="zh-CN" dirty="0">
              <a:solidFill>
                <a:schemeClr val="bg1"/>
              </a:solidFill>
              <a:latin typeface="方正喵呜体" panose="02010600010101010101" pitchFamily="2" charset="-122"/>
              <a:ea typeface="方正喵呜体" panose="02010600010101010101" pitchFamily="2" charset="-122"/>
            </a:endParaRPr>
          </a:p>
          <a:p>
            <a:pPr lvl="1">
              <a:lnSpc>
                <a:spcPct val="105000"/>
              </a:lnSpc>
              <a:buClr>
                <a:schemeClr val="bg1"/>
              </a:buClr>
              <a:buSzTx/>
              <a:buFont typeface="Wingdings" pitchFamily="2" charset="2"/>
              <a:buChar char="ü"/>
            </a:pPr>
            <a:r>
              <a:rPr lang="zh-CN" altLang="en-US" dirty="0">
                <a:solidFill>
                  <a:schemeClr val="bg1"/>
                </a:solidFill>
                <a:latin typeface="方正喵呜体" panose="02010600010101010101" pitchFamily="2" charset="-122"/>
                <a:ea typeface="方正喵呜体" panose="02010600010101010101" pitchFamily="2" charset="-122"/>
              </a:rPr>
              <a:t>若给定值小于根结点的关键字，则继续递归搜索根结点的左子树；</a:t>
            </a:r>
          </a:p>
          <a:p>
            <a:pPr lvl="1">
              <a:lnSpc>
                <a:spcPct val="105000"/>
              </a:lnSpc>
              <a:buClr>
                <a:schemeClr val="bg1"/>
              </a:buClr>
              <a:buSzTx/>
              <a:buFont typeface="Wingdings" pitchFamily="2" charset="2"/>
              <a:buChar char="ü"/>
            </a:pPr>
            <a:r>
              <a:rPr lang="zh-CN" altLang="en-US" dirty="0">
                <a:solidFill>
                  <a:schemeClr val="bg1"/>
                </a:solidFill>
                <a:latin typeface="方正喵呜体" panose="02010600010101010101" pitchFamily="2" charset="-122"/>
                <a:ea typeface="方正喵呜体" panose="02010600010101010101" pitchFamily="2" charset="-122"/>
              </a:rPr>
              <a:t>否则。递归搜索根结点的右子树。</a:t>
            </a:r>
          </a:p>
        </p:txBody>
      </p:sp>
    </p:spTree>
    <p:extLst>
      <p:ext uri="{BB962C8B-B14F-4D97-AF65-F5344CB8AC3E}">
        <p14:creationId xmlns:p14="http://schemas.microsoft.com/office/powerpoint/2010/main" val="83840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2400" y="737117"/>
            <a:ext cx="8839200" cy="5787507"/>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10000"/>
              </a:spcBef>
              <a:buFont typeface="Wingdings" panose="05000000000000000000" pitchFamily="2" charset="2"/>
              <a:buNone/>
            </a:pPr>
            <a:r>
              <a:rPr lang="en-US" altLang="zh-CN" sz="2400" dirty="0" err="1" smtClean="0">
                <a:solidFill>
                  <a:schemeClr val="bg1"/>
                </a:solidFill>
                <a:latin typeface="方正喵呜体" panose="02010600010101010101" pitchFamily="2" charset="-122"/>
                <a:ea typeface="方正喵呜体" panose="02010600010101010101" pitchFamily="2" charset="-122"/>
              </a:rPr>
              <a:t>BSTNode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BST_Serach</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BSTNode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rgbClr val="2959F3"/>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KeyType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b="1" dirty="0" smtClean="0">
                <a:solidFill>
                  <a:srgbClr val="2959F3"/>
                </a:solidFill>
                <a:latin typeface="方正喵呜体" panose="02010600010101010101" pitchFamily="2" charset="-122"/>
                <a:ea typeface="方正喵呜体" panose="02010600010101010101" pitchFamily="2" charset="-122"/>
              </a:rPr>
              <a:t>key</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spcBef>
                <a:spcPct val="10000"/>
              </a:spcBef>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BSTNode</a:t>
            </a:r>
            <a:r>
              <a:rPr lang="en-US" altLang="zh-CN" dirty="0" smtClean="0">
                <a:solidFill>
                  <a:schemeClr val="bg1"/>
                </a:solidFill>
                <a:latin typeface="方正喵呜体" panose="02010600010101010101" pitchFamily="2" charset="-122"/>
                <a:ea typeface="方正喵呜体" panose="02010600010101010101" pitchFamily="2" charset="-122"/>
              </a:rPr>
              <a:t>* p=</a:t>
            </a:r>
            <a:r>
              <a:rPr lang="en-US" altLang="zh-CN" dirty="0">
                <a:solidFill>
                  <a:srgbClr val="2959F3"/>
                </a:solidFill>
                <a:latin typeface="方正喵呜体" panose="02010600010101010101" pitchFamily="2" charset="-122"/>
                <a:ea typeface="方正喵呜体" panose="02010600010101010101" pitchFamily="2" charset="-122"/>
              </a:rPr>
              <a:t> </a:t>
            </a:r>
            <a:r>
              <a:rPr lang="en-US" altLang="zh-CN" dirty="0" err="1">
                <a:solidFill>
                  <a:srgbClr val="2959F3"/>
                </a:solidFill>
                <a:latin typeface="方正喵呜体" panose="02010600010101010101" pitchFamily="2" charset="-122"/>
                <a:ea typeface="方正喵呜体" panose="02010600010101010101" pitchFamily="2" charset="-122"/>
              </a:rPr>
              <a:t>treeRoot</a:t>
            </a: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lvl="2"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while </a:t>
            </a:r>
            <a:r>
              <a:rPr lang="en-US" altLang="zh-CN" sz="2800" dirty="0">
                <a:solidFill>
                  <a:schemeClr val="bg1"/>
                </a:solidFill>
                <a:latin typeface="方正喵呜体" panose="02010600010101010101" pitchFamily="2" charset="-122"/>
                <a:ea typeface="方正喵呜体" panose="02010600010101010101" pitchFamily="2" charset="-122"/>
              </a:rPr>
              <a:t>(p!=NULL&amp;&amp; </a:t>
            </a:r>
            <a:r>
              <a:rPr lang="en-US" altLang="zh-CN" sz="2800" b="1" dirty="0">
                <a:solidFill>
                  <a:srgbClr val="C00000"/>
                </a:solidFill>
                <a:latin typeface="方正喵呜体" panose="02010600010101010101" pitchFamily="2" charset="-122"/>
                <a:ea typeface="方正喵呜体" panose="02010600010101010101" pitchFamily="2" charset="-122"/>
              </a:rPr>
              <a:t>!EQ</a:t>
            </a:r>
            <a:r>
              <a:rPr lang="en-US" altLang="zh-CN" sz="2800" dirty="0">
                <a:solidFill>
                  <a:schemeClr val="bg1"/>
                </a:solidFill>
                <a:latin typeface="方正喵呜体" panose="02010600010101010101" pitchFamily="2" charset="-122"/>
                <a:ea typeface="方正喵呜体" panose="02010600010101010101" pitchFamily="2" charset="-122"/>
              </a:rPr>
              <a:t>(p-&gt;key, key) </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marL="0" lvl="2" indent="0">
              <a:lnSpc>
                <a:spcPct val="110000"/>
              </a:lnSpc>
              <a:spcBef>
                <a:spcPct val="10000"/>
              </a:spcBef>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if </a:t>
            </a:r>
            <a:r>
              <a:rPr lang="en-US" altLang="zh-CN" sz="2800" dirty="0">
                <a:solidFill>
                  <a:schemeClr val="bg1"/>
                </a:solidFill>
                <a:latin typeface="方正喵呜体" panose="02010600010101010101" pitchFamily="2" charset="-122"/>
                <a:ea typeface="方正喵呜体" panose="02010600010101010101" pitchFamily="2" charset="-122"/>
              </a:rPr>
              <a:t>( LT(key, p-&gt;key) )  </a:t>
            </a:r>
            <a:r>
              <a:rPr lang="en-US" altLang="zh-CN" sz="2800" dirty="0" smtClean="0">
                <a:solidFill>
                  <a:schemeClr val="bg1"/>
                </a:solidFill>
                <a:latin typeface="方正喵呜体" panose="02010600010101010101" pitchFamily="2" charset="-122"/>
                <a:ea typeface="方正喵呜体" panose="02010600010101010101" pitchFamily="2" charset="-122"/>
              </a:rPr>
              <a:t>{p=p-</a:t>
            </a:r>
            <a:r>
              <a:rPr lang="en-US" altLang="zh-CN" sz="2800" dirty="0">
                <a:solidFill>
                  <a:schemeClr val="bg1"/>
                </a:solidFill>
                <a:latin typeface="方正喵呜体" panose="02010600010101010101" pitchFamily="2" charset="-122"/>
                <a:ea typeface="方正喵呜体" panose="02010600010101010101" pitchFamily="2" charset="-122"/>
              </a:rPr>
              <a:t>&gt;</a:t>
            </a:r>
            <a:r>
              <a:rPr lang="en-US" altLang="zh-CN" sz="2800" dirty="0" err="1">
                <a:solidFill>
                  <a:schemeClr val="bg1"/>
                </a:solidFill>
                <a:latin typeface="方正喵呜体" panose="02010600010101010101" pitchFamily="2" charset="-122"/>
                <a:ea typeface="方正喵呜体" panose="02010600010101010101" pitchFamily="2" charset="-122"/>
              </a:rPr>
              <a:t>Lchild</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a:t>
            </a:r>
            <a:endParaRPr lang="en-US" altLang="zh-CN" sz="2800" dirty="0">
              <a:solidFill>
                <a:schemeClr val="bg1"/>
              </a:solidFill>
              <a:latin typeface="方正喵呜体" panose="02010600010101010101" pitchFamily="2" charset="-122"/>
              <a:ea typeface="方正喵呜体" panose="02010600010101010101" pitchFamily="2" charset="-122"/>
            </a:endParaRPr>
          </a:p>
          <a:p>
            <a:pPr marL="0" lvl="4"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else {p=p-</a:t>
            </a:r>
            <a:r>
              <a:rPr lang="en-US" altLang="zh-CN" sz="2800" dirty="0">
                <a:solidFill>
                  <a:schemeClr val="bg1"/>
                </a:solidFill>
                <a:latin typeface="方正喵呜体" panose="02010600010101010101" pitchFamily="2" charset="-122"/>
                <a:ea typeface="方正喵呜体" panose="02010600010101010101" pitchFamily="2" charset="-122"/>
              </a:rPr>
              <a:t>&gt;</a:t>
            </a:r>
            <a:r>
              <a:rPr lang="en-US" altLang="zh-CN" sz="2800" dirty="0" err="1">
                <a:solidFill>
                  <a:schemeClr val="bg1"/>
                </a:solidFill>
                <a:latin typeface="方正喵呜体" panose="02010600010101010101" pitchFamily="2" charset="-122"/>
                <a:ea typeface="方正喵呜体" panose="02010600010101010101" pitchFamily="2" charset="-122"/>
              </a:rPr>
              <a:t>Rchild</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a:t>
            </a:r>
            <a:endParaRPr lang="en-US" altLang="zh-CN" sz="2800" dirty="0">
              <a:solidFill>
                <a:schemeClr val="bg1"/>
              </a:solidFill>
              <a:latin typeface="方正喵呜体" panose="02010600010101010101" pitchFamily="2" charset="-122"/>
              <a:ea typeface="方正喵呜体" panose="02010600010101010101" pitchFamily="2" charset="-122"/>
            </a:endParaRPr>
          </a:p>
          <a:p>
            <a:pPr marL="0" lvl="3"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a:t>
            </a:r>
            <a:endParaRPr lang="en-US" altLang="zh-CN" sz="2800" dirty="0">
              <a:solidFill>
                <a:schemeClr val="bg1"/>
              </a:solidFill>
              <a:latin typeface="方正喵呜体" panose="02010600010101010101" pitchFamily="2" charset="-122"/>
              <a:ea typeface="方正喵呜体" panose="02010600010101010101" pitchFamily="2" charset="-122"/>
            </a:endParaRPr>
          </a:p>
          <a:p>
            <a:pPr marL="0" lvl="2"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if  </a:t>
            </a:r>
            <a:r>
              <a:rPr lang="en-US" altLang="zh-CN" sz="2800" dirty="0">
                <a:solidFill>
                  <a:schemeClr val="bg1"/>
                </a:solidFill>
                <a:latin typeface="方正喵呜体" panose="02010600010101010101" pitchFamily="2" charset="-122"/>
                <a:ea typeface="方正喵呜体" panose="02010600010101010101" pitchFamily="2" charset="-122"/>
              </a:rPr>
              <a:t>(</a:t>
            </a:r>
            <a:r>
              <a:rPr lang="en-US" altLang="zh-CN" sz="2800" b="1" dirty="0">
                <a:solidFill>
                  <a:srgbClr val="C00000"/>
                </a:solidFill>
                <a:latin typeface="方正喵呜体" panose="02010600010101010101" pitchFamily="2" charset="-122"/>
                <a:ea typeface="方正喵呜体" panose="02010600010101010101" pitchFamily="2" charset="-122"/>
              </a:rPr>
              <a:t>EQ</a:t>
            </a:r>
            <a:r>
              <a:rPr lang="en-US" altLang="zh-CN" sz="2800" dirty="0">
                <a:solidFill>
                  <a:schemeClr val="bg1"/>
                </a:solidFill>
                <a:latin typeface="方正喵呜体" panose="02010600010101010101" pitchFamily="2" charset="-122"/>
                <a:ea typeface="方正喵呜体" panose="02010600010101010101" pitchFamily="2" charset="-122"/>
              </a:rPr>
              <a:t>(p-&gt;key, key) )  </a:t>
            </a:r>
            <a:r>
              <a:rPr lang="en-US" altLang="zh-CN" sz="2800" dirty="0" smtClean="0">
                <a:solidFill>
                  <a:schemeClr val="bg1"/>
                </a:solidFill>
                <a:latin typeface="方正喵呜体" panose="02010600010101010101" pitchFamily="2" charset="-122"/>
                <a:ea typeface="方正喵呜体" panose="02010600010101010101" pitchFamily="2" charset="-122"/>
              </a:rPr>
              <a:t>{return(p</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a:t>
            </a:r>
            <a:endParaRPr lang="en-US" altLang="zh-CN" sz="2800" dirty="0">
              <a:solidFill>
                <a:schemeClr val="bg1"/>
              </a:solidFill>
              <a:latin typeface="方正喵呜体" panose="02010600010101010101" pitchFamily="2" charset="-122"/>
              <a:ea typeface="方正喵呜体" panose="02010600010101010101" pitchFamily="2" charset="-122"/>
            </a:endParaRPr>
          </a:p>
          <a:p>
            <a:pPr marL="0" lvl="2"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else return NULL;</a:t>
            </a:r>
            <a:endParaRPr lang="en-US" altLang="zh-CN" sz="2800" dirty="0">
              <a:solidFill>
                <a:schemeClr val="bg1"/>
              </a:solidFill>
              <a:latin typeface="方正喵呜体" panose="02010600010101010101" pitchFamily="2" charset="-122"/>
              <a:ea typeface="方正喵呜体" panose="02010600010101010101" pitchFamily="2" charset="-122"/>
            </a:endParaRPr>
          </a:p>
          <a:p>
            <a:pPr marL="0" lvl="2" indent="0">
              <a:lnSpc>
                <a:spcPct val="110000"/>
              </a:lnSpc>
              <a:spcBef>
                <a:spcPct val="10000"/>
              </a:spcBef>
              <a:buNone/>
            </a:pPr>
            <a:r>
              <a:rPr lang="en-US" altLang="zh-CN" sz="2800" dirty="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在随机情况下，二叉排序树的平均查找长度</a:t>
            </a:r>
            <a:r>
              <a:rPr lang="en-US" altLang="zh-CN" sz="2400" dirty="0" smtClean="0">
                <a:solidFill>
                  <a:schemeClr val="bg1"/>
                </a:solidFill>
                <a:latin typeface="方正喵呜体" panose="02010600010101010101" pitchFamily="2" charset="-122"/>
                <a:ea typeface="方正喵呜体" panose="02010600010101010101" pitchFamily="2" charset="-122"/>
              </a:rPr>
              <a:t>ASL</a:t>
            </a:r>
            <a:r>
              <a:rPr lang="zh-CN" altLang="en-US" sz="2400" dirty="0" smtClean="0">
                <a:solidFill>
                  <a:schemeClr val="bg1"/>
                </a:solidFill>
                <a:latin typeface="方正喵呜体" panose="02010600010101010101" pitchFamily="2" charset="-122"/>
                <a:ea typeface="方正喵呜体" panose="02010600010101010101" pitchFamily="2" charset="-122"/>
              </a:rPr>
              <a:t>和㏒</a:t>
            </a:r>
            <a:r>
              <a:rPr lang="en-US" altLang="zh-CN" sz="2400" dirty="0" smtClean="0">
                <a:solidFill>
                  <a:schemeClr val="bg1"/>
                </a:solidFill>
                <a:latin typeface="方正喵呜体" panose="02010600010101010101" pitchFamily="2" charset="-122"/>
                <a:ea typeface="方正喵呜体" panose="02010600010101010101" pitchFamily="2" charset="-122"/>
              </a:rPr>
              <a:t>(n)(</a:t>
            </a:r>
            <a:r>
              <a:rPr lang="zh-CN" altLang="en-US" sz="2400" dirty="0" smtClean="0">
                <a:solidFill>
                  <a:schemeClr val="bg1"/>
                </a:solidFill>
                <a:latin typeface="方正喵呜体" panose="02010600010101010101" pitchFamily="2" charset="-122"/>
                <a:ea typeface="方正喵呜体" panose="02010600010101010101" pitchFamily="2" charset="-122"/>
              </a:rPr>
              <a:t>树的深度</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是等数量级的。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4751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1927" y="603054"/>
            <a:ext cx="8229600" cy="884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二叉搜索树的插入算法</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47687" y="1578979"/>
            <a:ext cx="8048625" cy="3123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为了向二叉搜索树中插入一个新元素，必须先检查这个元素是否在树中已经存在。</a:t>
            </a:r>
          </a:p>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在插入之前，先使用搜索算法在树中检查要插入元素有还是没有。</a:t>
            </a:r>
          </a:p>
          <a:p>
            <a:pPr lvl="1">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如果搜索成功，说明树中已经有这个元素，不再插入；</a:t>
            </a:r>
          </a:p>
          <a:p>
            <a:pPr lvl="1">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如果搜索不成功，说明树中原来没有关键字等于给定值的结点，把新元素加到搜索操作停止的地方。 </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3301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8"/>
          <p:cNvSpPr>
            <a:spLocks noChangeShapeType="1"/>
          </p:cNvSpPr>
          <p:nvPr/>
        </p:nvSpPr>
        <p:spPr bwMode="auto">
          <a:xfrm flipV="1">
            <a:off x="6621860" y="4894866"/>
            <a:ext cx="228600" cy="600024"/>
          </a:xfrm>
          <a:prstGeom prst="line">
            <a:avLst/>
          </a:prstGeom>
          <a:solidFill>
            <a:schemeClr val="accent1">
              <a:lumMod val="60000"/>
              <a:lumOff val="40000"/>
            </a:schemeClr>
          </a:solidFill>
          <a:ln w="57150">
            <a:solidFill>
              <a:schemeClr val="accent5">
                <a:lumMod val="75000"/>
              </a:schemeClr>
            </a:solidFill>
            <a:round/>
            <a:headEnd/>
            <a:tailEnd/>
          </a:ln>
          <a:effectLst/>
        </p:spPr>
        <p:txBody>
          <a:bodyPr wrap="none" anchor="ctr"/>
          <a:lstStyle/>
          <a:p>
            <a:pPr algn="ctr"/>
            <a:endParaRPr lang="zh-CN" altLang="en-US" sz="2400">
              <a:solidFill>
                <a:schemeClr val="bg1"/>
              </a:solidFill>
            </a:endParaRPr>
          </a:p>
        </p:txBody>
      </p:sp>
      <p:sp>
        <p:nvSpPr>
          <p:cNvPr id="3" name="Rectangle 29"/>
          <p:cNvSpPr txBox="1">
            <a:spLocks noChangeArrowheads="1"/>
          </p:cNvSpPr>
          <p:nvPr/>
        </p:nvSpPr>
        <p:spPr>
          <a:xfrm>
            <a:off x="463883" y="429208"/>
            <a:ext cx="8229600" cy="8238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二叉搜索树的插入</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4" name="Rectangle 30"/>
          <p:cNvSpPr txBox="1">
            <a:spLocks noChangeArrowheads="1"/>
          </p:cNvSpPr>
          <p:nvPr/>
        </p:nvSpPr>
        <p:spPr>
          <a:xfrm>
            <a:off x="508779" y="1886271"/>
            <a:ext cx="4169981" cy="2753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tx1"/>
              </a:buClr>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rPr>
              <a:t>每次结点的插入，都要从根结点出发搜索插入位置，然后把新结点作为叶结点插入。</a:t>
            </a:r>
            <a:endParaRPr kumimoji="1"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5" name="Text Box 28"/>
          <p:cNvSpPr txBox="1">
            <a:spLocks noChangeArrowheads="1"/>
          </p:cNvSpPr>
          <p:nvPr/>
        </p:nvSpPr>
        <p:spPr bwMode="auto">
          <a:xfrm>
            <a:off x="1657855" y="5414458"/>
            <a:ext cx="4308534" cy="1077218"/>
          </a:xfrm>
          <a:prstGeom prst="rect">
            <a:avLst/>
          </a:prstGeom>
          <a:noFill/>
          <a:ln w="9525">
            <a:noFill/>
            <a:miter lim="800000"/>
            <a:headEnd/>
            <a:tailEnd/>
          </a:ln>
          <a:effectLst/>
        </p:spPr>
        <p:txBody>
          <a:bodyPr wrap="square">
            <a:spAutoFit/>
          </a:bodyPr>
          <a:lstStyle/>
          <a:p>
            <a:pPr algn="l"/>
            <a:r>
              <a:rPr kumimoji="1" lang="zh-CN" altLang="en-US" sz="3200" dirty="0">
                <a:solidFill>
                  <a:schemeClr val="bg1"/>
                </a:solidFill>
                <a:latin typeface="方正喵呜体" panose="02010600010101010101" pitchFamily="2" charset="-122"/>
                <a:ea typeface="方正喵呜体" panose="02010600010101010101" pitchFamily="2" charset="-122"/>
              </a:rPr>
              <a:t>插入新结点</a:t>
            </a:r>
            <a:r>
              <a:rPr kumimoji="1" lang="en-US" altLang="zh-CN" sz="3200" dirty="0" smtClean="0">
                <a:solidFill>
                  <a:schemeClr val="bg1"/>
                </a:solidFill>
                <a:latin typeface="方正喵呜体" panose="02010600010101010101" pitchFamily="2" charset="-122"/>
                <a:ea typeface="方正喵呜体" panose="02010600010101010101" pitchFamily="2" charset="-122"/>
              </a:rPr>
              <a:t>28</a:t>
            </a:r>
            <a:r>
              <a:rPr kumimoji="1" lang="zh-CN" altLang="en-US" sz="3200" dirty="0" smtClean="0">
                <a:solidFill>
                  <a:schemeClr val="bg1"/>
                </a:solidFill>
                <a:latin typeface="方正喵呜体" panose="02010600010101010101" pitchFamily="2" charset="-122"/>
                <a:ea typeface="方正喵呜体" panose="02010600010101010101" pitchFamily="2" charset="-122"/>
              </a:rPr>
              <a:t>，必须找到插入位置的父节点</a:t>
            </a:r>
            <a:endParaRPr kumimoji="1" lang="en-US" altLang="zh-CN" sz="2000" dirty="0">
              <a:solidFill>
                <a:schemeClr val="bg1"/>
              </a:solidFill>
              <a:latin typeface="方正喵呜体" panose="02010600010101010101" pitchFamily="2" charset="-122"/>
              <a:ea typeface="方正喵呜体" panose="02010600010101010101" pitchFamily="2" charset="-122"/>
            </a:endParaRPr>
          </a:p>
        </p:txBody>
      </p:sp>
      <p:grpSp>
        <p:nvGrpSpPr>
          <p:cNvPr id="6" name="Group 29"/>
          <p:cNvGrpSpPr>
            <a:grpSpLocks/>
          </p:cNvGrpSpPr>
          <p:nvPr/>
        </p:nvGrpSpPr>
        <p:grpSpPr bwMode="auto">
          <a:xfrm>
            <a:off x="5174060" y="1776967"/>
            <a:ext cx="3429000" cy="3717924"/>
            <a:chOff x="1678" y="1593"/>
            <a:chExt cx="2160" cy="2342"/>
          </a:xfrm>
          <a:solidFill>
            <a:schemeClr val="tx1"/>
          </a:solidFill>
        </p:grpSpPr>
        <p:sp>
          <p:nvSpPr>
            <p:cNvPr id="7" name="Line 7"/>
            <p:cNvSpPr>
              <a:spLocks noChangeShapeType="1"/>
            </p:cNvSpPr>
            <p:nvPr/>
          </p:nvSpPr>
          <p:spPr bwMode="auto">
            <a:xfrm flipH="1">
              <a:off x="3070" y="2361"/>
              <a:ext cx="192" cy="336"/>
            </a:xfrm>
            <a:prstGeom prst="line">
              <a:avLst/>
            </a:prstGeom>
            <a:grpFill/>
            <a:ln w="38100">
              <a:solidFill>
                <a:schemeClr val="bg1"/>
              </a:solidFill>
              <a:round/>
              <a:headEnd/>
              <a:tailEnd/>
            </a:ln>
            <a:effectLst/>
          </p:spPr>
          <p:txBody>
            <a:bodyPr wrap="none" anchor="ctr"/>
            <a:lstStyle/>
            <a:p>
              <a:pPr algn="ctr"/>
              <a:endParaRPr lang="zh-CN" altLang="en-US" sz="2400">
                <a:solidFill>
                  <a:schemeClr val="bg1"/>
                </a:solidFill>
              </a:endParaRPr>
            </a:p>
          </p:txBody>
        </p:sp>
        <p:sp>
          <p:nvSpPr>
            <p:cNvPr id="8" name="Line 8"/>
            <p:cNvSpPr>
              <a:spLocks noChangeShapeType="1"/>
            </p:cNvSpPr>
            <p:nvPr/>
          </p:nvSpPr>
          <p:spPr bwMode="auto">
            <a:xfrm>
              <a:off x="2590" y="2937"/>
              <a:ext cx="144" cy="336"/>
            </a:xfrm>
            <a:prstGeom prst="line">
              <a:avLst/>
            </a:prstGeom>
            <a:grpFill/>
            <a:ln w="57150">
              <a:solidFill>
                <a:srgbClr val="2959F3"/>
              </a:solidFill>
              <a:round/>
              <a:headEnd/>
              <a:tailEnd/>
            </a:ln>
            <a:effectLst/>
          </p:spPr>
          <p:txBody>
            <a:bodyPr wrap="none" anchor="ctr"/>
            <a:lstStyle/>
            <a:p>
              <a:pPr algn="ctr"/>
              <a:endParaRPr lang="zh-CN" altLang="en-US" sz="2400">
                <a:solidFill>
                  <a:schemeClr val="bg1"/>
                </a:solidFill>
              </a:endParaRPr>
            </a:p>
          </p:txBody>
        </p:sp>
        <p:sp>
          <p:nvSpPr>
            <p:cNvPr id="9" name="Line 9"/>
            <p:cNvSpPr>
              <a:spLocks noChangeShapeType="1"/>
            </p:cNvSpPr>
            <p:nvPr/>
          </p:nvSpPr>
          <p:spPr bwMode="auto">
            <a:xfrm flipH="1">
              <a:off x="2254" y="2937"/>
              <a:ext cx="192" cy="384"/>
            </a:xfrm>
            <a:prstGeom prst="line">
              <a:avLst/>
            </a:prstGeom>
            <a:grpFill/>
            <a:ln w="38100">
              <a:solidFill>
                <a:schemeClr val="bg1"/>
              </a:solidFill>
              <a:round/>
              <a:headEnd/>
              <a:tailEnd/>
            </a:ln>
            <a:effectLst/>
          </p:spPr>
          <p:txBody>
            <a:bodyPr wrap="none" anchor="ctr"/>
            <a:lstStyle/>
            <a:p>
              <a:pPr algn="ctr"/>
              <a:endParaRPr lang="zh-CN" altLang="en-US" sz="2400">
                <a:solidFill>
                  <a:schemeClr val="bg1"/>
                </a:solidFill>
              </a:endParaRPr>
            </a:p>
          </p:txBody>
        </p:sp>
        <p:sp>
          <p:nvSpPr>
            <p:cNvPr id="10" name="Line 10"/>
            <p:cNvSpPr>
              <a:spLocks noChangeShapeType="1"/>
            </p:cNvSpPr>
            <p:nvPr/>
          </p:nvSpPr>
          <p:spPr bwMode="auto">
            <a:xfrm flipH="1">
              <a:off x="1918" y="2361"/>
              <a:ext cx="192" cy="336"/>
            </a:xfrm>
            <a:prstGeom prst="line">
              <a:avLst/>
            </a:prstGeom>
            <a:grpFill/>
            <a:ln w="38100">
              <a:solidFill>
                <a:schemeClr val="bg1"/>
              </a:solidFill>
              <a:round/>
              <a:headEnd/>
              <a:tailEnd/>
            </a:ln>
            <a:effectLst/>
          </p:spPr>
          <p:txBody>
            <a:bodyPr wrap="none" anchor="ctr"/>
            <a:lstStyle/>
            <a:p>
              <a:pPr algn="ctr"/>
              <a:endParaRPr lang="zh-CN" altLang="en-US" sz="2400">
                <a:solidFill>
                  <a:schemeClr val="bg1"/>
                </a:solidFill>
              </a:endParaRPr>
            </a:p>
          </p:txBody>
        </p:sp>
        <p:sp>
          <p:nvSpPr>
            <p:cNvPr id="11" name="Line 11"/>
            <p:cNvSpPr>
              <a:spLocks noChangeShapeType="1"/>
            </p:cNvSpPr>
            <p:nvPr/>
          </p:nvSpPr>
          <p:spPr bwMode="auto">
            <a:xfrm>
              <a:off x="2254" y="2361"/>
              <a:ext cx="192" cy="336"/>
            </a:xfrm>
            <a:prstGeom prst="line">
              <a:avLst/>
            </a:prstGeom>
            <a:grpFill/>
            <a:ln w="57150">
              <a:solidFill>
                <a:srgbClr val="2959F3"/>
              </a:solidFill>
              <a:round/>
              <a:headEnd/>
              <a:tailEnd/>
            </a:ln>
            <a:effectLst/>
          </p:spPr>
          <p:txBody>
            <a:bodyPr wrap="none" anchor="ctr"/>
            <a:lstStyle/>
            <a:p>
              <a:pPr algn="ctr"/>
              <a:endParaRPr lang="zh-CN" altLang="en-US" sz="2400">
                <a:solidFill>
                  <a:schemeClr val="bg1"/>
                </a:solidFill>
              </a:endParaRPr>
            </a:p>
          </p:txBody>
        </p:sp>
        <p:sp>
          <p:nvSpPr>
            <p:cNvPr id="12" name="Oval 12"/>
            <p:cNvSpPr>
              <a:spLocks noChangeArrowheads="1"/>
            </p:cNvSpPr>
            <p:nvPr/>
          </p:nvSpPr>
          <p:spPr bwMode="auto">
            <a:xfrm>
              <a:off x="2590" y="1593"/>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35</a:t>
              </a:r>
              <a:endParaRPr kumimoji="1" lang="en-US" altLang="zh-CN" sz="2400">
                <a:solidFill>
                  <a:schemeClr val="bg1"/>
                </a:solidFill>
                <a:latin typeface="Times New Roman" pitchFamily="18" charset="0"/>
              </a:endParaRPr>
            </a:p>
          </p:txBody>
        </p:sp>
        <p:sp>
          <p:nvSpPr>
            <p:cNvPr id="13" name="Oval 13"/>
            <p:cNvSpPr>
              <a:spLocks noChangeArrowheads="1"/>
            </p:cNvSpPr>
            <p:nvPr/>
          </p:nvSpPr>
          <p:spPr bwMode="auto">
            <a:xfrm>
              <a:off x="2014" y="2073"/>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15</a:t>
              </a:r>
              <a:endParaRPr kumimoji="1" lang="en-US" altLang="zh-CN" sz="2400">
                <a:solidFill>
                  <a:schemeClr val="bg1"/>
                </a:solidFill>
                <a:latin typeface="Times New Roman" pitchFamily="18" charset="0"/>
              </a:endParaRPr>
            </a:p>
          </p:txBody>
        </p:sp>
        <p:sp>
          <p:nvSpPr>
            <p:cNvPr id="14" name="Oval 14"/>
            <p:cNvSpPr>
              <a:spLocks noChangeArrowheads="1"/>
            </p:cNvSpPr>
            <p:nvPr/>
          </p:nvSpPr>
          <p:spPr bwMode="auto">
            <a:xfrm>
              <a:off x="3166" y="2073"/>
              <a:ext cx="336" cy="336"/>
            </a:xfrm>
            <a:prstGeom prst="ellipse">
              <a:avLst/>
            </a:prstGeom>
            <a:grpFill/>
            <a:ln w="38100">
              <a:solidFill>
                <a:schemeClr val="bg1"/>
              </a:solidFill>
              <a:round/>
              <a:headEnd/>
              <a:tailEnd/>
            </a:ln>
            <a:effectLst/>
          </p:spPr>
          <p:txBody>
            <a:bodyPr wrap="none" anchor="ctr"/>
            <a:lstStyle/>
            <a:p>
              <a:pPr algn="ctr"/>
              <a:r>
                <a:rPr kumimoji="1" lang="en-US" altLang="zh-CN" sz="2400" dirty="0">
                  <a:solidFill>
                    <a:schemeClr val="bg1"/>
                  </a:solidFill>
                </a:rPr>
                <a:t>45</a:t>
              </a:r>
              <a:endParaRPr kumimoji="1" lang="en-US" altLang="zh-CN" sz="2400" dirty="0">
                <a:solidFill>
                  <a:schemeClr val="bg1"/>
                </a:solidFill>
                <a:latin typeface="Times New Roman" pitchFamily="18" charset="0"/>
              </a:endParaRPr>
            </a:p>
          </p:txBody>
        </p:sp>
        <p:sp>
          <p:nvSpPr>
            <p:cNvPr id="15" name="Oval 15"/>
            <p:cNvSpPr>
              <a:spLocks noChangeArrowheads="1"/>
            </p:cNvSpPr>
            <p:nvPr/>
          </p:nvSpPr>
          <p:spPr bwMode="auto">
            <a:xfrm>
              <a:off x="3502" y="2649"/>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50</a:t>
              </a:r>
              <a:endParaRPr kumimoji="1" lang="en-US" altLang="zh-CN" sz="2400">
                <a:solidFill>
                  <a:schemeClr val="bg1"/>
                </a:solidFill>
                <a:latin typeface="Times New Roman" pitchFamily="18" charset="0"/>
              </a:endParaRPr>
            </a:p>
          </p:txBody>
        </p:sp>
        <p:sp>
          <p:nvSpPr>
            <p:cNvPr id="16" name="Oval 16"/>
            <p:cNvSpPr>
              <a:spLocks noChangeArrowheads="1"/>
            </p:cNvSpPr>
            <p:nvPr/>
          </p:nvSpPr>
          <p:spPr bwMode="auto">
            <a:xfrm>
              <a:off x="2830" y="2649"/>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40</a:t>
              </a:r>
              <a:endParaRPr kumimoji="1" lang="en-US" altLang="zh-CN" sz="2400">
                <a:solidFill>
                  <a:schemeClr val="bg1"/>
                </a:solidFill>
                <a:latin typeface="Times New Roman" pitchFamily="18" charset="0"/>
              </a:endParaRPr>
            </a:p>
          </p:txBody>
        </p:sp>
        <p:sp>
          <p:nvSpPr>
            <p:cNvPr id="17" name="Oval 17"/>
            <p:cNvSpPr>
              <a:spLocks noChangeArrowheads="1"/>
            </p:cNvSpPr>
            <p:nvPr/>
          </p:nvSpPr>
          <p:spPr bwMode="auto">
            <a:xfrm>
              <a:off x="2350" y="2649"/>
              <a:ext cx="336" cy="336"/>
            </a:xfrm>
            <a:prstGeom prst="ellipse">
              <a:avLst/>
            </a:prstGeom>
            <a:grpFill/>
            <a:ln w="38100">
              <a:solidFill>
                <a:schemeClr val="bg1"/>
              </a:solidFill>
              <a:round/>
              <a:headEnd/>
              <a:tailEnd/>
            </a:ln>
            <a:effectLst/>
          </p:spPr>
          <p:txBody>
            <a:bodyPr wrap="none" anchor="ctr"/>
            <a:lstStyle/>
            <a:p>
              <a:pPr algn="ctr"/>
              <a:r>
                <a:rPr kumimoji="1" lang="en-US" altLang="zh-CN" sz="2400" dirty="0">
                  <a:solidFill>
                    <a:schemeClr val="bg1"/>
                  </a:solidFill>
                </a:rPr>
                <a:t>25</a:t>
              </a:r>
              <a:endParaRPr kumimoji="1" lang="en-US" altLang="zh-CN" sz="2400" dirty="0">
                <a:solidFill>
                  <a:schemeClr val="bg1"/>
                </a:solidFill>
                <a:latin typeface="Times New Roman" pitchFamily="18" charset="0"/>
              </a:endParaRPr>
            </a:p>
          </p:txBody>
        </p:sp>
        <p:sp>
          <p:nvSpPr>
            <p:cNvPr id="18" name="Oval 18"/>
            <p:cNvSpPr>
              <a:spLocks noChangeArrowheads="1"/>
            </p:cNvSpPr>
            <p:nvPr/>
          </p:nvSpPr>
          <p:spPr bwMode="auto">
            <a:xfrm>
              <a:off x="1678" y="2649"/>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10</a:t>
              </a:r>
              <a:endParaRPr kumimoji="1" lang="en-US" altLang="zh-CN" sz="2400">
                <a:solidFill>
                  <a:schemeClr val="bg1"/>
                </a:solidFill>
                <a:latin typeface="Times New Roman" pitchFamily="18" charset="0"/>
              </a:endParaRPr>
            </a:p>
          </p:txBody>
        </p:sp>
        <p:sp>
          <p:nvSpPr>
            <p:cNvPr id="19" name="Oval 19"/>
            <p:cNvSpPr>
              <a:spLocks noChangeArrowheads="1"/>
            </p:cNvSpPr>
            <p:nvPr/>
          </p:nvSpPr>
          <p:spPr bwMode="auto">
            <a:xfrm>
              <a:off x="2014" y="3273"/>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20</a:t>
              </a:r>
              <a:endParaRPr kumimoji="1" lang="en-US" altLang="zh-CN" sz="2400">
                <a:solidFill>
                  <a:schemeClr val="bg1"/>
                </a:solidFill>
                <a:latin typeface="Times New Roman" pitchFamily="18" charset="0"/>
              </a:endParaRPr>
            </a:p>
          </p:txBody>
        </p:sp>
        <p:sp>
          <p:nvSpPr>
            <p:cNvPr id="20" name="Oval 20"/>
            <p:cNvSpPr>
              <a:spLocks noChangeArrowheads="1"/>
            </p:cNvSpPr>
            <p:nvPr/>
          </p:nvSpPr>
          <p:spPr bwMode="auto">
            <a:xfrm>
              <a:off x="2638" y="3273"/>
              <a:ext cx="336" cy="336"/>
            </a:xfrm>
            <a:prstGeom prst="ellipse">
              <a:avLst/>
            </a:prstGeom>
            <a:grpFill/>
            <a:ln w="38100">
              <a:solidFill>
                <a:schemeClr val="bg1"/>
              </a:solidFill>
              <a:round/>
              <a:headEnd/>
              <a:tailEnd/>
            </a:ln>
            <a:effectLst/>
          </p:spPr>
          <p:txBody>
            <a:bodyPr wrap="none" anchor="ctr"/>
            <a:lstStyle/>
            <a:p>
              <a:pPr algn="ctr"/>
              <a:r>
                <a:rPr kumimoji="1" lang="en-US" altLang="zh-CN" sz="2400">
                  <a:solidFill>
                    <a:schemeClr val="bg1"/>
                  </a:solidFill>
                </a:rPr>
                <a:t>30</a:t>
              </a:r>
              <a:endParaRPr kumimoji="1" lang="en-US" altLang="zh-CN" sz="2400">
                <a:solidFill>
                  <a:schemeClr val="bg1"/>
                </a:solidFill>
                <a:latin typeface="Times New Roman" pitchFamily="18" charset="0"/>
              </a:endParaRPr>
            </a:p>
          </p:txBody>
        </p:sp>
        <p:sp>
          <p:nvSpPr>
            <p:cNvPr id="21" name="Line 21"/>
            <p:cNvSpPr>
              <a:spLocks noChangeShapeType="1"/>
            </p:cNvSpPr>
            <p:nvPr/>
          </p:nvSpPr>
          <p:spPr bwMode="auto">
            <a:xfrm flipH="1">
              <a:off x="2302" y="1881"/>
              <a:ext cx="336" cy="240"/>
            </a:xfrm>
            <a:prstGeom prst="line">
              <a:avLst/>
            </a:prstGeom>
            <a:grpFill/>
            <a:ln w="57150">
              <a:solidFill>
                <a:srgbClr val="2959F3"/>
              </a:solidFill>
              <a:round/>
              <a:headEnd/>
              <a:tailEnd/>
            </a:ln>
            <a:effectLst/>
          </p:spPr>
          <p:txBody>
            <a:bodyPr wrap="none" anchor="ctr"/>
            <a:lstStyle/>
            <a:p>
              <a:pPr algn="ctr"/>
              <a:endParaRPr lang="zh-CN" altLang="en-US" sz="2400">
                <a:solidFill>
                  <a:schemeClr val="bg1"/>
                </a:solidFill>
              </a:endParaRPr>
            </a:p>
          </p:txBody>
        </p:sp>
        <p:sp>
          <p:nvSpPr>
            <p:cNvPr id="22" name="Line 22"/>
            <p:cNvSpPr>
              <a:spLocks noChangeShapeType="1"/>
            </p:cNvSpPr>
            <p:nvPr/>
          </p:nvSpPr>
          <p:spPr bwMode="auto">
            <a:xfrm>
              <a:off x="2878" y="1881"/>
              <a:ext cx="336" cy="240"/>
            </a:xfrm>
            <a:prstGeom prst="line">
              <a:avLst/>
            </a:prstGeom>
            <a:grpFill/>
            <a:ln w="57150">
              <a:solidFill>
                <a:schemeClr val="bg1"/>
              </a:solidFill>
              <a:round/>
              <a:headEnd/>
              <a:tailEnd/>
            </a:ln>
            <a:effectLst/>
          </p:spPr>
          <p:txBody>
            <a:bodyPr wrap="none" anchor="ctr"/>
            <a:lstStyle/>
            <a:p>
              <a:pPr algn="ctr"/>
              <a:endParaRPr lang="zh-CN" altLang="en-US" sz="2400">
                <a:solidFill>
                  <a:schemeClr val="bg1"/>
                </a:solidFill>
              </a:endParaRPr>
            </a:p>
          </p:txBody>
        </p:sp>
        <p:sp>
          <p:nvSpPr>
            <p:cNvPr id="23" name="Line 23"/>
            <p:cNvSpPr>
              <a:spLocks noChangeShapeType="1"/>
            </p:cNvSpPr>
            <p:nvPr/>
          </p:nvSpPr>
          <p:spPr bwMode="auto">
            <a:xfrm>
              <a:off x="3406" y="2361"/>
              <a:ext cx="192" cy="288"/>
            </a:xfrm>
            <a:prstGeom prst="line">
              <a:avLst/>
            </a:prstGeom>
            <a:grpFill/>
            <a:ln w="38100">
              <a:solidFill>
                <a:schemeClr val="bg1"/>
              </a:solidFill>
              <a:round/>
              <a:headEnd/>
              <a:tailEnd/>
            </a:ln>
            <a:effectLst/>
          </p:spPr>
          <p:txBody>
            <a:bodyPr wrap="none" anchor="ctr"/>
            <a:lstStyle/>
            <a:p>
              <a:pPr algn="ctr"/>
              <a:endParaRPr lang="zh-CN" altLang="en-US" sz="2400">
                <a:solidFill>
                  <a:schemeClr val="bg1"/>
                </a:solidFill>
              </a:endParaRPr>
            </a:p>
          </p:txBody>
        </p:sp>
        <p:sp>
          <p:nvSpPr>
            <p:cNvPr id="24" name="Line 25"/>
            <p:cNvSpPr>
              <a:spLocks noChangeShapeType="1"/>
            </p:cNvSpPr>
            <p:nvPr/>
          </p:nvSpPr>
          <p:spPr bwMode="auto">
            <a:xfrm flipH="1">
              <a:off x="2206" y="1785"/>
              <a:ext cx="288" cy="192"/>
            </a:xfrm>
            <a:prstGeom prst="line">
              <a:avLst/>
            </a:prstGeom>
            <a:grpFill/>
            <a:ln w="38100">
              <a:solidFill>
                <a:schemeClr val="bg1"/>
              </a:solidFill>
              <a:round/>
              <a:headEnd/>
              <a:tailEnd type="triangle" w="med" len="lg"/>
            </a:ln>
            <a:effectLst/>
          </p:spPr>
          <p:txBody>
            <a:bodyPr wrap="none" anchor="ctr"/>
            <a:lstStyle/>
            <a:p>
              <a:pPr algn="ctr"/>
              <a:endParaRPr lang="zh-CN" altLang="en-US" sz="2400">
                <a:solidFill>
                  <a:schemeClr val="bg1"/>
                </a:solidFill>
              </a:endParaRPr>
            </a:p>
          </p:txBody>
        </p:sp>
        <p:sp>
          <p:nvSpPr>
            <p:cNvPr id="25" name="Line 26"/>
            <p:cNvSpPr>
              <a:spLocks noChangeShapeType="1"/>
            </p:cNvSpPr>
            <p:nvPr/>
          </p:nvSpPr>
          <p:spPr bwMode="auto">
            <a:xfrm>
              <a:off x="2398" y="2313"/>
              <a:ext cx="144" cy="288"/>
            </a:xfrm>
            <a:prstGeom prst="line">
              <a:avLst/>
            </a:prstGeom>
            <a:grpFill/>
            <a:ln w="38100">
              <a:solidFill>
                <a:schemeClr val="bg1"/>
              </a:solidFill>
              <a:round/>
              <a:headEnd/>
              <a:tailEnd type="triangle" w="sm" len="lg"/>
            </a:ln>
            <a:effectLst/>
          </p:spPr>
          <p:txBody>
            <a:bodyPr wrap="none" anchor="ctr"/>
            <a:lstStyle/>
            <a:p>
              <a:pPr algn="ctr"/>
              <a:endParaRPr lang="zh-CN" altLang="en-US" sz="2400">
                <a:solidFill>
                  <a:schemeClr val="bg1"/>
                </a:solidFill>
              </a:endParaRPr>
            </a:p>
          </p:txBody>
        </p:sp>
        <p:sp>
          <p:nvSpPr>
            <p:cNvPr id="26" name="Line 27"/>
            <p:cNvSpPr>
              <a:spLocks noChangeShapeType="1"/>
            </p:cNvSpPr>
            <p:nvPr/>
          </p:nvSpPr>
          <p:spPr bwMode="auto">
            <a:xfrm>
              <a:off x="2734" y="2937"/>
              <a:ext cx="144" cy="288"/>
            </a:xfrm>
            <a:prstGeom prst="line">
              <a:avLst/>
            </a:prstGeom>
            <a:grpFill/>
            <a:ln w="38100">
              <a:solidFill>
                <a:schemeClr val="bg1"/>
              </a:solidFill>
              <a:round/>
              <a:headEnd/>
              <a:tailEnd type="triangle" w="sm" len="lg"/>
            </a:ln>
            <a:effectLst/>
          </p:spPr>
          <p:txBody>
            <a:bodyPr wrap="none" anchor="ctr"/>
            <a:lstStyle/>
            <a:p>
              <a:pPr algn="ctr"/>
              <a:endParaRPr lang="zh-CN" altLang="en-US" sz="2400">
                <a:solidFill>
                  <a:schemeClr val="bg1"/>
                </a:solidFill>
              </a:endParaRPr>
            </a:p>
          </p:txBody>
        </p:sp>
        <p:sp>
          <p:nvSpPr>
            <p:cNvPr id="27" name="Line 28"/>
            <p:cNvSpPr>
              <a:spLocks noChangeShapeType="1"/>
            </p:cNvSpPr>
            <p:nvPr/>
          </p:nvSpPr>
          <p:spPr bwMode="auto">
            <a:xfrm flipH="1">
              <a:off x="2713" y="3663"/>
              <a:ext cx="121" cy="272"/>
            </a:xfrm>
            <a:prstGeom prst="line">
              <a:avLst/>
            </a:prstGeom>
            <a:grpFill/>
            <a:ln w="38100">
              <a:solidFill>
                <a:schemeClr val="bg1"/>
              </a:solidFill>
              <a:round/>
              <a:headEnd/>
              <a:tailEnd type="triangle" w="sm" len="lg"/>
            </a:ln>
            <a:effectLst/>
          </p:spPr>
          <p:txBody>
            <a:bodyPr wrap="none" anchor="ctr"/>
            <a:lstStyle/>
            <a:p>
              <a:pPr algn="ctr"/>
              <a:endParaRPr lang="zh-CN" altLang="en-US" sz="2400">
                <a:solidFill>
                  <a:schemeClr val="bg1"/>
                </a:solidFill>
              </a:endParaRPr>
            </a:p>
          </p:txBody>
        </p:sp>
      </p:grpSp>
      <p:sp>
        <p:nvSpPr>
          <p:cNvPr id="28" name="Oval 20"/>
          <p:cNvSpPr>
            <a:spLocks noChangeArrowheads="1"/>
          </p:cNvSpPr>
          <p:nvPr/>
        </p:nvSpPr>
        <p:spPr bwMode="auto">
          <a:xfrm>
            <a:off x="6305963" y="5428267"/>
            <a:ext cx="533400" cy="5334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dirty="0" smtClean="0">
                <a:solidFill>
                  <a:schemeClr val="bg1"/>
                </a:solidFill>
              </a:rPr>
              <a:t>28</a:t>
            </a:r>
            <a:endParaRPr kumimoji="1" lang="en-US" altLang="zh-CN" sz="2400" dirty="0">
              <a:solidFill>
                <a:schemeClr val="bg1"/>
              </a:solidFill>
              <a:latin typeface="Times New Roman" pitchFamily="18" charset="0"/>
            </a:endParaRPr>
          </a:p>
        </p:txBody>
      </p:sp>
    </p:spTree>
    <p:extLst>
      <p:ext uri="{BB962C8B-B14F-4D97-AF65-F5344CB8AC3E}">
        <p14:creationId xmlns:p14="http://schemas.microsoft.com/office/powerpoint/2010/main" val="30882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6553"/>
            <a:ext cx="9144000" cy="5980253"/>
          </a:xfrm>
          <a:prstGeom prst="rect">
            <a:avLst/>
          </a:prstGeom>
        </p:spPr>
      </p:pic>
    </p:spTree>
    <p:extLst>
      <p:ext uri="{BB962C8B-B14F-4D97-AF65-F5344CB8AC3E}">
        <p14:creationId xmlns:p14="http://schemas.microsoft.com/office/powerpoint/2010/main" val="324653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9078" y="227618"/>
            <a:ext cx="6962775" cy="1104900"/>
          </a:xfrm>
          <a:prstGeom prst="rect">
            <a:avLst/>
          </a:prstGeom>
        </p:spPr>
      </p:pic>
      <p:pic>
        <p:nvPicPr>
          <p:cNvPr id="3" name="图片 2"/>
          <p:cNvPicPr>
            <a:picLocks noChangeAspect="1"/>
          </p:cNvPicPr>
          <p:nvPr/>
        </p:nvPicPr>
        <p:blipFill>
          <a:blip r:embed="rId3"/>
          <a:stretch>
            <a:fillRect/>
          </a:stretch>
        </p:blipFill>
        <p:spPr>
          <a:xfrm>
            <a:off x="228648" y="1776117"/>
            <a:ext cx="8764523" cy="1401279"/>
          </a:xfrm>
          <a:prstGeom prst="rect">
            <a:avLst/>
          </a:prstGeom>
        </p:spPr>
      </p:pic>
      <p:pic>
        <p:nvPicPr>
          <p:cNvPr id="4" name="图片 3"/>
          <p:cNvPicPr>
            <a:picLocks noChangeAspect="1"/>
          </p:cNvPicPr>
          <p:nvPr/>
        </p:nvPicPr>
        <p:blipFill>
          <a:blip r:embed="rId4"/>
          <a:stretch>
            <a:fillRect/>
          </a:stretch>
        </p:blipFill>
        <p:spPr>
          <a:xfrm>
            <a:off x="228648" y="3333603"/>
            <a:ext cx="8734403" cy="1040434"/>
          </a:xfrm>
          <a:prstGeom prst="rect">
            <a:avLst/>
          </a:prstGeom>
        </p:spPr>
      </p:pic>
      <p:pic>
        <p:nvPicPr>
          <p:cNvPr id="5" name="图片 4"/>
          <p:cNvPicPr>
            <a:picLocks noChangeAspect="1"/>
          </p:cNvPicPr>
          <p:nvPr/>
        </p:nvPicPr>
        <p:blipFill>
          <a:blip r:embed="rId5"/>
          <a:stretch>
            <a:fillRect/>
          </a:stretch>
        </p:blipFill>
        <p:spPr>
          <a:xfrm>
            <a:off x="171781" y="4790192"/>
            <a:ext cx="8821390" cy="1033617"/>
          </a:xfrm>
          <a:prstGeom prst="rect">
            <a:avLst/>
          </a:prstGeom>
        </p:spPr>
      </p:pic>
    </p:spTree>
    <p:extLst>
      <p:ext uri="{BB962C8B-B14F-4D97-AF65-F5344CB8AC3E}">
        <p14:creationId xmlns:p14="http://schemas.microsoft.com/office/powerpoint/2010/main" val="107689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769887" y="551546"/>
            <a:ext cx="7315200" cy="461665"/>
          </a:xfrm>
          <a:prstGeom prst="rect">
            <a:avLst/>
          </a:prstGeom>
          <a:solidFill>
            <a:schemeClr val="tx1"/>
          </a:solidFill>
          <a:ln w="9525">
            <a:noFill/>
            <a:miter lim="800000"/>
            <a:headEnd/>
            <a:tailEnd/>
          </a:ln>
          <a:effectLst/>
        </p:spPr>
        <p:txBody>
          <a:bodyPr>
            <a:spAutoFit/>
          </a:bodyPr>
          <a:lstStyle/>
          <a:p>
            <a:pPr algn="ctr"/>
            <a:r>
              <a:rPr lang="zh-CN" altLang="en-US" sz="2400" dirty="0">
                <a:solidFill>
                  <a:schemeClr val="bg1"/>
                </a:solidFill>
                <a:latin typeface="方正喵呜体" panose="02010600010101010101" pitchFamily="2" charset="-122"/>
                <a:ea typeface="方正喵呜体" panose="02010600010101010101" pitchFamily="2" charset="-122"/>
              </a:rPr>
              <a:t>输入数据 </a:t>
            </a:r>
            <a:r>
              <a:rPr lang="en-US" altLang="zh-CN" sz="2400" dirty="0">
                <a:solidFill>
                  <a:schemeClr val="bg1"/>
                </a:solidFill>
                <a:latin typeface="方正喵呜体" panose="02010600010101010101" pitchFamily="2" charset="-122"/>
                <a:ea typeface="方正喵呜体" panose="02010600010101010101" pitchFamily="2" charset="-122"/>
              </a:rPr>
              <a:t>{ 53, 78, 65, 17, 87, 09, 81, 15 }</a:t>
            </a:r>
          </a:p>
        </p:txBody>
      </p:sp>
      <p:grpSp>
        <p:nvGrpSpPr>
          <p:cNvPr id="3" name="Group 69"/>
          <p:cNvGrpSpPr>
            <a:grpSpLocks/>
          </p:cNvGrpSpPr>
          <p:nvPr/>
        </p:nvGrpSpPr>
        <p:grpSpPr bwMode="auto">
          <a:xfrm>
            <a:off x="693687" y="1450552"/>
            <a:ext cx="7696200" cy="4495800"/>
            <a:chOff x="480" y="913"/>
            <a:chExt cx="4848" cy="2832"/>
          </a:xfrm>
          <a:solidFill>
            <a:schemeClr val="tx1"/>
          </a:solidFill>
        </p:grpSpPr>
        <p:sp>
          <p:nvSpPr>
            <p:cNvPr id="4" name="Line 2"/>
            <p:cNvSpPr>
              <a:spLocks noChangeShapeType="1"/>
            </p:cNvSpPr>
            <p:nvPr/>
          </p:nvSpPr>
          <p:spPr bwMode="auto">
            <a:xfrm>
              <a:off x="3696" y="3217"/>
              <a:ext cx="144"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 name="Line 3"/>
            <p:cNvSpPr>
              <a:spLocks noChangeShapeType="1"/>
            </p:cNvSpPr>
            <p:nvPr/>
          </p:nvSpPr>
          <p:spPr bwMode="auto">
            <a:xfrm flipH="1">
              <a:off x="672"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 name="Line 4"/>
            <p:cNvSpPr>
              <a:spLocks noChangeShapeType="1"/>
            </p:cNvSpPr>
            <p:nvPr/>
          </p:nvSpPr>
          <p:spPr bwMode="auto">
            <a:xfrm flipH="1">
              <a:off x="2208" y="2737"/>
              <a:ext cx="144"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 name="Line 5"/>
            <p:cNvSpPr>
              <a:spLocks noChangeShapeType="1"/>
            </p:cNvSpPr>
            <p:nvPr/>
          </p:nvSpPr>
          <p:spPr bwMode="auto">
            <a:xfrm flipH="1">
              <a:off x="3024" y="3121"/>
              <a:ext cx="192" cy="432"/>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 name="Line 6"/>
            <p:cNvSpPr>
              <a:spLocks noChangeShapeType="1"/>
            </p:cNvSpPr>
            <p:nvPr/>
          </p:nvSpPr>
          <p:spPr bwMode="auto">
            <a:xfrm>
              <a:off x="4992" y="1585"/>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9" name="Line 7"/>
            <p:cNvSpPr>
              <a:spLocks noChangeShapeType="1"/>
            </p:cNvSpPr>
            <p:nvPr/>
          </p:nvSpPr>
          <p:spPr bwMode="auto">
            <a:xfrm flipH="1">
              <a:off x="3168" y="1153"/>
              <a:ext cx="192" cy="240"/>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 name="Line 8"/>
            <p:cNvSpPr>
              <a:spLocks noChangeShapeType="1"/>
            </p:cNvSpPr>
            <p:nvPr/>
          </p:nvSpPr>
          <p:spPr bwMode="auto">
            <a:xfrm flipH="1">
              <a:off x="2160" y="1585"/>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 name="Line 9"/>
            <p:cNvSpPr>
              <a:spLocks noChangeShapeType="1"/>
            </p:cNvSpPr>
            <p:nvPr/>
          </p:nvSpPr>
          <p:spPr bwMode="auto">
            <a:xfrm>
              <a:off x="1248" y="1153"/>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2" name="Oval 12"/>
            <p:cNvSpPr>
              <a:spLocks noChangeArrowheads="1"/>
            </p:cNvSpPr>
            <p:nvPr/>
          </p:nvSpPr>
          <p:spPr bwMode="auto">
            <a:xfrm>
              <a:off x="480" y="913"/>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3" name="Oval 13"/>
            <p:cNvSpPr>
              <a:spLocks noChangeArrowheads="1"/>
            </p:cNvSpPr>
            <p:nvPr/>
          </p:nvSpPr>
          <p:spPr bwMode="auto">
            <a:xfrm>
              <a:off x="1056" y="913"/>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4" name="Oval 14"/>
            <p:cNvSpPr>
              <a:spLocks noChangeArrowheads="1"/>
            </p:cNvSpPr>
            <p:nvPr/>
          </p:nvSpPr>
          <p:spPr bwMode="auto">
            <a:xfrm>
              <a:off x="1344"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5" name="Line 15"/>
            <p:cNvSpPr>
              <a:spLocks noChangeShapeType="1"/>
            </p:cNvSpPr>
            <p:nvPr/>
          </p:nvSpPr>
          <p:spPr bwMode="auto">
            <a:xfrm>
              <a:off x="2160" y="1153"/>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6" name="Oval 16"/>
            <p:cNvSpPr>
              <a:spLocks noChangeArrowheads="1"/>
            </p:cNvSpPr>
            <p:nvPr/>
          </p:nvSpPr>
          <p:spPr bwMode="auto">
            <a:xfrm>
              <a:off x="1968" y="913"/>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7" name="Oval 17"/>
            <p:cNvSpPr>
              <a:spLocks noChangeArrowheads="1"/>
            </p:cNvSpPr>
            <p:nvPr/>
          </p:nvSpPr>
          <p:spPr bwMode="auto">
            <a:xfrm>
              <a:off x="2256"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8" name="Oval 18"/>
            <p:cNvSpPr>
              <a:spLocks noChangeArrowheads="1"/>
            </p:cNvSpPr>
            <p:nvPr/>
          </p:nvSpPr>
          <p:spPr bwMode="auto">
            <a:xfrm>
              <a:off x="2016" y="182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9" name="Line 19"/>
            <p:cNvSpPr>
              <a:spLocks noChangeShapeType="1"/>
            </p:cNvSpPr>
            <p:nvPr/>
          </p:nvSpPr>
          <p:spPr bwMode="auto">
            <a:xfrm flipH="1">
              <a:off x="3456" y="1585"/>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0" name="Line 20"/>
            <p:cNvSpPr>
              <a:spLocks noChangeShapeType="1"/>
            </p:cNvSpPr>
            <p:nvPr/>
          </p:nvSpPr>
          <p:spPr bwMode="auto">
            <a:xfrm>
              <a:off x="3456" y="1153"/>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1" name="Oval 21"/>
            <p:cNvSpPr>
              <a:spLocks noChangeArrowheads="1"/>
            </p:cNvSpPr>
            <p:nvPr/>
          </p:nvSpPr>
          <p:spPr bwMode="auto">
            <a:xfrm>
              <a:off x="3264" y="913"/>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2" name="Oval 22"/>
            <p:cNvSpPr>
              <a:spLocks noChangeArrowheads="1"/>
            </p:cNvSpPr>
            <p:nvPr/>
          </p:nvSpPr>
          <p:spPr bwMode="auto">
            <a:xfrm>
              <a:off x="3552"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3" name="Oval 23"/>
            <p:cNvSpPr>
              <a:spLocks noChangeArrowheads="1"/>
            </p:cNvSpPr>
            <p:nvPr/>
          </p:nvSpPr>
          <p:spPr bwMode="auto">
            <a:xfrm>
              <a:off x="3312" y="182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4" name="Oval 24"/>
            <p:cNvSpPr>
              <a:spLocks noChangeArrowheads="1"/>
            </p:cNvSpPr>
            <p:nvPr/>
          </p:nvSpPr>
          <p:spPr bwMode="auto">
            <a:xfrm>
              <a:off x="2976"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5" name="Line 25"/>
            <p:cNvSpPr>
              <a:spLocks noChangeShapeType="1"/>
            </p:cNvSpPr>
            <p:nvPr/>
          </p:nvSpPr>
          <p:spPr bwMode="auto">
            <a:xfrm flipH="1">
              <a:off x="4416" y="1153"/>
              <a:ext cx="192" cy="240"/>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6" name="Line 26"/>
            <p:cNvSpPr>
              <a:spLocks noChangeShapeType="1"/>
            </p:cNvSpPr>
            <p:nvPr/>
          </p:nvSpPr>
          <p:spPr bwMode="auto">
            <a:xfrm flipH="1">
              <a:off x="4704" y="1585"/>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7" name="Line 27"/>
            <p:cNvSpPr>
              <a:spLocks noChangeShapeType="1"/>
            </p:cNvSpPr>
            <p:nvPr/>
          </p:nvSpPr>
          <p:spPr bwMode="auto">
            <a:xfrm>
              <a:off x="4704" y="1153"/>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8" name="Oval 28"/>
            <p:cNvSpPr>
              <a:spLocks noChangeArrowheads="1"/>
            </p:cNvSpPr>
            <p:nvPr/>
          </p:nvSpPr>
          <p:spPr bwMode="auto">
            <a:xfrm>
              <a:off x="4512" y="913"/>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9" name="Oval 29"/>
            <p:cNvSpPr>
              <a:spLocks noChangeArrowheads="1"/>
            </p:cNvSpPr>
            <p:nvPr/>
          </p:nvSpPr>
          <p:spPr bwMode="auto">
            <a:xfrm>
              <a:off x="4800"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0" name="Oval 30"/>
            <p:cNvSpPr>
              <a:spLocks noChangeArrowheads="1"/>
            </p:cNvSpPr>
            <p:nvPr/>
          </p:nvSpPr>
          <p:spPr bwMode="auto">
            <a:xfrm>
              <a:off x="4560" y="182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1" name="Oval 31"/>
            <p:cNvSpPr>
              <a:spLocks noChangeArrowheads="1"/>
            </p:cNvSpPr>
            <p:nvPr/>
          </p:nvSpPr>
          <p:spPr bwMode="auto">
            <a:xfrm>
              <a:off x="5040" y="182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2" name="Oval 32"/>
            <p:cNvSpPr>
              <a:spLocks noChangeArrowheads="1"/>
            </p:cNvSpPr>
            <p:nvPr/>
          </p:nvSpPr>
          <p:spPr bwMode="auto">
            <a:xfrm>
              <a:off x="4224" y="134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3" name="Line 33"/>
            <p:cNvSpPr>
              <a:spLocks noChangeShapeType="1"/>
            </p:cNvSpPr>
            <p:nvPr/>
          </p:nvSpPr>
          <p:spPr bwMode="auto">
            <a:xfrm>
              <a:off x="1536"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4" name="Line 34"/>
            <p:cNvSpPr>
              <a:spLocks noChangeShapeType="1"/>
            </p:cNvSpPr>
            <p:nvPr/>
          </p:nvSpPr>
          <p:spPr bwMode="auto">
            <a:xfrm flipH="1">
              <a:off x="912" y="2305"/>
              <a:ext cx="240"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5" name="Line 35"/>
            <p:cNvSpPr>
              <a:spLocks noChangeShapeType="1"/>
            </p:cNvSpPr>
            <p:nvPr/>
          </p:nvSpPr>
          <p:spPr bwMode="auto">
            <a:xfrm flipH="1">
              <a:off x="1248"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6" name="Line 36"/>
            <p:cNvSpPr>
              <a:spLocks noChangeShapeType="1"/>
            </p:cNvSpPr>
            <p:nvPr/>
          </p:nvSpPr>
          <p:spPr bwMode="auto">
            <a:xfrm>
              <a:off x="1248" y="2305"/>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7" name="Oval 37"/>
            <p:cNvSpPr>
              <a:spLocks noChangeArrowheads="1"/>
            </p:cNvSpPr>
            <p:nvPr/>
          </p:nvSpPr>
          <p:spPr bwMode="auto">
            <a:xfrm>
              <a:off x="1056" y="206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8" name="Oval 38"/>
            <p:cNvSpPr>
              <a:spLocks noChangeArrowheads="1"/>
            </p:cNvSpPr>
            <p:nvPr/>
          </p:nvSpPr>
          <p:spPr bwMode="auto">
            <a:xfrm>
              <a:off x="1344"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9" name="Oval 39"/>
            <p:cNvSpPr>
              <a:spLocks noChangeArrowheads="1"/>
            </p:cNvSpPr>
            <p:nvPr/>
          </p:nvSpPr>
          <p:spPr bwMode="auto">
            <a:xfrm>
              <a:off x="1104"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0" name="Oval 40"/>
            <p:cNvSpPr>
              <a:spLocks noChangeArrowheads="1"/>
            </p:cNvSpPr>
            <p:nvPr/>
          </p:nvSpPr>
          <p:spPr bwMode="auto">
            <a:xfrm>
              <a:off x="528"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09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1" name="Oval 41"/>
            <p:cNvSpPr>
              <a:spLocks noChangeArrowheads="1"/>
            </p:cNvSpPr>
            <p:nvPr/>
          </p:nvSpPr>
          <p:spPr bwMode="auto">
            <a:xfrm>
              <a:off x="768"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2" name="Oval 42"/>
            <p:cNvSpPr>
              <a:spLocks noChangeArrowheads="1"/>
            </p:cNvSpPr>
            <p:nvPr/>
          </p:nvSpPr>
          <p:spPr bwMode="auto">
            <a:xfrm>
              <a:off x="1584"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3" name="Line 43"/>
            <p:cNvSpPr>
              <a:spLocks noChangeShapeType="1"/>
            </p:cNvSpPr>
            <p:nvPr/>
          </p:nvSpPr>
          <p:spPr bwMode="auto">
            <a:xfrm>
              <a:off x="3024"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4" name="Line 44"/>
            <p:cNvSpPr>
              <a:spLocks noChangeShapeType="1"/>
            </p:cNvSpPr>
            <p:nvPr/>
          </p:nvSpPr>
          <p:spPr bwMode="auto">
            <a:xfrm flipH="1">
              <a:off x="2400" y="2305"/>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5" name="Line 45"/>
            <p:cNvSpPr>
              <a:spLocks noChangeShapeType="1"/>
            </p:cNvSpPr>
            <p:nvPr/>
          </p:nvSpPr>
          <p:spPr bwMode="auto">
            <a:xfrm flipH="1">
              <a:off x="2736"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6" name="Line 46"/>
            <p:cNvSpPr>
              <a:spLocks noChangeShapeType="1"/>
            </p:cNvSpPr>
            <p:nvPr/>
          </p:nvSpPr>
          <p:spPr bwMode="auto">
            <a:xfrm>
              <a:off x="2736" y="2305"/>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7" name="Oval 47"/>
            <p:cNvSpPr>
              <a:spLocks noChangeArrowheads="1"/>
            </p:cNvSpPr>
            <p:nvPr/>
          </p:nvSpPr>
          <p:spPr bwMode="auto">
            <a:xfrm>
              <a:off x="2544" y="206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8" name="Oval 48"/>
            <p:cNvSpPr>
              <a:spLocks noChangeArrowheads="1"/>
            </p:cNvSpPr>
            <p:nvPr/>
          </p:nvSpPr>
          <p:spPr bwMode="auto">
            <a:xfrm>
              <a:off x="2832"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9" name="Oval 49"/>
            <p:cNvSpPr>
              <a:spLocks noChangeArrowheads="1"/>
            </p:cNvSpPr>
            <p:nvPr/>
          </p:nvSpPr>
          <p:spPr bwMode="auto">
            <a:xfrm>
              <a:off x="2592"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0" name="Oval 50"/>
            <p:cNvSpPr>
              <a:spLocks noChangeArrowheads="1"/>
            </p:cNvSpPr>
            <p:nvPr/>
          </p:nvSpPr>
          <p:spPr bwMode="auto">
            <a:xfrm>
              <a:off x="2880" y="345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81</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1" name="Oval 51"/>
            <p:cNvSpPr>
              <a:spLocks noChangeArrowheads="1"/>
            </p:cNvSpPr>
            <p:nvPr/>
          </p:nvSpPr>
          <p:spPr bwMode="auto">
            <a:xfrm>
              <a:off x="2256"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2" name="Oval 52"/>
            <p:cNvSpPr>
              <a:spLocks noChangeArrowheads="1"/>
            </p:cNvSpPr>
            <p:nvPr/>
          </p:nvSpPr>
          <p:spPr bwMode="auto">
            <a:xfrm>
              <a:off x="3072"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3" name="Oval 53"/>
            <p:cNvSpPr>
              <a:spLocks noChangeArrowheads="1"/>
            </p:cNvSpPr>
            <p:nvPr/>
          </p:nvSpPr>
          <p:spPr bwMode="auto">
            <a:xfrm>
              <a:off x="2016"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09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4" name="Line 54"/>
            <p:cNvSpPr>
              <a:spLocks noChangeShapeType="1"/>
            </p:cNvSpPr>
            <p:nvPr/>
          </p:nvSpPr>
          <p:spPr bwMode="auto">
            <a:xfrm flipH="1">
              <a:off x="3696" y="2737"/>
              <a:ext cx="144"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5" name="Line 55"/>
            <p:cNvSpPr>
              <a:spLocks noChangeShapeType="1"/>
            </p:cNvSpPr>
            <p:nvPr/>
          </p:nvSpPr>
          <p:spPr bwMode="auto">
            <a:xfrm flipH="1">
              <a:off x="4512" y="3121"/>
              <a:ext cx="192" cy="432"/>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6" name="Line 56"/>
            <p:cNvSpPr>
              <a:spLocks noChangeShapeType="1"/>
            </p:cNvSpPr>
            <p:nvPr/>
          </p:nvSpPr>
          <p:spPr bwMode="auto">
            <a:xfrm>
              <a:off x="4512"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7" name="Line 57"/>
            <p:cNvSpPr>
              <a:spLocks noChangeShapeType="1"/>
            </p:cNvSpPr>
            <p:nvPr/>
          </p:nvSpPr>
          <p:spPr bwMode="auto">
            <a:xfrm flipH="1">
              <a:off x="3888" y="2305"/>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8" name="Line 58"/>
            <p:cNvSpPr>
              <a:spLocks noChangeShapeType="1"/>
            </p:cNvSpPr>
            <p:nvPr/>
          </p:nvSpPr>
          <p:spPr bwMode="auto">
            <a:xfrm flipH="1">
              <a:off x="4224" y="2737"/>
              <a:ext cx="192" cy="336"/>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9" name="Line 59"/>
            <p:cNvSpPr>
              <a:spLocks noChangeShapeType="1"/>
            </p:cNvSpPr>
            <p:nvPr/>
          </p:nvSpPr>
          <p:spPr bwMode="auto">
            <a:xfrm>
              <a:off x="4224" y="2305"/>
              <a:ext cx="240" cy="288"/>
            </a:xfrm>
            <a:prstGeom prst="line">
              <a:avLst/>
            </a:prstGeom>
            <a:grp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0" name="Oval 60"/>
            <p:cNvSpPr>
              <a:spLocks noChangeArrowheads="1"/>
            </p:cNvSpPr>
            <p:nvPr/>
          </p:nvSpPr>
          <p:spPr bwMode="auto">
            <a:xfrm>
              <a:off x="4032" y="2065"/>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1" name="Oval 61"/>
            <p:cNvSpPr>
              <a:spLocks noChangeArrowheads="1"/>
            </p:cNvSpPr>
            <p:nvPr/>
          </p:nvSpPr>
          <p:spPr bwMode="auto">
            <a:xfrm>
              <a:off x="4320"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78</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2" name="Oval 62"/>
            <p:cNvSpPr>
              <a:spLocks noChangeArrowheads="1"/>
            </p:cNvSpPr>
            <p:nvPr/>
          </p:nvSpPr>
          <p:spPr bwMode="auto">
            <a:xfrm>
              <a:off x="4080"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65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3" name="Oval 63"/>
            <p:cNvSpPr>
              <a:spLocks noChangeArrowheads="1"/>
            </p:cNvSpPr>
            <p:nvPr/>
          </p:nvSpPr>
          <p:spPr bwMode="auto">
            <a:xfrm>
              <a:off x="3744" y="345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4" name="Oval 64"/>
            <p:cNvSpPr>
              <a:spLocks noChangeArrowheads="1"/>
            </p:cNvSpPr>
            <p:nvPr/>
          </p:nvSpPr>
          <p:spPr bwMode="auto">
            <a:xfrm>
              <a:off x="3744" y="249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17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5" name="Oval 65"/>
            <p:cNvSpPr>
              <a:spLocks noChangeArrowheads="1"/>
            </p:cNvSpPr>
            <p:nvPr/>
          </p:nvSpPr>
          <p:spPr bwMode="auto">
            <a:xfrm>
              <a:off x="4560"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87</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6" name="Oval 66"/>
            <p:cNvSpPr>
              <a:spLocks noChangeArrowheads="1"/>
            </p:cNvSpPr>
            <p:nvPr/>
          </p:nvSpPr>
          <p:spPr bwMode="auto">
            <a:xfrm>
              <a:off x="3504" y="297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09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7" name="Oval 67"/>
            <p:cNvSpPr>
              <a:spLocks noChangeArrowheads="1"/>
            </p:cNvSpPr>
            <p:nvPr/>
          </p:nvSpPr>
          <p:spPr bwMode="auto">
            <a:xfrm>
              <a:off x="4368" y="3457"/>
              <a:ext cx="288" cy="288"/>
            </a:xfrm>
            <a:prstGeom prst="ellipse">
              <a:avLst/>
            </a:prstGeom>
            <a:grpFill/>
            <a:ln w="38100">
              <a:solidFill>
                <a:schemeClr val="bg1"/>
              </a:solidFill>
              <a:round/>
              <a:headEnd/>
              <a:tailEnd/>
            </a:ln>
            <a:effectLst/>
          </p:spPr>
          <p:txBody>
            <a:bodyPr wrap="none" anchor="ctr"/>
            <a:lstStyle/>
            <a:p>
              <a:pPr algn="ctr"/>
              <a:r>
                <a:rPr kumimoji="1" lang="en-US" altLang="zh-CN" sz="2400" b="1">
                  <a:solidFill>
                    <a:schemeClr val="bg1"/>
                  </a:solidFill>
                  <a:latin typeface="方正喵呜体" panose="02010600010101010101" pitchFamily="2" charset="-122"/>
                  <a:ea typeface="方正喵呜体" panose="02010600010101010101" pitchFamily="2" charset="-122"/>
                </a:rPr>
                <a:t>81</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2471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9723" y="328871"/>
            <a:ext cx="8839200" cy="6379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355600" eaLnBrk="0" hangingPunct="0">
              <a:defRPr kumimoji="1" sz="2400">
                <a:solidFill>
                  <a:schemeClr val="tx1"/>
                </a:solidFill>
                <a:latin typeface="Times New Roman" panose="02020603050405020304" pitchFamily="18" charset="0"/>
                <a:ea typeface="宋体" panose="02010600030101010101" pitchFamily="2" charset="-122"/>
              </a:defRPr>
            </a:lvl2pPr>
            <a:lvl3pPr marL="723900" eaLnBrk="0" hangingPunct="0">
              <a:defRPr kumimoji="1" sz="2400">
                <a:solidFill>
                  <a:schemeClr val="tx1"/>
                </a:solidFill>
                <a:latin typeface="Times New Roman" panose="02020603050405020304" pitchFamily="18" charset="0"/>
                <a:ea typeface="宋体" panose="02010600030101010101" pitchFamily="2" charset="-122"/>
              </a:defRPr>
            </a:lvl3pPr>
            <a:lvl4pPr marL="1079500" eaLnBrk="0" hangingPunct="0">
              <a:defRPr kumimoji="1" sz="2400">
                <a:solidFill>
                  <a:schemeClr val="tx1"/>
                </a:solidFill>
                <a:latin typeface="Times New Roman" panose="02020603050405020304" pitchFamily="18" charset="0"/>
                <a:ea typeface="宋体" panose="02010600030101010101" pitchFamily="2" charset="-122"/>
              </a:defRPr>
            </a:lvl4pPr>
            <a:lvl5pPr marL="1435100" eaLnBrk="0" hangingPunct="0">
              <a:defRPr kumimoji="1" sz="2400">
                <a:solidFill>
                  <a:schemeClr val="tx1"/>
                </a:solidFill>
                <a:latin typeface="Times New Roman" panose="02020603050405020304" pitchFamily="18" charset="0"/>
                <a:ea typeface="宋体" panose="02010600030101010101" pitchFamily="2" charset="-122"/>
              </a:defRPr>
            </a:lvl5pPr>
            <a:lvl6pPr marL="18923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3495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28067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2639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void </a:t>
            </a:r>
            <a:r>
              <a:rPr lang="en-US" altLang="zh-CN" sz="2000" dirty="0" err="1">
                <a:solidFill>
                  <a:schemeClr val="bg1"/>
                </a:solidFill>
                <a:latin typeface="方正喵呜体" panose="02010600010101010101" pitchFamily="2" charset="-122"/>
                <a:ea typeface="方正喵呜体" panose="02010600010101010101" pitchFamily="2" charset="-122"/>
              </a:rPr>
              <a:t>Insert_BST</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a:solidFill>
                  <a:schemeClr val="bg1"/>
                </a:solidFill>
                <a:latin typeface="方正喵呜体" panose="02010600010101010101" pitchFamily="2" charset="-122"/>
                <a:ea typeface="方正喵呜体" panose="02010600010101010101" pitchFamily="2" charset="-122"/>
              </a:rPr>
              <a:t>BSTNode</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treeRoot</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a:solidFill>
                  <a:schemeClr val="bg1"/>
                </a:solidFill>
                <a:latin typeface="方正喵呜体" panose="02010600010101010101" pitchFamily="2" charset="-122"/>
                <a:ea typeface="方正喵呜体" panose="02010600010101010101" pitchFamily="2" charset="-122"/>
              </a:rPr>
              <a:t>KeyType</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b="1" dirty="0">
                <a:solidFill>
                  <a:srgbClr val="2959F3"/>
                </a:solidFill>
                <a:latin typeface="方正喵呜体" panose="02010600010101010101" pitchFamily="2" charset="-122"/>
                <a:ea typeface="方正喵呜体" panose="02010600010101010101" pitchFamily="2" charset="-122"/>
              </a:rPr>
              <a:t>key</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BSTNode</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*x, *p , *q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x=(</a:t>
            </a:r>
            <a:r>
              <a:rPr lang="en-US" altLang="zh-CN" sz="2000" dirty="0" err="1" smtClean="0">
                <a:solidFill>
                  <a:schemeClr val="bg1"/>
                </a:solidFill>
                <a:latin typeface="方正喵呜体" panose="02010600010101010101" pitchFamily="2" charset="-122"/>
                <a:ea typeface="方正喵呜体" panose="02010600010101010101" pitchFamily="2" charset="-122"/>
              </a:rPr>
              <a:t>BSTNode</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malloc</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sizeof</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BSTNode</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x</a:t>
            </a:r>
            <a:r>
              <a:rPr lang="en-US" altLang="zh-CN" sz="2000" dirty="0" smtClean="0">
                <a:solidFill>
                  <a:schemeClr val="bg1"/>
                </a:solidFill>
                <a:latin typeface="方正喵呜体" panose="02010600010101010101" pitchFamily="2" charset="-122"/>
                <a:ea typeface="方正喵呜体" panose="02010600010101010101" pitchFamily="2" charset="-122"/>
              </a:rPr>
              <a:t>-&gt;</a:t>
            </a:r>
            <a:r>
              <a:rPr lang="en-US" altLang="zh-CN" sz="2000" dirty="0">
                <a:solidFill>
                  <a:schemeClr val="bg1"/>
                </a:solidFill>
                <a:latin typeface="方正喵呜体" panose="02010600010101010101" pitchFamily="2" charset="-122"/>
                <a:ea typeface="方正喵呜体" panose="02010600010101010101" pitchFamily="2" charset="-122"/>
              </a:rPr>
              <a:t>key=key; x-&gt;</a:t>
            </a:r>
            <a:r>
              <a:rPr lang="en-US" altLang="zh-CN" sz="2000" dirty="0" err="1">
                <a:solidFill>
                  <a:schemeClr val="bg1"/>
                </a:solidFill>
                <a:latin typeface="方正喵呜体" panose="02010600010101010101" pitchFamily="2" charset="-122"/>
                <a:ea typeface="方正喵呜体" panose="02010600010101010101" pitchFamily="2" charset="-122"/>
              </a:rPr>
              <a:t>Lchild</a:t>
            </a:r>
            <a:r>
              <a:rPr lang="en-US" altLang="zh-CN" sz="2000" dirty="0">
                <a:solidFill>
                  <a:schemeClr val="bg1"/>
                </a:solidFill>
                <a:latin typeface="方正喵呜体" panose="02010600010101010101" pitchFamily="2" charset="-122"/>
                <a:ea typeface="方正喵呜体" panose="02010600010101010101" pitchFamily="2" charset="-122"/>
              </a:rPr>
              <a:t>=x-&gt;</a:t>
            </a:r>
            <a:r>
              <a:rPr lang="en-US" altLang="zh-CN" sz="2000" dirty="0" err="1">
                <a:solidFill>
                  <a:schemeClr val="bg1"/>
                </a:solidFill>
                <a:latin typeface="方正喵呜体" panose="02010600010101010101" pitchFamily="2" charset="-122"/>
                <a:ea typeface="方正喵呜体" panose="02010600010101010101" pitchFamily="2" charset="-122"/>
              </a:rPr>
              <a:t>Rchild</a:t>
            </a:r>
            <a:r>
              <a:rPr lang="en-US" altLang="zh-CN" sz="2000" dirty="0">
                <a:solidFill>
                  <a:schemeClr val="bg1"/>
                </a:solidFill>
                <a:latin typeface="方正喵呜体" panose="02010600010101010101" pitchFamily="2" charset="-122"/>
                <a:ea typeface="方正喵呜体" panose="02010600010101010101" pitchFamily="2" charset="-122"/>
              </a:rPr>
              <a:t>=NULL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if (</a:t>
            </a:r>
            <a:r>
              <a:rPr lang="en-US" altLang="zh-CN" sz="2000" dirty="0" err="1">
                <a:solidFill>
                  <a:schemeClr val="bg1"/>
                </a:solidFill>
                <a:latin typeface="方正喵呜体" panose="02010600010101010101" pitchFamily="2" charset="-122"/>
                <a:ea typeface="方正喵呜体" panose="02010600010101010101" pitchFamily="2" charset="-122"/>
              </a:rPr>
              <a:t>treeRoot</a:t>
            </a:r>
            <a:r>
              <a:rPr lang="en-US" altLang="zh-CN" sz="2000" dirty="0">
                <a:solidFill>
                  <a:schemeClr val="bg1"/>
                </a:solidFill>
                <a:latin typeface="方正喵呜体" panose="02010600010101010101" pitchFamily="2" charset="-122"/>
                <a:ea typeface="方正喵呜体" panose="02010600010101010101" pitchFamily="2" charset="-122"/>
              </a:rPr>
              <a:t> ==NULL) </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treeRoot</a:t>
            </a:r>
            <a:r>
              <a:rPr lang="en-US" altLang="zh-CN" sz="2000" dirty="0" smtClean="0">
                <a:solidFill>
                  <a:schemeClr val="bg1"/>
                </a:solidFill>
                <a:latin typeface="方正喵呜体" panose="02010600010101010101" pitchFamily="2" charset="-122"/>
                <a:ea typeface="方正喵呜体" panose="02010600010101010101" pitchFamily="2" charset="-122"/>
              </a:rPr>
              <a:t>=x ;}</a:t>
            </a: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else  {  </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p= </a:t>
            </a:r>
            <a:r>
              <a:rPr lang="en-US" altLang="zh-CN" sz="2000" dirty="0" err="1" smtClean="0">
                <a:solidFill>
                  <a:schemeClr val="bg1"/>
                </a:solidFill>
                <a:latin typeface="方正喵呜体" panose="02010600010101010101" pitchFamily="2" charset="-122"/>
                <a:ea typeface="方正喵呜体" panose="02010600010101010101" pitchFamily="2" charset="-122"/>
              </a:rPr>
              <a:t>treeRoot</a:t>
            </a:r>
            <a:r>
              <a:rPr lang="en-US" altLang="zh-CN" sz="2000" dirty="0" smtClean="0">
                <a:solidFill>
                  <a:schemeClr val="bg1"/>
                </a:solidFill>
                <a:latin typeface="方正喵呜体" panose="02010600010101010101" pitchFamily="2" charset="-122"/>
                <a:ea typeface="方正喵呜体" panose="02010600010101010101" pitchFamily="2" charset="-122"/>
              </a:rPr>
              <a:t>;</a:t>
            </a: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while </a:t>
            </a:r>
            <a:r>
              <a:rPr lang="en-US" altLang="zh-CN" sz="2000" dirty="0">
                <a:solidFill>
                  <a:schemeClr val="bg1"/>
                </a:solidFill>
                <a:latin typeface="方正喵呜体" panose="02010600010101010101" pitchFamily="2" charset="-122"/>
                <a:ea typeface="方正喵呜体" panose="02010600010101010101" pitchFamily="2" charset="-122"/>
              </a:rPr>
              <a:t>(p!=NULL</a:t>
            </a:r>
            <a:r>
              <a:rPr lang="en-US" altLang="zh-CN" sz="2000" dirty="0" smtClean="0">
                <a:solidFill>
                  <a:schemeClr val="bg1"/>
                </a:solidFill>
                <a:latin typeface="方正喵呜体" panose="02010600010101010101" pitchFamily="2" charset="-122"/>
                <a:ea typeface="方正喵呜体" panose="02010600010101010101" pitchFamily="2" charset="-122"/>
              </a:rPr>
              <a:t>) {  </a:t>
            </a:r>
          </a:p>
          <a:p>
            <a:pPr eaLnBrk="1" hangingPunct="1">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if(</a:t>
            </a:r>
            <a:r>
              <a:rPr lang="en-US" altLang="zh-CN" sz="2000" b="1" dirty="0" smtClean="0">
                <a:solidFill>
                  <a:srgbClr val="C00000"/>
                </a:solidFill>
                <a:latin typeface="方正喵呜体" panose="02010600010101010101" pitchFamily="2" charset="-122"/>
                <a:ea typeface="方正喵呜体" panose="02010600010101010101" pitchFamily="2" charset="-122"/>
              </a:rPr>
              <a:t>EQ</a:t>
            </a:r>
            <a:r>
              <a:rPr lang="en-US" altLang="zh-CN" sz="2000" dirty="0" smtClean="0">
                <a:solidFill>
                  <a:schemeClr val="bg1"/>
                </a:solidFill>
                <a:latin typeface="方正喵呜体" panose="02010600010101010101" pitchFamily="2" charset="-122"/>
                <a:ea typeface="方正喵呜体" panose="02010600010101010101" pitchFamily="2" charset="-122"/>
              </a:rPr>
              <a:t>(p-&gt;key, x-&gt;key))  return;</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q=p ; </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if </a:t>
            </a:r>
            <a:r>
              <a:rPr lang="en-US" altLang="zh-CN" sz="2000" dirty="0">
                <a:solidFill>
                  <a:schemeClr val="bg1"/>
                </a:solidFill>
                <a:latin typeface="方正喵呜体" panose="02010600010101010101" pitchFamily="2" charset="-122"/>
                <a:ea typeface="方正喵呜体" panose="02010600010101010101" pitchFamily="2" charset="-122"/>
              </a:rPr>
              <a:t>(</a:t>
            </a:r>
            <a:r>
              <a:rPr lang="en-US" altLang="zh-CN" sz="2000" b="1" dirty="0">
                <a:solidFill>
                  <a:srgbClr val="C00000"/>
                </a:solidFill>
                <a:latin typeface="方正喵呜体" panose="02010600010101010101" pitchFamily="2" charset="-122"/>
                <a:ea typeface="方正喵呜体" panose="02010600010101010101" pitchFamily="2" charset="-122"/>
              </a:rPr>
              <a:t>LT</a:t>
            </a:r>
            <a:r>
              <a:rPr lang="en-US" altLang="zh-CN" sz="2000" dirty="0">
                <a:solidFill>
                  <a:schemeClr val="bg1"/>
                </a:solidFill>
                <a:latin typeface="方正喵呜体" panose="02010600010101010101" pitchFamily="2" charset="-122"/>
                <a:ea typeface="方正喵呜体" panose="02010600010101010101" pitchFamily="2" charset="-122"/>
              </a:rPr>
              <a:t>(x-&gt;key, p-&gt;key) )  p=p-&gt;</a:t>
            </a:r>
            <a:r>
              <a:rPr lang="en-US" altLang="zh-CN" sz="2000" dirty="0" err="1">
                <a:solidFill>
                  <a:schemeClr val="bg1"/>
                </a:solidFill>
                <a:latin typeface="方正喵呜体" panose="02010600010101010101" pitchFamily="2" charset="-122"/>
                <a:ea typeface="方正喵呜体" panose="02010600010101010101" pitchFamily="2" charset="-122"/>
              </a:rPr>
              <a:t>Lchild</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else </a:t>
            </a:r>
            <a:r>
              <a:rPr lang="en-US" altLang="zh-CN" sz="2000" dirty="0">
                <a:solidFill>
                  <a:schemeClr val="bg1"/>
                </a:solidFill>
                <a:latin typeface="方正喵呜体" panose="02010600010101010101" pitchFamily="2" charset="-122"/>
                <a:ea typeface="方正喵呜体" panose="02010600010101010101" pitchFamily="2" charset="-122"/>
              </a:rPr>
              <a:t>p=p-&gt;</a:t>
            </a:r>
            <a:r>
              <a:rPr lang="en-US" altLang="zh-CN" sz="2000" dirty="0" err="1">
                <a:solidFill>
                  <a:schemeClr val="bg1"/>
                </a:solidFill>
                <a:latin typeface="方正喵呜体" panose="02010600010101010101" pitchFamily="2" charset="-122"/>
                <a:ea typeface="方正喵呜体" panose="02010600010101010101" pitchFamily="2" charset="-122"/>
              </a:rPr>
              <a:t>Rchild</a:t>
            </a:r>
            <a:r>
              <a:rPr lang="en-US" altLang="zh-CN" sz="2000" dirty="0">
                <a:solidFill>
                  <a:schemeClr val="bg1"/>
                </a:solidFill>
                <a:latin typeface="方正喵呜体" panose="02010600010101010101" pitchFamily="2" charset="-122"/>
                <a:ea typeface="方正喵呜体" panose="02010600010101010101" pitchFamily="2" charset="-122"/>
              </a:rPr>
              <a:t> ; </a:t>
            </a:r>
          </a:p>
          <a:p>
            <a:pPr eaLnBrk="1" hangingPunct="1">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a:t>
            </a: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if </a:t>
            </a:r>
            <a:r>
              <a:rPr lang="en-US" altLang="zh-CN" sz="2000" dirty="0">
                <a:solidFill>
                  <a:schemeClr val="bg1"/>
                </a:solidFill>
                <a:latin typeface="方正喵呜体" panose="02010600010101010101" pitchFamily="2" charset="-122"/>
                <a:ea typeface="方正喵呜体" panose="02010600010101010101" pitchFamily="2" charset="-122"/>
              </a:rPr>
              <a:t>(LT(x-&gt;key, q-&gt;key) )  q-&gt;</a:t>
            </a:r>
            <a:r>
              <a:rPr lang="en-US" altLang="zh-CN" sz="2000" dirty="0" err="1">
                <a:solidFill>
                  <a:schemeClr val="bg1"/>
                </a:solidFill>
                <a:latin typeface="方正喵呜体" panose="02010600010101010101" pitchFamily="2" charset="-122"/>
                <a:ea typeface="方正喵呜体" panose="02010600010101010101" pitchFamily="2" charset="-122"/>
              </a:rPr>
              <a:t>Lchild</a:t>
            </a:r>
            <a:r>
              <a:rPr lang="en-US" altLang="zh-CN" sz="2000" dirty="0">
                <a:solidFill>
                  <a:schemeClr val="bg1"/>
                </a:solidFill>
                <a:latin typeface="方正喵呜体" panose="02010600010101010101" pitchFamily="2" charset="-122"/>
                <a:ea typeface="方正喵呜体" panose="02010600010101010101" pitchFamily="2" charset="-122"/>
              </a:rPr>
              <a:t>=x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else </a:t>
            </a:r>
            <a:r>
              <a:rPr lang="en-US" altLang="zh-CN" sz="2000" dirty="0">
                <a:solidFill>
                  <a:schemeClr val="bg1"/>
                </a:solidFill>
                <a:latin typeface="方正喵呜体" panose="02010600010101010101" pitchFamily="2" charset="-122"/>
                <a:ea typeface="方正喵呜体" panose="02010600010101010101" pitchFamily="2" charset="-122"/>
              </a:rPr>
              <a:t>q-&gt;</a:t>
            </a:r>
            <a:r>
              <a:rPr lang="en-US" altLang="zh-CN" sz="2000" dirty="0" err="1">
                <a:solidFill>
                  <a:schemeClr val="bg1"/>
                </a:solidFill>
                <a:latin typeface="方正喵呜体" panose="02010600010101010101" pitchFamily="2" charset="-122"/>
                <a:ea typeface="方正喵呜体" panose="02010600010101010101" pitchFamily="2" charset="-122"/>
              </a:rPr>
              <a:t>Rchild</a:t>
            </a:r>
            <a:r>
              <a:rPr lang="en-US" altLang="zh-CN" sz="2000" dirty="0">
                <a:solidFill>
                  <a:schemeClr val="bg1"/>
                </a:solidFill>
                <a:latin typeface="方正喵呜体" panose="02010600010101010101" pitchFamily="2" charset="-122"/>
                <a:ea typeface="方正喵呜体" panose="02010600010101010101" pitchFamily="2" charset="-122"/>
              </a:rPr>
              <a:t>=x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a:t>
            </a:r>
            <a:endParaRPr lang="en-US" altLang="zh-CN" sz="20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5719665" y="3896170"/>
            <a:ext cx="3023118" cy="2123658"/>
          </a:xfrm>
          <a:prstGeom prst="rect">
            <a:avLst/>
          </a:prstGeom>
        </p:spPr>
        <p:txBody>
          <a:bodyPr wrap="square">
            <a:spAutoFit/>
          </a:bodyPr>
          <a:lstStyle/>
          <a:p>
            <a:pPr>
              <a:lnSpc>
                <a:spcPct val="110000"/>
              </a:lnSpc>
              <a:spcBef>
                <a:spcPct val="20000"/>
              </a:spcBef>
              <a:buClr>
                <a:schemeClr val="accent2"/>
              </a:buClr>
              <a:buSzPct val="80000"/>
            </a:pPr>
            <a:r>
              <a:rPr lang="zh-CN" altLang="en-US" sz="2400" dirty="0">
                <a:solidFill>
                  <a:schemeClr val="bg1"/>
                </a:solidFill>
                <a:latin typeface="方正喵呜体" panose="02010600010101010101" pitchFamily="2" charset="-122"/>
                <a:ea typeface="方正喵呜体" panose="02010600010101010101" pitchFamily="2" charset="-122"/>
              </a:rPr>
              <a:t>每次插入的新结点都是</a:t>
            </a:r>
            <a:r>
              <a:rPr lang="en-US" altLang="zh-CN" sz="2400" dirty="0">
                <a:solidFill>
                  <a:schemeClr val="bg1"/>
                </a:solidFill>
                <a:latin typeface="方正喵呜体" panose="02010600010101010101" pitchFamily="2" charset="-122"/>
                <a:ea typeface="方正喵呜体" panose="02010600010101010101" pitchFamily="2" charset="-122"/>
              </a:rPr>
              <a:t>BST</a:t>
            </a:r>
            <a:r>
              <a:rPr lang="zh-CN" altLang="en-US" sz="2400" dirty="0">
                <a:solidFill>
                  <a:schemeClr val="bg1"/>
                </a:solidFill>
                <a:latin typeface="方正喵呜体" panose="02010600010101010101" pitchFamily="2" charset="-122"/>
                <a:ea typeface="方正喵呜体" panose="02010600010101010101" pitchFamily="2" charset="-122"/>
              </a:rPr>
              <a:t>树的叶子结点，即在插入时不必移动其它结点，仅需修改某个结点的指针。</a:t>
            </a:r>
          </a:p>
        </p:txBody>
      </p:sp>
    </p:spTree>
    <p:extLst>
      <p:ext uri="{BB962C8B-B14F-4D97-AF65-F5344CB8AC3E}">
        <p14:creationId xmlns:p14="http://schemas.microsoft.com/office/powerpoint/2010/main" val="74471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ne 7"/>
          <p:cNvSpPr>
            <a:spLocks noChangeShapeType="1"/>
          </p:cNvSpPr>
          <p:nvPr/>
        </p:nvSpPr>
        <p:spPr bwMode="auto">
          <a:xfrm>
            <a:off x="6316824" y="3648270"/>
            <a:ext cx="233266" cy="3048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 name="Rectangle 2"/>
          <p:cNvSpPr txBox="1">
            <a:spLocks noChangeArrowheads="1"/>
          </p:cNvSpPr>
          <p:nvPr/>
        </p:nvSpPr>
        <p:spPr>
          <a:xfrm>
            <a:off x="1329612" y="304800"/>
            <a:ext cx="6629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smtClean="0">
                <a:solidFill>
                  <a:schemeClr val="bg1"/>
                </a:solidFill>
                <a:latin typeface="方正喵呜体" panose="02010600010101010101" pitchFamily="2" charset="-122"/>
                <a:ea typeface="方正喵呜体" panose="02010600010101010101" pitchFamily="2" charset="-122"/>
              </a:rPr>
              <a:t>BST</a:t>
            </a:r>
            <a:r>
              <a:rPr lang="zh-CN" altLang="en-US" sz="4000" dirty="0" smtClean="0">
                <a:solidFill>
                  <a:schemeClr val="bg1"/>
                </a:solidFill>
                <a:latin typeface="方正喵呜体" panose="02010600010101010101" pitchFamily="2" charset="-122"/>
                <a:ea typeface="方正喵呜体" panose="02010600010101010101" pitchFamily="2" charset="-122"/>
              </a:rPr>
              <a:t>树的删除</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a:spLocks noChangeArrowheads="1"/>
          </p:cNvSpPr>
          <p:nvPr/>
        </p:nvSpPr>
        <p:spPr bwMode="auto">
          <a:xfrm>
            <a:off x="152400" y="1066800"/>
            <a:ext cx="8839200" cy="558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533400" eaLnBrk="0" hangingPunct="0">
              <a:defRPr kumimoji="1" sz="2400">
                <a:solidFill>
                  <a:schemeClr val="tx1"/>
                </a:solidFill>
                <a:latin typeface="Times New Roman" panose="02020603050405020304" pitchFamily="18" charset="0"/>
                <a:ea typeface="宋体" panose="02010600030101010101" pitchFamily="2" charset="-122"/>
              </a:defRPr>
            </a:lvl2pPr>
            <a:lvl3pPr marL="118745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655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spcAft>
                <a:spcPct val="20000"/>
              </a:spcAft>
              <a:buClr>
                <a:schemeClr val="accent2"/>
              </a:buClr>
              <a:buSzPct val="80000"/>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从</a:t>
            </a:r>
            <a:r>
              <a:rPr lang="en-US" altLang="zh-CN" dirty="0">
                <a:solidFill>
                  <a:schemeClr val="bg1"/>
                </a:solidFill>
                <a:latin typeface="方正喵呜体" panose="02010600010101010101" pitchFamily="2" charset="-122"/>
                <a:ea typeface="方正喵呜体" panose="02010600010101010101" pitchFamily="2" charset="-122"/>
              </a:rPr>
              <a:t>BST</a:t>
            </a:r>
            <a:r>
              <a:rPr lang="zh-CN" altLang="en-US" dirty="0">
                <a:solidFill>
                  <a:schemeClr val="bg1"/>
                </a:solidFill>
                <a:latin typeface="方正喵呜体" panose="02010600010101010101" pitchFamily="2" charset="-122"/>
                <a:ea typeface="方正喵呜体" panose="02010600010101010101" pitchFamily="2" charset="-122"/>
              </a:rPr>
              <a:t>树上删除一个结点，</a:t>
            </a:r>
            <a:r>
              <a:rPr lang="zh-CN" altLang="en-US" dirty="0">
                <a:solidFill>
                  <a:srgbClr val="C00000"/>
                </a:solidFill>
                <a:latin typeface="方正喵呜体" panose="02010600010101010101" pitchFamily="2" charset="-122"/>
                <a:ea typeface="方正喵呜体" panose="02010600010101010101" pitchFamily="2" charset="-122"/>
              </a:rPr>
              <a:t>仍然要保证删除后满足</a:t>
            </a:r>
            <a:r>
              <a:rPr lang="en-US" altLang="zh-CN" dirty="0">
                <a:solidFill>
                  <a:srgbClr val="C00000"/>
                </a:solidFill>
                <a:latin typeface="方正喵呜体" panose="02010600010101010101" pitchFamily="2" charset="-122"/>
                <a:ea typeface="方正喵呜体" panose="02010600010101010101" pitchFamily="2" charset="-122"/>
              </a:rPr>
              <a:t>BST</a:t>
            </a:r>
            <a:r>
              <a:rPr lang="zh-CN" altLang="en-US" dirty="0">
                <a:solidFill>
                  <a:srgbClr val="C00000"/>
                </a:solidFill>
                <a:latin typeface="方正喵呜体" panose="02010600010101010101" pitchFamily="2" charset="-122"/>
                <a:ea typeface="方正喵呜体" panose="02010600010101010101" pitchFamily="2" charset="-122"/>
              </a:rPr>
              <a:t>的性质</a:t>
            </a:r>
            <a:r>
              <a:rPr lang="zh-CN" altLang="en-US" dirty="0">
                <a:solidFill>
                  <a:schemeClr val="bg1"/>
                </a:solidFill>
                <a:latin typeface="方正喵呜体" panose="02010600010101010101" pitchFamily="2" charset="-122"/>
                <a:ea typeface="方正喵呜体" panose="02010600010101010101" pitchFamily="2" charset="-122"/>
              </a:rPr>
              <a:t>。设被删除结点为</a:t>
            </a:r>
            <a:r>
              <a:rPr lang="en-US" altLang="zh-CN" dirty="0">
                <a:solidFill>
                  <a:schemeClr val="bg1"/>
                </a:solidFill>
                <a:latin typeface="方正喵呜体" panose="02010600010101010101" pitchFamily="2" charset="-122"/>
                <a:ea typeface="方正喵呜体" panose="02010600010101010101" pitchFamily="2" charset="-122"/>
              </a:rPr>
              <a:t>p</a:t>
            </a:r>
            <a:r>
              <a:rPr lang="zh-CN" altLang="en-US" dirty="0">
                <a:solidFill>
                  <a:schemeClr val="bg1"/>
                </a:solidFill>
                <a:latin typeface="方正喵呜体" panose="02010600010101010101" pitchFamily="2" charset="-122"/>
                <a:ea typeface="方正喵呜体" panose="02010600010101010101" pitchFamily="2" charset="-122"/>
              </a:rPr>
              <a:t>，其父结点为</a:t>
            </a:r>
            <a:r>
              <a:rPr lang="en-US" altLang="zh-CN" dirty="0">
                <a:solidFill>
                  <a:schemeClr val="bg1"/>
                </a:solidFill>
                <a:latin typeface="方正喵呜体" panose="02010600010101010101" pitchFamily="2" charset="-122"/>
                <a:ea typeface="方正喵呜体" panose="02010600010101010101" pitchFamily="2" charset="-122"/>
              </a:rPr>
              <a:t>f </a:t>
            </a:r>
            <a:r>
              <a:rPr lang="zh-CN" altLang="en-US" dirty="0">
                <a:solidFill>
                  <a:schemeClr val="bg1"/>
                </a:solidFill>
                <a:latin typeface="方正喵呜体" panose="02010600010101010101" pitchFamily="2" charset="-122"/>
                <a:ea typeface="方正喵呜体" panose="02010600010101010101" pitchFamily="2" charset="-122"/>
              </a:rPr>
              <a:t>，删除情况如下：</a:t>
            </a:r>
          </a:p>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①  </a:t>
            </a:r>
            <a:r>
              <a:rPr lang="zh-CN" altLang="en-US" dirty="0">
                <a:solidFill>
                  <a:srgbClr val="2959F3"/>
                </a:solidFill>
                <a:latin typeface="方正喵呜体" panose="02010600010101010101" pitchFamily="2" charset="-122"/>
                <a:ea typeface="方正喵呜体" panose="02010600010101010101" pitchFamily="2" charset="-122"/>
              </a:rPr>
              <a:t>若</a:t>
            </a:r>
            <a:r>
              <a:rPr lang="en-US" altLang="zh-CN" dirty="0">
                <a:solidFill>
                  <a:srgbClr val="2959F3"/>
                </a:solidFill>
                <a:latin typeface="方正喵呜体" panose="02010600010101010101" pitchFamily="2" charset="-122"/>
                <a:ea typeface="方正喵呜体" panose="02010600010101010101" pitchFamily="2" charset="-122"/>
              </a:rPr>
              <a:t>p</a:t>
            </a:r>
            <a:r>
              <a:rPr lang="zh-CN" altLang="en-US" dirty="0">
                <a:solidFill>
                  <a:srgbClr val="2959F3"/>
                </a:solidFill>
                <a:latin typeface="方正喵呜体" panose="02010600010101010101" pitchFamily="2" charset="-122"/>
                <a:ea typeface="方正喵呜体" panose="02010600010101010101" pitchFamily="2" charset="-122"/>
              </a:rPr>
              <a:t>是叶子结点</a:t>
            </a:r>
            <a:r>
              <a:rPr lang="zh-CN" altLang="en-US" dirty="0">
                <a:solidFill>
                  <a:schemeClr val="bg1"/>
                </a:solidFill>
                <a:latin typeface="方正喵呜体" panose="02010600010101010101" pitchFamily="2" charset="-122"/>
                <a:ea typeface="方正喵呜体" panose="02010600010101010101" pitchFamily="2" charset="-122"/>
              </a:rPr>
              <a:t>： 直接删除</a:t>
            </a:r>
            <a:r>
              <a:rPr lang="en-US" altLang="zh-CN" dirty="0" smtClean="0">
                <a:solidFill>
                  <a:schemeClr val="bg1"/>
                </a:solidFill>
                <a:latin typeface="方正喵呜体" panose="02010600010101010101" pitchFamily="2" charset="-122"/>
                <a:ea typeface="方正喵呜体" panose="02010600010101010101" pitchFamily="2" charset="-122"/>
              </a:rPr>
              <a:t>p</a:t>
            </a:r>
            <a:r>
              <a:rPr lang="zh-CN" altLang="en-US"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a:p>
            <a:pPr lvl="1" eaLnBrk="1" hangingPunct="1">
              <a:lnSpc>
                <a:spcPct val="110000"/>
              </a:lnSpc>
              <a:spcBef>
                <a:spcPct val="20000"/>
              </a:spcBef>
              <a:buClr>
                <a:schemeClr val="accent2"/>
              </a:buClr>
              <a:buSzPct val="80000"/>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4" name="Line 3"/>
          <p:cNvSpPr>
            <a:spLocks noChangeShapeType="1"/>
          </p:cNvSpPr>
          <p:nvPr/>
        </p:nvSpPr>
        <p:spPr bwMode="auto">
          <a:xfrm flipH="1">
            <a:off x="2091612" y="4943670"/>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5" name="Line 4"/>
          <p:cNvSpPr>
            <a:spLocks noChangeShapeType="1"/>
          </p:cNvSpPr>
          <p:nvPr/>
        </p:nvSpPr>
        <p:spPr bwMode="auto">
          <a:xfrm>
            <a:off x="2091612" y="4181670"/>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6" name="Line 5"/>
          <p:cNvSpPr>
            <a:spLocks noChangeShapeType="1"/>
          </p:cNvSpPr>
          <p:nvPr/>
        </p:nvSpPr>
        <p:spPr bwMode="auto">
          <a:xfrm flipH="1">
            <a:off x="1482012" y="3572070"/>
            <a:ext cx="990600" cy="12192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7" name="Line 6"/>
          <p:cNvSpPr>
            <a:spLocks noChangeShapeType="1"/>
          </p:cNvSpPr>
          <p:nvPr/>
        </p:nvSpPr>
        <p:spPr bwMode="auto">
          <a:xfrm flipH="1">
            <a:off x="2777412" y="4181670"/>
            <a:ext cx="3048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8" name="Line 7"/>
          <p:cNvSpPr>
            <a:spLocks noChangeShapeType="1"/>
          </p:cNvSpPr>
          <p:nvPr/>
        </p:nvSpPr>
        <p:spPr bwMode="auto">
          <a:xfrm>
            <a:off x="2701212" y="3648270"/>
            <a:ext cx="838200" cy="11430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9" name="Oval 8"/>
          <p:cNvSpPr>
            <a:spLocks noChangeArrowheads="1"/>
          </p:cNvSpPr>
          <p:nvPr/>
        </p:nvSpPr>
        <p:spPr bwMode="auto">
          <a:xfrm>
            <a:off x="2320212" y="32672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53</a:t>
            </a:r>
            <a:endParaRPr kumimoji="1" lang="en-US" altLang="zh-CN" sz="2400">
              <a:solidFill>
                <a:schemeClr val="bg2"/>
              </a:solidFill>
              <a:latin typeface="Times New Roman" pitchFamily="18" charset="0"/>
            </a:endParaRPr>
          </a:p>
        </p:txBody>
      </p:sp>
      <p:sp>
        <p:nvSpPr>
          <p:cNvPr id="10" name="Oval 9"/>
          <p:cNvSpPr>
            <a:spLocks noChangeArrowheads="1"/>
          </p:cNvSpPr>
          <p:nvPr/>
        </p:nvSpPr>
        <p:spPr bwMode="auto">
          <a:xfrm>
            <a:off x="2853612" y="38768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dirty="0">
                <a:solidFill>
                  <a:schemeClr val="bg2"/>
                </a:solidFill>
                <a:latin typeface="Times New Roman" pitchFamily="18" charset="0"/>
              </a:rPr>
              <a:t>78</a:t>
            </a:r>
            <a:endParaRPr kumimoji="1" lang="en-US" altLang="zh-CN" sz="2400" dirty="0">
              <a:solidFill>
                <a:schemeClr val="bg2"/>
              </a:solidFill>
              <a:latin typeface="Times New Roman" pitchFamily="18" charset="0"/>
            </a:endParaRPr>
          </a:p>
        </p:txBody>
      </p:sp>
      <p:sp>
        <p:nvSpPr>
          <p:cNvPr id="11" name="Oval 10"/>
          <p:cNvSpPr>
            <a:spLocks noChangeArrowheads="1"/>
          </p:cNvSpPr>
          <p:nvPr/>
        </p:nvSpPr>
        <p:spPr bwMode="auto">
          <a:xfrm>
            <a:off x="2625012"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65</a:t>
            </a:r>
            <a:endParaRPr kumimoji="1" lang="en-US" altLang="zh-CN" sz="2400">
              <a:solidFill>
                <a:schemeClr val="bg2"/>
              </a:solidFill>
              <a:latin typeface="Times New Roman" pitchFamily="18" charset="0"/>
            </a:endParaRPr>
          </a:p>
        </p:txBody>
      </p:sp>
      <p:sp>
        <p:nvSpPr>
          <p:cNvPr id="12" name="Oval 11"/>
          <p:cNvSpPr>
            <a:spLocks noChangeArrowheads="1"/>
          </p:cNvSpPr>
          <p:nvPr/>
        </p:nvSpPr>
        <p:spPr bwMode="auto">
          <a:xfrm>
            <a:off x="1786812" y="38768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17</a:t>
            </a:r>
            <a:endParaRPr kumimoji="1" lang="en-US" altLang="zh-CN" sz="2400">
              <a:solidFill>
                <a:schemeClr val="bg2"/>
              </a:solidFill>
              <a:latin typeface="Times New Roman" pitchFamily="18" charset="0"/>
            </a:endParaRPr>
          </a:p>
        </p:txBody>
      </p:sp>
      <p:sp>
        <p:nvSpPr>
          <p:cNvPr id="13" name="Oval 12"/>
          <p:cNvSpPr>
            <a:spLocks noChangeArrowheads="1"/>
          </p:cNvSpPr>
          <p:nvPr/>
        </p:nvSpPr>
        <p:spPr bwMode="auto">
          <a:xfrm>
            <a:off x="3234612" y="4562670"/>
            <a:ext cx="457200" cy="457200"/>
          </a:xfrm>
          <a:prstGeom prst="ellipse">
            <a:avLst/>
          </a:prstGeom>
          <a:solidFill>
            <a:schemeClr val="tx1"/>
          </a:solidFill>
          <a:ln w="38100">
            <a:solidFill>
              <a:srgbClr val="C00000"/>
            </a:solidFill>
            <a:round/>
            <a:headEnd/>
            <a:tailEnd/>
          </a:ln>
          <a:effectLst/>
        </p:spPr>
        <p:txBody>
          <a:bodyPr wrap="none" anchor="ctr"/>
          <a:lstStyle/>
          <a:p>
            <a:pPr algn="ctr"/>
            <a:r>
              <a:rPr kumimoji="1" lang="en-US" altLang="zh-CN" sz="2400" b="1" dirty="0">
                <a:solidFill>
                  <a:srgbClr val="C00000"/>
                </a:solidFill>
                <a:latin typeface="Times New Roman" pitchFamily="18" charset="0"/>
              </a:rPr>
              <a:t>87</a:t>
            </a:r>
            <a:endParaRPr kumimoji="1" lang="en-US" altLang="zh-CN" sz="2400" dirty="0">
              <a:solidFill>
                <a:srgbClr val="C00000"/>
              </a:solidFill>
              <a:latin typeface="Times New Roman" pitchFamily="18" charset="0"/>
            </a:endParaRPr>
          </a:p>
        </p:txBody>
      </p:sp>
      <p:sp>
        <p:nvSpPr>
          <p:cNvPr id="14" name="Oval 13"/>
          <p:cNvSpPr>
            <a:spLocks noChangeArrowheads="1"/>
          </p:cNvSpPr>
          <p:nvPr/>
        </p:nvSpPr>
        <p:spPr bwMode="auto">
          <a:xfrm>
            <a:off x="1329612"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09</a:t>
            </a:r>
            <a:endParaRPr kumimoji="1" lang="en-US" altLang="zh-CN" sz="2400">
              <a:solidFill>
                <a:schemeClr val="bg2"/>
              </a:solidFill>
              <a:latin typeface="Times New Roman" pitchFamily="18" charset="0"/>
            </a:endParaRPr>
          </a:p>
        </p:txBody>
      </p:sp>
      <p:sp>
        <p:nvSpPr>
          <p:cNvPr id="15" name="Oval 14"/>
          <p:cNvSpPr>
            <a:spLocks noChangeArrowheads="1"/>
          </p:cNvSpPr>
          <p:nvPr/>
        </p:nvSpPr>
        <p:spPr bwMode="auto">
          <a:xfrm>
            <a:off x="1863012" y="5324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23</a:t>
            </a:r>
            <a:endParaRPr kumimoji="1" lang="en-US" altLang="zh-CN" sz="2400">
              <a:solidFill>
                <a:schemeClr val="bg2"/>
              </a:solidFill>
              <a:latin typeface="Times New Roman" pitchFamily="18" charset="0"/>
            </a:endParaRPr>
          </a:p>
        </p:txBody>
      </p:sp>
      <p:sp>
        <p:nvSpPr>
          <p:cNvPr id="16" name="Oval 15"/>
          <p:cNvSpPr>
            <a:spLocks noChangeArrowheads="1"/>
          </p:cNvSpPr>
          <p:nvPr/>
        </p:nvSpPr>
        <p:spPr bwMode="auto">
          <a:xfrm>
            <a:off x="2015412"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45</a:t>
            </a:r>
            <a:endParaRPr kumimoji="1" lang="en-US" altLang="zh-CN" sz="2400">
              <a:solidFill>
                <a:schemeClr val="bg2"/>
              </a:solidFill>
              <a:latin typeface="Times New Roman" pitchFamily="18" charset="0"/>
            </a:endParaRPr>
          </a:p>
        </p:txBody>
      </p:sp>
      <p:sp>
        <p:nvSpPr>
          <p:cNvPr id="17" name="Line 3"/>
          <p:cNvSpPr>
            <a:spLocks noChangeShapeType="1"/>
          </p:cNvSpPr>
          <p:nvPr/>
        </p:nvSpPr>
        <p:spPr bwMode="auto">
          <a:xfrm flipH="1">
            <a:off x="5707224" y="4943670"/>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18" name="Line 4"/>
          <p:cNvSpPr>
            <a:spLocks noChangeShapeType="1"/>
          </p:cNvSpPr>
          <p:nvPr/>
        </p:nvSpPr>
        <p:spPr bwMode="auto">
          <a:xfrm>
            <a:off x="5707224" y="4181670"/>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19" name="Line 5"/>
          <p:cNvSpPr>
            <a:spLocks noChangeShapeType="1"/>
          </p:cNvSpPr>
          <p:nvPr/>
        </p:nvSpPr>
        <p:spPr bwMode="auto">
          <a:xfrm flipH="1">
            <a:off x="5097624" y="3572070"/>
            <a:ext cx="990600" cy="12192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0" name="Line 6"/>
          <p:cNvSpPr>
            <a:spLocks noChangeShapeType="1"/>
          </p:cNvSpPr>
          <p:nvPr/>
        </p:nvSpPr>
        <p:spPr bwMode="auto">
          <a:xfrm flipH="1">
            <a:off x="6393024" y="4181670"/>
            <a:ext cx="3048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2" name="Oval 8"/>
          <p:cNvSpPr>
            <a:spLocks noChangeArrowheads="1"/>
          </p:cNvSpPr>
          <p:nvPr/>
        </p:nvSpPr>
        <p:spPr bwMode="auto">
          <a:xfrm>
            <a:off x="5935824" y="32672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53</a:t>
            </a:r>
            <a:endParaRPr kumimoji="1" lang="en-US" altLang="zh-CN" sz="2400">
              <a:solidFill>
                <a:schemeClr val="bg2"/>
              </a:solidFill>
              <a:latin typeface="Times New Roman" pitchFamily="18" charset="0"/>
            </a:endParaRPr>
          </a:p>
        </p:txBody>
      </p:sp>
      <p:sp>
        <p:nvSpPr>
          <p:cNvPr id="23" name="Oval 9"/>
          <p:cNvSpPr>
            <a:spLocks noChangeArrowheads="1"/>
          </p:cNvSpPr>
          <p:nvPr/>
        </p:nvSpPr>
        <p:spPr bwMode="auto">
          <a:xfrm>
            <a:off x="6469224" y="38768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dirty="0">
                <a:solidFill>
                  <a:schemeClr val="bg2"/>
                </a:solidFill>
                <a:latin typeface="Times New Roman" pitchFamily="18" charset="0"/>
              </a:rPr>
              <a:t>78</a:t>
            </a:r>
            <a:endParaRPr kumimoji="1" lang="en-US" altLang="zh-CN" sz="2400" dirty="0">
              <a:solidFill>
                <a:schemeClr val="bg2"/>
              </a:solidFill>
              <a:latin typeface="Times New Roman" pitchFamily="18" charset="0"/>
            </a:endParaRPr>
          </a:p>
        </p:txBody>
      </p:sp>
      <p:sp>
        <p:nvSpPr>
          <p:cNvPr id="24" name="Oval 10"/>
          <p:cNvSpPr>
            <a:spLocks noChangeArrowheads="1"/>
          </p:cNvSpPr>
          <p:nvPr/>
        </p:nvSpPr>
        <p:spPr bwMode="auto">
          <a:xfrm>
            <a:off x="6240624"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65</a:t>
            </a:r>
            <a:endParaRPr kumimoji="1" lang="en-US" altLang="zh-CN" sz="2400">
              <a:solidFill>
                <a:schemeClr val="bg2"/>
              </a:solidFill>
              <a:latin typeface="Times New Roman" pitchFamily="18" charset="0"/>
            </a:endParaRPr>
          </a:p>
        </p:txBody>
      </p:sp>
      <p:sp>
        <p:nvSpPr>
          <p:cNvPr id="25" name="Oval 11"/>
          <p:cNvSpPr>
            <a:spLocks noChangeArrowheads="1"/>
          </p:cNvSpPr>
          <p:nvPr/>
        </p:nvSpPr>
        <p:spPr bwMode="auto">
          <a:xfrm>
            <a:off x="5402424" y="38768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17</a:t>
            </a:r>
            <a:endParaRPr kumimoji="1" lang="en-US" altLang="zh-CN" sz="2400">
              <a:solidFill>
                <a:schemeClr val="bg2"/>
              </a:solidFill>
              <a:latin typeface="Times New Roman" pitchFamily="18" charset="0"/>
            </a:endParaRPr>
          </a:p>
        </p:txBody>
      </p:sp>
      <p:sp>
        <p:nvSpPr>
          <p:cNvPr id="27" name="Oval 13"/>
          <p:cNvSpPr>
            <a:spLocks noChangeArrowheads="1"/>
          </p:cNvSpPr>
          <p:nvPr/>
        </p:nvSpPr>
        <p:spPr bwMode="auto">
          <a:xfrm>
            <a:off x="4945224"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09</a:t>
            </a:r>
            <a:endParaRPr kumimoji="1" lang="en-US" altLang="zh-CN" sz="2400">
              <a:solidFill>
                <a:schemeClr val="bg2"/>
              </a:solidFill>
              <a:latin typeface="Times New Roman" pitchFamily="18" charset="0"/>
            </a:endParaRPr>
          </a:p>
        </p:txBody>
      </p:sp>
      <p:sp>
        <p:nvSpPr>
          <p:cNvPr id="28" name="Oval 14"/>
          <p:cNvSpPr>
            <a:spLocks noChangeArrowheads="1"/>
          </p:cNvSpPr>
          <p:nvPr/>
        </p:nvSpPr>
        <p:spPr bwMode="auto">
          <a:xfrm>
            <a:off x="5478624" y="5324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23</a:t>
            </a:r>
            <a:endParaRPr kumimoji="1" lang="en-US" altLang="zh-CN" sz="2400">
              <a:solidFill>
                <a:schemeClr val="bg2"/>
              </a:solidFill>
              <a:latin typeface="Times New Roman" pitchFamily="18" charset="0"/>
            </a:endParaRPr>
          </a:p>
        </p:txBody>
      </p:sp>
      <p:sp>
        <p:nvSpPr>
          <p:cNvPr id="29" name="Oval 15"/>
          <p:cNvSpPr>
            <a:spLocks noChangeArrowheads="1"/>
          </p:cNvSpPr>
          <p:nvPr/>
        </p:nvSpPr>
        <p:spPr bwMode="auto">
          <a:xfrm>
            <a:off x="5631024" y="456267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45</a:t>
            </a:r>
            <a:endParaRPr kumimoji="1" lang="en-US" altLang="zh-CN" sz="2400">
              <a:solidFill>
                <a:schemeClr val="bg2"/>
              </a:solidFill>
              <a:latin typeface="Times New Roman" pitchFamily="18" charset="0"/>
            </a:endParaRPr>
          </a:p>
        </p:txBody>
      </p:sp>
    </p:spTree>
    <p:extLst>
      <p:ext uri="{BB962C8B-B14F-4D97-AF65-F5344CB8AC3E}">
        <p14:creationId xmlns:p14="http://schemas.microsoft.com/office/powerpoint/2010/main" val="362445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4482" y="1235672"/>
            <a:ext cx="7333861" cy="1717393"/>
          </a:xfrm>
          <a:prstGeom prst="rect">
            <a:avLst/>
          </a:prstGeom>
        </p:spPr>
        <p:txBody>
          <a:bodyPr wrap="square">
            <a:spAutoFit/>
          </a:bodyPr>
          <a:lstStyle/>
          <a:p>
            <a:pPr lvl="1">
              <a:lnSpc>
                <a:spcPct val="110000"/>
              </a:lnSpc>
              <a:spcBef>
                <a:spcPct val="20000"/>
              </a:spcBef>
              <a:buClr>
                <a:schemeClr val="accent2"/>
              </a:buClr>
              <a:buSzPct val="80000"/>
            </a:pPr>
            <a:r>
              <a:rPr lang="zh-CN" altLang="en-US" sz="2400" dirty="0">
                <a:solidFill>
                  <a:schemeClr val="bg1"/>
                </a:solidFill>
                <a:latin typeface="方正喵呜体" panose="02010600010101010101" pitchFamily="2" charset="-122"/>
                <a:ea typeface="方正喵呜体" panose="02010600010101010101" pitchFamily="2" charset="-122"/>
              </a:rPr>
              <a:t>②  </a:t>
            </a:r>
            <a:r>
              <a:rPr lang="zh-CN" altLang="en-US" sz="2400" dirty="0">
                <a:solidFill>
                  <a:srgbClr val="2959F3"/>
                </a:solidFill>
                <a:latin typeface="方正喵呜体" panose="02010600010101010101" pitchFamily="2" charset="-122"/>
                <a:ea typeface="方正喵呜体" panose="02010600010101010101" pitchFamily="2" charset="-122"/>
              </a:rPr>
              <a:t>若</a:t>
            </a:r>
            <a:r>
              <a:rPr lang="en-US" altLang="zh-CN" sz="2400" dirty="0">
                <a:solidFill>
                  <a:srgbClr val="2959F3"/>
                </a:solidFill>
                <a:latin typeface="方正喵呜体" panose="02010600010101010101" pitchFamily="2" charset="-122"/>
                <a:ea typeface="方正喵呜体" panose="02010600010101010101" pitchFamily="2" charset="-122"/>
              </a:rPr>
              <a:t>p</a:t>
            </a:r>
            <a:r>
              <a:rPr lang="zh-CN" altLang="en-US" sz="2400" dirty="0">
                <a:solidFill>
                  <a:srgbClr val="2959F3"/>
                </a:solidFill>
                <a:latin typeface="方正喵呜体" panose="02010600010101010101" pitchFamily="2" charset="-122"/>
                <a:ea typeface="方正喵呜体" panose="02010600010101010101" pitchFamily="2" charset="-122"/>
              </a:rPr>
              <a:t>只有一棵子树</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左子树或右子树</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：直接用</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的左子树</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或右子树</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取代</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的位置而成为</a:t>
            </a:r>
            <a:r>
              <a:rPr lang="en-US" altLang="zh-CN" sz="2400" dirty="0">
                <a:solidFill>
                  <a:schemeClr val="bg1"/>
                </a:solidFill>
                <a:latin typeface="方正喵呜体" panose="02010600010101010101" pitchFamily="2" charset="-122"/>
                <a:ea typeface="方正喵呜体" panose="02010600010101010101" pitchFamily="2" charset="-122"/>
              </a:rPr>
              <a:t>f</a:t>
            </a:r>
            <a:r>
              <a:rPr lang="zh-CN" altLang="en-US" sz="2400" dirty="0">
                <a:solidFill>
                  <a:schemeClr val="bg1"/>
                </a:solidFill>
                <a:latin typeface="方正喵呜体" panose="02010600010101010101" pitchFamily="2" charset="-122"/>
                <a:ea typeface="方正喵呜体" panose="02010600010101010101" pitchFamily="2" charset="-122"/>
              </a:rPr>
              <a:t>的一棵子树。即原来</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是</a:t>
            </a:r>
            <a:r>
              <a:rPr lang="en-US" altLang="zh-CN" sz="2400" dirty="0">
                <a:solidFill>
                  <a:schemeClr val="bg1"/>
                </a:solidFill>
                <a:latin typeface="方正喵呜体" panose="02010600010101010101" pitchFamily="2" charset="-122"/>
                <a:ea typeface="方正喵呜体" panose="02010600010101010101" pitchFamily="2" charset="-122"/>
              </a:rPr>
              <a:t>f</a:t>
            </a:r>
            <a:r>
              <a:rPr lang="zh-CN" altLang="en-US" sz="2400" dirty="0">
                <a:solidFill>
                  <a:schemeClr val="bg1"/>
                </a:solidFill>
                <a:latin typeface="方正喵呜体" panose="02010600010101010101" pitchFamily="2" charset="-122"/>
                <a:ea typeface="方正喵呜体" panose="02010600010101010101" pitchFamily="2" charset="-122"/>
              </a:rPr>
              <a:t>的左子树，则</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的子树成为</a:t>
            </a:r>
            <a:r>
              <a:rPr lang="en-US" altLang="zh-CN" sz="2400" dirty="0">
                <a:solidFill>
                  <a:schemeClr val="bg1"/>
                </a:solidFill>
                <a:latin typeface="方正喵呜体" panose="02010600010101010101" pitchFamily="2" charset="-122"/>
                <a:ea typeface="方正喵呜体" panose="02010600010101010101" pitchFamily="2" charset="-122"/>
              </a:rPr>
              <a:t>f</a:t>
            </a:r>
            <a:r>
              <a:rPr lang="zh-CN" altLang="en-US" sz="2400" dirty="0">
                <a:solidFill>
                  <a:schemeClr val="bg1"/>
                </a:solidFill>
                <a:latin typeface="方正喵呜体" panose="02010600010101010101" pitchFamily="2" charset="-122"/>
                <a:ea typeface="方正喵呜体" panose="02010600010101010101" pitchFamily="2" charset="-122"/>
              </a:rPr>
              <a:t>的左子树；原来</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是</a:t>
            </a:r>
            <a:r>
              <a:rPr lang="en-US" altLang="zh-CN" sz="2400" dirty="0">
                <a:solidFill>
                  <a:schemeClr val="bg1"/>
                </a:solidFill>
                <a:latin typeface="方正喵呜体" panose="02010600010101010101" pitchFamily="2" charset="-122"/>
                <a:ea typeface="方正喵呜体" panose="02010600010101010101" pitchFamily="2" charset="-122"/>
              </a:rPr>
              <a:t>f</a:t>
            </a:r>
            <a:r>
              <a:rPr lang="zh-CN" altLang="en-US" sz="2400" dirty="0">
                <a:solidFill>
                  <a:schemeClr val="bg1"/>
                </a:solidFill>
                <a:latin typeface="方正喵呜体" panose="02010600010101010101" pitchFamily="2" charset="-122"/>
                <a:ea typeface="方正喵呜体" panose="02010600010101010101" pitchFamily="2" charset="-122"/>
              </a:rPr>
              <a:t>的右子树，则</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的子树成为</a:t>
            </a:r>
            <a:r>
              <a:rPr lang="en-US" altLang="zh-CN" sz="2400" dirty="0">
                <a:solidFill>
                  <a:schemeClr val="bg1"/>
                </a:solidFill>
                <a:latin typeface="方正喵呜体" panose="02010600010101010101" pitchFamily="2" charset="-122"/>
                <a:ea typeface="方正喵呜体" panose="02010600010101010101" pitchFamily="2" charset="-122"/>
              </a:rPr>
              <a:t>f</a:t>
            </a:r>
            <a:r>
              <a:rPr lang="zh-CN" altLang="en-US" sz="2400" dirty="0">
                <a:solidFill>
                  <a:schemeClr val="bg1"/>
                </a:solidFill>
                <a:latin typeface="方正喵呜体" panose="02010600010101010101" pitchFamily="2" charset="-122"/>
                <a:ea typeface="方正喵呜体" panose="02010600010101010101" pitchFamily="2" charset="-122"/>
              </a:rPr>
              <a:t>的右子树</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1329612" y="304800"/>
            <a:ext cx="6629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smtClean="0">
                <a:solidFill>
                  <a:schemeClr val="bg1"/>
                </a:solidFill>
                <a:latin typeface="方正喵呜体" panose="02010600010101010101" pitchFamily="2" charset="-122"/>
                <a:ea typeface="方正喵呜体" panose="02010600010101010101" pitchFamily="2" charset="-122"/>
              </a:rPr>
              <a:t>BST</a:t>
            </a:r>
            <a:r>
              <a:rPr lang="zh-CN" altLang="en-US" sz="4000" dirty="0" smtClean="0">
                <a:solidFill>
                  <a:schemeClr val="bg1"/>
                </a:solidFill>
                <a:latin typeface="方正喵呜体" panose="02010600010101010101" pitchFamily="2" charset="-122"/>
                <a:ea typeface="方正喵呜体" panose="02010600010101010101" pitchFamily="2" charset="-122"/>
              </a:rPr>
              <a:t>树的删除</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4" name="Line 7"/>
          <p:cNvSpPr>
            <a:spLocks noChangeShapeType="1"/>
          </p:cNvSpPr>
          <p:nvPr/>
        </p:nvSpPr>
        <p:spPr bwMode="auto">
          <a:xfrm>
            <a:off x="3051110" y="3853543"/>
            <a:ext cx="233266" cy="3048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18" name="Line 3"/>
          <p:cNvSpPr>
            <a:spLocks noChangeShapeType="1"/>
          </p:cNvSpPr>
          <p:nvPr/>
        </p:nvSpPr>
        <p:spPr bwMode="auto">
          <a:xfrm flipH="1">
            <a:off x="2441510" y="5148943"/>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19" name="Line 4"/>
          <p:cNvSpPr>
            <a:spLocks noChangeShapeType="1"/>
          </p:cNvSpPr>
          <p:nvPr/>
        </p:nvSpPr>
        <p:spPr bwMode="auto">
          <a:xfrm>
            <a:off x="2441510" y="4386943"/>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0" name="Line 5"/>
          <p:cNvSpPr>
            <a:spLocks noChangeShapeType="1"/>
          </p:cNvSpPr>
          <p:nvPr/>
        </p:nvSpPr>
        <p:spPr bwMode="auto">
          <a:xfrm flipH="1">
            <a:off x="1831910" y="3777343"/>
            <a:ext cx="990600" cy="12192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1" name="Line 6"/>
          <p:cNvSpPr>
            <a:spLocks noChangeShapeType="1"/>
          </p:cNvSpPr>
          <p:nvPr/>
        </p:nvSpPr>
        <p:spPr bwMode="auto">
          <a:xfrm flipH="1">
            <a:off x="3127310" y="4386943"/>
            <a:ext cx="3048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22" name="Oval 8"/>
          <p:cNvSpPr>
            <a:spLocks noChangeArrowheads="1"/>
          </p:cNvSpPr>
          <p:nvPr/>
        </p:nvSpPr>
        <p:spPr bwMode="auto">
          <a:xfrm>
            <a:off x="2670110" y="34725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53</a:t>
            </a:r>
            <a:endParaRPr kumimoji="1" lang="en-US" altLang="zh-CN" sz="2400">
              <a:solidFill>
                <a:schemeClr val="bg2"/>
              </a:solidFill>
              <a:latin typeface="Times New Roman" pitchFamily="18" charset="0"/>
            </a:endParaRPr>
          </a:p>
        </p:txBody>
      </p:sp>
      <p:sp>
        <p:nvSpPr>
          <p:cNvPr id="23" name="Oval 9"/>
          <p:cNvSpPr>
            <a:spLocks noChangeArrowheads="1"/>
          </p:cNvSpPr>
          <p:nvPr/>
        </p:nvSpPr>
        <p:spPr bwMode="auto">
          <a:xfrm>
            <a:off x="3203510" y="40821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dirty="0">
                <a:solidFill>
                  <a:schemeClr val="bg2"/>
                </a:solidFill>
                <a:latin typeface="Times New Roman" pitchFamily="18" charset="0"/>
              </a:rPr>
              <a:t>78</a:t>
            </a:r>
            <a:endParaRPr kumimoji="1" lang="en-US" altLang="zh-CN" sz="2400" dirty="0">
              <a:solidFill>
                <a:schemeClr val="bg2"/>
              </a:solidFill>
              <a:latin typeface="Times New Roman" pitchFamily="18" charset="0"/>
            </a:endParaRPr>
          </a:p>
        </p:txBody>
      </p:sp>
      <p:sp>
        <p:nvSpPr>
          <p:cNvPr id="24" name="Oval 10"/>
          <p:cNvSpPr>
            <a:spLocks noChangeArrowheads="1"/>
          </p:cNvSpPr>
          <p:nvPr/>
        </p:nvSpPr>
        <p:spPr bwMode="auto">
          <a:xfrm>
            <a:off x="2974910" y="4767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65</a:t>
            </a:r>
            <a:endParaRPr kumimoji="1" lang="en-US" altLang="zh-CN" sz="2400">
              <a:solidFill>
                <a:schemeClr val="bg2"/>
              </a:solidFill>
              <a:latin typeface="Times New Roman" pitchFamily="18" charset="0"/>
            </a:endParaRPr>
          </a:p>
        </p:txBody>
      </p:sp>
      <p:sp>
        <p:nvSpPr>
          <p:cNvPr id="25" name="Oval 11"/>
          <p:cNvSpPr>
            <a:spLocks noChangeArrowheads="1"/>
          </p:cNvSpPr>
          <p:nvPr/>
        </p:nvSpPr>
        <p:spPr bwMode="auto">
          <a:xfrm>
            <a:off x="2136710" y="40821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17</a:t>
            </a:r>
            <a:endParaRPr kumimoji="1" lang="en-US" altLang="zh-CN" sz="2400">
              <a:solidFill>
                <a:schemeClr val="bg2"/>
              </a:solidFill>
              <a:latin typeface="Times New Roman" pitchFamily="18" charset="0"/>
            </a:endParaRPr>
          </a:p>
        </p:txBody>
      </p:sp>
      <p:sp>
        <p:nvSpPr>
          <p:cNvPr id="26" name="Oval 13"/>
          <p:cNvSpPr>
            <a:spLocks noChangeArrowheads="1"/>
          </p:cNvSpPr>
          <p:nvPr/>
        </p:nvSpPr>
        <p:spPr bwMode="auto">
          <a:xfrm>
            <a:off x="1679510" y="4767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09</a:t>
            </a:r>
            <a:endParaRPr kumimoji="1" lang="en-US" altLang="zh-CN" sz="2400">
              <a:solidFill>
                <a:schemeClr val="bg2"/>
              </a:solidFill>
              <a:latin typeface="Times New Roman" pitchFamily="18" charset="0"/>
            </a:endParaRPr>
          </a:p>
        </p:txBody>
      </p:sp>
      <p:sp>
        <p:nvSpPr>
          <p:cNvPr id="27" name="Oval 14"/>
          <p:cNvSpPr>
            <a:spLocks noChangeArrowheads="1"/>
          </p:cNvSpPr>
          <p:nvPr/>
        </p:nvSpPr>
        <p:spPr bwMode="auto">
          <a:xfrm>
            <a:off x="2212910" y="5529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23</a:t>
            </a:r>
            <a:endParaRPr kumimoji="1" lang="en-US" altLang="zh-CN" sz="2400">
              <a:solidFill>
                <a:schemeClr val="bg2"/>
              </a:solidFill>
              <a:latin typeface="Times New Roman" pitchFamily="18" charset="0"/>
            </a:endParaRPr>
          </a:p>
        </p:txBody>
      </p:sp>
      <p:sp>
        <p:nvSpPr>
          <p:cNvPr id="28" name="Oval 15"/>
          <p:cNvSpPr>
            <a:spLocks noChangeArrowheads="1"/>
          </p:cNvSpPr>
          <p:nvPr/>
        </p:nvSpPr>
        <p:spPr bwMode="auto">
          <a:xfrm>
            <a:off x="2365310" y="4767943"/>
            <a:ext cx="457200" cy="457200"/>
          </a:xfrm>
          <a:prstGeom prst="ellipse">
            <a:avLst/>
          </a:prstGeom>
          <a:solidFill>
            <a:schemeClr val="tx1"/>
          </a:solidFill>
          <a:ln w="38100">
            <a:solidFill>
              <a:srgbClr val="C00000"/>
            </a:solidFill>
            <a:round/>
            <a:headEnd/>
            <a:tailEnd/>
          </a:ln>
          <a:effectLst/>
        </p:spPr>
        <p:txBody>
          <a:bodyPr wrap="none" anchor="ctr"/>
          <a:lstStyle/>
          <a:p>
            <a:pPr algn="ctr"/>
            <a:r>
              <a:rPr kumimoji="1" lang="en-US" altLang="zh-CN" sz="2400" b="1">
                <a:solidFill>
                  <a:srgbClr val="C00000"/>
                </a:solidFill>
                <a:latin typeface="Times New Roman" pitchFamily="18" charset="0"/>
              </a:rPr>
              <a:t>45</a:t>
            </a:r>
            <a:endParaRPr kumimoji="1" lang="en-US" altLang="zh-CN" sz="2400">
              <a:solidFill>
                <a:srgbClr val="C00000"/>
              </a:solidFill>
              <a:latin typeface="Times New Roman" pitchFamily="18" charset="0"/>
            </a:endParaRPr>
          </a:p>
        </p:txBody>
      </p:sp>
      <p:sp>
        <p:nvSpPr>
          <p:cNvPr id="29" name="Line 7"/>
          <p:cNvSpPr>
            <a:spLocks noChangeShapeType="1"/>
          </p:cNvSpPr>
          <p:nvPr/>
        </p:nvSpPr>
        <p:spPr bwMode="auto">
          <a:xfrm>
            <a:off x="6497217" y="3853543"/>
            <a:ext cx="233266" cy="3048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31" name="Line 4"/>
          <p:cNvSpPr>
            <a:spLocks noChangeShapeType="1"/>
          </p:cNvSpPr>
          <p:nvPr/>
        </p:nvSpPr>
        <p:spPr bwMode="auto">
          <a:xfrm>
            <a:off x="5887617" y="4386943"/>
            <a:ext cx="1524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32" name="Line 5"/>
          <p:cNvSpPr>
            <a:spLocks noChangeShapeType="1"/>
          </p:cNvSpPr>
          <p:nvPr/>
        </p:nvSpPr>
        <p:spPr bwMode="auto">
          <a:xfrm flipH="1">
            <a:off x="5278017" y="3777343"/>
            <a:ext cx="990600" cy="12192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33" name="Line 6"/>
          <p:cNvSpPr>
            <a:spLocks noChangeShapeType="1"/>
          </p:cNvSpPr>
          <p:nvPr/>
        </p:nvSpPr>
        <p:spPr bwMode="auto">
          <a:xfrm flipH="1">
            <a:off x="6573417" y="4386943"/>
            <a:ext cx="3048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2"/>
              </a:solidFill>
            </a:endParaRPr>
          </a:p>
        </p:txBody>
      </p:sp>
      <p:sp>
        <p:nvSpPr>
          <p:cNvPr id="34" name="Oval 8"/>
          <p:cNvSpPr>
            <a:spLocks noChangeArrowheads="1"/>
          </p:cNvSpPr>
          <p:nvPr/>
        </p:nvSpPr>
        <p:spPr bwMode="auto">
          <a:xfrm>
            <a:off x="6116217" y="34725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53</a:t>
            </a:r>
            <a:endParaRPr kumimoji="1" lang="en-US" altLang="zh-CN" sz="2400">
              <a:solidFill>
                <a:schemeClr val="bg2"/>
              </a:solidFill>
              <a:latin typeface="Times New Roman" pitchFamily="18" charset="0"/>
            </a:endParaRPr>
          </a:p>
        </p:txBody>
      </p:sp>
      <p:sp>
        <p:nvSpPr>
          <p:cNvPr id="35" name="Oval 9"/>
          <p:cNvSpPr>
            <a:spLocks noChangeArrowheads="1"/>
          </p:cNvSpPr>
          <p:nvPr/>
        </p:nvSpPr>
        <p:spPr bwMode="auto">
          <a:xfrm>
            <a:off x="6649617" y="40821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dirty="0">
                <a:solidFill>
                  <a:schemeClr val="bg2"/>
                </a:solidFill>
                <a:latin typeface="Times New Roman" pitchFamily="18" charset="0"/>
              </a:rPr>
              <a:t>78</a:t>
            </a:r>
            <a:endParaRPr kumimoji="1" lang="en-US" altLang="zh-CN" sz="2400" dirty="0">
              <a:solidFill>
                <a:schemeClr val="bg2"/>
              </a:solidFill>
              <a:latin typeface="Times New Roman" pitchFamily="18" charset="0"/>
            </a:endParaRPr>
          </a:p>
        </p:txBody>
      </p:sp>
      <p:sp>
        <p:nvSpPr>
          <p:cNvPr id="36" name="Oval 10"/>
          <p:cNvSpPr>
            <a:spLocks noChangeArrowheads="1"/>
          </p:cNvSpPr>
          <p:nvPr/>
        </p:nvSpPr>
        <p:spPr bwMode="auto">
          <a:xfrm>
            <a:off x="6421017" y="4767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65</a:t>
            </a:r>
            <a:endParaRPr kumimoji="1" lang="en-US" altLang="zh-CN" sz="2400">
              <a:solidFill>
                <a:schemeClr val="bg2"/>
              </a:solidFill>
              <a:latin typeface="Times New Roman" pitchFamily="18" charset="0"/>
            </a:endParaRPr>
          </a:p>
        </p:txBody>
      </p:sp>
      <p:sp>
        <p:nvSpPr>
          <p:cNvPr id="37" name="Oval 11"/>
          <p:cNvSpPr>
            <a:spLocks noChangeArrowheads="1"/>
          </p:cNvSpPr>
          <p:nvPr/>
        </p:nvSpPr>
        <p:spPr bwMode="auto">
          <a:xfrm>
            <a:off x="5582817" y="40821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17</a:t>
            </a:r>
            <a:endParaRPr kumimoji="1" lang="en-US" altLang="zh-CN" sz="2400">
              <a:solidFill>
                <a:schemeClr val="bg2"/>
              </a:solidFill>
              <a:latin typeface="Times New Roman" pitchFamily="18" charset="0"/>
            </a:endParaRPr>
          </a:p>
        </p:txBody>
      </p:sp>
      <p:sp>
        <p:nvSpPr>
          <p:cNvPr id="38" name="Oval 13"/>
          <p:cNvSpPr>
            <a:spLocks noChangeArrowheads="1"/>
          </p:cNvSpPr>
          <p:nvPr/>
        </p:nvSpPr>
        <p:spPr bwMode="auto">
          <a:xfrm>
            <a:off x="5125617" y="4767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09</a:t>
            </a:r>
            <a:endParaRPr kumimoji="1" lang="en-US" altLang="zh-CN" sz="2400">
              <a:solidFill>
                <a:schemeClr val="bg2"/>
              </a:solidFill>
              <a:latin typeface="Times New Roman" pitchFamily="18" charset="0"/>
            </a:endParaRPr>
          </a:p>
        </p:txBody>
      </p:sp>
      <p:sp>
        <p:nvSpPr>
          <p:cNvPr id="39" name="Oval 14"/>
          <p:cNvSpPr>
            <a:spLocks noChangeArrowheads="1"/>
          </p:cNvSpPr>
          <p:nvPr/>
        </p:nvSpPr>
        <p:spPr bwMode="auto">
          <a:xfrm>
            <a:off x="5811417" y="4767943"/>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400" b="1">
                <a:solidFill>
                  <a:schemeClr val="bg2"/>
                </a:solidFill>
                <a:latin typeface="Times New Roman" pitchFamily="18" charset="0"/>
              </a:rPr>
              <a:t>23</a:t>
            </a:r>
            <a:endParaRPr kumimoji="1" lang="en-US" altLang="zh-CN" sz="2400">
              <a:solidFill>
                <a:schemeClr val="bg2"/>
              </a:solidFill>
              <a:latin typeface="Times New Roman" pitchFamily="18" charset="0"/>
            </a:endParaRPr>
          </a:p>
        </p:txBody>
      </p:sp>
    </p:spTree>
    <p:extLst>
      <p:ext uri="{BB962C8B-B14F-4D97-AF65-F5344CB8AC3E}">
        <p14:creationId xmlns:p14="http://schemas.microsoft.com/office/powerpoint/2010/main" val="116277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927" y="955958"/>
            <a:ext cx="8453535" cy="4302716"/>
          </a:xfrm>
          <a:prstGeom prst="rect">
            <a:avLst/>
          </a:prstGeom>
        </p:spPr>
        <p:txBody>
          <a:bodyPr wrap="square">
            <a:spAutoFit/>
          </a:bodyPr>
          <a:lstStyle/>
          <a:p>
            <a:pPr lvl="1">
              <a:lnSpc>
                <a:spcPct val="110000"/>
              </a:lnSpc>
              <a:spcBef>
                <a:spcPct val="20000"/>
              </a:spcBef>
              <a:buClr>
                <a:schemeClr val="accent2"/>
              </a:buClr>
              <a:buSzPct val="80000"/>
            </a:pPr>
            <a:r>
              <a:rPr lang="zh-CN" altLang="en-US" sz="2400" dirty="0">
                <a:solidFill>
                  <a:schemeClr val="bg1"/>
                </a:solidFill>
                <a:latin typeface="方正喵呜体" panose="02010600010101010101" pitchFamily="2" charset="-122"/>
                <a:ea typeface="方正喵呜体" panose="02010600010101010101" pitchFamily="2" charset="-122"/>
              </a:rPr>
              <a:t>③ </a:t>
            </a:r>
            <a:r>
              <a:rPr lang="zh-CN" altLang="en-US" sz="2400" dirty="0">
                <a:solidFill>
                  <a:srgbClr val="2959F3"/>
                </a:solidFill>
                <a:latin typeface="方正喵呜体" panose="02010600010101010101" pitchFamily="2" charset="-122"/>
                <a:ea typeface="方正喵呜体" panose="02010600010101010101" pitchFamily="2" charset="-122"/>
              </a:rPr>
              <a:t>若</a:t>
            </a:r>
            <a:r>
              <a:rPr lang="en-US" altLang="zh-CN" sz="2400" dirty="0">
                <a:solidFill>
                  <a:srgbClr val="2959F3"/>
                </a:solidFill>
                <a:latin typeface="方正喵呜体" panose="02010600010101010101" pitchFamily="2" charset="-122"/>
                <a:ea typeface="方正喵呜体" panose="02010600010101010101" pitchFamily="2" charset="-122"/>
              </a:rPr>
              <a:t>p</a:t>
            </a:r>
            <a:r>
              <a:rPr lang="zh-CN" altLang="en-US" sz="2400" dirty="0">
                <a:solidFill>
                  <a:srgbClr val="2959F3"/>
                </a:solidFill>
                <a:latin typeface="方正喵呜体" panose="02010600010101010101" pitchFamily="2" charset="-122"/>
                <a:ea typeface="方正喵呜体" panose="02010600010101010101" pitchFamily="2" charset="-122"/>
              </a:rPr>
              <a:t>既有左子树又有右子树 </a:t>
            </a:r>
            <a:r>
              <a:rPr lang="zh-CN" altLang="en-US" sz="2400" dirty="0">
                <a:solidFill>
                  <a:schemeClr val="bg1"/>
                </a:solidFill>
                <a:latin typeface="方正喵呜体" panose="02010600010101010101" pitchFamily="2" charset="-122"/>
                <a:ea typeface="方正喵呜体" panose="02010600010101010101" pitchFamily="2" charset="-122"/>
              </a:rPr>
              <a:t>：处理方法有以下两种，可以任选其中一种。</a:t>
            </a:r>
          </a:p>
          <a:p>
            <a:pPr lvl="2">
              <a:lnSpc>
                <a:spcPct val="110000"/>
              </a:lnSpc>
              <a:spcBef>
                <a:spcPct val="20000"/>
              </a:spcBef>
              <a:buClr>
                <a:schemeClr val="accent2"/>
              </a:buClr>
              <a:buSzPct val="80000"/>
            </a:pPr>
            <a:r>
              <a:rPr lang="zh-CN" altLang="en-US" sz="2400" dirty="0">
                <a:solidFill>
                  <a:schemeClr val="bg1"/>
                </a:solidFill>
                <a:latin typeface="方正喵呜体" panose="02010600010101010101" pitchFamily="2" charset="-122"/>
                <a:ea typeface="方正喵呜体" panose="02010600010101010101" pitchFamily="2" charset="-122"/>
              </a:rPr>
              <a:t>◆  </a:t>
            </a:r>
            <a:r>
              <a:rPr lang="zh-CN" altLang="en-US" sz="2400" u="sng" dirty="0">
                <a:solidFill>
                  <a:schemeClr val="bg1"/>
                </a:solidFill>
                <a:latin typeface="方正喵呜体" panose="02010600010101010101" pitchFamily="2" charset="-122"/>
                <a:ea typeface="方正喵呜体" panose="02010600010101010101" pitchFamily="2" charset="-122"/>
              </a:rPr>
              <a:t>用</a:t>
            </a:r>
            <a:r>
              <a:rPr lang="en-US" altLang="zh-CN" sz="2400" u="sng" dirty="0">
                <a:solidFill>
                  <a:schemeClr val="bg1"/>
                </a:solidFill>
                <a:latin typeface="方正喵呜体" panose="02010600010101010101" pitchFamily="2" charset="-122"/>
                <a:ea typeface="方正喵呜体" panose="02010600010101010101" pitchFamily="2" charset="-122"/>
              </a:rPr>
              <a:t>p</a:t>
            </a:r>
            <a:r>
              <a:rPr lang="zh-CN" altLang="en-US" sz="2400" u="sng" dirty="0">
                <a:solidFill>
                  <a:schemeClr val="bg1"/>
                </a:solidFill>
                <a:latin typeface="方正喵呜体" panose="02010600010101010101" pitchFamily="2" charset="-122"/>
                <a:ea typeface="方正喵呜体" panose="02010600010101010101" pitchFamily="2" charset="-122"/>
              </a:rPr>
              <a:t>的直接前驱结点代替</a:t>
            </a:r>
            <a:r>
              <a:rPr lang="en-US" altLang="zh-CN" sz="2400" u="sng"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。即从</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的左子树中选择值最大的结点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放在</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的位置</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用结点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的内容替换结点</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内容</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，然后删除结点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是</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的左子树中的最右边的结点且没有右子树，对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的删除同</a:t>
            </a:r>
            <a:r>
              <a:rPr lang="zh-CN" altLang="en-US" sz="2400" dirty="0" smtClean="0">
                <a:solidFill>
                  <a:schemeClr val="bg1"/>
                </a:solidFill>
                <a:latin typeface="方正喵呜体" panose="02010600010101010101" pitchFamily="2" charset="-122"/>
                <a:ea typeface="方正喵呜体" panose="02010600010101010101" pitchFamily="2" charset="-122"/>
              </a:rPr>
              <a:t>②</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lvl="2">
              <a:lnSpc>
                <a:spcPct val="110000"/>
              </a:lnSpc>
              <a:spcBef>
                <a:spcPct val="20000"/>
              </a:spcBef>
              <a:buClr>
                <a:schemeClr val="accent2"/>
              </a:buClr>
              <a:buSzPct val="80000"/>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zh-CN" altLang="en-US" sz="2400" u="sng" dirty="0">
                <a:solidFill>
                  <a:schemeClr val="bg1"/>
                </a:solidFill>
                <a:latin typeface="方正喵呜体" panose="02010600010101010101" pitchFamily="2" charset="-122"/>
                <a:ea typeface="方正喵呜体" panose="02010600010101010101" pitchFamily="2" charset="-122"/>
              </a:rPr>
              <a:t>用</a:t>
            </a:r>
            <a:r>
              <a:rPr lang="en-US" altLang="zh-CN" sz="2400" u="sng" dirty="0">
                <a:solidFill>
                  <a:schemeClr val="bg1"/>
                </a:solidFill>
                <a:latin typeface="方正喵呜体" panose="02010600010101010101" pitchFamily="2" charset="-122"/>
                <a:ea typeface="方正喵呜体" panose="02010600010101010101" pitchFamily="2" charset="-122"/>
              </a:rPr>
              <a:t>p</a:t>
            </a:r>
            <a:r>
              <a:rPr lang="zh-CN" altLang="en-US" sz="2400" u="sng" dirty="0">
                <a:solidFill>
                  <a:schemeClr val="bg1"/>
                </a:solidFill>
                <a:latin typeface="方正喵呜体" panose="02010600010101010101" pitchFamily="2" charset="-122"/>
                <a:ea typeface="方正喵呜体" panose="02010600010101010101" pitchFamily="2" charset="-122"/>
              </a:rPr>
              <a:t>的直接后继结点代替</a:t>
            </a:r>
            <a:r>
              <a:rPr lang="en-US" altLang="zh-CN" sz="2400" u="sng"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。即从</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的右子树中选择值最小的结点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放在</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的位置</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用结点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的内容替换结点</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内容</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，然后删除结点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是</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的右子树中的最左边的结点且没有左子树，对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的删除同</a:t>
            </a:r>
            <a:r>
              <a:rPr lang="zh-CN" altLang="en-US" sz="2400" dirty="0" smtClean="0">
                <a:solidFill>
                  <a:schemeClr val="bg1"/>
                </a:solidFill>
                <a:latin typeface="方正喵呜体" panose="02010600010101010101" pitchFamily="2" charset="-122"/>
                <a:ea typeface="方正喵呜体" panose="02010600010101010101" pitchFamily="2" charset="-122"/>
              </a:rPr>
              <a:t>②</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3563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H="1">
            <a:off x="2763416"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3" name="Line 3"/>
          <p:cNvSpPr>
            <a:spLocks noChangeShapeType="1"/>
          </p:cNvSpPr>
          <p:nvPr/>
        </p:nvSpPr>
        <p:spPr bwMode="auto">
          <a:xfrm flipH="1">
            <a:off x="2077616" y="3433664"/>
            <a:ext cx="228600" cy="6096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4" name="Line 4"/>
          <p:cNvSpPr>
            <a:spLocks noChangeShapeType="1"/>
          </p:cNvSpPr>
          <p:nvPr/>
        </p:nvSpPr>
        <p:spPr bwMode="auto">
          <a:xfrm>
            <a:off x="3144416" y="4195664"/>
            <a:ext cx="228600" cy="762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5" name="Oval 5"/>
          <p:cNvSpPr>
            <a:spLocks noChangeArrowheads="1"/>
          </p:cNvSpPr>
          <p:nvPr/>
        </p:nvSpPr>
        <p:spPr bwMode="auto">
          <a:xfrm>
            <a:off x="3144416" y="4652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88</a:t>
            </a:r>
            <a:endParaRPr kumimoji="1" lang="en-US" altLang="zh-CN" sz="2400">
              <a:solidFill>
                <a:schemeClr val="bg1"/>
              </a:solidFill>
              <a:latin typeface="Times New Roman" pitchFamily="18" charset="0"/>
            </a:endParaRPr>
          </a:p>
        </p:txBody>
      </p:sp>
      <p:sp>
        <p:nvSpPr>
          <p:cNvPr id="6" name="Line 30"/>
          <p:cNvSpPr>
            <a:spLocks noChangeShapeType="1"/>
          </p:cNvSpPr>
          <p:nvPr/>
        </p:nvSpPr>
        <p:spPr bwMode="auto">
          <a:xfrm>
            <a:off x="2077616"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7" name="Line 31"/>
          <p:cNvSpPr>
            <a:spLocks noChangeShapeType="1"/>
          </p:cNvSpPr>
          <p:nvPr/>
        </p:nvSpPr>
        <p:spPr bwMode="auto">
          <a:xfrm flipH="1">
            <a:off x="1468016" y="2138264"/>
            <a:ext cx="990600" cy="1219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8" name="Line 32"/>
          <p:cNvSpPr>
            <a:spLocks noChangeShapeType="1"/>
          </p:cNvSpPr>
          <p:nvPr/>
        </p:nvSpPr>
        <p:spPr bwMode="auto">
          <a:xfrm flipH="1">
            <a:off x="3068216" y="3509864"/>
            <a:ext cx="304800" cy="5334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9" name="Line 33"/>
          <p:cNvSpPr>
            <a:spLocks noChangeShapeType="1"/>
          </p:cNvSpPr>
          <p:nvPr/>
        </p:nvSpPr>
        <p:spPr bwMode="auto">
          <a:xfrm>
            <a:off x="2687216" y="2214464"/>
            <a:ext cx="838200" cy="1143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10" name="Oval 34"/>
          <p:cNvSpPr>
            <a:spLocks noChangeArrowheads="1"/>
          </p:cNvSpPr>
          <p:nvPr/>
        </p:nvSpPr>
        <p:spPr bwMode="auto">
          <a:xfrm>
            <a:off x="2306216" y="18334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53</a:t>
            </a:r>
            <a:endParaRPr kumimoji="1" lang="en-US" altLang="zh-CN" sz="2400">
              <a:solidFill>
                <a:schemeClr val="bg1"/>
              </a:solidFill>
              <a:latin typeface="Times New Roman" pitchFamily="18" charset="0"/>
            </a:endParaRPr>
          </a:p>
        </p:txBody>
      </p:sp>
      <p:sp>
        <p:nvSpPr>
          <p:cNvPr id="11" name="Oval 35"/>
          <p:cNvSpPr>
            <a:spLocks noChangeArrowheads="1"/>
          </p:cNvSpPr>
          <p:nvPr/>
        </p:nvSpPr>
        <p:spPr bwMode="auto">
          <a:xfrm>
            <a:off x="2839616" y="2443064"/>
            <a:ext cx="457200" cy="457200"/>
          </a:xfrm>
          <a:prstGeom prst="ellipse">
            <a:avLst/>
          </a:prstGeom>
          <a:solidFill>
            <a:schemeClr val="tx1"/>
          </a:solidFill>
          <a:ln w="38100">
            <a:solidFill>
              <a:srgbClr val="7030A0"/>
            </a:solidFill>
            <a:round/>
            <a:headEnd/>
            <a:tailEnd/>
          </a:ln>
          <a:effectLst/>
        </p:spPr>
        <p:txBody>
          <a:bodyPr wrap="none" anchor="ctr"/>
          <a:lstStyle/>
          <a:p>
            <a:pPr algn="ctr"/>
            <a:r>
              <a:rPr kumimoji="1" lang="en-US" altLang="zh-CN" sz="2800" b="1" dirty="0">
                <a:solidFill>
                  <a:srgbClr val="7030A0"/>
                </a:solidFill>
                <a:latin typeface="Times New Roman" pitchFamily="18" charset="0"/>
              </a:rPr>
              <a:t>78</a:t>
            </a:r>
            <a:endParaRPr kumimoji="1" lang="en-US" altLang="zh-CN" sz="2400" dirty="0">
              <a:solidFill>
                <a:srgbClr val="7030A0"/>
              </a:solidFill>
              <a:latin typeface="Times New Roman" pitchFamily="18" charset="0"/>
            </a:endParaRPr>
          </a:p>
        </p:txBody>
      </p:sp>
      <p:sp>
        <p:nvSpPr>
          <p:cNvPr id="12" name="Oval 36"/>
          <p:cNvSpPr>
            <a:spLocks noChangeArrowheads="1"/>
          </p:cNvSpPr>
          <p:nvPr/>
        </p:nvSpPr>
        <p:spPr bwMode="auto">
          <a:xfrm>
            <a:off x="2915816" y="3890864"/>
            <a:ext cx="457200" cy="457200"/>
          </a:xfrm>
          <a:prstGeom prst="ellipse">
            <a:avLst/>
          </a:prstGeom>
          <a:solidFill>
            <a:schemeClr val="tx1"/>
          </a:solidFill>
          <a:ln w="38100">
            <a:solidFill>
              <a:srgbClr val="C00000"/>
            </a:solidFill>
            <a:round/>
            <a:headEnd/>
            <a:tailEnd/>
          </a:ln>
          <a:effectLst/>
        </p:spPr>
        <p:txBody>
          <a:bodyPr wrap="none" anchor="ctr"/>
          <a:lstStyle/>
          <a:p>
            <a:pPr algn="ctr"/>
            <a:r>
              <a:rPr kumimoji="1" lang="en-US" altLang="zh-CN" sz="2800" b="1" dirty="0">
                <a:solidFill>
                  <a:srgbClr val="C00000"/>
                </a:solidFill>
                <a:latin typeface="Times New Roman" pitchFamily="18" charset="0"/>
              </a:rPr>
              <a:t>81</a:t>
            </a:r>
            <a:endParaRPr kumimoji="1" lang="en-US" altLang="zh-CN" sz="2400" dirty="0">
              <a:solidFill>
                <a:srgbClr val="C00000"/>
              </a:solidFill>
              <a:latin typeface="Times New Roman" pitchFamily="18" charset="0"/>
            </a:endParaRPr>
          </a:p>
        </p:txBody>
      </p:sp>
      <p:sp>
        <p:nvSpPr>
          <p:cNvPr id="13" name="Oval 37"/>
          <p:cNvSpPr>
            <a:spLocks noChangeArrowheads="1"/>
          </p:cNvSpPr>
          <p:nvPr/>
        </p:nvSpPr>
        <p:spPr bwMode="auto">
          <a:xfrm>
            <a:off x="1772816"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17</a:t>
            </a:r>
            <a:endParaRPr kumimoji="1" lang="en-US" altLang="zh-CN" sz="2400">
              <a:solidFill>
                <a:schemeClr val="bg1"/>
              </a:solidFill>
              <a:latin typeface="Times New Roman" pitchFamily="18" charset="0"/>
            </a:endParaRPr>
          </a:p>
        </p:txBody>
      </p:sp>
      <p:sp>
        <p:nvSpPr>
          <p:cNvPr id="14" name="Oval 38"/>
          <p:cNvSpPr>
            <a:spLocks noChangeArrowheads="1"/>
          </p:cNvSpPr>
          <p:nvPr/>
        </p:nvSpPr>
        <p:spPr bwMode="auto">
          <a:xfrm>
            <a:off x="32206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94</a:t>
            </a:r>
            <a:endParaRPr kumimoji="1" lang="en-US" altLang="zh-CN" sz="2400">
              <a:solidFill>
                <a:schemeClr val="bg1"/>
              </a:solidFill>
              <a:latin typeface="Times New Roman" pitchFamily="18" charset="0"/>
            </a:endParaRPr>
          </a:p>
        </p:txBody>
      </p:sp>
      <p:sp>
        <p:nvSpPr>
          <p:cNvPr id="15" name="Oval 39"/>
          <p:cNvSpPr>
            <a:spLocks noChangeArrowheads="1"/>
          </p:cNvSpPr>
          <p:nvPr/>
        </p:nvSpPr>
        <p:spPr bwMode="auto">
          <a:xfrm>
            <a:off x="13156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09</a:t>
            </a:r>
            <a:endParaRPr kumimoji="1" lang="en-US" altLang="zh-CN" sz="2400">
              <a:solidFill>
                <a:schemeClr val="bg1"/>
              </a:solidFill>
              <a:latin typeface="Times New Roman" pitchFamily="18" charset="0"/>
            </a:endParaRPr>
          </a:p>
        </p:txBody>
      </p:sp>
      <p:sp>
        <p:nvSpPr>
          <p:cNvPr id="16" name="Oval 40"/>
          <p:cNvSpPr>
            <a:spLocks noChangeArrowheads="1"/>
          </p:cNvSpPr>
          <p:nvPr/>
        </p:nvSpPr>
        <p:spPr bwMode="auto">
          <a:xfrm>
            <a:off x="20014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45</a:t>
            </a:r>
            <a:endParaRPr kumimoji="1" lang="en-US" altLang="zh-CN" sz="2400">
              <a:solidFill>
                <a:schemeClr val="bg1"/>
              </a:solidFill>
              <a:latin typeface="Times New Roman" pitchFamily="18" charset="0"/>
            </a:endParaRPr>
          </a:p>
        </p:txBody>
      </p:sp>
      <p:sp>
        <p:nvSpPr>
          <p:cNvPr id="17" name="Oval 44"/>
          <p:cNvSpPr>
            <a:spLocks noChangeArrowheads="1"/>
          </p:cNvSpPr>
          <p:nvPr/>
        </p:nvSpPr>
        <p:spPr bwMode="auto">
          <a:xfrm>
            <a:off x="1849016"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23</a:t>
            </a:r>
            <a:endParaRPr kumimoji="1" lang="en-US" altLang="zh-CN" sz="2400">
              <a:solidFill>
                <a:schemeClr val="bg1"/>
              </a:solidFill>
              <a:latin typeface="Times New Roman" pitchFamily="18" charset="0"/>
            </a:endParaRPr>
          </a:p>
        </p:txBody>
      </p:sp>
      <p:sp>
        <p:nvSpPr>
          <p:cNvPr id="18" name="Oval 45"/>
          <p:cNvSpPr>
            <a:spLocks noChangeArrowheads="1"/>
          </p:cNvSpPr>
          <p:nvPr/>
        </p:nvSpPr>
        <p:spPr bwMode="auto">
          <a:xfrm>
            <a:off x="25348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65</a:t>
            </a:r>
            <a:endParaRPr kumimoji="1" lang="en-US" altLang="zh-CN" sz="2400">
              <a:solidFill>
                <a:schemeClr val="bg1"/>
              </a:solidFill>
              <a:latin typeface="Times New Roman" pitchFamily="18" charset="0"/>
            </a:endParaRPr>
          </a:p>
        </p:txBody>
      </p:sp>
      <p:sp>
        <p:nvSpPr>
          <p:cNvPr id="21" name="Line 46"/>
          <p:cNvSpPr>
            <a:spLocks noChangeShapeType="1"/>
          </p:cNvSpPr>
          <p:nvPr/>
        </p:nvSpPr>
        <p:spPr bwMode="auto">
          <a:xfrm flipH="1">
            <a:off x="6480110"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2" name="Line 47"/>
          <p:cNvSpPr>
            <a:spLocks noChangeShapeType="1"/>
          </p:cNvSpPr>
          <p:nvPr/>
        </p:nvSpPr>
        <p:spPr bwMode="auto">
          <a:xfrm flipH="1">
            <a:off x="5794310" y="3433664"/>
            <a:ext cx="228600" cy="6096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3" name="Line 48"/>
          <p:cNvSpPr>
            <a:spLocks noChangeShapeType="1"/>
          </p:cNvSpPr>
          <p:nvPr/>
        </p:nvSpPr>
        <p:spPr bwMode="auto">
          <a:xfrm>
            <a:off x="5794310"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4" name="Line 49"/>
          <p:cNvSpPr>
            <a:spLocks noChangeShapeType="1"/>
          </p:cNvSpPr>
          <p:nvPr/>
        </p:nvSpPr>
        <p:spPr bwMode="auto">
          <a:xfrm flipH="1">
            <a:off x="5184710" y="2138264"/>
            <a:ext cx="990600" cy="1219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5" name="Line 50"/>
          <p:cNvSpPr>
            <a:spLocks noChangeShapeType="1"/>
          </p:cNvSpPr>
          <p:nvPr/>
        </p:nvSpPr>
        <p:spPr bwMode="auto">
          <a:xfrm flipH="1">
            <a:off x="6784910" y="3509864"/>
            <a:ext cx="304800" cy="5334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6" name="Line 51"/>
          <p:cNvSpPr>
            <a:spLocks noChangeShapeType="1"/>
          </p:cNvSpPr>
          <p:nvPr/>
        </p:nvSpPr>
        <p:spPr bwMode="auto">
          <a:xfrm>
            <a:off x="6403910" y="2214464"/>
            <a:ext cx="838200" cy="1143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7" name="Oval 52"/>
          <p:cNvSpPr>
            <a:spLocks noChangeArrowheads="1"/>
          </p:cNvSpPr>
          <p:nvPr/>
        </p:nvSpPr>
        <p:spPr bwMode="auto">
          <a:xfrm>
            <a:off x="6022910" y="18334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53</a:t>
            </a:r>
            <a:endParaRPr kumimoji="1" lang="en-US" altLang="zh-CN" sz="2400">
              <a:solidFill>
                <a:schemeClr val="bg1"/>
              </a:solidFill>
              <a:latin typeface="Times New Roman" pitchFamily="18" charset="0"/>
            </a:endParaRPr>
          </a:p>
        </p:txBody>
      </p:sp>
      <p:sp>
        <p:nvSpPr>
          <p:cNvPr id="28" name="Oval 53"/>
          <p:cNvSpPr>
            <a:spLocks noChangeArrowheads="1"/>
          </p:cNvSpPr>
          <p:nvPr/>
        </p:nvSpPr>
        <p:spPr bwMode="auto">
          <a:xfrm>
            <a:off x="6556310"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81</a:t>
            </a:r>
            <a:endParaRPr kumimoji="1" lang="en-US" altLang="zh-CN" sz="2400">
              <a:solidFill>
                <a:schemeClr val="bg1"/>
              </a:solidFill>
              <a:latin typeface="Times New Roman" pitchFamily="18" charset="0"/>
            </a:endParaRPr>
          </a:p>
        </p:txBody>
      </p:sp>
      <p:sp>
        <p:nvSpPr>
          <p:cNvPr id="29" name="Oval 54"/>
          <p:cNvSpPr>
            <a:spLocks noChangeArrowheads="1"/>
          </p:cNvSpPr>
          <p:nvPr/>
        </p:nvSpPr>
        <p:spPr bwMode="auto">
          <a:xfrm>
            <a:off x="6632510"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88</a:t>
            </a:r>
            <a:endParaRPr kumimoji="1" lang="en-US" altLang="zh-CN" sz="2400">
              <a:solidFill>
                <a:schemeClr val="bg1"/>
              </a:solidFill>
              <a:latin typeface="Times New Roman" pitchFamily="18" charset="0"/>
            </a:endParaRPr>
          </a:p>
        </p:txBody>
      </p:sp>
      <p:sp>
        <p:nvSpPr>
          <p:cNvPr id="30" name="Oval 55"/>
          <p:cNvSpPr>
            <a:spLocks noChangeArrowheads="1"/>
          </p:cNvSpPr>
          <p:nvPr/>
        </p:nvSpPr>
        <p:spPr bwMode="auto">
          <a:xfrm>
            <a:off x="5489510"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17</a:t>
            </a:r>
            <a:endParaRPr kumimoji="1" lang="en-US" altLang="zh-CN" sz="2400">
              <a:solidFill>
                <a:schemeClr val="bg1"/>
              </a:solidFill>
              <a:latin typeface="Times New Roman" pitchFamily="18" charset="0"/>
            </a:endParaRPr>
          </a:p>
        </p:txBody>
      </p:sp>
      <p:sp>
        <p:nvSpPr>
          <p:cNvPr id="31" name="Oval 56"/>
          <p:cNvSpPr>
            <a:spLocks noChangeArrowheads="1"/>
          </p:cNvSpPr>
          <p:nvPr/>
        </p:nvSpPr>
        <p:spPr bwMode="auto">
          <a:xfrm>
            <a:off x="69373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94</a:t>
            </a:r>
            <a:endParaRPr kumimoji="1" lang="en-US" altLang="zh-CN" sz="2400">
              <a:solidFill>
                <a:schemeClr val="bg1"/>
              </a:solidFill>
              <a:latin typeface="Times New Roman" pitchFamily="18" charset="0"/>
            </a:endParaRPr>
          </a:p>
        </p:txBody>
      </p:sp>
      <p:sp>
        <p:nvSpPr>
          <p:cNvPr id="32" name="Oval 57"/>
          <p:cNvSpPr>
            <a:spLocks noChangeArrowheads="1"/>
          </p:cNvSpPr>
          <p:nvPr/>
        </p:nvSpPr>
        <p:spPr bwMode="auto">
          <a:xfrm>
            <a:off x="50323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a:solidFill>
                  <a:schemeClr val="bg1"/>
                </a:solidFill>
                <a:latin typeface="Times New Roman" pitchFamily="18" charset="0"/>
              </a:rPr>
              <a:t>09</a:t>
            </a:r>
            <a:endParaRPr kumimoji="1" lang="en-US" altLang="zh-CN" sz="2400" dirty="0">
              <a:solidFill>
                <a:schemeClr val="bg1"/>
              </a:solidFill>
              <a:latin typeface="Times New Roman" pitchFamily="18" charset="0"/>
            </a:endParaRPr>
          </a:p>
        </p:txBody>
      </p:sp>
      <p:sp>
        <p:nvSpPr>
          <p:cNvPr id="33" name="Oval 58"/>
          <p:cNvSpPr>
            <a:spLocks noChangeArrowheads="1"/>
          </p:cNvSpPr>
          <p:nvPr/>
        </p:nvSpPr>
        <p:spPr bwMode="auto">
          <a:xfrm>
            <a:off x="57181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45</a:t>
            </a:r>
            <a:endParaRPr kumimoji="1" lang="en-US" altLang="zh-CN" sz="2400">
              <a:solidFill>
                <a:schemeClr val="bg1"/>
              </a:solidFill>
              <a:latin typeface="Times New Roman" pitchFamily="18" charset="0"/>
            </a:endParaRPr>
          </a:p>
        </p:txBody>
      </p:sp>
      <p:sp>
        <p:nvSpPr>
          <p:cNvPr id="34" name="Oval 59"/>
          <p:cNvSpPr>
            <a:spLocks noChangeArrowheads="1"/>
          </p:cNvSpPr>
          <p:nvPr/>
        </p:nvSpPr>
        <p:spPr bwMode="auto">
          <a:xfrm>
            <a:off x="5565710"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23</a:t>
            </a:r>
            <a:endParaRPr kumimoji="1" lang="en-US" altLang="zh-CN" sz="2400">
              <a:solidFill>
                <a:schemeClr val="bg1"/>
              </a:solidFill>
              <a:latin typeface="Times New Roman" pitchFamily="18" charset="0"/>
            </a:endParaRPr>
          </a:p>
        </p:txBody>
      </p:sp>
      <p:sp>
        <p:nvSpPr>
          <p:cNvPr id="35" name="Oval 60"/>
          <p:cNvSpPr>
            <a:spLocks noChangeArrowheads="1"/>
          </p:cNvSpPr>
          <p:nvPr/>
        </p:nvSpPr>
        <p:spPr bwMode="auto">
          <a:xfrm>
            <a:off x="62515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65</a:t>
            </a:r>
            <a:endParaRPr kumimoji="1" lang="en-US" altLang="zh-CN" sz="2400">
              <a:solidFill>
                <a:schemeClr val="bg1"/>
              </a:solidFill>
              <a:latin typeface="Times New Roman" pitchFamily="18" charset="0"/>
            </a:endParaRPr>
          </a:p>
        </p:txBody>
      </p:sp>
    </p:spTree>
    <p:extLst>
      <p:ext uri="{BB962C8B-B14F-4D97-AF65-F5344CB8AC3E}">
        <p14:creationId xmlns:p14="http://schemas.microsoft.com/office/powerpoint/2010/main" val="337405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47"/>
          <p:cNvSpPr>
            <a:spLocks noChangeShapeType="1"/>
          </p:cNvSpPr>
          <p:nvPr/>
        </p:nvSpPr>
        <p:spPr bwMode="auto">
          <a:xfrm flipH="1">
            <a:off x="6228764" y="3433664"/>
            <a:ext cx="228600" cy="6096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37" name="Oval 59"/>
          <p:cNvSpPr>
            <a:spLocks noChangeArrowheads="1"/>
          </p:cNvSpPr>
          <p:nvPr/>
        </p:nvSpPr>
        <p:spPr bwMode="auto">
          <a:xfrm>
            <a:off x="5972168"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smtClean="0">
                <a:solidFill>
                  <a:schemeClr val="bg1"/>
                </a:solidFill>
                <a:latin typeface="Times New Roman" pitchFamily="18" charset="0"/>
              </a:rPr>
              <a:t>64</a:t>
            </a:r>
            <a:endParaRPr kumimoji="1" lang="en-US" altLang="zh-CN" sz="2400" dirty="0">
              <a:solidFill>
                <a:schemeClr val="bg1"/>
              </a:solidFill>
              <a:latin typeface="Times New Roman" pitchFamily="18" charset="0"/>
            </a:endParaRPr>
          </a:p>
        </p:txBody>
      </p:sp>
      <p:sp>
        <p:nvSpPr>
          <p:cNvPr id="35" name="Line 4"/>
          <p:cNvSpPr>
            <a:spLocks noChangeShapeType="1"/>
          </p:cNvSpPr>
          <p:nvPr/>
        </p:nvSpPr>
        <p:spPr bwMode="auto">
          <a:xfrm flipH="1">
            <a:off x="2839615" y="4195664"/>
            <a:ext cx="381000" cy="6858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 name="Line 2"/>
          <p:cNvSpPr>
            <a:spLocks noChangeShapeType="1"/>
          </p:cNvSpPr>
          <p:nvPr/>
        </p:nvSpPr>
        <p:spPr bwMode="auto">
          <a:xfrm flipH="1">
            <a:off x="2763416"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3" name="Line 3"/>
          <p:cNvSpPr>
            <a:spLocks noChangeShapeType="1"/>
          </p:cNvSpPr>
          <p:nvPr/>
        </p:nvSpPr>
        <p:spPr bwMode="auto">
          <a:xfrm flipH="1">
            <a:off x="1877784" y="3433664"/>
            <a:ext cx="228600" cy="6096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4" name="Line 4"/>
          <p:cNvSpPr>
            <a:spLocks noChangeShapeType="1"/>
          </p:cNvSpPr>
          <p:nvPr/>
        </p:nvSpPr>
        <p:spPr bwMode="auto">
          <a:xfrm flipH="1">
            <a:off x="2506822" y="3433664"/>
            <a:ext cx="214991" cy="6858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5" name="Oval 5"/>
          <p:cNvSpPr>
            <a:spLocks noChangeArrowheads="1"/>
          </p:cNvSpPr>
          <p:nvPr/>
        </p:nvSpPr>
        <p:spPr bwMode="auto">
          <a:xfrm>
            <a:off x="2333235" y="392041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smtClean="0">
                <a:solidFill>
                  <a:schemeClr val="bg1"/>
                </a:solidFill>
                <a:latin typeface="Times New Roman" pitchFamily="18" charset="0"/>
              </a:rPr>
              <a:t>64</a:t>
            </a:r>
            <a:endParaRPr kumimoji="1" lang="en-US" altLang="zh-CN" sz="2400" dirty="0">
              <a:solidFill>
                <a:schemeClr val="bg1"/>
              </a:solidFill>
              <a:latin typeface="Times New Roman" pitchFamily="18" charset="0"/>
            </a:endParaRPr>
          </a:p>
        </p:txBody>
      </p:sp>
      <p:sp>
        <p:nvSpPr>
          <p:cNvPr id="6" name="Line 30"/>
          <p:cNvSpPr>
            <a:spLocks noChangeShapeType="1"/>
          </p:cNvSpPr>
          <p:nvPr/>
        </p:nvSpPr>
        <p:spPr bwMode="auto">
          <a:xfrm>
            <a:off x="2077616"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7" name="Line 31"/>
          <p:cNvSpPr>
            <a:spLocks noChangeShapeType="1"/>
          </p:cNvSpPr>
          <p:nvPr/>
        </p:nvSpPr>
        <p:spPr bwMode="auto">
          <a:xfrm flipH="1">
            <a:off x="1468016" y="2138264"/>
            <a:ext cx="990600" cy="1219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8" name="Line 32"/>
          <p:cNvSpPr>
            <a:spLocks noChangeShapeType="1"/>
          </p:cNvSpPr>
          <p:nvPr/>
        </p:nvSpPr>
        <p:spPr bwMode="auto">
          <a:xfrm>
            <a:off x="2839615" y="3586064"/>
            <a:ext cx="372447" cy="381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9" name="Line 33"/>
          <p:cNvSpPr>
            <a:spLocks noChangeShapeType="1"/>
          </p:cNvSpPr>
          <p:nvPr/>
        </p:nvSpPr>
        <p:spPr bwMode="auto">
          <a:xfrm>
            <a:off x="2687216" y="2214464"/>
            <a:ext cx="838200" cy="1143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10" name="Oval 34"/>
          <p:cNvSpPr>
            <a:spLocks noChangeArrowheads="1"/>
          </p:cNvSpPr>
          <p:nvPr/>
        </p:nvSpPr>
        <p:spPr bwMode="auto">
          <a:xfrm>
            <a:off x="2306216" y="18334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53</a:t>
            </a:r>
            <a:endParaRPr kumimoji="1" lang="en-US" altLang="zh-CN" sz="2400">
              <a:solidFill>
                <a:schemeClr val="bg1"/>
              </a:solidFill>
              <a:latin typeface="Times New Roman" pitchFamily="18" charset="0"/>
            </a:endParaRPr>
          </a:p>
        </p:txBody>
      </p:sp>
      <p:sp>
        <p:nvSpPr>
          <p:cNvPr id="11" name="Oval 35"/>
          <p:cNvSpPr>
            <a:spLocks noChangeArrowheads="1"/>
          </p:cNvSpPr>
          <p:nvPr/>
        </p:nvSpPr>
        <p:spPr bwMode="auto">
          <a:xfrm>
            <a:off x="2839616" y="2443064"/>
            <a:ext cx="457200" cy="457200"/>
          </a:xfrm>
          <a:prstGeom prst="ellipse">
            <a:avLst/>
          </a:prstGeom>
          <a:solidFill>
            <a:schemeClr val="tx1"/>
          </a:solidFill>
          <a:ln w="38100">
            <a:solidFill>
              <a:srgbClr val="7030A0"/>
            </a:solidFill>
            <a:round/>
            <a:headEnd/>
            <a:tailEnd/>
          </a:ln>
          <a:effectLst/>
        </p:spPr>
        <p:txBody>
          <a:bodyPr wrap="none" anchor="ctr"/>
          <a:lstStyle/>
          <a:p>
            <a:pPr algn="ctr"/>
            <a:r>
              <a:rPr kumimoji="1" lang="en-US" altLang="zh-CN" sz="2800" b="1" dirty="0">
                <a:solidFill>
                  <a:srgbClr val="7030A0"/>
                </a:solidFill>
                <a:latin typeface="Times New Roman" pitchFamily="18" charset="0"/>
              </a:rPr>
              <a:t>78</a:t>
            </a:r>
            <a:endParaRPr kumimoji="1" lang="en-US" altLang="zh-CN" sz="2400" dirty="0">
              <a:solidFill>
                <a:srgbClr val="7030A0"/>
              </a:solidFill>
              <a:latin typeface="Times New Roman" pitchFamily="18" charset="0"/>
            </a:endParaRPr>
          </a:p>
        </p:txBody>
      </p:sp>
      <p:sp>
        <p:nvSpPr>
          <p:cNvPr id="12" name="Oval 36"/>
          <p:cNvSpPr>
            <a:spLocks noChangeArrowheads="1"/>
          </p:cNvSpPr>
          <p:nvPr/>
        </p:nvSpPr>
        <p:spPr bwMode="auto">
          <a:xfrm>
            <a:off x="3059663" y="3890864"/>
            <a:ext cx="457200" cy="457200"/>
          </a:xfrm>
          <a:prstGeom prst="ellipse">
            <a:avLst/>
          </a:prstGeom>
          <a:solidFill>
            <a:schemeClr val="tx1"/>
          </a:solidFill>
          <a:ln w="38100">
            <a:solidFill>
              <a:srgbClr val="C00000"/>
            </a:solidFill>
            <a:round/>
            <a:headEnd/>
            <a:tailEnd/>
          </a:ln>
          <a:effectLst/>
        </p:spPr>
        <p:txBody>
          <a:bodyPr wrap="none" anchor="ctr"/>
          <a:lstStyle/>
          <a:p>
            <a:pPr algn="ctr"/>
            <a:r>
              <a:rPr kumimoji="1" lang="en-US" altLang="zh-CN" sz="2800" b="1" dirty="0">
                <a:solidFill>
                  <a:srgbClr val="C00000"/>
                </a:solidFill>
                <a:latin typeface="Times New Roman" pitchFamily="18" charset="0"/>
              </a:rPr>
              <a:t>81</a:t>
            </a:r>
            <a:endParaRPr kumimoji="1" lang="en-US" altLang="zh-CN" sz="2400" dirty="0">
              <a:solidFill>
                <a:srgbClr val="C00000"/>
              </a:solidFill>
              <a:latin typeface="Times New Roman" pitchFamily="18" charset="0"/>
            </a:endParaRPr>
          </a:p>
        </p:txBody>
      </p:sp>
      <p:sp>
        <p:nvSpPr>
          <p:cNvPr id="13" name="Oval 37"/>
          <p:cNvSpPr>
            <a:spLocks noChangeArrowheads="1"/>
          </p:cNvSpPr>
          <p:nvPr/>
        </p:nvSpPr>
        <p:spPr bwMode="auto">
          <a:xfrm>
            <a:off x="1772816"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17</a:t>
            </a:r>
            <a:endParaRPr kumimoji="1" lang="en-US" altLang="zh-CN" sz="2400">
              <a:solidFill>
                <a:schemeClr val="bg1"/>
              </a:solidFill>
              <a:latin typeface="Times New Roman" pitchFamily="18" charset="0"/>
            </a:endParaRPr>
          </a:p>
        </p:txBody>
      </p:sp>
      <p:sp>
        <p:nvSpPr>
          <p:cNvPr id="14" name="Oval 38"/>
          <p:cNvSpPr>
            <a:spLocks noChangeArrowheads="1"/>
          </p:cNvSpPr>
          <p:nvPr/>
        </p:nvSpPr>
        <p:spPr bwMode="auto">
          <a:xfrm>
            <a:off x="32206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94</a:t>
            </a:r>
            <a:endParaRPr kumimoji="1" lang="en-US" altLang="zh-CN" sz="2400">
              <a:solidFill>
                <a:schemeClr val="bg1"/>
              </a:solidFill>
              <a:latin typeface="Times New Roman" pitchFamily="18" charset="0"/>
            </a:endParaRPr>
          </a:p>
        </p:txBody>
      </p:sp>
      <p:sp>
        <p:nvSpPr>
          <p:cNvPr id="15" name="Oval 39"/>
          <p:cNvSpPr>
            <a:spLocks noChangeArrowheads="1"/>
          </p:cNvSpPr>
          <p:nvPr/>
        </p:nvSpPr>
        <p:spPr bwMode="auto">
          <a:xfrm>
            <a:off x="13156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09</a:t>
            </a:r>
            <a:endParaRPr kumimoji="1" lang="en-US" altLang="zh-CN" sz="2400">
              <a:solidFill>
                <a:schemeClr val="bg1"/>
              </a:solidFill>
              <a:latin typeface="Times New Roman" pitchFamily="18" charset="0"/>
            </a:endParaRPr>
          </a:p>
        </p:txBody>
      </p:sp>
      <p:sp>
        <p:nvSpPr>
          <p:cNvPr id="16" name="Oval 40"/>
          <p:cNvSpPr>
            <a:spLocks noChangeArrowheads="1"/>
          </p:cNvSpPr>
          <p:nvPr/>
        </p:nvSpPr>
        <p:spPr bwMode="auto">
          <a:xfrm>
            <a:off x="20014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45</a:t>
            </a:r>
            <a:endParaRPr kumimoji="1" lang="en-US" altLang="zh-CN" sz="2400">
              <a:solidFill>
                <a:schemeClr val="bg1"/>
              </a:solidFill>
              <a:latin typeface="Times New Roman" pitchFamily="18" charset="0"/>
            </a:endParaRPr>
          </a:p>
        </p:txBody>
      </p:sp>
      <p:sp>
        <p:nvSpPr>
          <p:cNvPr id="17" name="Oval 44"/>
          <p:cNvSpPr>
            <a:spLocks noChangeArrowheads="1"/>
          </p:cNvSpPr>
          <p:nvPr/>
        </p:nvSpPr>
        <p:spPr bwMode="auto">
          <a:xfrm>
            <a:off x="1606808"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23</a:t>
            </a:r>
            <a:endParaRPr kumimoji="1" lang="en-US" altLang="zh-CN" sz="2400">
              <a:solidFill>
                <a:schemeClr val="bg1"/>
              </a:solidFill>
              <a:latin typeface="Times New Roman" pitchFamily="18" charset="0"/>
            </a:endParaRPr>
          </a:p>
        </p:txBody>
      </p:sp>
      <p:sp>
        <p:nvSpPr>
          <p:cNvPr id="18" name="Oval 45"/>
          <p:cNvSpPr>
            <a:spLocks noChangeArrowheads="1"/>
          </p:cNvSpPr>
          <p:nvPr/>
        </p:nvSpPr>
        <p:spPr bwMode="auto">
          <a:xfrm>
            <a:off x="2534816"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65</a:t>
            </a:r>
            <a:endParaRPr kumimoji="1" lang="en-US" altLang="zh-CN" sz="2400">
              <a:solidFill>
                <a:schemeClr val="bg1"/>
              </a:solidFill>
              <a:latin typeface="Times New Roman" pitchFamily="18" charset="0"/>
            </a:endParaRPr>
          </a:p>
        </p:txBody>
      </p:sp>
      <p:sp>
        <p:nvSpPr>
          <p:cNvPr id="19" name="Line 46"/>
          <p:cNvSpPr>
            <a:spLocks noChangeShapeType="1"/>
          </p:cNvSpPr>
          <p:nvPr/>
        </p:nvSpPr>
        <p:spPr bwMode="auto">
          <a:xfrm flipH="1">
            <a:off x="6480110"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0" name="Line 47"/>
          <p:cNvSpPr>
            <a:spLocks noChangeShapeType="1"/>
          </p:cNvSpPr>
          <p:nvPr/>
        </p:nvSpPr>
        <p:spPr bwMode="auto">
          <a:xfrm flipH="1">
            <a:off x="5636856" y="3433664"/>
            <a:ext cx="228600" cy="6096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1" name="Line 48"/>
          <p:cNvSpPr>
            <a:spLocks noChangeShapeType="1"/>
          </p:cNvSpPr>
          <p:nvPr/>
        </p:nvSpPr>
        <p:spPr bwMode="auto">
          <a:xfrm>
            <a:off x="5794310" y="2824064"/>
            <a:ext cx="228600" cy="457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2" name="Line 49"/>
          <p:cNvSpPr>
            <a:spLocks noChangeShapeType="1"/>
          </p:cNvSpPr>
          <p:nvPr/>
        </p:nvSpPr>
        <p:spPr bwMode="auto">
          <a:xfrm flipH="1">
            <a:off x="5184710" y="2138264"/>
            <a:ext cx="990600" cy="12192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3" name="Line 50"/>
          <p:cNvSpPr>
            <a:spLocks noChangeShapeType="1"/>
          </p:cNvSpPr>
          <p:nvPr/>
        </p:nvSpPr>
        <p:spPr bwMode="auto">
          <a:xfrm>
            <a:off x="6556310" y="3509864"/>
            <a:ext cx="228600" cy="5334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4" name="Line 51"/>
          <p:cNvSpPr>
            <a:spLocks noChangeShapeType="1"/>
          </p:cNvSpPr>
          <p:nvPr/>
        </p:nvSpPr>
        <p:spPr bwMode="auto">
          <a:xfrm>
            <a:off x="6403910" y="2214464"/>
            <a:ext cx="838200" cy="1143000"/>
          </a:xfrm>
          <a:prstGeom prst="line">
            <a:avLst/>
          </a:prstGeom>
          <a:noFill/>
          <a:ln w="28575">
            <a:solidFill>
              <a:schemeClr val="bg1"/>
            </a:solidFill>
            <a:round/>
            <a:headEnd/>
            <a:tailEnd/>
          </a:ln>
          <a:effectLst/>
        </p:spPr>
        <p:txBody>
          <a:bodyPr wrap="none" anchor="ctr"/>
          <a:lstStyle/>
          <a:p>
            <a:pPr algn="ctr"/>
            <a:endParaRPr lang="zh-CN" altLang="en-US">
              <a:solidFill>
                <a:schemeClr val="bg1"/>
              </a:solidFill>
            </a:endParaRPr>
          </a:p>
        </p:txBody>
      </p:sp>
      <p:sp>
        <p:nvSpPr>
          <p:cNvPr id="25" name="Oval 52"/>
          <p:cNvSpPr>
            <a:spLocks noChangeArrowheads="1"/>
          </p:cNvSpPr>
          <p:nvPr/>
        </p:nvSpPr>
        <p:spPr bwMode="auto">
          <a:xfrm>
            <a:off x="6022910" y="18334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53</a:t>
            </a:r>
            <a:endParaRPr kumimoji="1" lang="en-US" altLang="zh-CN" sz="2400">
              <a:solidFill>
                <a:schemeClr val="bg1"/>
              </a:solidFill>
              <a:latin typeface="Times New Roman" pitchFamily="18" charset="0"/>
            </a:endParaRPr>
          </a:p>
        </p:txBody>
      </p:sp>
      <p:sp>
        <p:nvSpPr>
          <p:cNvPr id="26" name="Oval 53"/>
          <p:cNvSpPr>
            <a:spLocks noChangeArrowheads="1"/>
          </p:cNvSpPr>
          <p:nvPr/>
        </p:nvSpPr>
        <p:spPr bwMode="auto">
          <a:xfrm>
            <a:off x="6556310"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81</a:t>
            </a:r>
            <a:endParaRPr kumimoji="1" lang="en-US" altLang="zh-CN" sz="2400">
              <a:solidFill>
                <a:schemeClr val="bg1"/>
              </a:solidFill>
              <a:latin typeface="Times New Roman" pitchFamily="18" charset="0"/>
            </a:endParaRPr>
          </a:p>
        </p:txBody>
      </p:sp>
      <p:sp>
        <p:nvSpPr>
          <p:cNvPr id="27" name="Oval 54"/>
          <p:cNvSpPr>
            <a:spLocks noChangeArrowheads="1"/>
          </p:cNvSpPr>
          <p:nvPr/>
        </p:nvSpPr>
        <p:spPr bwMode="auto">
          <a:xfrm>
            <a:off x="6632510"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smtClean="0">
                <a:solidFill>
                  <a:schemeClr val="bg1"/>
                </a:solidFill>
                <a:latin typeface="Times New Roman" pitchFamily="18" charset="0"/>
              </a:rPr>
              <a:t>71</a:t>
            </a:r>
            <a:endParaRPr kumimoji="1" lang="en-US" altLang="zh-CN" sz="2400" dirty="0">
              <a:solidFill>
                <a:schemeClr val="bg1"/>
              </a:solidFill>
              <a:latin typeface="Times New Roman" pitchFamily="18" charset="0"/>
            </a:endParaRPr>
          </a:p>
        </p:txBody>
      </p:sp>
      <p:sp>
        <p:nvSpPr>
          <p:cNvPr id="28" name="Oval 55"/>
          <p:cNvSpPr>
            <a:spLocks noChangeArrowheads="1"/>
          </p:cNvSpPr>
          <p:nvPr/>
        </p:nvSpPr>
        <p:spPr bwMode="auto">
          <a:xfrm>
            <a:off x="5489510" y="24430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17</a:t>
            </a:r>
            <a:endParaRPr kumimoji="1" lang="en-US" altLang="zh-CN" sz="2400">
              <a:solidFill>
                <a:schemeClr val="bg1"/>
              </a:solidFill>
              <a:latin typeface="Times New Roman" pitchFamily="18" charset="0"/>
            </a:endParaRPr>
          </a:p>
        </p:txBody>
      </p:sp>
      <p:sp>
        <p:nvSpPr>
          <p:cNvPr id="29" name="Oval 56"/>
          <p:cNvSpPr>
            <a:spLocks noChangeArrowheads="1"/>
          </p:cNvSpPr>
          <p:nvPr/>
        </p:nvSpPr>
        <p:spPr bwMode="auto">
          <a:xfrm>
            <a:off x="69373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94</a:t>
            </a:r>
            <a:endParaRPr kumimoji="1" lang="en-US" altLang="zh-CN" sz="2400">
              <a:solidFill>
                <a:schemeClr val="bg1"/>
              </a:solidFill>
              <a:latin typeface="Times New Roman" pitchFamily="18" charset="0"/>
            </a:endParaRPr>
          </a:p>
        </p:txBody>
      </p:sp>
      <p:sp>
        <p:nvSpPr>
          <p:cNvPr id="30" name="Oval 57"/>
          <p:cNvSpPr>
            <a:spLocks noChangeArrowheads="1"/>
          </p:cNvSpPr>
          <p:nvPr/>
        </p:nvSpPr>
        <p:spPr bwMode="auto">
          <a:xfrm>
            <a:off x="50323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a:solidFill>
                  <a:schemeClr val="bg1"/>
                </a:solidFill>
                <a:latin typeface="Times New Roman" pitchFamily="18" charset="0"/>
              </a:rPr>
              <a:t>09</a:t>
            </a:r>
            <a:endParaRPr kumimoji="1" lang="en-US" altLang="zh-CN" sz="2400" dirty="0">
              <a:solidFill>
                <a:schemeClr val="bg1"/>
              </a:solidFill>
              <a:latin typeface="Times New Roman" pitchFamily="18" charset="0"/>
            </a:endParaRPr>
          </a:p>
        </p:txBody>
      </p:sp>
      <p:sp>
        <p:nvSpPr>
          <p:cNvPr id="31" name="Oval 58"/>
          <p:cNvSpPr>
            <a:spLocks noChangeArrowheads="1"/>
          </p:cNvSpPr>
          <p:nvPr/>
        </p:nvSpPr>
        <p:spPr bwMode="auto">
          <a:xfrm>
            <a:off x="57181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45</a:t>
            </a:r>
            <a:endParaRPr kumimoji="1" lang="en-US" altLang="zh-CN" sz="2400">
              <a:solidFill>
                <a:schemeClr val="bg1"/>
              </a:solidFill>
              <a:latin typeface="Times New Roman" pitchFamily="18" charset="0"/>
            </a:endParaRPr>
          </a:p>
        </p:txBody>
      </p:sp>
      <p:sp>
        <p:nvSpPr>
          <p:cNvPr id="32" name="Oval 59"/>
          <p:cNvSpPr>
            <a:spLocks noChangeArrowheads="1"/>
          </p:cNvSpPr>
          <p:nvPr/>
        </p:nvSpPr>
        <p:spPr bwMode="auto">
          <a:xfrm>
            <a:off x="5380260" y="3890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23</a:t>
            </a:r>
            <a:endParaRPr kumimoji="1" lang="en-US" altLang="zh-CN" sz="2400">
              <a:solidFill>
                <a:schemeClr val="bg1"/>
              </a:solidFill>
              <a:latin typeface="Times New Roman" pitchFamily="18" charset="0"/>
            </a:endParaRPr>
          </a:p>
        </p:txBody>
      </p:sp>
      <p:sp>
        <p:nvSpPr>
          <p:cNvPr id="33" name="Oval 60"/>
          <p:cNvSpPr>
            <a:spLocks noChangeArrowheads="1"/>
          </p:cNvSpPr>
          <p:nvPr/>
        </p:nvSpPr>
        <p:spPr bwMode="auto">
          <a:xfrm>
            <a:off x="6251510" y="3128864"/>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a:solidFill>
                  <a:schemeClr val="bg1"/>
                </a:solidFill>
                <a:latin typeface="Times New Roman" pitchFamily="18" charset="0"/>
              </a:rPr>
              <a:t>65</a:t>
            </a:r>
            <a:endParaRPr kumimoji="1" lang="en-US" altLang="zh-CN" sz="2400">
              <a:solidFill>
                <a:schemeClr val="bg1"/>
              </a:solidFill>
              <a:latin typeface="Times New Roman" pitchFamily="18" charset="0"/>
            </a:endParaRPr>
          </a:p>
        </p:txBody>
      </p:sp>
      <p:sp>
        <p:nvSpPr>
          <p:cNvPr id="34" name="Oval 5"/>
          <p:cNvSpPr>
            <a:spLocks noChangeArrowheads="1"/>
          </p:cNvSpPr>
          <p:nvPr/>
        </p:nvSpPr>
        <p:spPr bwMode="auto">
          <a:xfrm>
            <a:off x="2614317" y="4758610"/>
            <a:ext cx="457200" cy="457200"/>
          </a:xfrm>
          <a:prstGeom prst="ellipse">
            <a:avLst/>
          </a:prstGeom>
          <a:solidFill>
            <a:schemeClr val="tx1"/>
          </a:solidFill>
          <a:ln w="38100">
            <a:solidFill>
              <a:schemeClr val="bg1"/>
            </a:solidFill>
            <a:round/>
            <a:headEnd/>
            <a:tailEnd/>
          </a:ln>
          <a:effectLst/>
        </p:spPr>
        <p:txBody>
          <a:bodyPr wrap="none" anchor="ctr"/>
          <a:lstStyle/>
          <a:p>
            <a:pPr algn="ctr"/>
            <a:r>
              <a:rPr kumimoji="1" lang="en-US" altLang="zh-CN" sz="2800" b="1" dirty="0" smtClean="0">
                <a:solidFill>
                  <a:schemeClr val="bg1"/>
                </a:solidFill>
                <a:latin typeface="Times New Roman" pitchFamily="18" charset="0"/>
              </a:rPr>
              <a:t>71</a:t>
            </a:r>
            <a:endParaRPr kumimoji="1" lang="en-US" altLang="zh-CN" sz="2400" dirty="0">
              <a:solidFill>
                <a:schemeClr val="bg1"/>
              </a:solidFill>
              <a:latin typeface="Times New Roman" pitchFamily="18" charset="0"/>
            </a:endParaRPr>
          </a:p>
        </p:txBody>
      </p:sp>
    </p:spTree>
    <p:extLst>
      <p:ext uri="{BB962C8B-B14F-4D97-AF65-F5344CB8AC3E}">
        <p14:creationId xmlns:p14="http://schemas.microsoft.com/office/powerpoint/2010/main" val="14070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 y="169863"/>
            <a:ext cx="8839200" cy="642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355600" eaLnBrk="0" hangingPunct="0">
              <a:defRPr kumimoji="1" sz="2400">
                <a:solidFill>
                  <a:schemeClr val="tx1"/>
                </a:solidFill>
                <a:latin typeface="Times New Roman" panose="02020603050405020304" pitchFamily="18" charset="0"/>
                <a:ea typeface="宋体" panose="02010600030101010101" pitchFamily="2" charset="-122"/>
              </a:defRPr>
            </a:lvl2pPr>
            <a:lvl3pPr marL="723900" eaLnBrk="0" hangingPunct="0">
              <a:defRPr kumimoji="1" sz="2400">
                <a:solidFill>
                  <a:schemeClr val="tx1"/>
                </a:solidFill>
                <a:latin typeface="Times New Roman" panose="02020603050405020304" pitchFamily="18" charset="0"/>
                <a:ea typeface="宋体" panose="02010600030101010101" pitchFamily="2" charset="-122"/>
              </a:defRPr>
            </a:lvl3pPr>
            <a:lvl4pPr marL="1079500" eaLnBrk="0" hangingPunct="0">
              <a:defRPr kumimoji="1" sz="2400">
                <a:solidFill>
                  <a:schemeClr val="tx1"/>
                </a:solidFill>
                <a:latin typeface="Times New Roman" panose="02020603050405020304" pitchFamily="18" charset="0"/>
                <a:ea typeface="宋体" panose="02010600030101010101" pitchFamily="2" charset="-122"/>
              </a:defRPr>
            </a:lvl4pPr>
            <a:lvl5pPr marL="1435100" eaLnBrk="0" hangingPunct="0">
              <a:defRPr kumimoji="1" sz="2400">
                <a:solidFill>
                  <a:schemeClr val="tx1"/>
                </a:solidFill>
                <a:latin typeface="Times New Roman" panose="02020603050405020304" pitchFamily="18" charset="0"/>
                <a:ea typeface="宋体" panose="02010600030101010101" pitchFamily="2" charset="-122"/>
              </a:defRPr>
            </a:lvl5pPr>
            <a:lvl6pPr marL="18923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3495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28067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2639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void </a:t>
            </a:r>
            <a:r>
              <a:rPr lang="en-US" altLang="zh-CN" sz="2000" b="1" dirty="0" err="1">
                <a:solidFill>
                  <a:srgbClr val="C00000"/>
                </a:solidFill>
                <a:latin typeface="方正喵呜体" panose="02010600010101010101" pitchFamily="2" charset="-122"/>
                <a:ea typeface="方正喵呜体" panose="02010600010101010101" pitchFamily="2" charset="-122"/>
              </a:rPr>
              <a:t>Delete_BST</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a:solidFill>
                  <a:schemeClr val="bg1"/>
                </a:solidFill>
                <a:latin typeface="方正喵呜体" panose="02010600010101010101" pitchFamily="2" charset="-122"/>
                <a:ea typeface="方正喵呜体" panose="02010600010101010101" pitchFamily="2" charset="-122"/>
              </a:rPr>
              <a:t>BSTNode</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treeRoot</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a:solidFill>
                  <a:schemeClr val="bg1"/>
                </a:solidFill>
                <a:latin typeface="方正喵呜体" panose="02010600010101010101" pitchFamily="2" charset="-122"/>
                <a:ea typeface="方正喵呜体" panose="02010600010101010101" pitchFamily="2" charset="-122"/>
              </a:rPr>
              <a:t>KeyType</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b="1" dirty="0">
                <a:solidFill>
                  <a:srgbClr val="2959F3"/>
                </a:solidFill>
                <a:latin typeface="方正喵呜体" panose="02010600010101010101" pitchFamily="2" charset="-122"/>
                <a:ea typeface="方正喵呜体" panose="02010600010101010101" pitchFamily="2" charset="-122"/>
              </a:rPr>
              <a:t>key</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BSTNode</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*p</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treeRoot</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a:solidFill>
                  <a:schemeClr val="bg1"/>
                </a:solidFill>
                <a:latin typeface="方正喵呜体" panose="02010600010101010101" pitchFamily="2" charset="-122"/>
                <a:ea typeface="方正喵呜体" panose="02010600010101010101" pitchFamily="2" charset="-122"/>
              </a:rPr>
              <a:t>*</a:t>
            </a:r>
            <a:r>
              <a:rPr lang="en-US" altLang="zh-CN" sz="2000" dirty="0" smtClean="0">
                <a:solidFill>
                  <a:schemeClr val="bg1"/>
                </a:solidFill>
                <a:latin typeface="方正喵呜体" panose="02010600010101010101" pitchFamily="2" charset="-122"/>
                <a:ea typeface="方正喵呜体" panose="02010600010101010101" pitchFamily="2" charset="-122"/>
              </a:rPr>
              <a:t>f=NULL, </a:t>
            </a:r>
            <a:r>
              <a:rPr lang="en-US" altLang="zh-CN" sz="2000" dirty="0">
                <a:solidFill>
                  <a:schemeClr val="bg1"/>
                </a:solidFill>
                <a:latin typeface="方正喵呜体" panose="02010600010101010101" pitchFamily="2" charset="-122"/>
                <a:ea typeface="方正喵呜体" panose="02010600010101010101" pitchFamily="2" charset="-122"/>
              </a:rPr>
              <a:t>*</a:t>
            </a:r>
            <a:r>
              <a:rPr lang="en-US" altLang="zh-CN" sz="2000" dirty="0" smtClean="0">
                <a:solidFill>
                  <a:schemeClr val="bg1"/>
                </a:solidFill>
                <a:latin typeface="方正喵呜体" panose="02010600010101010101" pitchFamily="2" charset="-122"/>
                <a:ea typeface="方正喵呜体" panose="02010600010101010101" pitchFamily="2" charset="-122"/>
              </a:rPr>
              <a:t>q, </a:t>
            </a:r>
            <a:r>
              <a:rPr lang="en-US" altLang="zh-CN" sz="2000" dirty="0">
                <a:solidFill>
                  <a:schemeClr val="bg1"/>
                </a:solidFill>
                <a:latin typeface="方正喵呜体" panose="02010600010101010101" pitchFamily="2" charset="-122"/>
                <a:ea typeface="方正喵呜体" panose="02010600010101010101" pitchFamily="2" charset="-122"/>
              </a:rPr>
              <a:t>*</a:t>
            </a:r>
            <a:r>
              <a:rPr lang="en-US" altLang="zh-CN" sz="2000" dirty="0" smtClean="0">
                <a:solidFill>
                  <a:schemeClr val="bg1"/>
                </a:solidFill>
                <a:latin typeface="方正喵呜体" panose="02010600010101010101" pitchFamily="2" charset="-122"/>
                <a:ea typeface="方正喵呜体" panose="02010600010101010101" pitchFamily="2" charset="-122"/>
              </a:rPr>
              <a:t>s;</a:t>
            </a: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while </a:t>
            </a:r>
            <a:r>
              <a:rPr lang="en-US" altLang="zh-CN" sz="2000" dirty="0">
                <a:solidFill>
                  <a:schemeClr val="bg1"/>
                </a:solidFill>
                <a:latin typeface="方正喵呜体" panose="02010600010101010101" pitchFamily="2" charset="-122"/>
                <a:ea typeface="方正喵呜体" panose="02010600010101010101" pitchFamily="2" charset="-122"/>
              </a:rPr>
              <a:t>( p!=NULL&amp;&amp;!EQ(p-&gt;key, </a:t>
            </a:r>
            <a:r>
              <a:rPr lang="en-US" altLang="zh-CN" sz="2000" b="1" dirty="0">
                <a:solidFill>
                  <a:srgbClr val="2959F3"/>
                </a:solidFill>
                <a:latin typeface="方正喵呜体" panose="02010600010101010101" pitchFamily="2" charset="-122"/>
                <a:ea typeface="方正喵呜体" panose="02010600010101010101" pitchFamily="2" charset="-122"/>
              </a:rPr>
              <a:t>key</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 //</a:t>
            </a:r>
            <a:r>
              <a:rPr lang="zh-CN" altLang="en-US" sz="2000" dirty="0" smtClean="0">
                <a:solidFill>
                  <a:schemeClr val="bg1"/>
                </a:solidFill>
                <a:latin typeface="方正喵呜体" panose="02010600010101010101" pitchFamily="2" charset="-122"/>
                <a:ea typeface="方正喵呜体" panose="02010600010101010101" pitchFamily="2" charset="-122"/>
              </a:rPr>
              <a:t>找到</a:t>
            </a:r>
            <a:r>
              <a:rPr lang="en-US" altLang="zh-CN" sz="2000" dirty="0" smtClean="0">
                <a:solidFill>
                  <a:schemeClr val="bg1"/>
                </a:solidFill>
                <a:latin typeface="方正喵呜体" panose="02010600010101010101" pitchFamily="2" charset="-122"/>
                <a:ea typeface="方正喵呜体" panose="02010600010101010101" pitchFamily="2" charset="-122"/>
              </a:rPr>
              <a:t>key</a:t>
            </a:r>
            <a:r>
              <a:rPr lang="zh-CN" altLang="en-US" sz="2000" dirty="0" smtClean="0">
                <a:solidFill>
                  <a:schemeClr val="bg1"/>
                </a:solidFill>
                <a:latin typeface="方正喵呜体" panose="02010600010101010101" pitchFamily="2" charset="-122"/>
                <a:ea typeface="方正喵呜体" panose="02010600010101010101" pitchFamily="2" charset="-122"/>
              </a:rPr>
              <a:t>对应的节点</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f=p ;</a:t>
            </a: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if </a:t>
            </a:r>
            <a:r>
              <a:rPr lang="en-US" altLang="zh-CN" sz="2000" dirty="0">
                <a:solidFill>
                  <a:schemeClr val="bg1"/>
                </a:solidFill>
                <a:latin typeface="方正喵呜体" panose="02010600010101010101" pitchFamily="2" charset="-122"/>
                <a:ea typeface="方正喵呜体" panose="02010600010101010101" pitchFamily="2" charset="-122"/>
              </a:rPr>
              <a:t>(LT(</a:t>
            </a:r>
            <a:r>
              <a:rPr lang="en-US" altLang="zh-CN" sz="2000" b="1" dirty="0">
                <a:solidFill>
                  <a:srgbClr val="2959F3"/>
                </a:solidFill>
                <a:latin typeface="方正喵呜体" panose="02010600010101010101" pitchFamily="2" charset="-122"/>
                <a:ea typeface="方正喵呜体" panose="02010600010101010101" pitchFamily="2" charset="-122"/>
              </a:rPr>
              <a:t>key</a:t>
            </a:r>
            <a:r>
              <a:rPr lang="en-US" altLang="zh-CN" sz="2000" dirty="0">
                <a:solidFill>
                  <a:schemeClr val="bg1"/>
                </a:solidFill>
                <a:latin typeface="方正喵呜体" panose="02010600010101010101" pitchFamily="2" charset="-122"/>
                <a:ea typeface="方正喵呜体" panose="02010600010101010101" pitchFamily="2" charset="-122"/>
              </a:rPr>
              <a:t>, p-&gt;key) ) </a:t>
            </a:r>
            <a:r>
              <a:rPr lang="en-US" altLang="zh-CN" sz="2000" dirty="0" smtClean="0">
                <a:solidFill>
                  <a:schemeClr val="bg1"/>
                </a:solidFill>
                <a:latin typeface="方正喵呜体" panose="02010600010101010101" pitchFamily="2" charset="-122"/>
                <a:ea typeface="方正喵呜体" panose="02010600010101010101" pitchFamily="2" charset="-122"/>
              </a:rPr>
              <a:t>{ p=p-</a:t>
            </a:r>
            <a:r>
              <a:rPr lang="en-US" altLang="zh-CN" sz="2000" dirty="0">
                <a:solidFill>
                  <a:schemeClr val="bg1"/>
                </a:solidFill>
                <a:latin typeface="方正喵呜体" panose="02010600010101010101" pitchFamily="2" charset="-122"/>
                <a:ea typeface="方正喵呜体" panose="02010600010101010101" pitchFamily="2" charset="-122"/>
              </a:rPr>
              <a:t>&gt;</a:t>
            </a:r>
            <a:r>
              <a:rPr lang="en-US" altLang="zh-CN" sz="2000" dirty="0" err="1">
                <a:solidFill>
                  <a:schemeClr val="bg1"/>
                </a:solidFill>
                <a:latin typeface="方正喵呜体" panose="02010600010101010101" pitchFamily="2" charset="-122"/>
                <a:ea typeface="方正喵呜体" panose="02010600010101010101" pitchFamily="2" charset="-122"/>
              </a:rPr>
              <a:t>Lchild</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 //</a:t>
            </a:r>
            <a:r>
              <a:rPr lang="zh-CN" altLang="en-US" sz="2000" dirty="0" smtClean="0">
                <a:solidFill>
                  <a:schemeClr val="bg1"/>
                </a:solidFill>
                <a:latin typeface="方正喵呜体" panose="02010600010101010101" pitchFamily="2" charset="-122"/>
                <a:ea typeface="方正喵呜体" panose="02010600010101010101" pitchFamily="2" charset="-122"/>
              </a:rPr>
              <a:t>搜索左子树</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else { p=p-</a:t>
            </a:r>
            <a:r>
              <a:rPr lang="en-US" altLang="zh-CN" sz="2000" dirty="0">
                <a:solidFill>
                  <a:schemeClr val="bg1"/>
                </a:solidFill>
                <a:latin typeface="方正喵呜体" panose="02010600010101010101" pitchFamily="2" charset="-122"/>
                <a:ea typeface="方正喵呜体" panose="02010600010101010101" pitchFamily="2" charset="-122"/>
              </a:rPr>
              <a:t>&gt;</a:t>
            </a:r>
            <a:r>
              <a:rPr lang="en-US" altLang="zh-CN" sz="2000" dirty="0" err="1">
                <a:solidFill>
                  <a:schemeClr val="bg1"/>
                </a:solidFill>
                <a:latin typeface="方正喵呜体" panose="02010600010101010101" pitchFamily="2" charset="-122"/>
                <a:ea typeface="方正喵呜体" panose="02010600010101010101" pitchFamily="2" charset="-122"/>
              </a:rPr>
              <a:t>Rchild</a:t>
            </a: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  //</a:t>
            </a:r>
            <a:r>
              <a:rPr lang="zh-CN" altLang="en-US" sz="2000" dirty="0" smtClean="0">
                <a:solidFill>
                  <a:schemeClr val="bg1"/>
                </a:solidFill>
                <a:latin typeface="方正喵呜体" panose="02010600010101010101" pitchFamily="2" charset="-122"/>
                <a:ea typeface="方正喵呜体" panose="02010600010101010101" pitchFamily="2" charset="-122"/>
              </a:rPr>
              <a:t>搜索</a:t>
            </a:r>
            <a:r>
              <a:rPr lang="zh-CN" altLang="en-US" sz="2000" dirty="0">
                <a:solidFill>
                  <a:schemeClr val="bg1"/>
                </a:solidFill>
                <a:latin typeface="方正喵呜体" panose="02010600010101010101" pitchFamily="2" charset="-122"/>
                <a:ea typeface="方正喵呜体" panose="02010600010101010101" pitchFamily="2" charset="-122"/>
              </a:rPr>
              <a:t>右子</a:t>
            </a:r>
            <a:r>
              <a:rPr lang="zh-CN" altLang="en-US" sz="2000" dirty="0" smtClean="0">
                <a:solidFill>
                  <a:schemeClr val="bg1"/>
                </a:solidFill>
                <a:latin typeface="方正喵呜体" panose="02010600010101010101" pitchFamily="2" charset="-122"/>
                <a:ea typeface="方正喵呜体" panose="02010600010101010101" pitchFamily="2" charset="-122"/>
              </a:rPr>
              <a:t>树</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   if  </a:t>
            </a:r>
            <a:r>
              <a:rPr lang="en-US" altLang="zh-CN" sz="2000" dirty="0">
                <a:solidFill>
                  <a:schemeClr val="bg1"/>
                </a:solidFill>
                <a:latin typeface="方正喵呜体" panose="02010600010101010101" pitchFamily="2" charset="-122"/>
                <a:ea typeface="方正喵呜体" panose="02010600010101010101" pitchFamily="2" charset="-122"/>
              </a:rPr>
              <a:t>(p==NULL)  return ; </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smtClean="0">
                <a:solidFill>
                  <a:schemeClr val="bg1"/>
                </a:solidFill>
                <a:latin typeface="方正喵呜体" panose="02010600010101010101" pitchFamily="2" charset="-122"/>
                <a:ea typeface="方正喵呜体" panose="02010600010101010101" pitchFamily="2" charset="-122"/>
              </a:rPr>
              <a:t>没有</a:t>
            </a:r>
            <a:r>
              <a:rPr lang="zh-CN" altLang="en-US" sz="2000" dirty="0">
                <a:solidFill>
                  <a:schemeClr val="bg1"/>
                </a:solidFill>
                <a:latin typeface="方正喵呜体" panose="02010600010101010101" pitchFamily="2" charset="-122"/>
                <a:ea typeface="方正喵呜体" panose="02010600010101010101" pitchFamily="2" charset="-122"/>
              </a:rPr>
              <a:t>要删除的</a:t>
            </a:r>
            <a:r>
              <a:rPr lang="zh-CN" altLang="en-US" sz="2000" dirty="0" smtClean="0">
                <a:solidFill>
                  <a:schemeClr val="bg1"/>
                </a:solidFill>
                <a:latin typeface="方正喵呜体" panose="02010600010101010101" pitchFamily="2" charset="-122"/>
                <a:ea typeface="方正喵呜体" panose="02010600010101010101" pitchFamily="2" charset="-122"/>
              </a:rPr>
              <a:t>结点</a:t>
            </a: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accent2"/>
              </a:buClr>
              <a:buSzPct val="80000"/>
              <a:buFont typeface="Wingdings" panose="05000000000000000000" pitchFamily="2" charset="2"/>
              <a:buNone/>
            </a:pP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zh-CN" altLang="en-US" sz="2000" dirty="0" smtClean="0">
                <a:solidFill>
                  <a:schemeClr val="bg1"/>
                </a:solidFill>
                <a:latin typeface="方正喵呜体" panose="02010600010101010101" pitchFamily="2" charset="-122"/>
                <a:ea typeface="方正喵呜体" panose="02010600010101010101" pitchFamily="2" charset="-122"/>
              </a:rPr>
              <a:t>找到</a:t>
            </a:r>
            <a:r>
              <a:rPr lang="zh-CN" altLang="en-US" sz="2000" dirty="0">
                <a:solidFill>
                  <a:schemeClr val="bg1"/>
                </a:solidFill>
                <a:latin typeface="方正喵呜体" panose="02010600010101010101" pitchFamily="2" charset="-122"/>
                <a:ea typeface="方正喵呜体" panose="02010600010101010101" pitchFamily="2" charset="-122"/>
              </a:rPr>
              <a:t>了要删除的结点为</a:t>
            </a:r>
            <a:r>
              <a:rPr lang="en-US" altLang="zh-CN" sz="2000" dirty="0">
                <a:solidFill>
                  <a:schemeClr val="bg1"/>
                </a:solidFill>
                <a:latin typeface="方正喵呜体" panose="02010600010101010101" pitchFamily="2" charset="-122"/>
                <a:ea typeface="方正喵呜体" panose="02010600010101010101" pitchFamily="2" charset="-122"/>
              </a:rPr>
              <a:t>p </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eaLnBrk="1" hangingPunct="1">
              <a:lnSpc>
                <a:spcPct val="110000"/>
              </a:lnSpc>
              <a:spcBef>
                <a:spcPct val="20000"/>
              </a:spcBef>
              <a:buClr>
                <a:schemeClr val="accent2"/>
              </a:buClr>
              <a:buSzPct val="80000"/>
              <a:buFont typeface="Wingdings" panose="05000000000000000000" pitchFamily="2" charset="2"/>
              <a:buNone/>
            </a:pPr>
            <a:endParaRPr lang="en-US" altLang="zh-CN" sz="2000" dirty="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accent2"/>
              </a:buClr>
              <a:buSzPct val="80000"/>
              <a:buFont typeface="Wingdings" panose="05000000000000000000" pitchFamily="2" charset="2"/>
              <a:buNone/>
            </a:pPr>
            <a:endParaRPr lang="en-US" altLang="zh-CN" sz="2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3861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250" y="104174"/>
            <a:ext cx="8957388" cy="6666440"/>
          </a:xfrm>
          <a:prstGeom prst="rect">
            <a:avLst/>
          </a:prstGeom>
        </p:spPr>
        <p:txBody>
          <a:bodyPr wrap="square">
            <a:spAutoFit/>
          </a:bodyPr>
          <a:lstStyle/>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s = </a:t>
            </a:r>
            <a:r>
              <a:rPr lang="en-US" altLang="zh-CN" sz="2400" b="1" dirty="0" smtClean="0">
                <a:solidFill>
                  <a:srgbClr val="C00000"/>
                </a:solidFill>
                <a:latin typeface="方正喵呜体" panose="02010600010101010101" pitchFamily="2" charset="-122"/>
                <a:ea typeface="方正喵呜体" panose="02010600010101010101" pitchFamily="2" charset="-122"/>
              </a:rPr>
              <a:t>p</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a:solidFill>
                  <a:schemeClr val="bg1"/>
                </a:solidFill>
                <a:latin typeface="方正喵呜体" panose="02010600010101010101" pitchFamily="2" charset="-122"/>
                <a:ea typeface="方正喵呜体" panose="02010600010101010101" pitchFamily="2" charset="-122"/>
              </a:rPr>
              <a:t>(p-&gt;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NULL &amp;&amp; </a:t>
            </a:r>
            <a:r>
              <a:rPr lang="en-US" altLang="zh-CN" sz="2400" dirty="0">
                <a:solidFill>
                  <a:schemeClr val="bg1"/>
                </a:solidFill>
                <a:latin typeface="方正喵呜体" panose="02010600010101010101" pitchFamily="2" charset="-122"/>
                <a:ea typeface="方正喵呜体" panose="02010600010101010101" pitchFamily="2" charset="-122"/>
              </a:rPr>
              <a:t>p-&gt;</a:t>
            </a:r>
            <a:r>
              <a:rPr lang="en-US" altLang="zh-CN" sz="2400" dirty="0" err="1">
                <a:solidFill>
                  <a:schemeClr val="bg1"/>
                </a:solidFill>
                <a:latin typeface="方正喵呜体" panose="02010600010101010101" pitchFamily="2" charset="-122"/>
                <a:ea typeface="方正喵呜体" panose="02010600010101010101" pitchFamily="2" charset="-122"/>
              </a:rPr>
              <a:t>Rchild</a:t>
            </a:r>
            <a:r>
              <a:rPr lang="en-US" altLang="zh-CN" sz="2400" dirty="0">
                <a:solidFill>
                  <a:schemeClr val="bg1"/>
                </a:solidFill>
                <a:latin typeface="方正喵呜体" panose="02010600010101010101" pitchFamily="2" charset="-122"/>
                <a:ea typeface="方正喵呜体" panose="02010600010101010101" pitchFamily="2" charset="-122"/>
              </a:rPr>
              <a:t>!=NULL)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f=p </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spcBef>
                <a:spcPct val="20000"/>
              </a:spcBef>
              <a:buClr>
                <a:schemeClr val="accent2"/>
              </a:buClr>
              <a:buSzPct val="80000"/>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s=p-</a:t>
            </a:r>
            <a:r>
              <a:rPr lang="en-US" altLang="zh-CN" sz="2400" dirty="0">
                <a:solidFill>
                  <a:schemeClr val="bg1"/>
                </a:solidFill>
                <a:latin typeface="方正喵呜体" panose="02010600010101010101" pitchFamily="2" charset="-122"/>
                <a:ea typeface="方正喵呜体" panose="02010600010101010101" pitchFamily="2" charset="-122"/>
              </a:rPr>
              <a:t>&gt;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从</a:t>
            </a:r>
            <a:r>
              <a:rPr lang="zh-CN" altLang="en-US" sz="2400" dirty="0">
                <a:solidFill>
                  <a:schemeClr val="bg1"/>
                </a:solidFill>
                <a:latin typeface="方正喵呜体" panose="02010600010101010101" pitchFamily="2" charset="-122"/>
                <a:ea typeface="方正喵呜体" panose="02010600010101010101" pitchFamily="2" charset="-122"/>
              </a:rPr>
              <a:t>左子树开始</a:t>
            </a:r>
            <a:r>
              <a:rPr lang="zh-CN" altLang="en-US" sz="2400" dirty="0" smtClean="0">
                <a:solidFill>
                  <a:schemeClr val="bg1"/>
                </a:solidFill>
                <a:latin typeface="方正喵呜体" panose="02010600010101010101" pitchFamily="2" charset="-122"/>
                <a:ea typeface="方正喵呜体" panose="02010600010101010101" pitchFamily="2" charset="-122"/>
              </a:rPr>
              <a:t>找</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spcBef>
                <a:spcPct val="20000"/>
              </a:spcBef>
              <a:buClr>
                <a:schemeClr val="accent2"/>
              </a:buClr>
              <a:buSzPct val="80000"/>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a:solidFill>
                  <a:schemeClr val="bg1"/>
                </a:solidFill>
                <a:latin typeface="方正喵呜体" panose="02010600010101010101" pitchFamily="2" charset="-122"/>
                <a:ea typeface="方正喵呜体" panose="02010600010101010101" pitchFamily="2" charset="-122"/>
              </a:rPr>
              <a:t>(s-&gt;</a:t>
            </a:r>
            <a:r>
              <a:rPr lang="en-US" altLang="zh-CN" sz="2400" dirty="0" err="1">
                <a:solidFill>
                  <a:schemeClr val="bg1"/>
                </a:solidFill>
                <a:latin typeface="方正喵呜体" panose="02010600010101010101" pitchFamily="2" charset="-122"/>
                <a:ea typeface="方正喵呜体" panose="02010600010101010101" pitchFamily="2" charset="-122"/>
              </a:rPr>
              <a:t>Rchild</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NULL) {</a:t>
            </a:r>
          </a:p>
          <a:p>
            <a:pPr>
              <a:spcBef>
                <a:spcPct val="20000"/>
              </a:spcBef>
              <a:buClr>
                <a:schemeClr val="accent2"/>
              </a:buClr>
              <a:buSzPct val="80000"/>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f=s ; s=s-&gt;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 ; } </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smtClean="0">
                <a:solidFill>
                  <a:schemeClr val="bg1"/>
                </a:solidFill>
                <a:latin typeface="方正喵呜体" panose="02010600010101010101" pitchFamily="2" charset="-122"/>
                <a:ea typeface="方正喵呜体" panose="02010600010101010101" pitchFamily="2" charset="-122"/>
              </a:rPr>
              <a:t>左</a:t>
            </a:r>
            <a:r>
              <a:rPr lang="zh-CN" altLang="en-US" sz="2000" dirty="0">
                <a:solidFill>
                  <a:schemeClr val="bg1"/>
                </a:solidFill>
                <a:latin typeface="方正喵呜体" panose="02010600010101010101" pitchFamily="2" charset="-122"/>
                <a:ea typeface="方正喵呜体" panose="02010600010101010101" pitchFamily="2" charset="-122"/>
              </a:rPr>
              <a:t>、右子树都不</a:t>
            </a:r>
            <a:r>
              <a:rPr lang="zh-CN" altLang="en-US" sz="2000" dirty="0" smtClean="0">
                <a:solidFill>
                  <a:schemeClr val="bg1"/>
                </a:solidFill>
                <a:latin typeface="方正喵呜体" panose="02010600010101010101" pitchFamily="2" charset="-122"/>
                <a:ea typeface="方正喵呜体" panose="02010600010101010101" pitchFamily="2" charset="-122"/>
              </a:rPr>
              <a:t>空</a:t>
            </a:r>
            <a:endParaRPr lang="en-US" altLang="zh-CN" sz="2000" dirty="0">
              <a:solidFill>
                <a:schemeClr val="bg1"/>
              </a:solidFill>
              <a:latin typeface="方正喵呜体" panose="02010600010101010101" pitchFamily="2" charset="-122"/>
              <a:ea typeface="方正喵呜体" panose="02010600010101010101" pitchFamily="2" charset="-122"/>
            </a:endParaRP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p-</a:t>
            </a:r>
            <a:r>
              <a:rPr lang="en-US" altLang="zh-CN" sz="2400">
                <a:solidFill>
                  <a:schemeClr val="bg1"/>
                </a:solidFill>
                <a:latin typeface="方正喵呜体" panose="02010600010101010101" pitchFamily="2" charset="-122"/>
                <a:ea typeface="方正喵呜体" panose="02010600010101010101" pitchFamily="2" charset="-122"/>
              </a:rPr>
              <a:t>&gt;</a:t>
            </a:r>
            <a:r>
              <a:rPr lang="en-US" altLang="zh-CN" sz="2400" smtClean="0">
                <a:solidFill>
                  <a:schemeClr val="bg1"/>
                </a:solidFill>
                <a:latin typeface="方正喵呜体" panose="02010600010101010101" pitchFamily="2" charset="-122"/>
                <a:ea typeface="方正喵呜体" panose="02010600010101010101" pitchFamily="2" charset="-122"/>
              </a:rPr>
              <a:t>key=s-</a:t>
            </a:r>
            <a:r>
              <a:rPr lang="en-US" altLang="zh-CN" sz="2400" dirty="0" smtClean="0">
                <a:solidFill>
                  <a:schemeClr val="bg1"/>
                </a:solidFill>
                <a:latin typeface="方正喵呜体" panose="02010600010101010101" pitchFamily="2" charset="-122"/>
                <a:ea typeface="方正喵呜体" panose="02010600010101010101" pitchFamily="2" charset="-122"/>
              </a:rPr>
              <a:t>&gt;</a:t>
            </a:r>
            <a:r>
              <a:rPr lang="en-US" altLang="zh-CN" sz="2400" dirty="0">
                <a:solidFill>
                  <a:schemeClr val="bg1"/>
                </a:solidFill>
                <a:latin typeface="方正喵呜体" panose="02010600010101010101" pitchFamily="2" charset="-122"/>
                <a:ea typeface="方正喵呜体" panose="02010600010101010101" pitchFamily="2" charset="-122"/>
              </a:rPr>
              <a:t>key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用结点</a:t>
            </a:r>
            <a:r>
              <a:rPr lang="en-US" altLang="zh-CN" sz="2400" dirty="0">
                <a:solidFill>
                  <a:schemeClr val="bg1"/>
                </a:solidFill>
                <a:latin typeface="方正喵呜体" panose="02010600010101010101" pitchFamily="2" charset="-122"/>
                <a:ea typeface="方正喵呜体" panose="02010600010101010101" pitchFamily="2" charset="-122"/>
              </a:rPr>
              <a:t>s</a:t>
            </a:r>
            <a:r>
              <a:rPr lang="zh-CN" altLang="en-US" sz="2400" dirty="0">
                <a:solidFill>
                  <a:schemeClr val="bg1"/>
                </a:solidFill>
                <a:latin typeface="方正喵呜体" panose="02010600010101010101" pitchFamily="2" charset="-122"/>
                <a:ea typeface="方正喵呜体" panose="02010600010101010101" pitchFamily="2" charset="-122"/>
              </a:rPr>
              <a:t>的内容替换结点</a:t>
            </a:r>
            <a:r>
              <a:rPr lang="en-US" altLang="zh-CN" sz="2400" dirty="0">
                <a:solidFill>
                  <a:schemeClr val="bg1"/>
                </a:solidFill>
                <a:latin typeface="方正喵呜体" panose="02010600010101010101" pitchFamily="2" charset="-122"/>
                <a:ea typeface="方正喵呜体" panose="02010600010101010101" pitchFamily="2" charset="-122"/>
              </a:rPr>
              <a:t>p</a:t>
            </a:r>
            <a:r>
              <a:rPr lang="zh-CN" altLang="en-US" sz="2400" dirty="0" smtClean="0">
                <a:solidFill>
                  <a:schemeClr val="bg1"/>
                </a:solidFill>
                <a:latin typeface="方正喵呜体" panose="02010600010101010101" pitchFamily="2" charset="-122"/>
                <a:ea typeface="方正喵呜体" panose="02010600010101010101" pitchFamily="2" charset="-122"/>
              </a:rPr>
              <a:t>内容</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 </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a:solidFill>
                  <a:schemeClr val="bg1"/>
                </a:solidFill>
                <a:latin typeface="方正喵呜体" panose="02010600010101010101" pitchFamily="2" charset="-122"/>
                <a:ea typeface="方正喵呜体" panose="02010600010101010101" pitchFamily="2" charset="-122"/>
              </a:rPr>
              <a:t>(s-&gt;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!=NULL) </a:t>
            </a:r>
            <a:r>
              <a:rPr lang="en-US" altLang="zh-CN" sz="2400" dirty="0" smtClean="0">
                <a:solidFill>
                  <a:schemeClr val="bg1"/>
                </a:solidFill>
                <a:latin typeface="方正喵呜体" panose="02010600010101010101" pitchFamily="2" charset="-122"/>
                <a:ea typeface="方正喵呜体" panose="02010600010101010101" pitchFamily="2" charset="-122"/>
              </a:rPr>
              <a:t>{ q=s-</a:t>
            </a:r>
            <a:r>
              <a:rPr lang="en-US" altLang="zh-CN" sz="2400" dirty="0">
                <a:solidFill>
                  <a:schemeClr val="bg1"/>
                </a:solidFill>
                <a:latin typeface="方正喵呜体" panose="02010600010101010101" pitchFamily="2" charset="-122"/>
                <a:ea typeface="方正喵呜体" panose="02010600010101010101" pitchFamily="2" charset="-122"/>
              </a:rPr>
              <a:t>&gt;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else { q=s-</a:t>
            </a:r>
            <a:r>
              <a:rPr lang="en-US" altLang="zh-CN" sz="2400" dirty="0">
                <a:solidFill>
                  <a:schemeClr val="bg1"/>
                </a:solidFill>
                <a:latin typeface="方正喵呜体" panose="02010600010101010101" pitchFamily="2" charset="-122"/>
                <a:ea typeface="方正喵呜体" panose="02010600010101010101" pitchFamily="2" charset="-122"/>
              </a:rPr>
              <a:t>&gt;</a:t>
            </a:r>
            <a:r>
              <a:rPr lang="en-US" altLang="zh-CN" sz="2400" dirty="0" err="1">
                <a:solidFill>
                  <a:schemeClr val="bg1"/>
                </a:solidFill>
                <a:latin typeface="方正喵呜体" panose="02010600010101010101" pitchFamily="2" charset="-122"/>
                <a:ea typeface="方正喵呜体" panose="02010600010101010101" pitchFamily="2" charset="-122"/>
              </a:rPr>
              <a:t>Rchild</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准备用</a:t>
            </a:r>
            <a:r>
              <a:rPr lang="en-US" altLang="zh-CN" sz="2400" dirty="0" smtClean="0">
                <a:solidFill>
                  <a:schemeClr val="bg1"/>
                </a:solidFill>
                <a:latin typeface="方正喵呜体" panose="02010600010101010101" pitchFamily="2" charset="-122"/>
                <a:ea typeface="方正喵呜体" panose="02010600010101010101" pitchFamily="2" charset="-122"/>
              </a:rPr>
              <a:t>q</a:t>
            </a:r>
            <a:r>
              <a:rPr lang="zh-CN" altLang="en-US" sz="2400" dirty="0" smtClean="0">
                <a:solidFill>
                  <a:schemeClr val="bg1"/>
                </a:solidFill>
                <a:latin typeface="方正喵呜体" panose="02010600010101010101" pitchFamily="2" charset="-122"/>
                <a:ea typeface="方正喵呜体" panose="02010600010101010101" pitchFamily="2" charset="-122"/>
              </a:rPr>
              <a:t>替代</a:t>
            </a:r>
            <a:r>
              <a:rPr lang="en-US" altLang="zh-CN" sz="2400" dirty="0" smtClean="0">
                <a:solidFill>
                  <a:schemeClr val="bg1"/>
                </a:solidFill>
                <a:latin typeface="方正喵呜体" panose="02010600010101010101" pitchFamily="2" charset="-122"/>
                <a:ea typeface="方正喵呜体" panose="02010600010101010101" pitchFamily="2" charset="-122"/>
              </a:rPr>
              <a:t>s</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if  </a:t>
            </a:r>
            <a:r>
              <a:rPr lang="en-US" altLang="zh-CN" sz="2400" dirty="0">
                <a:solidFill>
                  <a:schemeClr val="bg1"/>
                </a:solidFill>
                <a:latin typeface="方正喵呜体" panose="02010600010101010101" pitchFamily="2" charset="-122"/>
                <a:ea typeface="方正喵呜体" panose="02010600010101010101" pitchFamily="2" charset="-122"/>
              </a:rPr>
              <a:t>(f==NULL)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=q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else </a:t>
            </a:r>
            <a:r>
              <a:rPr lang="en-US" altLang="zh-CN" sz="2400" dirty="0">
                <a:solidFill>
                  <a:schemeClr val="bg1"/>
                </a:solidFill>
                <a:latin typeface="方正喵呜体" panose="02010600010101010101" pitchFamily="2" charset="-122"/>
                <a:ea typeface="方正喵呜体" panose="02010600010101010101" pitchFamily="2" charset="-122"/>
              </a:rPr>
              <a:t>if (f-&gt;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==s)  </a:t>
            </a:r>
            <a:r>
              <a:rPr lang="en-US" altLang="zh-CN" sz="2400" dirty="0" smtClean="0">
                <a:solidFill>
                  <a:schemeClr val="bg1"/>
                </a:solidFill>
                <a:latin typeface="方正喵呜体" panose="02010600010101010101" pitchFamily="2" charset="-122"/>
                <a:ea typeface="方正喵呜体" panose="02010600010101010101" pitchFamily="2" charset="-122"/>
              </a:rPr>
              <a:t>{ f-</a:t>
            </a:r>
            <a:r>
              <a:rPr lang="en-US" altLang="zh-CN" sz="2400" dirty="0">
                <a:solidFill>
                  <a:schemeClr val="bg1"/>
                </a:solidFill>
                <a:latin typeface="方正喵呜体" panose="02010600010101010101" pitchFamily="2" charset="-122"/>
                <a:ea typeface="方正喵呜体" panose="02010600010101010101" pitchFamily="2" charset="-122"/>
              </a:rPr>
              <a:t>&gt;</a:t>
            </a:r>
            <a:r>
              <a:rPr lang="en-US" altLang="zh-CN" sz="2400" dirty="0" err="1">
                <a:solidFill>
                  <a:schemeClr val="bg1"/>
                </a:solidFill>
                <a:latin typeface="方正喵呜体" panose="02010600010101010101" pitchFamily="2" charset="-122"/>
                <a:ea typeface="方正喵呜体" panose="02010600010101010101" pitchFamily="2" charset="-122"/>
              </a:rPr>
              <a:t>Lchild</a:t>
            </a:r>
            <a:r>
              <a:rPr lang="en-US" altLang="zh-CN" sz="2400" dirty="0">
                <a:solidFill>
                  <a:schemeClr val="bg1"/>
                </a:solidFill>
                <a:latin typeface="方正喵呜体" panose="02010600010101010101" pitchFamily="2" charset="-122"/>
                <a:ea typeface="方正喵呜体" panose="02010600010101010101" pitchFamily="2" charset="-122"/>
              </a:rPr>
              <a:t>=q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else { f-</a:t>
            </a:r>
            <a:r>
              <a:rPr lang="en-US" altLang="zh-CN" sz="2400" dirty="0">
                <a:solidFill>
                  <a:schemeClr val="bg1"/>
                </a:solidFill>
                <a:latin typeface="方正喵呜体" panose="02010600010101010101" pitchFamily="2" charset="-122"/>
                <a:ea typeface="方正喵呜体" panose="02010600010101010101" pitchFamily="2" charset="-122"/>
              </a:rPr>
              <a:t>&gt;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=q; }</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    free(s</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spcBef>
                <a:spcPct val="20000"/>
              </a:spcBef>
              <a:buClr>
                <a:schemeClr val="accent2"/>
              </a:buClr>
              <a:buSzPct val="80000"/>
            </a:pP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68228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a:stCxn id="2" idx="5"/>
            <a:endCxn id="6" idx="1"/>
          </p:cNvCxnSpPr>
          <p:nvPr/>
        </p:nvCxnSpPr>
        <p:spPr>
          <a:xfrm>
            <a:off x="3411293" y="2123668"/>
            <a:ext cx="2595112" cy="29496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845837" y="1558212"/>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1</a:t>
            </a:r>
            <a:endParaRPr lang="zh-CN" altLang="en-US" b="1" dirty="0">
              <a:solidFill>
                <a:schemeClr val="bg1"/>
              </a:solidFill>
            </a:endParaRPr>
          </a:p>
        </p:txBody>
      </p:sp>
      <p:sp>
        <p:nvSpPr>
          <p:cNvPr id="3" name="椭圆 2"/>
          <p:cNvSpPr/>
          <p:nvPr/>
        </p:nvSpPr>
        <p:spPr>
          <a:xfrm>
            <a:off x="3595394" y="2351014"/>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4" name="椭圆 3"/>
          <p:cNvSpPr/>
          <p:nvPr/>
        </p:nvSpPr>
        <p:spPr>
          <a:xfrm>
            <a:off x="4341846" y="3222171"/>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5" name="椭圆 4"/>
          <p:cNvSpPr/>
          <p:nvPr/>
        </p:nvSpPr>
        <p:spPr>
          <a:xfrm>
            <a:off x="5097625" y="4099249"/>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6" name="椭圆 5"/>
          <p:cNvSpPr/>
          <p:nvPr/>
        </p:nvSpPr>
        <p:spPr>
          <a:xfrm>
            <a:off x="5909388" y="4976326"/>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5</a:t>
            </a:r>
            <a:endParaRPr lang="zh-CN" altLang="en-US" b="1" dirty="0">
              <a:solidFill>
                <a:schemeClr val="bg1"/>
              </a:solidFill>
            </a:endParaRPr>
          </a:p>
        </p:txBody>
      </p:sp>
    </p:spTree>
    <p:extLst>
      <p:ext uri="{BB962C8B-B14F-4D97-AF65-F5344CB8AC3E}">
        <p14:creationId xmlns:p14="http://schemas.microsoft.com/office/powerpoint/2010/main" val="14872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57417" y="507347"/>
            <a:ext cx="8077642" cy="852336"/>
          </a:xfrm>
          <a:prstGeom prst="rect">
            <a:avLst/>
          </a:prstGeom>
        </p:spPr>
      </p:pic>
      <p:pic>
        <p:nvPicPr>
          <p:cNvPr id="3" name="图片 2"/>
          <p:cNvPicPr>
            <a:picLocks noChangeAspect="1"/>
          </p:cNvPicPr>
          <p:nvPr/>
        </p:nvPicPr>
        <p:blipFill>
          <a:blip r:embed="rId3"/>
          <a:stretch>
            <a:fillRect/>
          </a:stretch>
        </p:blipFill>
        <p:spPr>
          <a:xfrm>
            <a:off x="417063" y="3996965"/>
            <a:ext cx="8358352" cy="2564237"/>
          </a:xfrm>
          <a:prstGeom prst="rect">
            <a:avLst/>
          </a:prstGeom>
        </p:spPr>
      </p:pic>
      <p:pic>
        <p:nvPicPr>
          <p:cNvPr id="4" name="图片 3"/>
          <p:cNvPicPr>
            <a:picLocks noChangeAspect="1"/>
          </p:cNvPicPr>
          <p:nvPr/>
        </p:nvPicPr>
        <p:blipFill>
          <a:blip r:embed="rId4"/>
          <a:stretch>
            <a:fillRect/>
          </a:stretch>
        </p:blipFill>
        <p:spPr>
          <a:xfrm>
            <a:off x="294621" y="1827243"/>
            <a:ext cx="8603235" cy="1702162"/>
          </a:xfrm>
          <a:prstGeom prst="rect">
            <a:avLst/>
          </a:prstGeom>
        </p:spPr>
      </p:pic>
    </p:spTree>
    <p:extLst>
      <p:ext uri="{BB962C8B-B14F-4D97-AF65-F5344CB8AC3E}">
        <p14:creationId xmlns:p14="http://schemas.microsoft.com/office/powerpoint/2010/main" val="293944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70992" y="730088"/>
            <a:ext cx="6934200"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dirty="0" smtClean="0">
                <a:solidFill>
                  <a:schemeClr val="bg1"/>
                </a:solidFill>
                <a:latin typeface="方正喵呜体" panose="02010600010101010101" pitchFamily="2" charset="-122"/>
                <a:ea typeface="方正喵呜体" panose="02010600010101010101" pitchFamily="2" charset="-122"/>
              </a:rPr>
              <a:t>平衡二叉树</a:t>
            </a:r>
            <a:r>
              <a:rPr lang="en-US" altLang="zh-CN" sz="5400" dirty="0" smtClean="0">
                <a:solidFill>
                  <a:schemeClr val="bg1"/>
                </a:solidFill>
                <a:latin typeface="方正喵呜体" panose="02010600010101010101" pitchFamily="2" charset="-122"/>
                <a:ea typeface="方正喵呜体" panose="02010600010101010101" pitchFamily="2" charset="-122"/>
              </a:rPr>
              <a:t>(AVL)</a:t>
            </a:r>
            <a:endParaRPr lang="en-US" altLang="zh-CN" sz="54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a:spLocks noChangeArrowheads="1"/>
          </p:cNvSpPr>
          <p:nvPr/>
        </p:nvSpPr>
        <p:spPr bwMode="auto">
          <a:xfrm>
            <a:off x="685800" y="1769706"/>
            <a:ext cx="8179837" cy="408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683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8745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655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spcAft>
                <a:spcPct val="30000"/>
              </a:spcAft>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    </a:t>
            </a:r>
            <a:r>
              <a:rPr lang="en-US" altLang="zh-CN" dirty="0">
                <a:solidFill>
                  <a:schemeClr val="bg1"/>
                </a:solidFill>
                <a:latin typeface="方正喵呜体" panose="02010600010101010101" pitchFamily="2" charset="-122"/>
                <a:ea typeface="方正喵呜体" panose="02010600010101010101" pitchFamily="2" charset="-122"/>
              </a:rPr>
              <a:t>BST</a:t>
            </a:r>
            <a:r>
              <a:rPr lang="zh-CN" altLang="en-US" dirty="0">
                <a:solidFill>
                  <a:schemeClr val="bg1"/>
                </a:solidFill>
                <a:latin typeface="方正喵呜体" panose="02010600010101010101" pitchFamily="2" charset="-122"/>
                <a:ea typeface="方正喵呜体" panose="02010600010101010101" pitchFamily="2" charset="-122"/>
              </a:rPr>
              <a:t>是一种查找效率比较高的组织形式，但其平均查找长度受树的形态影响较大，形态比较均匀时查找效率很好，形态明显偏向某一方向时其效率就大大降低。因此，希望有更好的二叉排序树，其形态总是均衡的，查找时能得到最好的效率，这就是平衡二叉排序树。</a:t>
            </a:r>
          </a:p>
          <a:p>
            <a:pPr eaLnBrk="1" hangingPunct="1">
              <a:lnSpc>
                <a:spcPct val="110000"/>
              </a:lnSpc>
              <a:spcBef>
                <a:spcPct val="20000"/>
              </a:spcBef>
              <a:spcAft>
                <a:spcPct val="30000"/>
              </a:spcAft>
              <a:buClr>
                <a:schemeClr val="accent2"/>
              </a:buClr>
              <a:buSzPct val="80000"/>
              <a:buFont typeface="Wingdings" panose="05000000000000000000"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    平衡二叉排序树</a:t>
            </a:r>
            <a:r>
              <a:rPr lang="en-US" altLang="zh-CN" dirty="0">
                <a:solidFill>
                  <a:schemeClr val="bg1"/>
                </a:solidFill>
                <a:latin typeface="方正喵呜体" panose="02010600010101010101" pitchFamily="2" charset="-122"/>
                <a:ea typeface="方正喵呜体" panose="02010600010101010101" pitchFamily="2" charset="-122"/>
              </a:rPr>
              <a:t>(Balanced Binary Tree</a:t>
            </a:r>
            <a:r>
              <a:rPr lang="zh-CN" altLang="en-US" dirty="0">
                <a:solidFill>
                  <a:schemeClr val="bg1"/>
                </a:solidFill>
                <a:latin typeface="方正喵呜体" panose="02010600010101010101" pitchFamily="2" charset="-122"/>
                <a:ea typeface="方正喵呜体" panose="02010600010101010101" pitchFamily="2" charset="-122"/>
              </a:rPr>
              <a:t>或</a:t>
            </a:r>
            <a:r>
              <a:rPr lang="en-US" altLang="zh-CN" dirty="0">
                <a:solidFill>
                  <a:schemeClr val="bg1"/>
                </a:solidFill>
                <a:latin typeface="方正喵呜体" panose="02010600010101010101" pitchFamily="2" charset="-122"/>
                <a:ea typeface="方正喵呜体" panose="02010600010101010101" pitchFamily="2" charset="-122"/>
              </a:rPr>
              <a:t>Height-Balanced Tree)</a:t>
            </a:r>
            <a:r>
              <a:rPr lang="zh-CN" altLang="en-US" dirty="0">
                <a:solidFill>
                  <a:schemeClr val="bg1"/>
                </a:solidFill>
                <a:latin typeface="方正喵呜体" panose="02010600010101010101" pitchFamily="2" charset="-122"/>
                <a:ea typeface="方正喵呜体" panose="02010600010101010101" pitchFamily="2" charset="-122"/>
              </a:rPr>
              <a:t>是在</a:t>
            </a:r>
            <a:r>
              <a:rPr lang="en-US" altLang="zh-CN" dirty="0">
                <a:solidFill>
                  <a:schemeClr val="bg1"/>
                </a:solidFill>
                <a:latin typeface="方正喵呜体" panose="02010600010101010101" pitchFamily="2" charset="-122"/>
                <a:ea typeface="方正喵呜体" panose="02010600010101010101" pitchFamily="2" charset="-122"/>
              </a:rPr>
              <a:t>1962</a:t>
            </a:r>
            <a:r>
              <a:rPr lang="zh-CN" altLang="en-US" dirty="0">
                <a:solidFill>
                  <a:schemeClr val="bg1"/>
                </a:solidFill>
                <a:latin typeface="方正喵呜体" panose="02010600010101010101" pitchFamily="2" charset="-122"/>
                <a:ea typeface="方正喵呜体" panose="02010600010101010101" pitchFamily="2" charset="-122"/>
              </a:rPr>
              <a:t>年由</a:t>
            </a:r>
            <a:r>
              <a:rPr lang="en-US" altLang="zh-CN" dirty="0">
                <a:solidFill>
                  <a:schemeClr val="bg1"/>
                </a:solidFill>
                <a:latin typeface="方正喵呜体" panose="02010600010101010101" pitchFamily="2" charset="-122"/>
                <a:ea typeface="方正喵呜体" panose="02010600010101010101" pitchFamily="2" charset="-122"/>
              </a:rPr>
              <a:t>Adelson-</a:t>
            </a:r>
            <a:r>
              <a:rPr lang="en-US" altLang="zh-CN" dirty="0" err="1">
                <a:solidFill>
                  <a:schemeClr val="bg1"/>
                </a:solidFill>
                <a:latin typeface="方正喵呜体" panose="02010600010101010101" pitchFamily="2" charset="-122"/>
                <a:ea typeface="方正喵呜体" panose="02010600010101010101" pitchFamily="2" charset="-122"/>
              </a:rPr>
              <a:t>Velskii</a:t>
            </a:r>
            <a:r>
              <a:rPr lang="zh-CN" altLang="en-US" dirty="0">
                <a:solidFill>
                  <a:schemeClr val="bg1"/>
                </a:solidFill>
                <a:latin typeface="方正喵呜体" panose="02010600010101010101" pitchFamily="2" charset="-122"/>
                <a:ea typeface="方正喵呜体" panose="02010600010101010101" pitchFamily="2" charset="-122"/>
              </a:rPr>
              <a:t>和</a:t>
            </a:r>
            <a:r>
              <a:rPr lang="en-US" altLang="zh-CN" dirty="0">
                <a:solidFill>
                  <a:schemeClr val="bg1"/>
                </a:solidFill>
                <a:latin typeface="方正喵呜体" panose="02010600010101010101" pitchFamily="2" charset="-122"/>
                <a:ea typeface="方正喵呜体" panose="02010600010101010101" pitchFamily="2" charset="-122"/>
              </a:rPr>
              <a:t>Landis</a:t>
            </a:r>
            <a:r>
              <a:rPr lang="zh-CN" altLang="en-US" dirty="0">
                <a:solidFill>
                  <a:schemeClr val="bg1"/>
                </a:solidFill>
                <a:latin typeface="方正喵呜体" panose="02010600010101010101" pitchFamily="2" charset="-122"/>
                <a:ea typeface="方正喵呜体" panose="02010600010101010101" pitchFamily="2" charset="-122"/>
              </a:rPr>
              <a:t>提出的，又称</a:t>
            </a:r>
            <a:r>
              <a:rPr lang="en-US" altLang="zh-CN" dirty="0">
                <a:solidFill>
                  <a:schemeClr val="bg1"/>
                </a:solidFill>
                <a:latin typeface="方正喵呜体" panose="02010600010101010101" pitchFamily="2" charset="-122"/>
                <a:ea typeface="方正喵呜体" panose="02010600010101010101" pitchFamily="2" charset="-122"/>
              </a:rPr>
              <a:t>AVL</a:t>
            </a:r>
            <a:r>
              <a:rPr lang="zh-CN" altLang="en-US" dirty="0">
                <a:solidFill>
                  <a:schemeClr val="bg1"/>
                </a:solidFill>
                <a:latin typeface="方正喵呜体" panose="02010600010101010101" pitchFamily="2" charset="-122"/>
                <a:ea typeface="方正喵呜体" panose="02010600010101010101" pitchFamily="2" charset="-122"/>
              </a:rPr>
              <a:t>树。</a:t>
            </a:r>
          </a:p>
        </p:txBody>
      </p:sp>
    </p:spTree>
    <p:extLst>
      <p:ext uri="{BB962C8B-B14F-4D97-AF65-F5344CB8AC3E}">
        <p14:creationId xmlns:p14="http://schemas.microsoft.com/office/powerpoint/2010/main" val="109522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152400"/>
            <a:ext cx="7054850"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bg1"/>
                </a:solidFill>
                <a:latin typeface="方正喵呜体" panose="02010600010101010101" pitchFamily="2" charset="-122"/>
                <a:ea typeface="方正喵呜体" panose="02010600010101010101" pitchFamily="2" charset="-122"/>
              </a:rPr>
              <a:t>平衡二叉树的定义</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52400" y="1066800"/>
            <a:ext cx="8812213" cy="5602288"/>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平衡二叉树或者是空树，或者是满足下列性质的二叉树。</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⑴：左子树和右子树深度之差的绝对值不大于</a:t>
            </a: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⑵：左子树和右子树也都是平衡二叉树。</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平衡因子</a:t>
            </a:r>
            <a:r>
              <a:rPr lang="en-US" altLang="zh-CN" sz="2400" dirty="0" smtClean="0">
                <a:solidFill>
                  <a:schemeClr val="bg1"/>
                </a:solidFill>
                <a:latin typeface="方正喵呜体" panose="02010600010101010101" pitchFamily="2" charset="-122"/>
                <a:ea typeface="方正喵呜体" panose="02010600010101010101" pitchFamily="2" charset="-122"/>
              </a:rPr>
              <a:t>(Balance Factor) </a:t>
            </a:r>
            <a:r>
              <a:rPr lang="zh-CN" altLang="en-US" sz="2400" dirty="0" smtClean="0">
                <a:solidFill>
                  <a:schemeClr val="bg1"/>
                </a:solidFill>
                <a:latin typeface="方正喵呜体" panose="02010600010101010101" pitchFamily="2" charset="-122"/>
                <a:ea typeface="方正喵呜体" panose="02010600010101010101" pitchFamily="2" charset="-122"/>
              </a:rPr>
              <a:t>：二叉树上结点的左子树的深度减去其右子树深度称为该结点的平衡因子。</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因此，平衡二叉树上每个结点的平衡因子只可能是</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smtClean="0">
                <a:solidFill>
                  <a:schemeClr val="bg1"/>
                </a:solidFill>
                <a:latin typeface="方正喵呜体" panose="02010600010101010101" pitchFamily="2" charset="-122"/>
                <a:ea typeface="方正喵呜体" panose="02010600010101010101" pitchFamily="2" charset="-122"/>
              </a:rPr>
              <a:t>0</a:t>
            </a:r>
            <a:r>
              <a:rPr lang="zh-CN" altLang="en-US" sz="2400" dirty="0" smtClean="0">
                <a:solidFill>
                  <a:schemeClr val="bg1"/>
                </a:solidFill>
                <a:latin typeface="方正喵呜体" panose="02010600010101010101" pitchFamily="2" charset="-122"/>
                <a:ea typeface="方正喵呜体" panose="02010600010101010101" pitchFamily="2" charset="-122"/>
              </a:rPr>
              <a:t>和</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，否则，只要有一个结点的平衡因子的绝对值大于</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 该二叉树就不是平衡二叉树。</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如果一棵二叉树既是二叉排序树又是平衡二叉树，称为平衡二叉排序树</a:t>
            </a:r>
            <a:r>
              <a:rPr lang="en-US" altLang="zh-CN" sz="2400" dirty="0" smtClean="0">
                <a:solidFill>
                  <a:schemeClr val="bg1"/>
                </a:solidFill>
                <a:latin typeface="方正喵呜体" panose="02010600010101010101" pitchFamily="2" charset="-122"/>
                <a:ea typeface="方正喵呜体" panose="02010600010101010101" pitchFamily="2" charset="-122"/>
              </a:rPr>
              <a:t>(Balanced Binary Sort Tree) </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4864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046445" y="1609530"/>
            <a:ext cx="2730199" cy="1455914"/>
            <a:chOff x="2272004" y="2085391"/>
            <a:chExt cx="4266402" cy="2275114"/>
          </a:xfrm>
        </p:grpSpPr>
        <p:cxnSp>
          <p:nvCxnSpPr>
            <p:cNvPr id="12" name="直接连接符 11"/>
            <p:cNvCxnSpPr/>
            <p:nvPr/>
          </p:nvCxnSpPr>
          <p:spPr>
            <a:xfrm flipH="1">
              <a:off x="2603240" y="2416627"/>
              <a:ext cx="1759775" cy="16126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63015" y="2416627"/>
              <a:ext cx="1844155" cy="161264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135086" y="2912883"/>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1</a:t>
              </a:r>
              <a:endParaRPr lang="zh-CN" altLang="en-US" b="1" dirty="0">
                <a:solidFill>
                  <a:schemeClr val="bg1"/>
                </a:solidFill>
              </a:endParaRPr>
            </a:p>
          </p:txBody>
        </p:sp>
        <p:sp>
          <p:nvSpPr>
            <p:cNvPr id="5" name="椭圆 4"/>
            <p:cNvSpPr/>
            <p:nvPr/>
          </p:nvSpPr>
          <p:spPr>
            <a:xfrm>
              <a:off x="2272004" y="3698032"/>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6" name="椭圆 5"/>
            <p:cNvSpPr/>
            <p:nvPr/>
          </p:nvSpPr>
          <p:spPr>
            <a:xfrm>
              <a:off x="4034886" y="2085391"/>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7" name="椭圆 6"/>
            <p:cNvSpPr/>
            <p:nvPr/>
          </p:nvSpPr>
          <p:spPr>
            <a:xfrm>
              <a:off x="5004319" y="2912883"/>
              <a:ext cx="662473" cy="6624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8" name="椭圆 7"/>
            <p:cNvSpPr/>
            <p:nvPr/>
          </p:nvSpPr>
          <p:spPr>
            <a:xfrm>
              <a:off x="5875934" y="3698033"/>
              <a:ext cx="662472" cy="662472"/>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5</a:t>
              </a:r>
              <a:endParaRPr lang="zh-CN" altLang="en-US" b="1" dirty="0">
                <a:solidFill>
                  <a:schemeClr val="bg1"/>
                </a:solidFill>
              </a:endParaRPr>
            </a:p>
          </p:txBody>
        </p:sp>
      </p:grpSp>
      <p:sp>
        <p:nvSpPr>
          <p:cNvPr id="19" name="Rectangle 2"/>
          <p:cNvSpPr txBox="1">
            <a:spLocks noChangeArrowheads="1"/>
          </p:cNvSpPr>
          <p:nvPr/>
        </p:nvSpPr>
        <p:spPr>
          <a:xfrm>
            <a:off x="998626" y="3750127"/>
            <a:ext cx="7417586" cy="1885563"/>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在平衡二叉排序树上执行查找的过程与二叉排序树上的查找过程完全一样，则在</a:t>
            </a:r>
            <a:r>
              <a:rPr lang="en-US" altLang="zh-CN" sz="2400" dirty="0" smtClean="0">
                <a:solidFill>
                  <a:schemeClr val="bg1"/>
                </a:solidFill>
                <a:latin typeface="方正喵呜体" panose="02010600010101010101" pitchFamily="2" charset="-122"/>
                <a:ea typeface="方正喵呜体" panose="02010600010101010101" pitchFamily="2" charset="-122"/>
              </a:rPr>
              <a:t>AVL</a:t>
            </a:r>
            <a:r>
              <a:rPr lang="zh-CN" altLang="en-US" sz="2400" dirty="0" smtClean="0">
                <a:solidFill>
                  <a:schemeClr val="bg1"/>
                </a:solidFill>
                <a:latin typeface="方正喵呜体" panose="02010600010101010101" pitchFamily="2" charset="-122"/>
                <a:ea typeface="方正喵呜体" panose="02010600010101010101" pitchFamily="2" charset="-122"/>
              </a:rPr>
              <a:t>树上执行查找时，和给定的</a:t>
            </a:r>
            <a:r>
              <a:rPr lang="en-US" altLang="zh-CN" sz="2400" dirty="0" smtClean="0">
                <a:solidFill>
                  <a:schemeClr val="bg1"/>
                </a:solidFill>
                <a:latin typeface="方正喵呜体" panose="02010600010101010101" pitchFamily="2" charset="-122"/>
                <a:ea typeface="方正喵呜体" panose="02010600010101010101" pitchFamily="2" charset="-122"/>
              </a:rPr>
              <a:t>K</a:t>
            </a:r>
            <a:r>
              <a:rPr lang="zh-CN" altLang="en-US" sz="2400" dirty="0" smtClean="0">
                <a:solidFill>
                  <a:schemeClr val="bg1"/>
                </a:solidFill>
                <a:latin typeface="方正喵呜体" panose="02010600010101010101" pitchFamily="2" charset="-122"/>
                <a:ea typeface="方正喵呜体" panose="02010600010101010101" pitchFamily="2" charset="-122"/>
              </a:rPr>
              <a:t>值比较的次数不超过树的深度。</a:t>
            </a:r>
            <a:endParaRPr lang="en-US" altLang="zh-CN" sz="2400" dirty="0" smtClean="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1132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81082" y="389960"/>
            <a:ext cx="8153400" cy="592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结点的平衡因子</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581082" y="1589119"/>
            <a:ext cx="8167744" cy="4858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每个结点附加一个数字，给出该</a:t>
            </a:r>
            <a:r>
              <a:rPr lang="zh-CN" altLang="en-US" dirty="0" smtClean="0">
                <a:solidFill>
                  <a:schemeClr val="bg1"/>
                </a:solidFill>
                <a:latin typeface="方正喵呜体" panose="02010600010101010101" pitchFamily="2" charset="-122"/>
                <a:ea typeface="方正喵呜体" panose="02010600010101010101" pitchFamily="2" charset="-122"/>
              </a:rPr>
              <a:t>结点左</a:t>
            </a:r>
            <a:r>
              <a:rPr lang="zh-CN" altLang="en-US" sz="3000" dirty="0" smtClean="0">
                <a:solidFill>
                  <a:schemeClr val="bg1"/>
                </a:solidFill>
                <a:latin typeface="方正喵呜体" panose="02010600010101010101" pitchFamily="2" charset="-122"/>
                <a:ea typeface="方正喵呜体" panose="02010600010101010101" pitchFamily="2" charset="-122"/>
              </a:rPr>
              <a:t>子树的高度减去</a:t>
            </a:r>
            <a:r>
              <a:rPr lang="zh-CN" altLang="en-US" dirty="0" smtClean="0">
                <a:solidFill>
                  <a:schemeClr val="bg1"/>
                </a:solidFill>
                <a:latin typeface="方正喵呜体" panose="02010600010101010101" pitchFamily="2" charset="-122"/>
                <a:ea typeface="方正喵呜体" panose="02010600010101010101" pitchFamily="2" charset="-122"/>
              </a:rPr>
              <a:t>右</a:t>
            </a:r>
            <a:r>
              <a:rPr lang="zh-CN" altLang="en-US" sz="3000" dirty="0" smtClean="0">
                <a:solidFill>
                  <a:schemeClr val="bg1"/>
                </a:solidFill>
                <a:latin typeface="方正喵呜体" panose="02010600010101010101" pitchFamily="2" charset="-122"/>
                <a:ea typeface="方正喵呜体" panose="02010600010101010101" pitchFamily="2" charset="-122"/>
              </a:rPr>
              <a:t>子树的高度所得的高度差，这个数字即为结点的平衡因子</a:t>
            </a:r>
            <a:r>
              <a:rPr lang="en-US" altLang="zh-CN" sz="3000" b="1" dirty="0" smtClean="0">
                <a:solidFill>
                  <a:srgbClr val="2959F3"/>
                </a:solidFill>
                <a:latin typeface="方正喵呜体" panose="02010600010101010101" pitchFamily="2" charset="-122"/>
                <a:ea typeface="方正喵呜体" panose="02010600010101010101" pitchFamily="2" charset="-122"/>
              </a:rPr>
              <a:t>BF</a:t>
            </a:r>
            <a:r>
              <a:rPr lang="en-US" altLang="zh-CN" sz="3000" dirty="0" smtClean="0">
                <a:solidFill>
                  <a:schemeClr val="bg1"/>
                </a:solidFill>
                <a:latin typeface="方正喵呜体" panose="02010600010101010101" pitchFamily="2" charset="-122"/>
                <a:ea typeface="方正喵呜体" panose="02010600010101010101" pitchFamily="2" charset="-122"/>
              </a:rPr>
              <a:t>(Balance Factor)</a:t>
            </a:r>
            <a:r>
              <a:rPr lang="zh-CN" altLang="en-US" sz="3000" dirty="0" smtClean="0">
                <a:solidFill>
                  <a:schemeClr val="bg1"/>
                </a:solidFill>
                <a:latin typeface="方正喵呜体" panose="02010600010101010101" pitchFamily="2" charset="-122"/>
                <a:ea typeface="方正喵呜体" panose="02010600010101010101" pitchFamily="2" charset="-122"/>
              </a:rPr>
              <a:t>。 </a:t>
            </a:r>
          </a:p>
          <a:p>
            <a:pPr>
              <a:lnSpc>
                <a:spcPct val="105000"/>
              </a:lnSpc>
              <a:buSzPct val="50000"/>
            </a:pPr>
            <a:r>
              <a:rPr lang="en-US" altLang="zh-CN" sz="3000" dirty="0" smtClean="0">
                <a:solidFill>
                  <a:schemeClr val="bg1"/>
                </a:solidFill>
                <a:latin typeface="方正喵呜体" panose="02010600010101010101" pitchFamily="2" charset="-122"/>
                <a:ea typeface="方正喵呜体" panose="02010600010101010101" pitchFamily="2" charset="-122"/>
              </a:rPr>
              <a:t>AVL</a:t>
            </a:r>
            <a:r>
              <a:rPr lang="zh-CN" altLang="en-US" sz="3000" dirty="0" smtClean="0">
                <a:solidFill>
                  <a:schemeClr val="bg1"/>
                </a:solidFill>
                <a:latin typeface="方正喵呜体" panose="02010600010101010101" pitchFamily="2" charset="-122"/>
                <a:ea typeface="方正喵呜体" panose="02010600010101010101" pitchFamily="2" charset="-122"/>
              </a:rPr>
              <a:t>树任一结点平衡因子只能取 </a:t>
            </a:r>
            <a:r>
              <a:rPr lang="en-US" altLang="zh-CN" sz="3000" b="1" dirty="0" smtClean="0">
                <a:solidFill>
                  <a:srgbClr val="2959F3"/>
                </a:solidFill>
                <a:latin typeface="方正喵呜体" panose="02010600010101010101" pitchFamily="2" charset="-122"/>
                <a:ea typeface="方正喵呜体" panose="02010600010101010101" pitchFamily="2" charset="-122"/>
              </a:rPr>
              <a:t>-1, 0, 1</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如果一个结点的平衡因子的绝对值大于</a:t>
            </a:r>
            <a:r>
              <a:rPr lang="en-US" altLang="zh-CN" sz="3000" dirty="0" smtClean="0">
                <a:solidFill>
                  <a:schemeClr val="bg1"/>
                </a:solidFill>
                <a:latin typeface="方正喵呜体" panose="02010600010101010101" pitchFamily="2" charset="-122"/>
                <a:ea typeface="方正喵呜体" panose="02010600010101010101" pitchFamily="2" charset="-122"/>
              </a:rPr>
              <a:t>1</a:t>
            </a:r>
            <a:r>
              <a:rPr lang="zh-CN" altLang="en-US" sz="3000" dirty="0" smtClean="0">
                <a:solidFill>
                  <a:schemeClr val="bg1"/>
                </a:solidFill>
                <a:latin typeface="方正喵呜体" panose="02010600010101010101" pitchFamily="2" charset="-122"/>
                <a:ea typeface="方正喵呜体" panose="02010600010101010101" pitchFamily="2" charset="-122"/>
              </a:rPr>
              <a:t>，则这棵二叉搜索树就失去了平衡，不再是</a:t>
            </a:r>
            <a:r>
              <a:rPr lang="en-US" altLang="zh-CN" sz="3000" dirty="0" smtClean="0">
                <a:solidFill>
                  <a:schemeClr val="bg1"/>
                </a:solidFill>
                <a:latin typeface="方正喵呜体" panose="02010600010101010101" pitchFamily="2" charset="-122"/>
                <a:ea typeface="方正喵呜体" panose="02010600010101010101" pitchFamily="2" charset="-122"/>
              </a:rPr>
              <a:t>AVL</a:t>
            </a:r>
            <a:r>
              <a:rPr lang="zh-CN" altLang="en-US" sz="3000" dirty="0" smtClean="0">
                <a:solidFill>
                  <a:schemeClr val="bg1"/>
                </a:solidFill>
                <a:latin typeface="方正喵呜体" panose="02010600010101010101" pitchFamily="2" charset="-122"/>
                <a:ea typeface="方正喵呜体" panose="02010600010101010101" pitchFamily="2" charset="-122"/>
              </a:rPr>
              <a:t>树。</a:t>
            </a:r>
          </a:p>
          <a:p>
            <a:pPr>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如果一棵有 </a:t>
            </a:r>
            <a:r>
              <a:rPr lang="en-US" altLang="zh-CN" sz="3000" i="1"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个结点的二叉搜索树是高度平</a:t>
            </a:r>
            <a:r>
              <a:rPr lang="zh-CN" altLang="en-US" dirty="0" smtClean="0">
                <a:solidFill>
                  <a:schemeClr val="bg1"/>
                </a:solidFill>
                <a:latin typeface="方正喵呜体" panose="02010600010101010101" pitchFamily="2" charset="-122"/>
                <a:ea typeface="方正喵呜体" panose="02010600010101010101" pitchFamily="2" charset="-122"/>
              </a:rPr>
              <a:t>衡的，其高度可保持在</a:t>
            </a:r>
            <a:r>
              <a:rPr lang="en-US" altLang="zh-CN" dirty="0" smtClean="0">
                <a:solidFill>
                  <a:srgbClr val="2959F3"/>
                </a:solidFill>
                <a:latin typeface="方正喵呜体" panose="02010600010101010101" pitchFamily="2" charset="-122"/>
                <a:ea typeface="方正喵呜体" panose="02010600010101010101" pitchFamily="2" charset="-122"/>
              </a:rPr>
              <a:t>O(log</a:t>
            </a:r>
            <a:r>
              <a:rPr lang="en-US" altLang="zh-CN" baseline="-25000" dirty="0" smtClean="0">
                <a:solidFill>
                  <a:srgbClr val="2959F3"/>
                </a:solidFill>
                <a:latin typeface="方正喵呜体" panose="02010600010101010101" pitchFamily="2" charset="-122"/>
                <a:ea typeface="方正喵呜体" panose="02010600010101010101" pitchFamily="2" charset="-122"/>
              </a:rPr>
              <a:t>2</a:t>
            </a:r>
            <a:r>
              <a:rPr lang="en-US" altLang="zh-CN" i="1" dirty="0" smtClean="0">
                <a:solidFill>
                  <a:srgbClr val="2959F3"/>
                </a:solidFill>
                <a:latin typeface="方正喵呜体" panose="02010600010101010101" pitchFamily="2" charset="-122"/>
                <a:ea typeface="方正喵呜体" panose="02010600010101010101" pitchFamily="2" charset="-122"/>
              </a:rPr>
              <a:t>n</a:t>
            </a:r>
            <a:r>
              <a:rPr lang="en-US" altLang="zh-CN" dirty="0" smtClean="0">
                <a:solidFill>
                  <a:srgbClr val="2959F3"/>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，平均搜索长度也可保持在</a:t>
            </a:r>
            <a:r>
              <a:rPr lang="en-US" altLang="zh-CN" dirty="0" smtClean="0">
                <a:solidFill>
                  <a:srgbClr val="2959F3"/>
                </a:solidFill>
                <a:latin typeface="方正喵呜体" panose="02010600010101010101" pitchFamily="2" charset="-122"/>
                <a:ea typeface="方正喵呜体" panose="02010600010101010101" pitchFamily="2" charset="-122"/>
              </a:rPr>
              <a:t>O(log</a:t>
            </a:r>
            <a:r>
              <a:rPr lang="en-US" altLang="zh-CN" baseline="-25000" dirty="0" smtClean="0">
                <a:solidFill>
                  <a:srgbClr val="2959F3"/>
                </a:solidFill>
                <a:latin typeface="方正喵呜体" panose="02010600010101010101" pitchFamily="2" charset="-122"/>
                <a:ea typeface="方正喵呜体" panose="02010600010101010101" pitchFamily="2" charset="-122"/>
              </a:rPr>
              <a:t>2</a:t>
            </a:r>
            <a:r>
              <a:rPr lang="en-US" altLang="zh-CN" i="1" dirty="0" smtClean="0">
                <a:solidFill>
                  <a:srgbClr val="2959F3"/>
                </a:solidFill>
                <a:latin typeface="方正喵呜体" panose="02010600010101010101" pitchFamily="2" charset="-122"/>
                <a:ea typeface="方正喵呜体" panose="02010600010101010101" pitchFamily="2" charset="-122"/>
              </a:rPr>
              <a:t>n</a:t>
            </a:r>
            <a:r>
              <a:rPr lang="en-US" altLang="zh-CN" dirty="0" smtClean="0">
                <a:solidFill>
                  <a:srgbClr val="2959F3"/>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p>
          <a:p>
            <a:pPr>
              <a:lnSpc>
                <a:spcPct val="105000"/>
              </a:lnSpc>
              <a:buSzPct val="50000"/>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98600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71294" y="366713"/>
            <a:ext cx="5295900"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平衡化旋转</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208383" y="1388416"/>
            <a:ext cx="8812213" cy="4359242"/>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一般的二叉排序树是不平衡的，若能通过某种方法使其既保持有序性，又具有平衡性，就找到了构造平衡二叉排序树的方法，该方法称为平衡化旋转。</a:t>
            </a:r>
          </a:p>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在对</a:t>
            </a:r>
            <a:r>
              <a:rPr lang="en-US" altLang="zh-CN" sz="2400" dirty="0" smtClean="0">
                <a:solidFill>
                  <a:schemeClr val="bg1"/>
                </a:solidFill>
                <a:latin typeface="方正喵呜体" panose="02010600010101010101" pitchFamily="2" charset="-122"/>
                <a:ea typeface="方正喵呜体" panose="02010600010101010101" pitchFamily="2" charset="-122"/>
              </a:rPr>
              <a:t>AVL</a:t>
            </a:r>
            <a:r>
              <a:rPr lang="zh-CN" altLang="en-US" sz="2400" dirty="0" smtClean="0">
                <a:solidFill>
                  <a:schemeClr val="bg1"/>
                </a:solidFill>
                <a:latin typeface="方正喵呜体" panose="02010600010101010101" pitchFamily="2" charset="-122"/>
                <a:ea typeface="方正喵呜体" panose="02010600010101010101" pitchFamily="2" charset="-122"/>
              </a:rPr>
              <a:t>树进行插入或删除一个结点后，通常会影响到从根结点到插入</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或删除</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结点的路径上的某些结点，这些结点的子树可能发生变化。以插入结点为例，影响有以下几种可能性</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 以某些结点为根的子树的深度发生了变化； </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 某些结点的平衡因子发生了变化；</a:t>
            </a:r>
          </a:p>
          <a:p>
            <a:pPr marL="4445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 某些结点失去平衡。</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500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直接连接符 45"/>
          <p:cNvCxnSpPr/>
          <p:nvPr/>
        </p:nvCxnSpPr>
        <p:spPr>
          <a:xfrm>
            <a:off x="2283483" y="4723384"/>
            <a:ext cx="533611" cy="58034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1260202" y="910958"/>
            <a:ext cx="1685893" cy="16336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946094" y="910958"/>
            <a:ext cx="622358"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160305" y="1228527"/>
            <a:ext cx="423936" cy="423936"/>
          </a:xfrm>
          <a:prstGeom prst="ellipse">
            <a:avLst/>
          </a:prstGeom>
          <a:solidFill>
            <a:schemeClr val="tx1"/>
          </a:solidFill>
          <a:ln>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6</a:t>
            </a:r>
            <a:endParaRPr lang="zh-CN" altLang="en-US" b="1" dirty="0">
              <a:solidFill>
                <a:srgbClr val="2959F3"/>
              </a:solidFill>
            </a:endParaRPr>
          </a:p>
        </p:txBody>
      </p:sp>
      <p:sp>
        <p:nvSpPr>
          <p:cNvPr id="6" name="椭圆 5"/>
          <p:cNvSpPr/>
          <p:nvPr/>
        </p:nvSpPr>
        <p:spPr>
          <a:xfrm>
            <a:off x="1607993" y="173096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7" name="椭圆 6"/>
          <p:cNvSpPr/>
          <p:nvPr/>
        </p:nvSpPr>
        <p:spPr>
          <a:xfrm>
            <a:off x="2736114" y="69899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7</a:t>
            </a:r>
            <a:endParaRPr lang="zh-CN" altLang="en-US" b="1" dirty="0">
              <a:solidFill>
                <a:schemeClr val="bg1"/>
              </a:solidFill>
            </a:endParaRPr>
          </a:p>
        </p:txBody>
      </p:sp>
      <p:sp>
        <p:nvSpPr>
          <p:cNvPr id="8" name="椭圆 7"/>
          <p:cNvSpPr/>
          <p:nvPr/>
        </p:nvSpPr>
        <p:spPr>
          <a:xfrm>
            <a:off x="3356484" y="122852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10" name="椭圆 9"/>
          <p:cNvSpPr/>
          <p:nvPr/>
        </p:nvSpPr>
        <p:spPr>
          <a:xfrm>
            <a:off x="1048234" y="2332655"/>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rPr>
              <a:t>4</a:t>
            </a:r>
            <a:endParaRPr lang="zh-CN" altLang="en-US" b="1" dirty="0">
              <a:solidFill>
                <a:srgbClr val="C00000"/>
              </a:solidFill>
            </a:endParaRPr>
          </a:p>
        </p:txBody>
      </p:sp>
      <p:cxnSp>
        <p:nvCxnSpPr>
          <p:cNvPr id="15" name="直接连接符 14"/>
          <p:cNvCxnSpPr/>
          <p:nvPr/>
        </p:nvCxnSpPr>
        <p:spPr>
          <a:xfrm flipH="1">
            <a:off x="5649007" y="914211"/>
            <a:ext cx="1157918" cy="10319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806923" y="914211"/>
            <a:ext cx="1244715" cy="11018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021134" y="123178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8" name="椭圆 17"/>
          <p:cNvSpPr/>
          <p:nvPr/>
        </p:nvSpPr>
        <p:spPr>
          <a:xfrm>
            <a:off x="5468822" y="173422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19" name="椭圆 18"/>
          <p:cNvSpPr/>
          <p:nvPr/>
        </p:nvSpPr>
        <p:spPr>
          <a:xfrm>
            <a:off x="6596943" y="70224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20" name="椭圆 19"/>
          <p:cNvSpPr/>
          <p:nvPr/>
        </p:nvSpPr>
        <p:spPr>
          <a:xfrm>
            <a:off x="7217313" y="123178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21" name="椭圆 20"/>
          <p:cNvSpPr/>
          <p:nvPr/>
        </p:nvSpPr>
        <p:spPr>
          <a:xfrm>
            <a:off x="7743005" y="173422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cxnSp>
        <p:nvCxnSpPr>
          <p:cNvPr id="44" name="直接连接符 43"/>
          <p:cNvCxnSpPr/>
          <p:nvPr/>
        </p:nvCxnSpPr>
        <p:spPr>
          <a:xfrm flipH="1">
            <a:off x="6596943" y="4811706"/>
            <a:ext cx="431221" cy="5621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846261" y="4223283"/>
            <a:ext cx="508056" cy="5532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298702" y="4223283"/>
            <a:ext cx="1536253" cy="15916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634293" y="4013623"/>
            <a:ext cx="423936" cy="423936"/>
          </a:xfrm>
          <a:prstGeom prst="ellipse">
            <a:avLst/>
          </a:prstGeom>
          <a:solidFill>
            <a:schemeClr val="tx1"/>
          </a:solidFill>
          <a:ln>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5</a:t>
            </a:r>
            <a:endParaRPr lang="zh-CN" altLang="en-US" b="1" dirty="0">
              <a:solidFill>
                <a:srgbClr val="2959F3"/>
              </a:solidFill>
            </a:endParaRPr>
          </a:p>
        </p:txBody>
      </p:sp>
      <p:sp>
        <p:nvSpPr>
          <p:cNvPr id="27" name="椭圆 26"/>
          <p:cNvSpPr/>
          <p:nvPr/>
        </p:nvSpPr>
        <p:spPr>
          <a:xfrm>
            <a:off x="2081981" y="4516064"/>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30" name="椭圆 29"/>
          <p:cNvSpPr/>
          <p:nvPr/>
        </p:nvSpPr>
        <p:spPr>
          <a:xfrm>
            <a:off x="1053171" y="5602942"/>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cxnSp>
        <p:nvCxnSpPr>
          <p:cNvPr id="31" name="直接连接符 30"/>
          <p:cNvCxnSpPr/>
          <p:nvPr/>
        </p:nvCxnSpPr>
        <p:spPr>
          <a:xfrm flipH="1">
            <a:off x="5490224" y="4295717"/>
            <a:ext cx="972736" cy="10781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462956" y="4295717"/>
            <a:ext cx="943559" cy="10781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788635" y="465265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34" name="椭圆 33"/>
          <p:cNvSpPr/>
          <p:nvPr/>
        </p:nvSpPr>
        <p:spPr>
          <a:xfrm>
            <a:off x="5271085" y="512950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1</a:t>
            </a:r>
            <a:endParaRPr lang="zh-CN" altLang="en-US" b="1" dirty="0">
              <a:solidFill>
                <a:schemeClr val="bg1"/>
              </a:solidFill>
            </a:endParaRPr>
          </a:p>
        </p:txBody>
      </p:sp>
      <p:sp>
        <p:nvSpPr>
          <p:cNvPr id="35" name="椭圆 34"/>
          <p:cNvSpPr/>
          <p:nvPr/>
        </p:nvSpPr>
        <p:spPr>
          <a:xfrm>
            <a:off x="6252976" y="408374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36" name="椭圆 35"/>
          <p:cNvSpPr/>
          <p:nvPr/>
        </p:nvSpPr>
        <p:spPr>
          <a:xfrm>
            <a:off x="6793377" y="465265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37" name="椭圆 36"/>
          <p:cNvSpPr/>
          <p:nvPr/>
        </p:nvSpPr>
        <p:spPr>
          <a:xfrm>
            <a:off x="7217312" y="516410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38" name="椭圆 37"/>
          <p:cNvSpPr/>
          <p:nvPr/>
        </p:nvSpPr>
        <p:spPr>
          <a:xfrm>
            <a:off x="3142349" y="456453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43" name="椭圆 42"/>
          <p:cNvSpPr/>
          <p:nvPr/>
        </p:nvSpPr>
        <p:spPr>
          <a:xfrm>
            <a:off x="6396843" y="516410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9" name="文本框 8"/>
          <p:cNvSpPr txBox="1"/>
          <p:nvPr/>
        </p:nvSpPr>
        <p:spPr>
          <a:xfrm>
            <a:off x="2117145" y="1646699"/>
            <a:ext cx="573821" cy="369332"/>
          </a:xfrm>
          <a:prstGeom prst="rect">
            <a:avLst/>
          </a:prstGeom>
          <a:noFill/>
        </p:spPr>
        <p:txBody>
          <a:bodyPr wrap="square" rtlCol="0">
            <a:spAutoFit/>
          </a:bodyPr>
          <a:lstStyle/>
          <a:p>
            <a:pPr algn="ctr"/>
            <a:r>
              <a:rPr lang="en-US" altLang="zh-CN" dirty="0" smtClean="0">
                <a:solidFill>
                  <a:schemeClr val="bg1"/>
                </a:solidFill>
                <a:latin typeface="Agency FB" panose="020B0503020202020204" pitchFamily="34" charset="0"/>
              </a:rPr>
              <a:t>BF=2</a:t>
            </a:r>
            <a:endParaRPr lang="zh-CN" altLang="en-US" dirty="0">
              <a:solidFill>
                <a:schemeClr val="bg1"/>
              </a:solidFill>
              <a:latin typeface="Agency FB" panose="020B0503020202020204" pitchFamily="34" charset="0"/>
            </a:endParaRPr>
          </a:p>
        </p:txBody>
      </p:sp>
      <p:sp>
        <p:nvSpPr>
          <p:cNvPr id="40" name="椭圆 39"/>
          <p:cNvSpPr/>
          <p:nvPr/>
        </p:nvSpPr>
        <p:spPr>
          <a:xfrm>
            <a:off x="1571197" y="505937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41" name="文本框 40"/>
          <p:cNvSpPr txBox="1"/>
          <p:nvPr/>
        </p:nvSpPr>
        <p:spPr>
          <a:xfrm>
            <a:off x="2559545" y="4469960"/>
            <a:ext cx="573821" cy="369332"/>
          </a:xfrm>
          <a:prstGeom prst="rect">
            <a:avLst/>
          </a:prstGeom>
          <a:noFill/>
        </p:spPr>
        <p:txBody>
          <a:bodyPr wrap="square" rtlCol="0">
            <a:spAutoFit/>
          </a:bodyPr>
          <a:lstStyle/>
          <a:p>
            <a:pPr algn="ctr"/>
            <a:r>
              <a:rPr lang="en-US" altLang="zh-CN" dirty="0" smtClean="0">
                <a:solidFill>
                  <a:schemeClr val="bg1"/>
                </a:solidFill>
                <a:latin typeface="Agency FB" panose="020B0503020202020204" pitchFamily="34" charset="0"/>
              </a:rPr>
              <a:t>BF=2</a:t>
            </a:r>
            <a:endParaRPr lang="zh-CN" altLang="en-US" dirty="0">
              <a:solidFill>
                <a:schemeClr val="bg1"/>
              </a:solidFill>
              <a:latin typeface="Agency FB" panose="020B0503020202020204" pitchFamily="34" charset="0"/>
            </a:endParaRPr>
          </a:p>
        </p:txBody>
      </p:sp>
      <p:sp>
        <p:nvSpPr>
          <p:cNvPr id="45" name="椭圆 44"/>
          <p:cNvSpPr/>
          <p:nvPr/>
        </p:nvSpPr>
        <p:spPr>
          <a:xfrm>
            <a:off x="2582027" y="509176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Tree>
    <p:extLst>
      <p:ext uri="{BB962C8B-B14F-4D97-AF65-F5344CB8AC3E}">
        <p14:creationId xmlns:p14="http://schemas.microsoft.com/office/powerpoint/2010/main" val="672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接连接符 48"/>
          <p:cNvCxnSpPr/>
          <p:nvPr/>
        </p:nvCxnSpPr>
        <p:spPr>
          <a:xfrm flipV="1">
            <a:off x="6724325" y="4531003"/>
            <a:ext cx="287255" cy="56879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984235" y="4808433"/>
            <a:ext cx="431918" cy="5827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838157" y="4433731"/>
            <a:ext cx="379725" cy="4810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393091" y="4239643"/>
            <a:ext cx="431918" cy="5827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628520" y="3670853"/>
            <a:ext cx="576121"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204639" y="3670853"/>
            <a:ext cx="1211514" cy="114800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418850" y="398842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5" name="椭圆 4"/>
          <p:cNvSpPr/>
          <p:nvPr/>
        </p:nvSpPr>
        <p:spPr>
          <a:xfrm>
            <a:off x="3221069" y="4596464"/>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6" name="椭圆 5"/>
          <p:cNvSpPr/>
          <p:nvPr/>
        </p:nvSpPr>
        <p:spPr>
          <a:xfrm>
            <a:off x="1994659" y="3458885"/>
            <a:ext cx="423936" cy="423936"/>
          </a:xfrm>
          <a:prstGeom prst="ellipse">
            <a:avLst/>
          </a:prstGeom>
          <a:solidFill>
            <a:schemeClr val="tx1"/>
          </a:solidFill>
          <a:ln>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3</a:t>
            </a:r>
            <a:endParaRPr lang="zh-CN" altLang="en-US" b="1" dirty="0">
              <a:solidFill>
                <a:srgbClr val="2959F3"/>
              </a:solidFill>
            </a:endParaRPr>
          </a:p>
        </p:txBody>
      </p:sp>
      <p:sp>
        <p:nvSpPr>
          <p:cNvPr id="7" name="椭圆 6"/>
          <p:cNvSpPr/>
          <p:nvPr/>
        </p:nvSpPr>
        <p:spPr>
          <a:xfrm>
            <a:off x="2615029" y="398842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cxnSp>
        <p:nvCxnSpPr>
          <p:cNvPr id="9" name="直接连接符 8"/>
          <p:cNvCxnSpPr/>
          <p:nvPr/>
        </p:nvCxnSpPr>
        <p:spPr>
          <a:xfrm flipH="1">
            <a:off x="5554948" y="3882821"/>
            <a:ext cx="864793" cy="11515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419738" y="3882821"/>
            <a:ext cx="516555" cy="5965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722854" y="424982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12" name="椭圆 11"/>
          <p:cNvSpPr/>
          <p:nvPr/>
        </p:nvSpPr>
        <p:spPr>
          <a:xfrm>
            <a:off x="5328009" y="489048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13" name="椭圆 12"/>
          <p:cNvSpPr/>
          <p:nvPr/>
        </p:nvSpPr>
        <p:spPr>
          <a:xfrm>
            <a:off x="6209758" y="367085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4" name="椭圆 13"/>
          <p:cNvSpPr/>
          <p:nvPr/>
        </p:nvSpPr>
        <p:spPr>
          <a:xfrm>
            <a:off x="6799612" y="426741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15" name="椭圆 14"/>
          <p:cNvSpPr/>
          <p:nvPr/>
        </p:nvSpPr>
        <p:spPr>
          <a:xfrm>
            <a:off x="6512357" y="489728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19" name="椭圆 18"/>
          <p:cNvSpPr/>
          <p:nvPr/>
        </p:nvSpPr>
        <p:spPr>
          <a:xfrm>
            <a:off x="2191093" y="461039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24" name="椭圆 23"/>
          <p:cNvSpPr/>
          <p:nvPr/>
        </p:nvSpPr>
        <p:spPr>
          <a:xfrm>
            <a:off x="6011404" y="489728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cxnSp>
        <p:nvCxnSpPr>
          <p:cNvPr id="30" name="直接连接符 29"/>
          <p:cNvCxnSpPr/>
          <p:nvPr/>
        </p:nvCxnSpPr>
        <p:spPr>
          <a:xfrm flipH="1">
            <a:off x="1628520" y="1010629"/>
            <a:ext cx="576121"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204639" y="1010629"/>
            <a:ext cx="1934386" cy="177348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418850" y="132819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33" name="椭圆 32"/>
          <p:cNvSpPr/>
          <p:nvPr/>
        </p:nvSpPr>
        <p:spPr>
          <a:xfrm>
            <a:off x="3221069" y="193624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34" name="椭圆 33"/>
          <p:cNvSpPr/>
          <p:nvPr/>
        </p:nvSpPr>
        <p:spPr>
          <a:xfrm>
            <a:off x="1994659" y="798661"/>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35" name="椭圆 34"/>
          <p:cNvSpPr/>
          <p:nvPr/>
        </p:nvSpPr>
        <p:spPr>
          <a:xfrm>
            <a:off x="2615029" y="1328198"/>
            <a:ext cx="423936" cy="423936"/>
          </a:xfrm>
          <a:prstGeom prst="ellipse">
            <a:avLst/>
          </a:prstGeom>
          <a:solidFill>
            <a:schemeClr val="tx1"/>
          </a:solidFill>
          <a:ln>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2959F3"/>
                </a:solidFill>
              </a:rPr>
              <a:t>5</a:t>
            </a:r>
            <a:endParaRPr lang="zh-CN" altLang="en-US" b="1" dirty="0">
              <a:solidFill>
                <a:srgbClr val="2959F3"/>
              </a:solidFill>
            </a:endParaRPr>
          </a:p>
        </p:txBody>
      </p:sp>
      <p:sp>
        <p:nvSpPr>
          <p:cNvPr id="36" name="椭圆 35"/>
          <p:cNvSpPr/>
          <p:nvPr/>
        </p:nvSpPr>
        <p:spPr>
          <a:xfrm>
            <a:off x="3927057" y="2572144"/>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7</a:t>
            </a:r>
            <a:endParaRPr lang="zh-CN" altLang="en-US" b="1" dirty="0">
              <a:solidFill>
                <a:srgbClr val="C00000"/>
              </a:solidFill>
            </a:endParaRPr>
          </a:p>
        </p:txBody>
      </p:sp>
      <p:cxnSp>
        <p:nvCxnSpPr>
          <p:cNvPr id="37" name="直接连接符 36"/>
          <p:cNvCxnSpPr/>
          <p:nvPr/>
        </p:nvCxnSpPr>
        <p:spPr>
          <a:xfrm flipH="1">
            <a:off x="5261822" y="1222597"/>
            <a:ext cx="1157918" cy="10319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419738" y="1222597"/>
            <a:ext cx="1244715" cy="11018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5633949" y="154016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40" name="椭圆 39"/>
          <p:cNvSpPr/>
          <p:nvPr/>
        </p:nvSpPr>
        <p:spPr>
          <a:xfrm>
            <a:off x="5081637" y="204260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41" name="椭圆 40"/>
          <p:cNvSpPr/>
          <p:nvPr/>
        </p:nvSpPr>
        <p:spPr>
          <a:xfrm>
            <a:off x="6209758" y="101062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42" name="椭圆 41"/>
          <p:cNvSpPr/>
          <p:nvPr/>
        </p:nvSpPr>
        <p:spPr>
          <a:xfrm>
            <a:off x="6830128" y="154016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43" name="椭圆 42"/>
          <p:cNvSpPr/>
          <p:nvPr/>
        </p:nvSpPr>
        <p:spPr>
          <a:xfrm>
            <a:off x="7355820" y="204260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44" name="文本框 43"/>
          <p:cNvSpPr txBox="1"/>
          <p:nvPr/>
        </p:nvSpPr>
        <p:spPr>
          <a:xfrm>
            <a:off x="2503766" y="1778876"/>
            <a:ext cx="669476" cy="369332"/>
          </a:xfrm>
          <a:prstGeom prst="rect">
            <a:avLst/>
          </a:prstGeom>
          <a:noFill/>
        </p:spPr>
        <p:txBody>
          <a:bodyPr wrap="square" rtlCol="0">
            <a:spAutoFit/>
          </a:bodyPr>
          <a:lstStyle/>
          <a:p>
            <a:pPr algn="ctr"/>
            <a:r>
              <a:rPr lang="en-US" altLang="zh-CN" dirty="0" smtClean="0">
                <a:solidFill>
                  <a:schemeClr val="bg1"/>
                </a:solidFill>
                <a:latin typeface="Agency FB" panose="020B0503020202020204" pitchFamily="34" charset="0"/>
              </a:rPr>
              <a:t>BF=-2</a:t>
            </a:r>
            <a:endParaRPr lang="zh-CN" altLang="en-US" dirty="0">
              <a:solidFill>
                <a:schemeClr val="bg1"/>
              </a:solidFill>
              <a:latin typeface="Agency FB" panose="020B0503020202020204" pitchFamily="34" charset="0"/>
            </a:endParaRPr>
          </a:p>
        </p:txBody>
      </p:sp>
      <p:sp>
        <p:nvSpPr>
          <p:cNvPr id="47" name="椭圆 46"/>
          <p:cNvSpPr/>
          <p:nvPr/>
        </p:nvSpPr>
        <p:spPr>
          <a:xfrm>
            <a:off x="2811186" y="5126001"/>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6</a:t>
            </a:r>
            <a:endParaRPr lang="zh-CN" altLang="en-US" b="1" dirty="0">
              <a:solidFill>
                <a:srgbClr val="C00000"/>
              </a:solidFill>
            </a:endParaRPr>
          </a:p>
        </p:txBody>
      </p:sp>
      <p:sp>
        <p:nvSpPr>
          <p:cNvPr id="48" name="文本框 47"/>
          <p:cNvSpPr txBox="1"/>
          <p:nvPr/>
        </p:nvSpPr>
        <p:spPr>
          <a:xfrm>
            <a:off x="1881887" y="3898087"/>
            <a:ext cx="669476" cy="369332"/>
          </a:xfrm>
          <a:prstGeom prst="rect">
            <a:avLst/>
          </a:prstGeom>
          <a:noFill/>
        </p:spPr>
        <p:txBody>
          <a:bodyPr wrap="square" rtlCol="0">
            <a:spAutoFit/>
          </a:bodyPr>
          <a:lstStyle/>
          <a:p>
            <a:pPr algn="ctr"/>
            <a:r>
              <a:rPr lang="en-US" altLang="zh-CN" dirty="0" smtClean="0">
                <a:solidFill>
                  <a:schemeClr val="bg1"/>
                </a:solidFill>
                <a:latin typeface="Agency FB" panose="020B0503020202020204" pitchFamily="34" charset="0"/>
              </a:rPr>
              <a:t>BF=-2</a:t>
            </a:r>
            <a:endParaRPr lang="zh-CN" altLang="en-US"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0063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996590" y="927710"/>
            <a:ext cx="532975" cy="5076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01444" y="1435403"/>
            <a:ext cx="955040" cy="11260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856792" y="910958"/>
            <a:ext cx="1089304" cy="102047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160305" y="122852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5" name="椭圆 4"/>
          <p:cNvSpPr/>
          <p:nvPr/>
        </p:nvSpPr>
        <p:spPr>
          <a:xfrm>
            <a:off x="1607993" y="173096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6" name="椭圆 5"/>
          <p:cNvSpPr/>
          <p:nvPr/>
        </p:nvSpPr>
        <p:spPr>
          <a:xfrm>
            <a:off x="2736114" y="69899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7</a:t>
            </a:r>
            <a:endParaRPr lang="zh-CN" altLang="en-US" b="1" dirty="0">
              <a:solidFill>
                <a:schemeClr val="bg1"/>
              </a:solidFill>
            </a:endParaRPr>
          </a:p>
        </p:txBody>
      </p:sp>
      <p:sp>
        <p:nvSpPr>
          <p:cNvPr id="8" name="椭圆 7"/>
          <p:cNvSpPr/>
          <p:nvPr/>
        </p:nvSpPr>
        <p:spPr>
          <a:xfrm>
            <a:off x="2637964" y="175297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endParaRPr lang="zh-CN" altLang="en-US" b="1" dirty="0">
              <a:solidFill>
                <a:schemeClr val="bg1"/>
              </a:solidFill>
            </a:endParaRPr>
          </a:p>
        </p:txBody>
      </p:sp>
      <p:sp>
        <p:nvSpPr>
          <p:cNvPr id="13" name="椭圆 12"/>
          <p:cNvSpPr/>
          <p:nvPr/>
        </p:nvSpPr>
        <p:spPr>
          <a:xfrm>
            <a:off x="3144516" y="2349515"/>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5"/>
                </a:solidFill>
              </a:rPr>
              <a:t>5</a:t>
            </a:r>
            <a:endParaRPr lang="zh-CN" altLang="en-US" b="1" dirty="0">
              <a:solidFill>
                <a:schemeClr val="accent5"/>
              </a:solidFill>
            </a:endParaRPr>
          </a:p>
        </p:txBody>
      </p:sp>
      <p:sp>
        <p:nvSpPr>
          <p:cNvPr id="15" name="椭圆 14"/>
          <p:cNvSpPr/>
          <p:nvPr/>
        </p:nvSpPr>
        <p:spPr>
          <a:xfrm>
            <a:off x="3302063" y="120922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cxnSp>
        <p:nvCxnSpPr>
          <p:cNvPr id="19" name="直接连接符 18"/>
          <p:cNvCxnSpPr/>
          <p:nvPr/>
        </p:nvCxnSpPr>
        <p:spPr>
          <a:xfrm>
            <a:off x="6508011" y="1047517"/>
            <a:ext cx="532975" cy="5076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12865" y="1555210"/>
            <a:ext cx="488958" cy="53674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863835" y="1030765"/>
            <a:ext cx="1593682" cy="15307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176382" y="188288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23" name="椭圆 22"/>
          <p:cNvSpPr/>
          <p:nvPr/>
        </p:nvSpPr>
        <p:spPr>
          <a:xfrm>
            <a:off x="4624070" y="238532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24" name="椭圆 23"/>
          <p:cNvSpPr/>
          <p:nvPr/>
        </p:nvSpPr>
        <p:spPr>
          <a:xfrm>
            <a:off x="6247535" y="81879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7</a:t>
            </a:r>
            <a:endParaRPr lang="zh-CN" altLang="en-US" b="1" dirty="0">
              <a:solidFill>
                <a:schemeClr val="bg1"/>
              </a:solidFill>
            </a:endParaRPr>
          </a:p>
        </p:txBody>
      </p:sp>
      <p:sp>
        <p:nvSpPr>
          <p:cNvPr id="25" name="椭圆 24"/>
          <p:cNvSpPr/>
          <p:nvPr/>
        </p:nvSpPr>
        <p:spPr>
          <a:xfrm>
            <a:off x="5714798" y="1369743"/>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endParaRPr lang="zh-CN" altLang="en-US" b="1" dirty="0">
              <a:solidFill>
                <a:schemeClr val="bg1"/>
              </a:solidFill>
            </a:endParaRPr>
          </a:p>
        </p:txBody>
      </p:sp>
      <p:sp>
        <p:nvSpPr>
          <p:cNvPr id="26" name="椭圆 25"/>
          <p:cNvSpPr/>
          <p:nvPr/>
        </p:nvSpPr>
        <p:spPr>
          <a:xfrm>
            <a:off x="6189855" y="1900356"/>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5"/>
                </a:solidFill>
              </a:rPr>
              <a:t>5</a:t>
            </a:r>
            <a:endParaRPr lang="zh-CN" altLang="en-US" b="1" dirty="0">
              <a:solidFill>
                <a:schemeClr val="accent5"/>
              </a:solidFill>
            </a:endParaRPr>
          </a:p>
        </p:txBody>
      </p:sp>
      <p:sp>
        <p:nvSpPr>
          <p:cNvPr id="27" name="椭圆 26"/>
          <p:cNvSpPr/>
          <p:nvPr/>
        </p:nvSpPr>
        <p:spPr>
          <a:xfrm>
            <a:off x="6813484" y="132903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cxnSp>
        <p:nvCxnSpPr>
          <p:cNvPr id="30" name="直接连接符 29"/>
          <p:cNvCxnSpPr/>
          <p:nvPr/>
        </p:nvCxnSpPr>
        <p:spPr>
          <a:xfrm>
            <a:off x="4484605" y="3969439"/>
            <a:ext cx="1092361" cy="98419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412161" y="4393375"/>
            <a:ext cx="583322" cy="63074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399815" y="3889543"/>
            <a:ext cx="1049030" cy="10062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3712362" y="421721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34" name="椭圆 33"/>
          <p:cNvSpPr/>
          <p:nvPr/>
        </p:nvSpPr>
        <p:spPr>
          <a:xfrm>
            <a:off x="3160050" y="471965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35" name="椭圆 34"/>
          <p:cNvSpPr/>
          <p:nvPr/>
        </p:nvSpPr>
        <p:spPr>
          <a:xfrm>
            <a:off x="4783515" y="421721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7</a:t>
            </a:r>
            <a:endParaRPr lang="zh-CN" altLang="en-US" b="1" dirty="0">
              <a:solidFill>
                <a:schemeClr val="bg1"/>
              </a:solidFill>
            </a:endParaRPr>
          </a:p>
        </p:txBody>
      </p:sp>
      <p:sp>
        <p:nvSpPr>
          <p:cNvPr id="36" name="椭圆 35"/>
          <p:cNvSpPr/>
          <p:nvPr/>
        </p:nvSpPr>
        <p:spPr>
          <a:xfrm>
            <a:off x="4250778" y="370407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endParaRPr lang="zh-CN" altLang="en-US" b="1" dirty="0">
              <a:solidFill>
                <a:schemeClr val="bg1"/>
              </a:solidFill>
            </a:endParaRPr>
          </a:p>
        </p:txBody>
      </p:sp>
      <p:sp>
        <p:nvSpPr>
          <p:cNvPr id="37" name="椭圆 36"/>
          <p:cNvSpPr/>
          <p:nvPr/>
        </p:nvSpPr>
        <p:spPr>
          <a:xfrm>
            <a:off x="4272637" y="4720010"/>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5"/>
                </a:solidFill>
              </a:rPr>
              <a:t>5</a:t>
            </a:r>
            <a:endParaRPr lang="zh-CN" altLang="en-US" b="1" dirty="0">
              <a:solidFill>
                <a:schemeClr val="accent5"/>
              </a:solidFill>
            </a:endParaRPr>
          </a:p>
        </p:txBody>
      </p:sp>
      <p:sp>
        <p:nvSpPr>
          <p:cNvPr id="38" name="椭圆 37"/>
          <p:cNvSpPr/>
          <p:nvPr/>
        </p:nvSpPr>
        <p:spPr>
          <a:xfrm>
            <a:off x="5349464" y="472745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29" name="文本框 28"/>
          <p:cNvSpPr txBox="1"/>
          <p:nvPr/>
        </p:nvSpPr>
        <p:spPr>
          <a:xfrm>
            <a:off x="2634735" y="1117806"/>
            <a:ext cx="669476" cy="369332"/>
          </a:xfrm>
          <a:prstGeom prst="rect">
            <a:avLst/>
          </a:prstGeom>
          <a:noFill/>
        </p:spPr>
        <p:txBody>
          <a:bodyPr wrap="square" rtlCol="0">
            <a:spAutoFit/>
          </a:bodyPr>
          <a:lstStyle/>
          <a:p>
            <a:pPr algn="ctr"/>
            <a:r>
              <a:rPr lang="en-US" altLang="zh-CN" dirty="0" smtClean="0">
                <a:solidFill>
                  <a:schemeClr val="bg1"/>
                </a:solidFill>
                <a:latin typeface="Agency FB" panose="020B0503020202020204" pitchFamily="34" charset="0"/>
              </a:rPr>
              <a:t>BF=2</a:t>
            </a:r>
            <a:endParaRPr lang="zh-CN" altLang="en-US"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28104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80091" y="1790623"/>
            <a:ext cx="863120" cy="12046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646722" y="1221833"/>
            <a:ext cx="576121"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222841" y="1221833"/>
            <a:ext cx="1228398" cy="113757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437052" y="153940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7" name="椭圆 6"/>
          <p:cNvSpPr/>
          <p:nvPr/>
        </p:nvSpPr>
        <p:spPr>
          <a:xfrm>
            <a:off x="3239271" y="2147444"/>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8" name="椭圆 7"/>
          <p:cNvSpPr/>
          <p:nvPr/>
        </p:nvSpPr>
        <p:spPr>
          <a:xfrm>
            <a:off x="2012861" y="100986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9" name="椭圆 8"/>
          <p:cNvSpPr/>
          <p:nvPr/>
        </p:nvSpPr>
        <p:spPr>
          <a:xfrm>
            <a:off x="2633231" y="153940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10" name="椭圆 9"/>
          <p:cNvSpPr/>
          <p:nvPr/>
        </p:nvSpPr>
        <p:spPr>
          <a:xfrm>
            <a:off x="1785359" y="2783348"/>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5</a:t>
            </a:r>
            <a:endParaRPr lang="zh-CN" altLang="en-US" b="1" dirty="0">
              <a:solidFill>
                <a:srgbClr val="C00000"/>
              </a:solidFill>
            </a:endParaRPr>
          </a:p>
        </p:txBody>
      </p:sp>
      <p:sp>
        <p:nvSpPr>
          <p:cNvPr id="18" name="椭圆 17"/>
          <p:cNvSpPr/>
          <p:nvPr/>
        </p:nvSpPr>
        <p:spPr>
          <a:xfrm>
            <a:off x="2209295" y="216137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cxnSp>
        <p:nvCxnSpPr>
          <p:cNvPr id="23" name="直接连接符 22"/>
          <p:cNvCxnSpPr/>
          <p:nvPr/>
        </p:nvCxnSpPr>
        <p:spPr>
          <a:xfrm flipH="1">
            <a:off x="6137394" y="1829876"/>
            <a:ext cx="441172" cy="60779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382077" y="1261086"/>
            <a:ext cx="576121"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958196" y="1261086"/>
            <a:ext cx="1826725" cy="17203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172407" y="157865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27" name="椭圆 26"/>
          <p:cNvSpPr/>
          <p:nvPr/>
        </p:nvSpPr>
        <p:spPr>
          <a:xfrm>
            <a:off x="7572953" y="278334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28" name="椭圆 27"/>
          <p:cNvSpPr/>
          <p:nvPr/>
        </p:nvSpPr>
        <p:spPr>
          <a:xfrm>
            <a:off x="5748216" y="104911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29" name="椭圆 28"/>
          <p:cNvSpPr/>
          <p:nvPr/>
        </p:nvSpPr>
        <p:spPr>
          <a:xfrm>
            <a:off x="6981242" y="220062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30" name="椭圆 29"/>
          <p:cNvSpPr/>
          <p:nvPr/>
        </p:nvSpPr>
        <p:spPr>
          <a:xfrm>
            <a:off x="5931877" y="2225700"/>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5</a:t>
            </a:r>
            <a:endParaRPr lang="zh-CN" altLang="en-US" b="1" dirty="0">
              <a:solidFill>
                <a:srgbClr val="C00000"/>
              </a:solidFill>
            </a:endParaRPr>
          </a:p>
        </p:txBody>
      </p:sp>
      <p:sp>
        <p:nvSpPr>
          <p:cNvPr id="31" name="椭圆 30"/>
          <p:cNvSpPr/>
          <p:nvPr/>
        </p:nvSpPr>
        <p:spPr>
          <a:xfrm>
            <a:off x="6349362" y="165691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cxnSp>
        <p:nvCxnSpPr>
          <p:cNvPr id="34" name="直接连接符 33"/>
          <p:cNvCxnSpPr/>
          <p:nvPr/>
        </p:nvCxnSpPr>
        <p:spPr>
          <a:xfrm>
            <a:off x="4131087" y="4875954"/>
            <a:ext cx="549738" cy="56879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69558" y="4366727"/>
            <a:ext cx="828864" cy="10780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548236" y="4332236"/>
            <a:ext cx="1223591" cy="1112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406521" y="524670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38" name="椭圆 37"/>
          <p:cNvSpPr/>
          <p:nvPr/>
        </p:nvSpPr>
        <p:spPr>
          <a:xfrm>
            <a:off x="5559859" y="524670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39" name="椭圆 38"/>
          <p:cNvSpPr/>
          <p:nvPr/>
        </p:nvSpPr>
        <p:spPr>
          <a:xfrm>
            <a:off x="3881526" y="46639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40" name="椭圆 39"/>
          <p:cNvSpPr/>
          <p:nvPr/>
        </p:nvSpPr>
        <p:spPr>
          <a:xfrm>
            <a:off x="4968148" y="46639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41" name="椭圆 40"/>
          <p:cNvSpPr/>
          <p:nvPr/>
        </p:nvSpPr>
        <p:spPr>
          <a:xfrm>
            <a:off x="4483190" y="5245511"/>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5</a:t>
            </a:r>
            <a:endParaRPr lang="zh-CN" altLang="en-US" b="1" dirty="0">
              <a:solidFill>
                <a:srgbClr val="C00000"/>
              </a:solidFill>
            </a:endParaRPr>
          </a:p>
        </p:txBody>
      </p:sp>
      <p:sp>
        <p:nvSpPr>
          <p:cNvPr id="42" name="椭圆 41"/>
          <p:cNvSpPr/>
          <p:nvPr/>
        </p:nvSpPr>
        <p:spPr>
          <a:xfrm>
            <a:off x="4336268" y="412026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Tree>
    <p:extLst>
      <p:ext uri="{BB962C8B-B14F-4D97-AF65-F5344CB8AC3E}">
        <p14:creationId xmlns:p14="http://schemas.microsoft.com/office/powerpoint/2010/main" val="130833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31097" y="501340"/>
            <a:ext cx="5875176" cy="396551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LL_rotate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BSTNode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BSTNode</a:t>
            </a:r>
            <a:r>
              <a:rPr lang="en-US" altLang="zh-CN" dirty="0" smtClean="0">
                <a:solidFill>
                  <a:schemeClr val="bg1"/>
                </a:solidFill>
                <a:latin typeface="方正喵呜体" panose="02010600010101010101" pitchFamily="2" charset="-122"/>
                <a:ea typeface="方正喵呜体" panose="02010600010101010101" pitchFamily="2" charset="-122"/>
              </a:rPr>
              <a:t> *b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b = </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-&gt;</a:t>
            </a:r>
            <a:r>
              <a:rPr lang="en-US" altLang="zh-CN" sz="2400" dirty="0" err="1" smtClean="0">
                <a:solidFill>
                  <a:schemeClr val="bg1"/>
                </a:solidFill>
                <a:latin typeface="方正喵呜体" panose="02010600010101010101" pitchFamily="2" charset="-122"/>
                <a:ea typeface="方正喵呜体" panose="02010600010101010101" pitchFamily="2" charset="-122"/>
              </a:rPr>
              <a:t>Lchild</a:t>
            </a:r>
            <a:r>
              <a:rPr lang="en-US" altLang="zh-CN" sz="2400" dirty="0" smtClean="0">
                <a:solidFill>
                  <a:schemeClr val="bg1"/>
                </a:solidFill>
                <a:latin typeface="方正喵呜体" panose="02010600010101010101" pitchFamily="2" charset="-122"/>
                <a:ea typeface="方正喵呜体" panose="02010600010101010101" pitchFamily="2" charset="-122"/>
              </a:rPr>
              <a:t>=b-&gt;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b-&gt;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=b ;</a:t>
            </a: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a:t>
            </a:r>
            <a:endParaRPr lang="en-US" altLang="zh-CN" dirty="0">
              <a:solidFill>
                <a:schemeClr val="bg1"/>
              </a:solidFill>
              <a:latin typeface="方正喵呜体" panose="02010600010101010101" pitchFamily="2" charset="-122"/>
              <a:ea typeface="方正喵呜体" panose="02010600010101010101" pitchFamily="2" charset="-122"/>
            </a:endParaRPr>
          </a:p>
        </p:txBody>
      </p:sp>
      <p:grpSp>
        <p:nvGrpSpPr>
          <p:cNvPr id="4" name="组合 3"/>
          <p:cNvGrpSpPr/>
          <p:nvPr/>
        </p:nvGrpSpPr>
        <p:grpSpPr>
          <a:xfrm>
            <a:off x="1334508" y="3990114"/>
            <a:ext cx="6647086" cy="2057601"/>
            <a:chOff x="1213210" y="3756849"/>
            <a:chExt cx="6647086" cy="2057601"/>
          </a:xfrm>
        </p:grpSpPr>
        <p:cxnSp>
          <p:nvCxnSpPr>
            <p:cNvPr id="5" name="直接连接符 4"/>
            <p:cNvCxnSpPr/>
            <p:nvPr/>
          </p:nvCxnSpPr>
          <p:spPr>
            <a:xfrm flipH="1">
              <a:off x="6626727" y="4802375"/>
              <a:ext cx="495908" cy="51598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537249" y="4496046"/>
              <a:ext cx="508056" cy="5532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25178" y="3968817"/>
              <a:ext cx="1685893" cy="16336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111070" y="3968817"/>
              <a:ext cx="622358"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325281" y="42863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10" name="椭圆 9"/>
            <p:cNvSpPr/>
            <p:nvPr/>
          </p:nvSpPr>
          <p:spPr>
            <a:xfrm>
              <a:off x="1772969" y="478882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11" name="椭圆 10"/>
            <p:cNvSpPr/>
            <p:nvPr/>
          </p:nvSpPr>
          <p:spPr>
            <a:xfrm>
              <a:off x="2901090" y="375684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7</a:t>
              </a:r>
              <a:endParaRPr lang="zh-CN" altLang="en-US" b="1" dirty="0">
                <a:solidFill>
                  <a:schemeClr val="bg1"/>
                </a:solidFill>
              </a:endParaRPr>
            </a:p>
          </p:txBody>
        </p:sp>
        <p:sp>
          <p:nvSpPr>
            <p:cNvPr id="12" name="椭圆 11"/>
            <p:cNvSpPr/>
            <p:nvPr/>
          </p:nvSpPr>
          <p:spPr>
            <a:xfrm>
              <a:off x="3521460" y="42863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13" name="椭圆 12"/>
            <p:cNvSpPr/>
            <p:nvPr/>
          </p:nvSpPr>
          <p:spPr>
            <a:xfrm>
              <a:off x="1213210" y="5390514"/>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1</a:t>
              </a:r>
              <a:endParaRPr lang="zh-CN" altLang="en-US" b="1" dirty="0">
                <a:solidFill>
                  <a:srgbClr val="C00000"/>
                </a:solidFill>
              </a:endParaRPr>
            </a:p>
          </p:txBody>
        </p:sp>
        <p:cxnSp>
          <p:nvCxnSpPr>
            <p:cNvPr id="14" name="直接连接符 13"/>
            <p:cNvCxnSpPr/>
            <p:nvPr/>
          </p:nvCxnSpPr>
          <p:spPr>
            <a:xfrm flipH="1">
              <a:off x="5342362" y="4286386"/>
              <a:ext cx="1157918" cy="10319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00278" y="4286386"/>
              <a:ext cx="1244715" cy="11018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5714489" y="460395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17" name="椭圆 16"/>
            <p:cNvSpPr/>
            <p:nvPr/>
          </p:nvSpPr>
          <p:spPr>
            <a:xfrm>
              <a:off x="5162177" y="510639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1</a:t>
              </a:r>
              <a:endParaRPr lang="zh-CN" altLang="en-US" b="1" dirty="0">
                <a:solidFill>
                  <a:schemeClr val="bg1"/>
                </a:solidFill>
              </a:endParaRPr>
            </a:p>
          </p:txBody>
        </p:sp>
        <p:sp>
          <p:nvSpPr>
            <p:cNvPr id="18" name="椭圆 17"/>
            <p:cNvSpPr/>
            <p:nvPr/>
          </p:nvSpPr>
          <p:spPr>
            <a:xfrm>
              <a:off x="6290298" y="407441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19" name="椭圆 18"/>
            <p:cNvSpPr/>
            <p:nvPr/>
          </p:nvSpPr>
          <p:spPr>
            <a:xfrm>
              <a:off x="6910668" y="460395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20" name="椭圆 19"/>
            <p:cNvSpPr/>
            <p:nvPr/>
          </p:nvSpPr>
          <p:spPr>
            <a:xfrm>
              <a:off x="7436360" y="510639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8</a:t>
              </a:r>
              <a:endParaRPr lang="zh-CN" altLang="en-US" b="1" dirty="0">
                <a:solidFill>
                  <a:schemeClr val="bg1"/>
                </a:solidFill>
              </a:endParaRPr>
            </a:p>
          </p:txBody>
        </p:sp>
        <p:sp>
          <p:nvSpPr>
            <p:cNvPr id="21" name="椭圆 20"/>
            <p:cNvSpPr/>
            <p:nvPr/>
          </p:nvSpPr>
          <p:spPr>
            <a:xfrm>
              <a:off x="2833337" y="483729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22" name="椭圆 21"/>
            <p:cNvSpPr/>
            <p:nvPr/>
          </p:nvSpPr>
          <p:spPr>
            <a:xfrm>
              <a:off x="6384975" y="510639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grpSp>
    </p:spTree>
    <p:extLst>
      <p:ext uri="{BB962C8B-B14F-4D97-AF65-F5344CB8AC3E}">
        <p14:creationId xmlns:p14="http://schemas.microsoft.com/office/powerpoint/2010/main" val="265770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262"/>
            <a:ext cx="9144000" cy="5105400"/>
          </a:xfrm>
          <a:prstGeom prst="rect">
            <a:avLst/>
          </a:prstGeom>
        </p:spPr>
      </p:pic>
    </p:spTree>
    <p:extLst>
      <p:ext uri="{BB962C8B-B14F-4D97-AF65-F5344CB8AC3E}">
        <p14:creationId xmlns:p14="http://schemas.microsoft.com/office/powerpoint/2010/main" val="367383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58891" y="578498"/>
            <a:ext cx="5875176" cy="396551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RR_rotate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BSTNode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BSTNode</a:t>
            </a:r>
            <a:r>
              <a:rPr lang="en-US" altLang="zh-CN" dirty="0" smtClean="0">
                <a:solidFill>
                  <a:schemeClr val="bg1"/>
                </a:solidFill>
                <a:latin typeface="方正喵呜体" panose="02010600010101010101" pitchFamily="2" charset="-122"/>
                <a:ea typeface="方正喵呜体" panose="02010600010101010101" pitchFamily="2" charset="-122"/>
              </a:rPr>
              <a:t> *b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b = </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-&gt;</a:t>
            </a:r>
            <a:r>
              <a:rPr lang="en-US" altLang="zh-CN" sz="2400" dirty="0" err="1" smtClean="0">
                <a:solidFill>
                  <a:schemeClr val="bg1"/>
                </a:solidFill>
                <a:latin typeface="方正喵呜体" panose="02010600010101010101" pitchFamily="2" charset="-122"/>
                <a:ea typeface="方正喵呜体" panose="02010600010101010101" pitchFamily="2" charset="-122"/>
              </a:rPr>
              <a:t>Rchild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-&gt;</a:t>
            </a:r>
            <a:r>
              <a:rPr lang="en-US" altLang="zh-CN" sz="2400" dirty="0" err="1">
                <a:solidFill>
                  <a:schemeClr val="bg1"/>
                </a:solidFill>
                <a:latin typeface="方正喵呜体" panose="02010600010101010101" pitchFamily="2" charset="-122"/>
                <a:ea typeface="方正喵呜体" panose="02010600010101010101" pitchFamily="2" charset="-122"/>
              </a:rPr>
              <a:t>R</a:t>
            </a:r>
            <a:r>
              <a:rPr lang="en-US" altLang="zh-CN" sz="2400" dirty="0" err="1" smtClean="0">
                <a:solidFill>
                  <a:schemeClr val="bg1"/>
                </a:solidFill>
                <a:latin typeface="方正喵呜体" panose="02010600010101010101" pitchFamily="2" charset="-122"/>
                <a:ea typeface="方正喵呜体" panose="02010600010101010101" pitchFamily="2" charset="-122"/>
              </a:rPr>
              <a:t>child</a:t>
            </a:r>
            <a:r>
              <a:rPr lang="en-US" altLang="zh-CN" sz="2400" dirty="0" smtClean="0">
                <a:solidFill>
                  <a:schemeClr val="bg1"/>
                </a:solidFill>
                <a:latin typeface="方正喵呜体" panose="02010600010101010101" pitchFamily="2" charset="-122"/>
                <a:ea typeface="方正喵呜体" panose="02010600010101010101" pitchFamily="2" charset="-122"/>
              </a:rPr>
              <a:t>=b-&gt;</a:t>
            </a:r>
            <a:r>
              <a:rPr lang="en-US" altLang="zh-CN" sz="2400" dirty="0" err="1">
                <a:solidFill>
                  <a:schemeClr val="bg1"/>
                </a:solidFill>
                <a:latin typeface="方正喵呜体" panose="02010600010101010101" pitchFamily="2" charset="-122"/>
                <a:ea typeface="方正喵呜体" panose="02010600010101010101" pitchFamily="2" charset="-122"/>
              </a:rPr>
              <a:t>L</a:t>
            </a:r>
            <a:r>
              <a:rPr lang="en-US" altLang="zh-CN" sz="2400" dirty="0" err="1" smtClean="0">
                <a:solidFill>
                  <a:schemeClr val="bg1"/>
                </a:solidFill>
                <a:latin typeface="方正喵呜体" panose="02010600010101010101" pitchFamily="2" charset="-122"/>
                <a:ea typeface="方正喵呜体" panose="02010600010101010101" pitchFamily="2" charset="-122"/>
              </a:rPr>
              <a:t>child</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b-&gt;</a:t>
            </a:r>
            <a:r>
              <a:rPr lang="en-US" altLang="zh-CN" sz="2400" dirty="0" err="1">
                <a:solidFill>
                  <a:schemeClr val="bg1"/>
                </a:solidFill>
                <a:latin typeface="方正喵呜体" panose="02010600010101010101" pitchFamily="2" charset="-122"/>
                <a:ea typeface="方正喵呜体" panose="02010600010101010101" pitchFamily="2" charset="-122"/>
              </a:rPr>
              <a:t>L</a:t>
            </a:r>
            <a:r>
              <a:rPr lang="en-US" altLang="zh-CN" sz="2400" dirty="0" err="1" smtClean="0">
                <a:solidFill>
                  <a:schemeClr val="bg1"/>
                </a:solidFill>
                <a:latin typeface="方正喵呜体" panose="02010600010101010101" pitchFamily="2" charset="-122"/>
                <a:ea typeface="方正喵呜体" panose="02010600010101010101" pitchFamily="2" charset="-122"/>
              </a:rPr>
              <a:t>child</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treeRoot</a:t>
            </a:r>
            <a:r>
              <a:rPr lang="en-US" altLang="zh-CN" sz="2400" dirty="0" smtClean="0">
                <a:solidFill>
                  <a:schemeClr val="bg1"/>
                </a:solidFill>
                <a:latin typeface="方正喵呜体" panose="02010600010101010101" pitchFamily="2" charset="-122"/>
                <a:ea typeface="方正喵呜体" panose="02010600010101010101" pitchFamily="2" charset="-122"/>
              </a:rPr>
              <a:t>=b ;</a:t>
            </a: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a:t>
            </a:r>
            <a:endParaRPr lang="en-US" altLang="zh-CN" dirty="0">
              <a:solidFill>
                <a:schemeClr val="bg1"/>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1679648" y="4434199"/>
            <a:ext cx="6360906" cy="2197419"/>
            <a:chOff x="1642325" y="3379840"/>
            <a:chExt cx="6360906" cy="2197419"/>
          </a:xfrm>
        </p:grpSpPr>
        <p:cxnSp>
          <p:nvCxnSpPr>
            <p:cNvPr id="4" name="直接连接符 3"/>
            <p:cNvCxnSpPr/>
            <p:nvPr/>
          </p:nvCxnSpPr>
          <p:spPr>
            <a:xfrm>
              <a:off x="6061632" y="4354686"/>
              <a:ext cx="538293" cy="5076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616566" y="4160598"/>
              <a:ext cx="431918" cy="5827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851995" y="3591808"/>
              <a:ext cx="576121" cy="529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28114" y="3591808"/>
              <a:ext cx="1934386" cy="177348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642325" y="390937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9" name="椭圆 8"/>
            <p:cNvSpPr/>
            <p:nvPr/>
          </p:nvSpPr>
          <p:spPr>
            <a:xfrm>
              <a:off x="3444544" y="4517419"/>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10" name="椭圆 9"/>
            <p:cNvSpPr/>
            <p:nvPr/>
          </p:nvSpPr>
          <p:spPr>
            <a:xfrm>
              <a:off x="2218134" y="337984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11" name="椭圆 10"/>
            <p:cNvSpPr/>
            <p:nvPr/>
          </p:nvSpPr>
          <p:spPr>
            <a:xfrm>
              <a:off x="2838504" y="3909377"/>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2" name="椭圆 11"/>
            <p:cNvSpPr/>
            <p:nvPr/>
          </p:nvSpPr>
          <p:spPr>
            <a:xfrm>
              <a:off x="4150532" y="5153323"/>
              <a:ext cx="423936" cy="423936"/>
            </a:xfrm>
            <a:prstGeom prst="ellipse">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7</a:t>
              </a:r>
              <a:endParaRPr lang="zh-CN" altLang="en-US" b="1" dirty="0">
                <a:solidFill>
                  <a:srgbClr val="C00000"/>
                </a:solidFill>
              </a:endParaRPr>
            </a:p>
          </p:txBody>
        </p:sp>
        <p:cxnSp>
          <p:nvCxnSpPr>
            <p:cNvPr id="13" name="直接连接符 12"/>
            <p:cNvCxnSpPr/>
            <p:nvPr/>
          </p:nvCxnSpPr>
          <p:spPr>
            <a:xfrm flipH="1">
              <a:off x="5485297" y="3803776"/>
              <a:ext cx="1157918" cy="10319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43213" y="3803776"/>
              <a:ext cx="1244715" cy="11018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57424" y="412134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a:t>
              </a:r>
              <a:endParaRPr lang="zh-CN" altLang="en-US" b="1" dirty="0">
                <a:solidFill>
                  <a:schemeClr val="bg1"/>
                </a:solidFill>
              </a:endParaRPr>
            </a:p>
          </p:txBody>
        </p:sp>
        <p:sp>
          <p:nvSpPr>
            <p:cNvPr id="16" name="椭圆 15"/>
            <p:cNvSpPr/>
            <p:nvPr/>
          </p:nvSpPr>
          <p:spPr>
            <a:xfrm>
              <a:off x="5305112" y="46237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17" name="椭圆 16"/>
            <p:cNvSpPr/>
            <p:nvPr/>
          </p:nvSpPr>
          <p:spPr>
            <a:xfrm>
              <a:off x="6433233" y="3591808"/>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8" name="椭圆 17"/>
            <p:cNvSpPr/>
            <p:nvPr/>
          </p:nvSpPr>
          <p:spPr>
            <a:xfrm>
              <a:off x="7053603" y="4121345"/>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19" name="椭圆 18"/>
            <p:cNvSpPr/>
            <p:nvPr/>
          </p:nvSpPr>
          <p:spPr>
            <a:xfrm>
              <a:off x="7579295" y="4623786"/>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
          <p:nvSpPr>
            <p:cNvPr id="20" name="椭圆 19"/>
            <p:cNvSpPr/>
            <p:nvPr/>
          </p:nvSpPr>
          <p:spPr>
            <a:xfrm>
              <a:off x="2414568" y="4531350"/>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sp>
          <p:nvSpPr>
            <p:cNvPr id="21" name="椭圆 20"/>
            <p:cNvSpPr/>
            <p:nvPr/>
          </p:nvSpPr>
          <p:spPr>
            <a:xfrm>
              <a:off x="6399464" y="4650342"/>
              <a:ext cx="423936" cy="42393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4</a:t>
              </a:r>
              <a:endParaRPr lang="zh-CN" altLang="en-US" b="1" dirty="0">
                <a:solidFill>
                  <a:schemeClr val="bg1"/>
                </a:solidFill>
              </a:endParaRPr>
            </a:p>
          </p:txBody>
        </p:sp>
      </p:grpSp>
    </p:spTree>
    <p:extLst>
      <p:ext uri="{BB962C8B-B14F-4D97-AF65-F5344CB8AC3E}">
        <p14:creationId xmlns:p14="http://schemas.microsoft.com/office/powerpoint/2010/main" val="54007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55763" y="404813"/>
            <a:ext cx="5410200" cy="1009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smtClean="0">
                <a:solidFill>
                  <a:schemeClr val="bg1"/>
                </a:solidFill>
                <a:latin typeface="方正喵呜体" panose="02010600010101010101" pitchFamily="2" charset="-122"/>
                <a:ea typeface="方正喵呜体" panose="02010600010101010101" pitchFamily="2" charset="-122"/>
              </a:rPr>
              <a:t>AVL</a:t>
            </a:r>
            <a:r>
              <a:rPr lang="zh-CN" altLang="en-US" sz="3600" dirty="0" smtClean="0">
                <a:solidFill>
                  <a:schemeClr val="bg1"/>
                </a:solidFill>
                <a:latin typeface="方正喵呜体" panose="02010600010101010101" pitchFamily="2" charset="-122"/>
                <a:ea typeface="方正喵呜体" panose="02010600010101010101" pitchFamily="2" charset="-122"/>
              </a:rPr>
              <a:t>树的插入</a:t>
            </a:r>
            <a:endParaRPr lang="zh-CN" altLang="en-US" sz="36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93725" y="1266825"/>
            <a:ext cx="7974013" cy="35477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在向一棵本来是高度平衡的</a:t>
            </a:r>
            <a:r>
              <a:rPr lang="en-US" altLang="zh-CN" sz="2400" dirty="0" smtClean="0">
                <a:solidFill>
                  <a:schemeClr val="bg1"/>
                </a:solidFill>
                <a:latin typeface="方正喵呜体" panose="02010600010101010101" pitchFamily="2" charset="-122"/>
                <a:ea typeface="方正喵呜体" panose="02010600010101010101" pitchFamily="2" charset="-122"/>
              </a:rPr>
              <a:t>AVL</a:t>
            </a:r>
            <a:r>
              <a:rPr lang="zh-CN" altLang="en-US" sz="2400" dirty="0" smtClean="0">
                <a:solidFill>
                  <a:schemeClr val="bg1"/>
                </a:solidFill>
                <a:latin typeface="方正喵呜体" panose="02010600010101010101" pitchFamily="2" charset="-122"/>
                <a:ea typeface="方正喵呜体" panose="02010600010101010101" pitchFamily="2" charset="-122"/>
              </a:rPr>
              <a:t>树中插入一个新结点时，如果树中某个结点的平衡因子的绝对值 </a:t>
            </a:r>
            <a:r>
              <a:rPr lang="en-US" altLang="zh-CN" sz="2400" dirty="0" smtClean="0">
                <a:solidFill>
                  <a:schemeClr val="bg1"/>
                </a:solidFill>
                <a:latin typeface="方正喵呜体" panose="02010600010101010101" pitchFamily="2" charset="-122"/>
                <a:ea typeface="方正喵呜体" panose="02010600010101010101" pitchFamily="2" charset="-122"/>
              </a:rPr>
              <a:t>|bf| &gt; 1</a:t>
            </a:r>
            <a:r>
              <a:rPr lang="zh-CN" altLang="en-US" sz="2400" dirty="0" smtClean="0">
                <a:solidFill>
                  <a:schemeClr val="bg1"/>
                </a:solidFill>
                <a:latin typeface="方正喵呜体" panose="02010600010101010101" pitchFamily="2" charset="-122"/>
                <a:ea typeface="方正喵呜体" panose="02010600010101010101" pitchFamily="2" charset="-122"/>
              </a:rPr>
              <a:t>，则出现了不平衡，需要做平衡化处理。</a:t>
            </a:r>
          </a:p>
          <a:p>
            <a:pPr>
              <a:lnSpc>
                <a:spcPct val="105000"/>
              </a:lnSpc>
              <a:spcBef>
                <a:spcPct val="10000"/>
              </a:spcBef>
              <a:buClr>
                <a:schemeClr val="tx1"/>
              </a:buClr>
              <a:buSzPct val="50000"/>
            </a:pPr>
            <a:r>
              <a:rPr lang="en-US" altLang="zh-CN" sz="2400" dirty="0" smtClean="0">
                <a:solidFill>
                  <a:schemeClr val="bg1"/>
                </a:solidFill>
                <a:latin typeface="方正喵呜体" panose="02010600010101010101" pitchFamily="2" charset="-122"/>
                <a:ea typeface="方正喵呜体" panose="02010600010101010101" pitchFamily="2" charset="-122"/>
              </a:rPr>
              <a:t>AVL</a:t>
            </a:r>
            <a:r>
              <a:rPr lang="zh-CN" altLang="en-US" sz="2400" dirty="0" smtClean="0">
                <a:solidFill>
                  <a:schemeClr val="bg1"/>
                </a:solidFill>
                <a:latin typeface="方正喵呜体" panose="02010600010101010101" pitchFamily="2" charset="-122"/>
                <a:ea typeface="方正喵呜体" panose="02010600010101010101" pitchFamily="2" charset="-122"/>
              </a:rPr>
              <a:t>树的插入算法从一棵空树开始，通过输入一系列对象关键字，逐步建立</a:t>
            </a:r>
            <a:r>
              <a:rPr lang="en-US" altLang="zh-CN" sz="2400" dirty="0" smtClean="0">
                <a:solidFill>
                  <a:schemeClr val="bg1"/>
                </a:solidFill>
                <a:latin typeface="方正喵呜体" panose="02010600010101010101" pitchFamily="2" charset="-122"/>
                <a:ea typeface="方正喵呜体" panose="02010600010101010101" pitchFamily="2" charset="-122"/>
              </a:rPr>
              <a:t>AVL</a:t>
            </a:r>
            <a:r>
              <a:rPr lang="zh-CN" altLang="en-US" sz="2400" dirty="0" smtClean="0">
                <a:solidFill>
                  <a:schemeClr val="bg1"/>
                </a:solidFill>
                <a:latin typeface="方正喵呜体" panose="02010600010101010101" pitchFamily="2" charset="-122"/>
                <a:ea typeface="方正喵呜体" panose="02010600010101010101" pitchFamily="2" charset="-122"/>
              </a:rPr>
              <a:t>树。</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在插入新结点后，需从插入结点沿通向根的路径向上回溯，如果发现有不平衡的结点，需从这个结点出发，使用平衡旋转方法进行平衡化处理。</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31403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reeform 83"/>
          <p:cNvSpPr>
            <a:spLocks/>
          </p:cNvSpPr>
          <p:nvPr/>
        </p:nvSpPr>
        <p:spPr bwMode="auto">
          <a:xfrm>
            <a:off x="6159500" y="3429000"/>
            <a:ext cx="2133600" cy="2489200"/>
          </a:xfrm>
          <a:custGeom>
            <a:avLst/>
            <a:gdLst/>
            <a:ahLst/>
            <a:cxnLst>
              <a:cxn ang="0">
                <a:pos x="152" y="528"/>
              </a:cxn>
              <a:cxn ang="0">
                <a:pos x="968" y="1440"/>
              </a:cxn>
              <a:cxn ang="0">
                <a:pos x="1304" y="1296"/>
              </a:cxn>
              <a:cxn ang="0">
                <a:pos x="1208" y="1008"/>
              </a:cxn>
              <a:cxn ang="0">
                <a:pos x="968" y="768"/>
              </a:cxn>
              <a:cxn ang="0">
                <a:pos x="392" y="96"/>
              </a:cxn>
              <a:cxn ang="0">
                <a:pos x="56" y="192"/>
              </a:cxn>
              <a:cxn ang="0">
                <a:pos x="152" y="528"/>
              </a:cxn>
            </a:cxnLst>
            <a:rect l="0" t="0" r="r" b="b"/>
            <a:pathLst>
              <a:path w="1344" h="1568">
                <a:moveTo>
                  <a:pt x="152" y="528"/>
                </a:moveTo>
                <a:cubicBezTo>
                  <a:pt x="304" y="736"/>
                  <a:pt x="776" y="1312"/>
                  <a:pt x="968" y="1440"/>
                </a:cubicBezTo>
                <a:cubicBezTo>
                  <a:pt x="1160" y="1568"/>
                  <a:pt x="1264" y="1368"/>
                  <a:pt x="1304" y="1296"/>
                </a:cubicBezTo>
                <a:cubicBezTo>
                  <a:pt x="1344" y="1224"/>
                  <a:pt x="1264" y="1096"/>
                  <a:pt x="1208" y="1008"/>
                </a:cubicBezTo>
                <a:cubicBezTo>
                  <a:pt x="1152" y="920"/>
                  <a:pt x="1104" y="920"/>
                  <a:pt x="968" y="768"/>
                </a:cubicBezTo>
                <a:cubicBezTo>
                  <a:pt x="832" y="616"/>
                  <a:pt x="544" y="192"/>
                  <a:pt x="392" y="96"/>
                </a:cubicBezTo>
                <a:cubicBezTo>
                  <a:pt x="240" y="0"/>
                  <a:pt x="96" y="120"/>
                  <a:pt x="56" y="192"/>
                </a:cubicBezTo>
                <a:cubicBezTo>
                  <a:pt x="16" y="264"/>
                  <a:pt x="0" y="320"/>
                  <a:pt x="152" y="528"/>
                </a:cubicBezTo>
                <a:close/>
              </a:path>
            </a:pathLst>
          </a:custGeom>
          <a:solidFill>
            <a:schemeClr val="tx1"/>
          </a:solidFill>
          <a:ln w="19050" cap="flat" cmpd="sng">
            <a:solidFill>
              <a:srgbClr val="C00000"/>
            </a:solidFill>
            <a:prstDash val="sysDot"/>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4" name="Freeform 82"/>
          <p:cNvSpPr>
            <a:spLocks/>
          </p:cNvSpPr>
          <p:nvPr/>
        </p:nvSpPr>
        <p:spPr bwMode="auto">
          <a:xfrm>
            <a:off x="331788" y="4154488"/>
            <a:ext cx="2260600" cy="2298700"/>
          </a:xfrm>
          <a:custGeom>
            <a:avLst/>
            <a:gdLst/>
            <a:ahLst/>
            <a:cxnLst>
              <a:cxn ang="0">
                <a:pos x="1008" y="152"/>
              </a:cxn>
              <a:cxn ang="0">
                <a:pos x="144" y="1016"/>
              </a:cxn>
              <a:cxn ang="0">
                <a:pos x="144" y="1352"/>
              </a:cxn>
              <a:cxn ang="0">
                <a:pos x="336" y="1400"/>
              </a:cxn>
              <a:cxn ang="0">
                <a:pos x="528" y="1304"/>
              </a:cxn>
              <a:cxn ang="0">
                <a:pos x="1296" y="536"/>
              </a:cxn>
              <a:cxn ang="0">
                <a:pos x="1296" y="152"/>
              </a:cxn>
              <a:cxn ang="0">
                <a:pos x="1104" y="104"/>
              </a:cxn>
              <a:cxn ang="0">
                <a:pos x="1008" y="152"/>
              </a:cxn>
            </a:cxnLst>
            <a:rect l="0" t="0" r="r" b="b"/>
            <a:pathLst>
              <a:path w="1424" h="1448">
                <a:moveTo>
                  <a:pt x="1008" y="152"/>
                </a:moveTo>
                <a:cubicBezTo>
                  <a:pt x="848" y="304"/>
                  <a:pt x="288" y="816"/>
                  <a:pt x="144" y="1016"/>
                </a:cubicBezTo>
                <a:cubicBezTo>
                  <a:pt x="0" y="1216"/>
                  <a:pt x="112" y="1288"/>
                  <a:pt x="144" y="1352"/>
                </a:cubicBezTo>
                <a:cubicBezTo>
                  <a:pt x="176" y="1416"/>
                  <a:pt x="272" y="1408"/>
                  <a:pt x="336" y="1400"/>
                </a:cubicBezTo>
                <a:cubicBezTo>
                  <a:pt x="400" y="1392"/>
                  <a:pt x="368" y="1448"/>
                  <a:pt x="528" y="1304"/>
                </a:cubicBezTo>
                <a:cubicBezTo>
                  <a:pt x="688" y="1160"/>
                  <a:pt x="1168" y="728"/>
                  <a:pt x="1296" y="536"/>
                </a:cubicBezTo>
                <a:cubicBezTo>
                  <a:pt x="1424" y="344"/>
                  <a:pt x="1328" y="224"/>
                  <a:pt x="1296" y="152"/>
                </a:cubicBezTo>
                <a:cubicBezTo>
                  <a:pt x="1264" y="80"/>
                  <a:pt x="1152" y="104"/>
                  <a:pt x="1104" y="104"/>
                </a:cubicBezTo>
                <a:cubicBezTo>
                  <a:pt x="1056" y="104"/>
                  <a:pt x="1168" y="0"/>
                  <a:pt x="1008" y="152"/>
                </a:cubicBezTo>
                <a:close/>
              </a:path>
            </a:pathLst>
          </a:custGeom>
          <a:solidFill>
            <a:schemeClr val="tx1"/>
          </a:solidFill>
          <a:ln w="19050" cap="flat" cmpd="sng">
            <a:solidFill>
              <a:srgbClr val="C00000"/>
            </a:solidFill>
            <a:prstDash val="sysDot"/>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7" name="Line 23"/>
          <p:cNvSpPr>
            <a:spLocks noChangeShapeType="1"/>
          </p:cNvSpPr>
          <p:nvPr/>
        </p:nvSpPr>
        <p:spPr bwMode="auto">
          <a:xfrm flipH="1">
            <a:off x="5181600" y="2605088"/>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4" name="Line 7"/>
          <p:cNvSpPr>
            <a:spLocks noChangeShapeType="1"/>
          </p:cNvSpPr>
          <p:nvPr/>
        </p:nvSpPr>
        <p:spPr bwMode="auto">
          <a:xfrm>
            <a:off x="2508249" y="2999820"/>
            <a:ext cx="555626" cy="695086"/>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 name="Rectangle 85"/>
          <p:cNvSpPr txBox="1">
            <a:spLocks noChangeArrowheads="1"/>
          </p:cNvSpPr>
          <p:nvPr/>
        </p:nvSpPr>
        <p:spPr>
          <a:xfrm>
            <a:off x="409518" y="471447"/>
            <a:ext cx="8229600" cy="593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ct val="10000"/>
              </a:spcBef>
              <a:buSzPct val="50000"/>
              <a:buNone/>
            </a:pPr>
            <a:r>
              <a:rPr kumimoji="1" lang="zh-CN" altLang="en-US" sz="2400" b="1" dirty="0" smtClean="0">
                <a:solidFill>
                  <a:schemeClr val="bg1"/>
                </a:solidFill>
                <a:latin typeface="方正喵呜体" panose="02010600010101010101" pitchFamily="2" charset="-122"/>
                <a:ea typeface="方正喵呜体" panose="02010600010101010101" pitchFamily="2" charset="-122"/>
              </a:rPr>
              <a:t>输入关键字序列为 </a:t>
            </a:r>
            <a:r>
              <a:rPr kumimoji="1" lang="en-US" altLang="zh-CN" sz="2400" b="1" dirty="0" smtClean="0">
                <a:solidFill>
                  <a:schemeClr val="bg1"/>
                </a:solidFill>
                <a:latin typeface="方正喵呜体" panose="02010600010101010101" pitchFamily="2" charset="-122"/>
                <a:ea typeface="方正喵呜体" panose="02010600010101010101" pitchFamily="2" charset="-122"/>
              </a:rPr>
              <a:t>{ 16, 3, 7, 11, 9, 26, 18, 14, 15 }</a:t>
            </a:r>
            <a:endParaRPr kumimoji="1"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4" name="Oval 4"/>
          <p:cNvSpPr>
            <a:spLocks noChangeArrowheads="1"/>
          </p:cNvSpPr>
          <p:nvPr/>
        </p:nvSpPr>
        <p:spPr bwMode="auto">
          <a:xfrm>
            <a:off x="593725" y="2071689"/>
            <a:ext cx="457201"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5" name="Text Box 6"/>
          <p:cNvSpPr txBox="1">
            <a:spLocks noChangeArrowheads="1"/>
          </p:cNvSpPr>
          <p:nvPr/>
        </p:nvSpPr>
        <p:spPr bwMode="auto">
          <a:xfrm>
            <a:off x="533400" y="1730376"/>
            <a:ext cx="593726" cy="369888"/>
          </a:xfrm>
          <a:prstGeom prst="rect">
            <a:avLst/>
          </a:prstGeom>
          <a:noFill/>
          <a:ln w="9525">
            <a:noFill/>
            <a:miter lim="800000"/>
            <a:headEnd/>
            <a:tailEnd/>
          </a:ln>
          <a:effectLst/>
        </p:spPr>
        <p:txBody>
          <a:bodyPr wrap="squar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BF=0</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7" name="Oval 3"/>
          <p:cNvSpPr>
            <a:spLocks noChangeArrowheads="1"/>
          </p:cNvSpPr>
          <p:nvPr/>
        </p:nvSpPr>
        <p:spPr bwMode="auto">
          <a:xfrm>
            <a:off x="1736725" y="20701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16</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8" name="Line 7"/>
          <p:cNvSpPr>
            <a:spLocks noChangeShapeType="1"/>
          </p:cNvSpPr>
          <p:nvPr/>
        </p:nvSpPr>
        <p:spPr bwMode="auto">
          <a:xfrm flipH="1">
            <a:off x="1390093" y="2451100"/>
            <a:ext cx="422832" cy="49157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9" name="Oval 8"/>
          <p:cNvSpPr>
            <a:spLocks noChangeArrowheads="1"/>
          </p:cNvSpPr>
          <p:nvPr/>
        </p:nvSpPr>
        <p:spPr bwMode="auto">
          <a:xfrm>
            <a:off x="1127125" y="27559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0" name="Text Box 12"/>
          <p:cNvSpPr txBox="1">
            <a:spLocks noChangeArrowheads="1"/>
          </p:cNvSpPr>
          <p:nvPr/>
        </p:nvSpPr>
        <p:spPr bwMode="auto">
          <a:xfrm>
            <a:off x="1711883" y="1658938"/>
            <a:ext cx="508474"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BF=1</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2" name="AutoShape 19"/>
          <p:cNvSpPr>
            <a:spLocks noChangeArrowheads="1"/>
          </p:cNvSpPr>
          <p:nvPr/>
        </p:nvSpPr>
        <p:spPr bwMode="auto">
          <a:xfrm>
            <a:off x="3424238" y="3055938"/>
            <a:ext cx="1219200" cy="228600"/>
          </a:xfrm>
          <a:prstGeom prst="rightArrow">
            <a:avLst>
              <a:gd name="adj1" fmla="val 50000"/>
              <a:gd name="adj2" fmla="val 133333"/>
            </a:avLst>
          </a:prstGeom>
          <a:solidFill>
            <a:schemeClr val="tx1"/>
          </a:solidFill>
          <a:ln w="9525">
            <a:solidFill>
              <a:schemeClr val="tx1"/>
            </a:solidFill>
            <a:miter lim="800000"/>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3" name="Text Box 20"/>
          <p:cNvSpPr txBox="1">
            <a:spLocks noChangeArrowheads="1"/>
          </p:cNvSpPr>
          <p:nvPr/>
        </p:nvSpPr>
        <p:spPr bwMode="auto">
          <a:xfrm>
            <a:off x="3235325" y="2680831"/>
            <a:ext cx="1409700" cy="457200"/>
          </a:xfrm>
          <a:prstGeom prst="rect">
            <a:avLst/>
          </a:prstGeom>
          <a:solidFill>
            <a:schemeClr val="tx1"/>
          </a:solidFill>
          <a:ln w="9525">
            <a:noFill/>
            <a:miter lim="800000"/>
            <a:headEnd/>
            <a:tailEnd/>
          </a:ln>
          <a:effectLst/>
        </p:spPr>
        <p:txBody>
          <a:bodyPr wrap="none">
            <a:spAutoFit/>
          </a:bodyPr>
          <a:lstStyle/>
          <a:p>
            <a:pPr algn="ctr"/>
            <a:r>
              <a:rPr lang="zh-CN" altLang="en-US" sz="2400" b="1"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左右双旋</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15" name="Oval 21"/>
          <p:cNvSpPr>
            <a:spLocks noChangeArrowheads="1"/>
          </p:cNvSpPr>
          <p:nvPr/>
        </p:nvSpPr>
        <p:spPr bwMode="auto">
          <a:xfrm>
            <a:off x="5486400" y="22240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6" name="Oval 22"/>
          <p:cNvSpPr>
            <a:spLocks noChangeArrowheads="1"/>
          </p:cNvSpPr>
          <p:nvPr/>
        </p:nvSpPr>
        <p:spPr bwMode="auto">
          <a:xfrm>
            <a:off x="4832351" y="28987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8" name="Line 24"/>
          <p:cNvSpPr>
            <a:spLocks noChangeShapeType="1"/>
          </p:cNvSpPr>
          <p:nvPr/>
        </p:nvSpPr>
        <p:spPr bwMode="auto">
          <a:xfrm>
            <a:off x="5867400" y="2605088"/>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9" name="Oval 25"/>
          <p:cNvSpPr>
            <a:spLocks noChangeArrowheads="1"/>
          </p:cNvSpPr>
          <p:nvPr/>
        </p:nvSpPr>
        <p:spPr bwMode="auto">
          <a:xfrm>
            <a:off x="6096000" y="29098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4" name="Oval 29"/>
          <p:cNvSpPr>
            <a:spLocks noChangeArrowheads="1"/>
          </p:cNvSpPr>
          <p:nvPr/>
        </p:nvSpPr>
        <p:spPr bwMode="auto">
          <a:xfrm>
            <a:off x="7545388" y="22129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5" name="Line 30"/>
          <p:cNvSpPr>
            <a:spLocks noChangeShapeType="1"/>
          </p:cNvSpPr>
          <p:nvPr/>
        </p:nvSpPr>
        <p:spPr bwMode="auto">
          <a:xfrm flipH="1">
            <a:off x="7240588" y="2593975"/>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6" name="Oval 31"/>
          <p:cNvSpPr>
            <a:spLocks noChangeArrowheads="1"/>
          </p:cNvSpPr>
          <p:nvPr/>
        </p:nvSpPr>
        <p:spPr bwMode="auto">
          <a:xfrm>
            <a:off x="6859588" y="28987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7" name="Line 32"/>
          <p:cNvSpPr>
            <a:spLocks noChangeShapeType="1"/>
          </p:cNvSpPr>
          <p:nvPr/>
        </p:nvSpPr>
        <p:spPr bwMode="auto">
          <a:xfrm>
            <a:off x="7926388" y="2593975"/>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8" name="Line 33"/>
          <p:cNvSpPr>
            <a:spLocks noChangeShapeType="1"/>
          </p:cNvSpPr>
          <p:nvPr/>
        </p:nvSpPr>
        <p:spPr bwMode="auto">
          <a:xfrm flipH="1">
            <a:off x="7926388" y="3279775"/>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9" name="Oval 34"/>
          <p:cNvSpPr>
            <a:spLocks noChangeArrowheads="1"/>
          </p:cNvSpPr>
          <p:nvPr/>
        </p:nvSpPr>
        <p:spPr bwMode="auto">
          <a:xfrm>
            <a:off x="7545388" y="35845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3" name="Oval 43"/>
          <p:cNvSpPr>
            <a:spLocks noChangeArrowheads="1"/>
          </p:cNvSpPr>
          <p:nvPr/>
        </p:nvSpPr>
        <p:spPr bwMode="auto">
          <a:xfrm>
            <a:off x="8154988" y="28987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4" name="AutoShape 51"/>
          <p:cNvSpPr>
            <a:spLocks noChangeArrowheads="1"/>
          </p:cNvSpPr>
          <p:nvPr/>
        </p:nvSpPr>
        <p:spPr bwMode="auto">
          <a:xfrm>
            <a:off x="2286000" y="5576888"/>
            <a:ext cx="1219200" cy="228600"/>
          </a:xfrm>
          <a:prstGeom prst="rightArrow">
            <a:avLst>
              <a:gd name="adj1" fmla="val 50000"/>
              <a:gd name="adj2" fmla="val 133333"/>
            </a:avLst>
          </a:prstGeom>
          <a:solidFill>
            <a:schemeClr val="tx1"/>
          </a:solidFill>
          <a:ln w="9525">
            <a:solidFill>
              <a:schemeClr val="tx1"/>
            </a:solidFill>
            <a:miter lim="800000"/>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5" name="Text Box 52"/>
          <p:cNvSpPr txBox="1">
            <a:spLocks noChangeArrowheads="1"/>
          </p:cNvSpPr>
          <p:nvPr/>
        </p:nvSpPr>
        <p:spPr bwMode="auto">
          <a:xfrm>
            <a:off x="2524993" y="5116513"/>
            <a:ext cx="800219" cy="461665"/>
          </a:xfrm>
          <a:prstGeom prst="rect">
            <a:avLst/>
          </a:prstGeom>
          <a:solidFill>
            <a:schemeClr val="tx1"/>
          </a:solidFill>
          <a:ln w="9525">
            <a:noFill/>
            <a:miter lim="800000"/>
            <a:headEnd/>
            <a:tailEnd/>
          </a:ln>
          <a:effectLst/>
        </p:spPr>
        <p:txBody>
          <a:bodyPr wrap="none">
            <a:spAutoFit/>
          </a:bodyPr>
          <a:lstStyle/>
          <a:p>
            <a:pPr algn="ctr"/>
            <a:r>
              <a:rPr lang="zh-CN" altLang="en-US" sz="2400" b="1"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单</a:t>
            </a:r>
            <a:r>
              <a:rPr lang="zh-CN" altLang="en-US" sz="2400" b="1"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旋</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7" name="Line 2"/>
          <p:cNvSpPr>
            <a:spLocks noChangeShapeType="1"/>
          </p:cNvSpPr>
          <p:nvPr/>
        </p:nvSpPr>
        <p:spPr bwMode="auto">
          <a:xfrm flipH="1">
            <a:off x="3810000" y="4286250"/>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8" name="Oval 53"/>
          <p:cNvSpPr>
            <a:spLocks noChangeArrowheads="1"/>
          </p:cNvSpPr>
          <p:nvPr/>
        </p:nvSpPr>
        <p:spPr bwMode="auto">
          <a:xfrm>
            <a:off x="3505200" y="459105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9" name="Line 54"/>
          <p:cNvSpPr>
            <a:spLocks noChangeShapeType="1"/>
          </p:cNvSpPr>
          <p:nvPr/>
        </p:nvSpPr>
        <p:spPr bwMode="auto">
          <a:xfrm>
            <a:off x="4419600" y="4286250"/>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0" name="Oval 55"/>
          <p:cNvSpPr>
            <a:spLocks noChangeArrowheads="1"/>
          </p:cNvSpPr>
          <p:nvPr/>
        </p:nvSpPr>
        <p:spPr bwMode="auto">
          <a:xfrm>
            <a:off x="4114800" y="390525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1" name="Line 56"/>
          <p:cNvSpPr>
            <a:spLocks noChangeShapeType="1"/>
          </p:cNvSpPr>
          <p:nvPr/>
        </p:nvSpPr>
        <p:spPr bwMode="auto">
          <a:xfrm>
            <a:off x="5029200" y="4972050"/>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2" name="Oval 57"/>
          <p:cNvSpPr>
            <a:spLocks noChangeArrowheads="1"/>
          </p:cNvSpPr>
          <p:nvPr/>
        </p:nvSpPr>
        <p:spPr bwMode="auto">
          <a:xfrm>
            <a:off x="5334000" y="527685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3" name="Line 58"/>
          <p:cNvSpPr>
            <a:spLocks noChangeShapeType="1"/>
          </p:cNvSpPr>
          <p:nvPr/>
        </p:nvSpPr>
        <p:spPr bwMode="auto">
          <a:xfrm flipH="1">
            <a:off x="4343400" y="4972050"/>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4" name="Oval 59"/>
          <p:cNvSpPr>
            <a:spLocks noChangeArrowheads="1"/>
          </p:cNvSpPr>
          <p:nvPr/>
        </p:nvSpPr>
        <p:spPr bwMode="auto">
          <a:xfrm>
            <a:off x="4114800" y="527685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9" name="Oval 75"/>
          <p:cNvSpPr>
            <a:spLocks noChangeArrowheads="1"/>
          </p:cNvSpPr>
          <p:nvPr/>
        </p:nvSpPr>
        <p:spPr bwMode="auto">
          <a:xfrm>
            <a:off x="4648200" y="459105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59" name="Freeform 81"/>
          <p:cNvSpPr>
            <a:spLocks/>
          </p:cNvSpPr>
          <p:nvPr/>
        </p:nvSpPr>
        <p:spPr bwMode="auto">
          <a:xfrm>
            <a:off x="2051050" y="1916113"/>
            <a:ext cx="1422400" cy="2197100"/>
          </a:xfrm>
          <a:custGeom>
            <a:avLst/>
            <a:gdLst/>
            <a:ahLst/>
            <a:cxnLst>
              <a:cxn ang="0">
                <a:pos x="512" y="80"/>
              </a:cxn>
              <a:cxn ang="0">
                <a:pos x="80" y="512"/>
              </a:cxn>
              <a:cxn ang="0">
                <a:pos x="32" y="608"/>
              </a:cxn>
              <a:cxn ang="0">
                <a:pos x="32" y="656"/>
              </a:cxn>
              <a:cxn ang="0">
                <a:pos x="32" y="752"/>
              </a:cxn>
              <a:cxn ang="0">
                <a:pos x="80" y="848"/>
              </a:cxn>
              <a:cxn ang="0">
                <a:pos x="464" y="1280"/>
              </a:cxn>
              <a:cxn ang="0">
                <a:pos x="656" y="1376"/>
              </a:cxn>
              <a:cxn ang="0">
                <a:pos x="800" y="1328"/>
              </a:cxn>
              <a:cxn ang="0">
                <a:pos x="896" y="1136"/>
              </a:cxn>
              <a:cxn ang="0">
                <a:pos x="800" y="944"/>
              </a:cxn>
              <a:cxn ang="0">
                <a:pos x="608" y="800"/>
              </a:cxn>
              <a:cxn ang="0">
                <a:pos x="560" y="704"/>
              </a:cxn>
              <a:cxn ang="0">
                <a:pos x="704" y="512"/>
              </a:cxn>
              <a:cxn ang="0">
                <a:pos x="848" y="368"/>
              </a:cxn>
              <a:cxn ang="0">
                <a:pos x="896" y="224"/>
              </a:cxn>
              <a:cxn ang="0">
                <a:pos x="848" y="80"/>
              </a:cxn>
              <a:cxn ang="0">
                <a:pos x="752" y="32"/>
              </a:cxn>
              <a:cxn ang="0">
                <a:pos x="608" y="32"/>
              </a:cxn>
              <a:cxn ang="0">
                <a:pos x="512" y="80"/>
              </a:cxn>
            </a:cxnLst>
            <a:rect l="0" t="0" r="r" b="b"/>
            <a:pathLst>
              <a:path w="896" h="1384">
                <a:moveTo>
                  <a:pt x="512" y="80"/>
                </a:moveTo>
                <a:cubicBezTo>
                  <a:pt x="424" y="160"/>
                  <a:pt x="160" y="424"/>
                  <a:pt x="80" y="512"/>
                </a:cubicBezTo>
                <a:cubicBezTo>
                  <a:pt x="0" y="600"/>
                  <a:pt x="40" y="584"/>
                  <a:pt x="32" y="608"/>
                </a:cubicBezTo>
                <a:cubicBezTo>
                  <a:pt x="24" y="632"/>
                  <a:pt x="32" y="632"/>
                  <a:pt x="32" y="656"/>
                </a:cubicBezTo>
                <a:cubicBezTo>
                  <a:pt x="32" y="680"/>
                  <a:pt x="24" y="720"/>
                  <a:pt x="32" y="752"/>
                </a:cubicBezTo>
                <a:cubicBezTo>
                  <a:pt x="40" y="784"/>
                  <a:pt x="8" y="760"/>
                  <a:pt x="80" y="848"/>
                </a:cubicBezTo>
                <a:cubicBezTo>
                  <a:pt x="152" y="936"/>
                  <a:pt x="368" y="1192"/>
                  <a:pt x="464" y="1280"/>
                </a:cubicBezTo>
                <a:cubicBezTo>
                  <a:pt x="560" y="1368"/>
                  <a:pt x="600" y="1368"/>
                  <a:pt x="656" y="1376"/>
                </a:cubicBezTo>
                <a:cubicBezTo>
                  <a:pt x="712" y="1384"/>
                  <a:pt x="760" y="1368"/>
                  <a:pt x="800" y="1328"/>
                </a:cubicBezTo>
                <a:cubicBezTo>
                  <a:pt x="840" y="1288"/>
                  <a:pt x="896" y="1200"/>
                  <a:pt x="896" y="1136"/>
                </a:cubicBezTo>
                <a:cubicBezTo>
                  <a:pt x="896" y="1072"/>
                  <a:pt x="848" y="1000"/>
                  <a:pt x="800" y="944"/>
                </a:cubicBezTo>
                <a:cubicBezTo>
                  <a:pt x="752" y="888"/>
                  <a:pt x="648" y="840"/>
                  <a:pt x="608" y="800"/>
                </a:cubicBezTo>
                <a:cubicBezTo>
                  <a:pt x="568" y="760"/>
                  <a:pt x="544" y="752"/>
                  <a:pt x="560" y="704"/>
                </a:cubicBezTo>
                <a:cubicBezTo>
                  <a:pt x="576" y="656"/>
                  <a:pt x="656" y="568"/>
                  <a:pt x="704" y="512"/>
                </a:cubicBezTo>
                <a:cubicBezTo>
                  <a:pt x="752" y="456"/>
                  <a:pt x="816" y="416"/>
                  <a:pt x="848" y="368"/>
                </a:cubicBezTo>
                <a:cubicBezTo>
                  <a:pt x="880" y="320"/>
                  <a:pt x="896" y="272"/>
                  <a:pt x="896" y="224"/>
                </a:cubicBezTo>
                <a:cubicBezTo>
                  <a:pt x="896" y="176"/>
                  <a:pt x="872" y="112"/>
                  <a:pt x="848" y="80"/>
                </a:cubicBezTo>
                <a:cubicBezTo>
                  <a:pt x="824" y="48"/>
                  <a:pt x="792" y="40"/>
                  <a:pt x="752" y="32"/>
                </a:cubicBezTo>
                <a:cubicBezTo>
                  <a:pt x="712" y="24"/>
                  <a:pt x="648" y="24"/>
                  <a:pt x="608" y="32"/>
                </a:cubicBezTo>
                <a:cubicBezTo>
                  <a:pt x="568" y="40"/>
                  <a:pt x="600" y="0"/>
                  <a:pt x="512" y="80"/>
                </a:cubicBezTo>
                <a:close/>
              </a:path>
            </a:pathLst>
          </a:custGeom>
          <a:noFill/>
          <a:ln w="19050" cap="flat" cmpd="sng">
            <a:solidFill>
              <a:srgbClr val="C00000"/>
            </a:solidFill>
            <a:prstDash val="sysDot"/>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1" name="Oval 38"/>
          <p:cNvSpPr>
            <a:spLocks noChangeArrowheads="1"/>
          </p:cNvSpPr>
          <p:nvPr/>
        </p:nvSpPr>
        <p:spPr bwMode="auto">
          <a:xfrm>
            <a:off x="1214438" y="382111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2" name="Line 39"/>
          <p:cNvSpPr>
            <a:spLocks noChangeShapeType="1"/>
          </p:cNvSpPr>
          <p:nvPr/>
        </p:nvSpPr>
        <p:spPr bwMode="auto">
          <a:xfrm flipH="1">
            <a:off x="909638" y="4202113"/>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3" name="Oval 40"/>
          <p:cNvSpPr>
            <a:spLocks noChangeArrowheads="1"/>
          </p:cNvSpPr>
          <p:nvPr/>
        </p:nvSpPr>
        <p:spPr bwMode="auto">
          <a:xfrm>
            <a:off x="604838" y="450691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4" name="Line 41"/>
          <p:cNvSpPr>
            <a:spLocks noChangeShapeType="1"/>
          </p:cNvSpPr>
          <p:nvPr/>
        </p:nvSpPr>
        <p:spPr bwMode="auto">
          <a:xfrm>
            <a:off x="1595438" y="4202113"/>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5" name="Oval 42"/>
          <p:cNvSpPr>
            <a:spLocks noChangeArrowheads="1"/>
          </p:cNvSpPr>
          <p:nvPr/>
        </p:nvSpPr>
        <p:spPr bwMode="auto">
          <a:xfrm>
            <a:off x="1900238" y="450691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6" name="Line 44"/>
          <p:cNvSpPr>
            <a:spLocks noChangeShapeType="1"/>
          </p:cNvSpPr>
          <p:nvPr/>
        </p:nvSpPr>
        <p:spPr bwMode="auto">
          <a:xfrm flipH="1">
            <a:off x="1519238" y="4887913"/>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7" name="Oval 45"/>
          <p:cNvSpPr>
            <a:spLocks noChangeArrowheads="1"/>
          </p:cNvSpPr>
          <p:nvPr/>
        </p:nvSpPr>
        <p:spPr bwMode="auto">
          <a:xfrm>
            <a:off x="1214438" y="519271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8" name="Line 46"/>
          <p:cNvSpPr>
            <a:spLocks noChangeShapeType="1"/>
          </p:cNvSpPr>
          <p:nvPr/>
        </p:nvSpPr>
        <p:spPr bwMode="auto">
          <a:xfrm flipH="1">
            <a:off x="833438" y="5573713"/>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9" name="Oval 47"/>
          <p:cNvSpPr>
            <a:spLocks noChangeArrowheads="1"/>
          </p:cNvSpPr>
          <p:nvPr/>
        </p:nvSpPr>
        <p:spPr bwMode="auto">
          <a:xfrm>
            <a:off x="604838" y="580231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6" name="Line 64"/>
          <p:cNvSpPr>
            <a:spLocks noChangeShapeType="1"/>
          </p:cNvSpPr>
          <p:nvPr/>
        </p:nvSpPr>
        <p:spPr bwMode="auto">
          <a:xfrm flipH="1">
            <a:off x="6080125" y="4191000"/>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7" name="Oval 65"/>
          <p:cNvSpPr>
            <a:spLocks noChangeArrowheads="1"/>
          </p:cNvSpPr>
          <p:nvPr/>
        </p:nvSpPr>
        <p:spPr bwMode="auto">
          <a:xfrm>
            <a:off x="5775325" y="44958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8" name="Oval 66"/>
          <p:cNvSpPr>
            <a:spLocks noChangeArrowheads="1"/>
          </p:cNvSpPr>
          <p:nvPr/>
        </p:nvSpPr>
        <p:spPr bwMode="auto">
          <a:xfrm>
            <a:off x="6384925" y="38100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9" name="Line 67"/>
          <p:cNvSpPr>
            <a:spLocks noChangeShapeType="1"/>
          </p:cNvSpPr>
          <p:nvPr/>
        </p:nvSpPr>
        <p:spPr bwMode="auto">
          <a:xfrm>
            <a:off x="6765925" y="4191000"/>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0" name="Oval 68"/>
          <p:cNvSpPr>
            <a:spLocks noChangeArrowheads="1"/>
          </p:cNvSpPr>
          <p:nvPr/>
        </p:nvSpPr>
        <p:spPr bwMode="auto">
          <a:xfrm>
            <a:off x="6994525" y="44958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81" name="Line 69"/>
          <p:cNvSpPr>
            <a:spLocks noChangeShapeType="1"/>
          </p:cNvSpPr>
          <p:nvPr/>
        </p:nvSpPr>
        <p:spPr bwMode="auto">
          <a:xfrm>
            <a:off x="7375525" y="4876800"/>
            <a:ext cx="381000" cy="3810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2" name="Line 70"/>
          <p:cNvSpPr>
            <a:spLocks noChangeShapeType="1"/>
          </p:cNvSpPr>
          <p:nvPr/>
        </p:nvSpPr>
        <p:spPr bwMode="auto">
          <a:xfrm>
            <a:off x="7908925" y="5562600"/>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3" name="Oval 71"/>
          <p:cNvSpPr>
            <a:spLocks noChangeArrowheads="1"/>
          </p:cNvSpPr>
          <p:nvPr/>
        </p:nvSpPr>
        <p:spPr bwMode="auto">
          <a:xfrm>
            <a:off x="8137525" y="58674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84" name="Line 72"/>
          <p:cNvSpPr>
            <a:spLocks noChangeShapeType="1"/>
          </p:cNvSpPr>
          <p:nvPr/>
        </p:nvSpPr>
        <p:spPr bwMode="auto">
          <a:xfrm flipH="1">
            <a:off x="6613525" y="4876800"/>
            <a:ext cx="457200" cy="45720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5" name="Oval 73"/>
          <p:cNvSpPr>
            <a:spLocks noChangeArrowheads="1"/>
          </p:cNvSpPr>
          <p:nvPr/>
        </p:nvSpPr>
        <p:spPr bwMode="auto">
          <a:xfrm>
            <a:off x="6384925" y="51816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86" name="Oval 74"/>
          <p:cNvSpPr>
            <a:spLocks noChangeArrowheads="1"/>
          </p:cNvSpPr>
          <p:nvPr/>
        </p:nvSpPr>
        <p:spPr bwMode="auto">
          <a:xfrm>
            <a:off x="7604125" y="5181600"/>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92" name="Text Box 12"/>
          <p:cNvSpPr txBox="1">
            <a:spLocks noChangeArrowheads="1"/>
          </p:cNvSpPr>
          <p:nvPr/>
        </p:nvSpPr>
        <p:spPr bwMode="auto">
          <a:xfrm>
            <a:off x="1090597" y="2409031"/>
            <a:ext cx="563563" cy="369887"/>
          </a:xfrm>
          <a:prstGeom prst="rect">
            <a:avLst/>
          </a:prstGeom>
          <a:noFill/>
          <a:ln w="9525">
            <a:noFill/>
            <a:miter lim="800000"/>
            <a:headEnd/>
            <a:tailEnd/>
          </a:ln>
          <a:effectLst/>
        </p:spPr>
        <p:txBody>
          <a:bodyPr wrap="none">
            <a:spAutoFit/>
          </a:bodyPr>
          <a:lstStyle/>
          <a:p>
            <a:pPr algn="ctr"/>
            <a:r>
              <a:rPr lang="en-US" altLang="zh-CN" dirty="0">
                <a:solidFill>
                  <a:schemeClr val="bg1"/>
                </a:solidFill>
                <a:latin typeface="Agency FB" panose="020B0503020202020204" pitchFamily="34" charset="0"/>
                <a:ea typeface="方正喵呜体" panose="02010600010101010101" pitchFamily="2" charset="-122"/>
              </a:rPr>
              <a:t>BF=0</a:t>
            </a:r>
          </a:p>
        </p:txBody>
      </p:sp>
      <p:sp>
        <p:nvSpPr>
          <p:cNvPr id="98" name="Oval 3"/>
          <p:cNvSpPr>
            <a:spLocks noChangeArrowheads="1"/>
          </p:cNvSpPr>
          <p:nvPr/>
        </p:nvSpPr>
        <p:spPr bwMode="auto">
          <a:xfrm>
            <a:off x="2925104" y="203676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16</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99" name="Line 7"/>
          <p:cNvSpPr>
            <a:spLocks noChangeShapeType="1"/>
          </p:cNvSpPr>
          <p:nvPr/>
        </p:nvSpPr>
        <p:spPr bwMode="auto">
          <a:xfrm flipH="1">
            <a:off x="2578472" y="2417763"/>
            <a:ext cx="422832" cy="491570"/>
          </a:xfrm>
          <a:prstGeom prst="line">
            <a:avLst/>
          </a:prstGeom>
          <a:solidFill>
            <a:schemeClr val="tx1"/>
          </a:solid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0" name="Oval 8"/>
          <p:cNvSpPr>
            <a:spLocks noChangeArrowheads="1"/>
          </p:cNvSpPr>
          <p:nvPr/>
        </p:nvSpPr>
        <p:spPr bwMode="auto">
          <a:xfrm>
            <a:off x="2315504" y="2722563"/>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01" name="Text Box 12"/>
          <p:cNvSpPr txBox="1">
            <a:spLocks noChangeArrowheads="1"/>
          </p:cNvSpPr>
          <p:nvPr/>
        </p:nvSpPr>
        <p:spPr bwMode="auto">
          <a:xfrm>
            <a:off x="2878622" y="1625601"/>
            <a:ext cx="551754"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2" name="Text Box 12"/>
          <p:cNvSpPr txBox="1">
            <a:spLocks noChangeArrowheads="1"/>
          </p:cNvSpPr>
          <p:nvPr/>
        </p:nvSpPr>
        <p:spPr bwMode="auto">
          <a:xfrm>
            <a:off x="2243368" y="2422182"/>
            <a:ext cx="575800" cy="369332"/>
          </a:xfrm>
          <a:prstGeom prst="rect">
            <a:avLst/>
          </a:prstGeom>
          <a:noFill/>
          <a:ln w="9525">
            <a:noFill/>
            <a:miter lim="800000"/>
            <a:headEnd/>
            <a:tailEnd/>
          </a:ln>
          <a:effectLst/>
        </p:spPr>
        <p:txBody>
          <a:bodyPr wrap="none">
            <a:spAutoFit/>
          </a:bodyPr>
          <a:lstStyle/>
          <a:p>
            <a:pPr algn="ctr"/>
            <a:r>
              <a:rPr lang="en-US" altLang="zh-CN" dirty="0">
                <a:solidFill>
                  <a:schemeClr val="bg1"/>
                </a:solidFill>
                <a:latin typeface="Agency FB" panose="020B0503020202020204" pitchFamily="34" charset="0"/>
                <a:ea typeface="方正喵呜体" panose="02010600010101010101" pitchFamily="2" charset="-122"/>
              </a:rPr>
              <a:t>BF</a:t>
            </a:r>
            <a:r>
              <a:rPr lang="en-US" altLang="zh-CN" dirty="0" smtClean="0">
                <a:solidFill>
                  <a:schemeClr val="bg1"/>
                </a:solidFill>
                <a:latin typeface="Agency FB" panose="020B0503020202020204" pitchFamily="34" charset="0"/>
                <a:ea typeface="方正喵呜体" panose="02010600010101010101" pitchFamily="2" charset="-122"/>
              </a:rPr>
              <a:t>=-1</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3" name="Oval 8"/>
          <p:cNvSpPr>
            <a:spLocks noChangeArrowheads="1"/>
          </p:cNvSpPr>
          <p:nvPr/>
        </p:nvSpPr>
        <p:spPr bwMode="auto">
          <a:xfrm>
            <a:off x="2857500" y="347027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7</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105" name="Text Box 12"/>
          <p:cNvSpPr txBox="1">
            <a:spLocks noChangeArrowheads="1"/>
          </p:cNvSpPr>
          <p:nvPr/>
        </p:nvSpPr>
        <p:spPr bwMode="auto">
          <a:xfrm>
            <a:off x="5446561" y="1860312"/>
            <a:ext cx="562975"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BF=0</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6" name="Text Box 12"/>
          <p:cNvSpPr txBox="1">
            <a:spLocks noChangeArrowheads="1"/>
          </p:cNvSpPr>
          <p:nvPr/>
        </p:nvSpPr>
        <p:spPr bwMode="auto">
          <a:xfrm>
            <a:off x="7486088" y="1883967"/>
            <a:ext cx="57580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BF=-1</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7" name="Text Box 12"/>
          <p:cNvSpPr txBox="1">
            <a:spLocks noChangeArrowheads="1"/>
          </p:cNvSpPr>
          <p:nvPr/>
        </p:nvSpPr>
        <p:spPr bwMode="auto">
          <a:xfrm>
            <a:off x="8264851" y="2531031"/>
            <a:ext cx="508473"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BF=1</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8" name="Text Box 12"/>
          <p:cNvSpPr txBox="1">
            <a:spLocks noChangeArrowheads="1"/>
          </p:cNvSpPr>
          <p:nvPr/>
        </p:nvSpPr>
        <p:spPr bwMode="auto">
          <a:xfrm>
            <a:off x="1150069" y="3494365"/>
            <a:ext cx="61908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09" name="Text Box 12"/>
          <p:cNvSpPr txBox="1">
            <a:spLocks noChangeArrowheads="1"/>
          </p:cNvSpPr>
          <p:nvPr/>
        </p:nvSpPr>
        <p:spPr bwMode="auto">
          <a:xfrm>
            <a:off x="1934711" y="4206915"/>
            <a:ext cx="551754"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10" name="Text Box 12"/>
          <p:cNvSpPr txBox="1">
            <a:spLocks noChangeArrowheads="1"/>
          </p:cNvSpPr>
          <p:nvPr/>
        </p:nvSpPr>
        <p:spPr bwMode="auto">
          <a:xfrm>
            <a:off x="4050176" y="3562921"/>
            <a:ext cx="57580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BF=-1</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111" name="Text Box 12"/>
          <p:cNvSpPr txBox="1">
            <a:spLocks noChangeArrowheads="1"/>
          </p:cNvSpPr>
          <p:nvPr/>
        </p:nvSpPr>
        <p:spPr bwMode="auto">
          <a:xfrm>
            <a:off x="6250425" y="3517240"/>
            <a:ext cx="61908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Tree>
    <p:extLst>
      <p:ext uri="{BB962C8B-B14F-4D97-AF65-F5344CB8AC3E}">
        <p14:creationId xmlns:p14="http://schemas.microsoft.com/office/powerpoint/2010/main" val="289881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7529352" y="1367678"/>
            <a:ext cx="1409700" cy="457200"/>
          </a:xfrm>
          <a:prstGeom prst="rect">
            <a:avLst/>
          </a:prstGeom>
          <a:noFill/>
          <a:ln w="9525">
            <a:noFill/>
            <a:miter lim="800000"/>
            <a:headEnd/>
            <a:tailEnd/>
          </a:ln>
          <a:effectLst/>
        </p:spPr>
        <p:txBody>
          <a:bodyPr wrap="none">
            <a:spAutoFit/>
          </a:bodyPr>
          <a:lstStyle/>
          <a:p>
            <a:pPr algn="ctr"/>
            <a:r>
              <a:rPr lang="zh-CN" altLang="en-US" sz="2400" b="1" dirty="0">
                <a:solidFill>
                  <a:schemeClr val="bg1"/>
                </a:solidFill>
                <a:latin typeface="方正喵呜体" panose="02010600010101010101" pitchFamily="2" charset="-122"/>
                <a:ea typeface="方正喵呜体" panose="02010600010101010101" pitchFamily="2" charset="-122"/>
              </a:rPr>
              <a:t>右左双旋</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7" name="Text Box 54"/>
          <p:cNvSpPr txBox="1">
            <a:spLocks noChangeArrowheads="1"/>
          </p:cNvSpPr>
          <p:nvPr/>
        </p:nvSpPr>
        <p:spPr bwMode="auto">
          <a:xfrm>
            <a:off x="484026" y="1233812"/>
            <a:ext cx="1103313" cy="457200"/>
          </a:xfrm>
          <a:prstGeom prst="rect">
            <a:avLst/>
          </a:prstGeom>
          <a:noFill/>
          <a:ln w="9525">
            <a:noFill/>
            <a:miter lim="800000"/>
            <a:headEnd/>
            <a:tailEnd/>
          </a:ln>
          <a:effectLst/>
        </p:spPr>
        <p:txBody>
          <a:bodyPr wrap="none">
            <a:spAutoFit/>
          </a:bodyPr>
          <a:lstStyle/>
          <a:p>
            <a:pPr algn="ctr"/>
            <a:r>
              <a:rPr lang="zh-CN" altLang="en-US" sz="2400" b="1" dirty="0">
                <a:solidFill>
                  <a:schemeClr val="bg1"/>
                </a:solidFill>
                <a:latin typeface="方正喵呜体" panose="02010600010101010101" pitchFamily="2" charset="-122"/>
                <a:ea typeface="方正喵呜体" panose="02010600010101010101" pitchFamily="2" charset="-122"/>
              </a:rPr>
              <a:t>左单旋</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62" name="Line 7"/>
          <p:cNvSpPr>
            <a:spLocks noChangeShapeType="1"/>
          </p:cNvSpPr>
          <p:nvPr/>
        </p:nvSpPr>
        <p:spPr bwMode="auto">
          <a:xfrm>
            <a:off x="1658324" y="5071622"/>
            <a:ext cx="152400" cy="3810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3" name="Line 8"/>
          <p:cNvSpPr>
            <a:spLocks noChangeShapeType="1"/>
          </p:cNvSpPr>
          <p:nvPr/>
        </p:nvSpPr>
        <p:spPr bwMode="auto">
          <a:xfrm flipH="1">
            <a:off x="2572724" y="5071622"/>
            <a:ext cx="228600" cy="3810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4" name="Line 9"/>
          <p:cNvSpPr>
            <a:spLocks noChangeShapeType="1"/>
          </p:cNvSpPr>
          <p:nvPr/>
        </p:nvSpPr>
        <p:spPr bwMode="auto">
          <a:xfrm>
            <a:off x="3029924" y="5071622"/>
            <a:ext cx="5334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5" name="Line 10"/>
          <p:cNvSpPr>
            <a:spLocks noChangeShapeType="1"/>
          </p:cNvSpPr>
          <p:nvPr/>
        </p:nvSpPr>
        <p:spPr bwMode="auto">
          <a:xfrm>
            <a:off x="2344124" y="4385822"/>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6" name="Oval 15"/>
          <p:cNvSpPr>
            <a:spLocks noChangeArrowheads="1"/>
          </p:cNvSpPr>
          <p:nvPr/>
        </p:nvSpPr>
        <p:spPr bwMode="auto">
          <a:xfrm>
            <a:off x="2648924" y="4690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18</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7" name="Oval 25"/>
          <p:cNvSpPr>
            <a:spLocks noChangeArrowheads="1"/>
          </p:cNvSpPr>
          <p:nvPr/>
        </p:nvSpPr>
        <p:spPr bwMode="auto">
          <a:xfrm>
            <a:off x="2267924" y="5452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0" name="Oval 43"/>
          <p:cNvSpPr>
            <a:spLocks noChangeArrowheads="1"/>
          </p:cNvSpPr>
          <p:nvPr/>
        </p:nvSpPr>
        <p:spPr bwMode="auto">
          <a:xfrm>
            <a:off x="1353524" y="4690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p>
        </p:txBody>
      </p:sp>
      <p:sp>
        <p:nvSpPr>
          <p:cNvPr id="71" name="Line 44"/>
          <p:cNvSpPr>
            <a:spLocks noChangeShapeType="1"/>
          </p:cNvSpPr>
          <p:nvPr/>
        </p:nvSpPr>
        <p:spPr bwMode="auto">
          <a:xfrm flipH="1">
            <a:off x="972524" y="5071622"/>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2" name="Oval 45"/>
          <p:cNvSpPr>
            <a:spLocks noChangeArrowheads="1"/>
          </p:cNvSpPr>
          <p:nvPr/>
        </p:nvSpPr>
        <p:spPr bwMode="auto">
          <a:xfrm>
            <a:off x="667724" y="5452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3" name="Oval 47"/>
          <p:cNvSpPr>
            <a:spLocks noChangeArrowheads="1"/>
          </p:cNvSpPr>
          <p:nvPr/>
        </p:nvSpPr>
        <p:spPr bwMode="auto">
          <a:xfrm>
            <a:off x="3267270" y="5452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4" name="Line 49"/>
          <p:cNvSpPr>
            <a:spLocks noChangeShapeType="1"/>
          </p:cNvSpPr>
          <p:nvPr/>
        </p:nvSpPr>
        <p:spPr bwMode="auto">
          <a:xfrm flipH="1">
            <a:off x="1734524" y="438582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5" name="Oval 50"/>
          <p:cNvSpPr>
            <a:spLocks noChangeArrowheads="1"/>
          </p:cNvSpPr>
          <p:nvPr/>
        </p:nvSpPr>
        <p:spPr bwMode="auto">
          <a:xfrm>
            <a:off x="2039324" y="40048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76" name="Oval 55"/>
          <p:cNvSpPr>
            <a:spLocks noChangeArrowheads="1"/>
          </p:cNvSpPr>
          <p:nvPr/>
        </p:nvSpPr>
        <p:spPr bwMode="auto">
          <a:xfrm>
            <a:off x="1658324" y="545262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8" name="Line 13"/>
          <p:cNvSpPr>
            <a:spLocks noChangeShapeType="1"/>
          </p:cNvSpPr>
          <p:nvPr/>
        </p:nvSpPr>
        <p:spPr bwMode="auto">
          <a:xfrm>
            <a:off x="2750976" y="1473525"/>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9" name="Line 14"/>
          <p:cNvSpPr>
            <a:spLocks noChangeShapeType="1"/>
          </p:cNvSpPr>
          <p:nvPr/>
        </p:nvSpPr>
        <p:spPr bwMode="auto">
          <a:xfrm>
            <a:off x="3360576" y="2159325"/>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1" name="Line 18"/>
          <p:cNvSpPr>
            <a:spLocks noChangeShapeType="1"/>
          </p:cNvSpPr>
          <p:nvPr/>
        </p:nvSpPr>
        <p:spPr bwMode="auto">
          <a:xfrm flipH="1">
            <a:off x="1531776" y="2235525"/>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2" name="Oval 19"/>
          <p:cNvSpPr>
            <a:spLocks noChangeArrowheads="1"/>
          </p:cNvSpPr>
          <p:nvPr/>
        </p:nvSpPr>
        <p:spPr bwMode="auto">
          <a:xfrm>
            <a:off x="1150776" y="25403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53" name="Oval 20"/>
          <p:cNvSpPr>
            <a:spLocks noChangeArrowheads="1"/>
          </p:cNvSpPr>
          <p:nvPr/>
        </p:nvSpPr>
        <p:spPr bwMode="auto">
          <a:xfrm>
            <a:off x="3055776" y="18545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55" name="Line 46"/>
          <p:cNvSpPr>
            <a:spLocks noChangeShapeType="1"/>
          </p:cNvSpPr>
          <p:nvPr/>
        </p:nvSpPr>
        <p:spPr bwMode="auto">
          <a:xfrm>
            <a:off x="2141376" y="2235525"/>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6" name="Oval 51"/>
          <p:cNvSpPr>
            <a:spLocks noChangeArrowheads="1"/>
          </p:cNvSpPr>
          <p:nvPr/>
        </p:nvSpPr>
        <p:spPr bwMode="auto">
          <a:xfrm>
            <a:off x="2369976" y="25403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58" name="Line 62"/>
          <p:cNvSpPr>
            <a:spLocks noChangeShapeType="1"/>
          </p:cNvSpPr>
          <p:nvPr/>
        </p:nvSpPr>
        <p:spPr bwMode="auto">
          <a:xfrm flipH="1">
            <a:off x="2141376" y="1549725"/>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9" name="Oval 63"/>
          <p:cNvSpPr>
            <a:spLocks noChangeArrowheads="1"/>
          </p:cNvSpPr>
          <p:nvPr/>
        </p:nvSpPr>
        <p:spPr bwMode="auto">
          <a:xfrm>
            <a:off x="1836576" y="18545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p>
        </p:txBody>
      </p:sp>
      <p:sp>
        <p:nvSpPr>
          <p:cNvPr id="60" name="Oval 64"/>
          <p:cNvSpPr>
            <a:spLocks noChangeArrowheads="1"/>
          </p:cNvSpPr>
          <p:nvPr/>
        </p:nvSpPr>
        <p:spPr bwMode="auto">
          <a:xfrm>
            <a:off x="2446176" y="11687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61" name="Oval 67"/>
          <p:cNvSpPr>
            <a:spLocks noChangeArrowheads="1"/>
          </p:cNvSpPr>
          <p:nvPr/>
        </p:nvSpPr>
        <p:spPr bwMode="auto">
          <a:xfrm>
            <a:off x="3665376" y="2540325"/>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1" name="Line 3"/>
          <p:cNvSpPr>
            <a:spLocks noChangeShapeType="1"/>
          </p:cNvSpPr>
          <p:nvPr/>
        </p:nvSpPr>
        <p:spPr bwMode="auto">
          <a:xfrm>
            <a:off x="5654514" y="4881887"/>
            <a:ext cx="152400" cy="3810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2" name="Line 4"/>
          <p:cNvSpPr>
            <a:spLocks noChangeShapeType="1"/>
          </p:cNvSpPr>
          <p:nvPr/>
        </p:nvSpPr>
        <p:spPr bwMode="auto">
          <a:xfrm flipH="1">
            <a:off x="6111714" y="4881887"/>
            <a:ext cx="762000" cy="12192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3" name="Line 5"/>
          <p:cNvSpPr>
            <a:spLocks noChangeShapeType="1"/>
          </p:cNvSpPr>
          <p:nvPr/>
        </p:nvSpPr>
        <p:spPr bwMode="auto">
          <a:xfrm>
            <a:off x="6416514" y="4196087"/>
            <a:ext cx="5334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4" name="Line 6"/>
          <p:cNvSpPr>
            <a:spLocks noChangeShapeType="1"/>
          </p:cNvSpPr>
          <p:nvPr/>
        </p:nvSpPr>
        <p:spPr bwMode="auto">
          <a:xfrm flipH="1">
            <a:off x="5654514" y="4196087"/>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5" name="Oval 16"/>
          <p:cNvSpPr>
            <a:spLocks noChangeArrowheads="1"/>
          </p:cNvSpPr>
          <p:nvPr/>
        </p:nvSpPr>
        <p:spPr bwMode="auto">
          <a:xfrm>
            <a:off x="6721314" y="4500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18</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6" name="Line 21"/>
          <p:cNvSpPr>
            <a:spLocks noChangeShapeType="1"/>
          </p:cNvSpPr>
          <p:nvPr/>
        </p:nvSpPr>
        <p:spPr bwMode="auto">
          <a:xfrm flipH="1">
            <a:off x="4816314" y="4805687"/>
            <a:ext cx="685800" cy="6858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7" name="Oval 22"/>
          <p:cNvSpPr>
            <a:spLocks noChangeArrowheads="1"/>
          </p:cNvSpPr>
          <p:nvPr/>
        </p:nvSpPr>
        <p:spPr bwMode="auto">
          <a:xfrm>
            <a:off x="4587714" y="5262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0" name="Oval 56"/>
          <p:cNvSpPr>
            <a:spLocks noChangeArrowheads="1"/>
          </p:cNvSpPr>
          <p:nvPr/>
        </p:nvSpPr>
        <p:spPr bwMode="auto">
          <a:xfrm>
            <a:off x="5349714" y="4500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p>
        </p:txBody>
      </p:sp>
      <p:sp>
        <p:nvSpPr>
          <p:cNvPr id="41" name="Oval 57"/>
          <p:cNvSpPr>
            <a:spLocks noChangeArrowheads="1"/>
          </p:cNvSpPr>
          <p:nvPr/>
        </p:nvSpPr>
        <p:spPr bwMode="auto">
          <a:xfrm>
            <a:off x="6260939" y="5262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2" name="Oval 58"/>
          <p:cNvSpPr>
            <a:spLocks noChangeArrowheads="1"/>
          </p:cNvSpPr>
          <p:nvPr/>
        </p:nvSpPr>
        <p:spPr bwMode="auto">
          <a:xfrm>
            <a:off x="5806914" y="61010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14</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3" name="Line 66"/>
          <p:cNvSpPr>
            <a:spLocks noChangeShapeType="1"/>
          </p:cNvSpPr>
          <p:nvPr/>
        </p:nvSpPr>
        <p:spPr bwMode="auto">
          <a:xfrm>
            <a:off x="7102314" y="4881887"/>
            <a:ext cx="5334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4" name="Oval 68"/>
          <p:cNvSpPr>
            <a:spLocks noChangeArrowheads="1"/>
          </p:cNvSpPr>
          <p:nvPr/>
        </p:nvSpPr>
        <p:spPr bwMode="auto">
          <a:xfrm>
            <a:off x="7483314" y="5262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5" name="Oval 69"/>
          <p:cNvSpPr>
            <a:spLocks noChangeArrowheads="1"/>
          </p:cNvSpPr>
          <p:nvPr/>
        </p:nvSpPr>
        <p:spPr bwMode="auto">
          <a:xfrm>
            <a:off x="5654514" y="52628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7" name="Oval 72"/>
          <p:cNvSpPr>
            <a:spLocks noChangeArrowheads="1"/>
          </p:cNvSpPr>
          <p:nvPr/>
        </p:nvSpPr>
        <p:spPr bwMode="auto">
          <a:xfrm>
            <a:off x="6035514" y="3815087"/>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3" name="Line 11"/>
          <p:cNvSpPr>
            <a:spLocks noChangeShapeType="1"/>
          </p:cNvSpPr>
          <p:nvPr/>
        </p:nvSpPr>
        <p:spPr bwMode="auto">
          <a:xfrm>
            <a:off x="5502114" y="217361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4" name="Line 12"/>
          <p:cNvSpPr>
            <a:spLocks noChangeShapeType="1"/>
          </p:cNvSpPr>
          <p:nvPr/>
        </p:nvSpPr>
        <p:spPr bwMode="auto">
          <a:xfrm flipH="1">
            <a:off x="4892514" y="2097412"/>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6" name="Oval 30"/>
          <p:cNvSpPr>
            <a:spLocks noChangeArrowheads="1"/>
          </p:cNvSpPr>
          <p:nvPr/>
        </p:nvSpPr>
        <p:spPr bwMode="auto">
          <a:xfrm>
            <a:off x="5197314" y="17926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7</a:t>
            </a:r>
          </a:p>
        </p:txBody>
      </p:sp>
      <p:sp>
        <p:nvSpPr>
          <p:cNvPr id="17" name="Oval 31"/>
          <p:cNvSpPr>
            <a:spLocks noChangeArrowheads="1"/>
          </p:cNvSpPr>
          <p:nvPr/>
        </p:nvSpPr>
        <p:spPr bwMode="auto">
          <a:xfrm>
            <a:off x="4587714" y="24784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8" name="Oval 32"/>
          <p:cNvSpPr>
            <a:spLocks noChangeArrowheads="1"/>
          </p:cNvSpPr>
          <p:nvPr/>
        </p:nvSpPr>
        <p:spPr bwMode="auto">
          <a:xfrm>
            <a:off x="5730714" y="24784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0" name="Oval 36"/>
          <p:cNvSpPr>
            <a:spLocks noChangeArrowheads="1"/>
          </p:cNvSpPr>
          <p:nvPr/>
        </p:nvSpPr>
        <p:spPr bwMode="auto">
          <a:xfrm>
            <a:off x="6568914" y="31642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18</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1" name="Line 37"/>
          <p:cNvSpPr>
            <a:spLocks noChangeShapeType="1"/>
          </p:cNvSpPr>
          <p:nvPr/>
        </p:nvSpPr>
        <p:spPr bwMode="auto">
          <a:xfrm flipH="1">
            <a:off x="6949914" y="285941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2" name="Oval 38"/>
          <p:cNvSpPr>
            <a:spLocks noChangeArrowheads="1"/>
          </p:cNvSpPr>
          <p:nvPr/>
        </p:nvSpPr>
        <p:spPr bwMode="auto">
          <a:xfrm>
            <a:off x="7254714" y="24784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3" name="Line 39"/>
          <p:cNvSpPr>
            <a:spLocks noChangeShapeType="1"/>
          </p:cNvSpPr>
          <p:nvPr/>
        </p:nvSpPr>
        <p:spPr bwMode="auto">
          <a:xfrm>
            <a:off x="6264114" y="148781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4" name="Line 40"/>
          <p:cNvSpPr>
            <a:spLocks noChangeShapeType="1"/>
          </p:cNvSpPr>
          <p:nvPr/>
        </p:nvSpPr>
        <p:spPr bwMode="auto">
          <a:xfrm flipH="1">
            <a:off x="5578314" y="148781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5" name="Oval 41"/>
          <p:cNvSpPr>
            <a:spLocks noChangeArrowheads="1"/>
          </p:cNvSpPr>
          <p:nvPr/>
        </p:nvSpPr>
        <p:spPr bwMode="auto">
          <a:xfrm>
            <a:off x="5883114" y="11068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11</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27" name="Oval 48"/>
          <p:cNvSpPr>
            <a:spLocks noChangeArrowheads="1"/>
          </p:cNvSpPr>
          <p:nvPr/>
        </p:nvSpPr>
        <p:spPr bwMode="auto">
          <a:xfrm>
            <a:off x="6568914" y="1792612"/>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8" name="Line 65"/>
          <p:cNvSpPr>
            <a:spLocks noChangeShapeType="1"/>
          </p:cNvSpPr>
          <p:nvPr/>
        </p:nvSpPr>
        <p:spPr bwMode="auto">
          <a:xfrm>
            <a:off x="6949914" y="2173612"/>
            <a:ext cx="3810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0" name="Freeform 73"/>
          <p:cNvSpPr>
            <a:spLocks/>
          </p:cNvSpPr>
          <p:nvPr/>
        </p:nvSpPr>
        <p:spPr bwMode="auto">
          <a:xfrm>
            <a:off x="6314914" y="1525912"/>
            <a:ext cx="1524000" cy="2298700"/>
          </a:xfrm>
          <a:custGeom>
            <a:avLst/>
            <a:gdLst/>
            <a:ahLst/>
            <a:cxnLst>
              <a:cxn ang="0">
                <a:pos x="160" y="72"/>
              </a:cxn>
              <a:cxn ang="0">
                <a:pos x="64" y="168"/>
              </a:cxn>
              <a:cxn ang="0">
                <a:pos x="16" y="312"/>
              </a:cxn>
              <a:cxn ang="0">
                <a:pos x="160" y="504"/>
              </a:cxn>
              <a:cxn ang="0">
                <a:pos x="304" y="648"/>
              </a:cxn>
              <a:cxn ang="0">
                <a:pos x="304" y="792"/>
              </a:cxn>
              <a:cxn ang="0">
                <a:pos x="112" y="984"/>
              </a:cxn>
              <a:cxn ang="0">
                <a:pos x="64" y="1128"/>
              </a:cxn>
              <a:cxn ang="0">
                <a:pos x="64" y="1224"/>
              </a:cxn>
              <a:cxn ang="0">
                <a:pos x="112" y="1320"/>
              </a:cxn>
              <a:cxn ang="0">
                <a:pos x="256" y="1416"/>
              </a:cxn>
              <a:cxn ang="0">
                <a:pos x="448" y="1368"/>
              </a:cxn>
              <a:cxn ang="0">
                <a:pos x="880" y="936"/>
              </a:cxn>
              <a:cxn ang="0">
                <a:pos x="928" y="792"/>
              </a:cxn>
              <a:cxn ang="0">
                <a:pos x="928" y="648"/>
              </a:cxn>
              <a:cxn ang="0">
                <a:pos x="832" y="504"/>
              </a:cxn>
              <a:cxn ang="0">
                <a:pos x="400" y="72"/>
              </a:cxn>
              <a:cxn ang="0">
                <a:pos x="160" y="72"/>
              </a:cxn>
            </a:cxnLst>
            <a:rect l="0" t="0" r="r" b="b"/>
            <a:pathLst>
              <a:path w="960" h="1448">
                <a:moveTo>
                  <a:pt x="160" y="72"/>
                </a:moveTo>
                <a:cubicBezTo>
                  <a:pt x="104" y="88"/>
                  <a:pt x="88" y="128"/>
                  <a:pt x="64" y="168"/>
                </a:cubicBezTo>
                <a:cubicBezTo>
                  <a:pt x="40" y="208"/>
                  <a:pt x="0" y="256"/>
                  <a:pt x="16" y="312"/>
                </a:cubicBezTo>
                <a:cubicBezTo>
                  <a:pt x="32" y="368"/>
                  <a:pt x="112" y="448"/>
                  <a:pt x="160" y="504"/>
                </a:cubicBezTo>
                <a:cubicBezTo>
                  <a:pt x="208" y="560"/>
                  <a:pt x="280" y="600"/>
                  <a:pt x="304" y="648"/>
                </a:cubicBezTo>
                <a:cubicBezTo>
                  <a:pt x="328" y="696"/>
                  <a:pt x="336" y="736"/>
                  <a:pt x="304" y="792"/>
                </a:cubicBezTo>
                <a:cubicBezTo>
                  <a:pt x="272" y="848"/>
                  <a:pt x="152" y="928"/>
                  <a:pt x="112" y="984"/>
                </a:cubicBezTo>
                <a:cubicBezTo>
                  <a:pt x="72" y="1040"/>
                  <a:pt x="72" y="1088"/>
                  <a:pt x="64" y="1128"/>
                </a:cubicBezTo>
                <a:cubicBezTo>
                  <a:pt x="56" y="1168"/>
                  <a:pt x="56" y="1192"/>
                  <a:pt x="64" y="1224"/>
                </a:cubicBezTo>
                <a:cubicBezTo>
                  <a:pt x="72" y="1256"/>
                  <a:pt x="80" y="1288"/>
                  <a:pt x="112" y="1320"/>
                </a:cubicBezTo>
                <a:cubicBezTo>
                  <a:pt x="144" y="1352"/>
                  <a:pt x="200" y="1408"/>
                  <a:pt x="256" y="1416"/>
                </a:cubicBezTo>
                <a:cubicBezTo>
                  <a:pt x="312" y="1424"/>
                  <a:pt x="344" y="1448"/>
                  <a:pt x="448" y="1368"/>
                </a:cubicBezTo>
                <a:cubicBezTo>
                  <a:pt x="552" y="1288"/>
                  <a:pt x="800" y="1032"/>
                  <a:pt x="880" y="936"/>
                </a:cubicBezTo>
                <a:cubicBezTo>
                  <a:pt x="960" y="840"/>
                  <a:pt x="920" y="840"/>
                  <a:pt x="928" y="792"/>
                </a:cubicBezTo>
                <a:cubicBezTo>
                  <a:pt x="936" y="744"/>
                  <a:pt x="944" y="696"/>
                  <a:pt x="928" y="648"/>
                </a:cubicBezTo>
                <a:cubicBezTo>
                  <a:pt x="912" y="600"/>
                  <a:pt x="920" y="600"/>
                  <a:pt x="832" y="504"/>
                </a:cubicBezTo>
                <a:cubicBezTo>
                  <a:pt x="744" y="408"/>
                  <a:pt x="512" y="144"/>
                  <a:pt x="400" y="72"/>
                </a:cubicBezTo>
                <a:cubicBezTo>
                  <a:pt x="288" y="0"/>
                  <a:pt x="216" y="56"/>
                  <a:pt x="160" y="72"/>
                </a:cubicBezTo>
                <a:close/>
              </a:path>
            </a:pathLst>
          </a:custGeom>
          <a:noFill/>
          <a:ln w="19050" cap="flat" cmpd="sng">
            <a:solidFill>
              <a:srgbClr val="C00000"/>
            </a:solidFill>
            <a:prstDash val="sysDot"/>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8" name="Text Box 12"/>
          <p:cNvSpPr txBox="1">
            <a:spLocks noChangeArrowheads="1"/>
          </p:cNvSpPr>
          <p:nvPr/>
        </p:nvSpPr>
        <p:spPr bwMode="auto">
          <a:xfrm>
            <a:off x="6483256" y="1455546"/>
            <a:ext cx="61908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82" name="Rectangle 85"/>
          <p:cNvSpPr txBox="1">
            <a:spLocks noChangeArrowheads="1"/>
          </p:cNvSpPr>
          <p:nvPr/>
        </p:nvSpPr>
        <p:spPr>
          <a:xfrm>
            <a:off x="325405" y="309867"/>
            <a:ext cx="8229600" cy="593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ct val="10000"/>
              </a:spcBef>
              <a:buSzPct val="50000"/>
              <a:buNone/>
            </a:pPr>
            <a:r>
              <a:rPr kumimoji="1" lang="zh-CN" altLang="en-US" sz="2400" b="1" dirty="0" smtClean="0">
                <a:solidFill>
                  <a:schemeClr val="bg1"/>
                </a:solidFill>
                <a:latin typeface="方正喵呜体" panose="02010600010101010101" pitchFamily="2" charset="-122"/>
                <a:ea typeface="方正喵呜体" panose="02010600010101010101" pitchFamily="2" charset="-122"/>
              </a:rPr>
              <a:t>输入关键字序列为 </a:t>
            </a:r>
            <a:r>
              <a:rPr kumimoji="1" lang="en-US" altLang="zh-CN" sz="2400" b="1" dirty="0" smtClean="0">
                <a:solidFill>
                  <a:schemeClr val="bg1"/>
                </a:solidFill>
                <a:latin typeface="方正喵呜体" panose="02010600010101010101" pitchFamily="2" charset="-122"/>
                <a:ea typeface="方正喵呜体" panose="02010600010101010101" pitchFamily="2" charset="-122"/>
              </a:rPr>
              <a:t>{ 16, 3, 7, 11, 9, 26, 18, 14, 15 }</a:t>
            </a:r>
            <a:endParaRPr kumimoji="1" lang="zh-CN" altLang="en-US" sz="2400" b="1"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1853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H="1">
            <a:off x="6791130" y="2785188"/>
            <a:ext cx="3048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 name="Line 3"/>
          <p:cNvSpPr>
            <a:spLocks noChangeShapeType="1"/>
          </p:cNvSpPr>
          <p:nvPr/>
        </p:nvSpPr>
        <p:spPr bwMode="auto">
          <a:xfrm>
            <a:off x="6638730" y="2099388"/>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 name="Line 4"/>
          <p:cNvSpPr>
            <a:spLocks noChangeShapeType="1"/>
          </p:cNvSpPr>
          <p:nvPr/>
        </p:nvSpPr>
        <p:spPr bwMode="auto">
          <a:xfrm flipH="1">
            <a:off x="5800530" y="2023188"/>
            <a:ext cx="5334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 name="Line 5"/>
          <p:cNvSpPr>
            <a:spLocks noChangeShapeType="1"/>
          </p:cNvSpPr>
          <p:nvPr/>
        </p:nvSpPr>
        <p:spPr bwMode="auto">
          <a:xfrm>
            <a:off x="2447730" y="2099388"/>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 name="Line 6"/>
          <p:cNvSpPr>
            <a:spLocks noChangeShapeType="1"/>
          </p:cNvSpPr>
          <p:nvPr/>
        </p:nvSpPr>
        <p:spPr bwMode="auto">
          <a:xfrm flipH="1">
            <a:off x="2066730" y="3547188"/>
            <a:ext cx="304800" cy="5334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7" name="Line 7"/>
          <p:cNvSpPr>
            <a:spLocks noChangeShapeType="1"/>
          </p:cNvSpPr>
          <p:nvPr/>
        </p:nvSpPr>
        <p:spPr bwMode="auto">
          <a:xfrm>
            <a:off x="6867330" y="3547188"/>
            <a:ext cx="381000" cy="6858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 name="Line 8"/>
          <p:cNvSpPr>
            <a:spLocks noChangeShapeType="1"/>
          </p:cNvSpPr>
          <p:nvPr/>
        </p:nvSpPr>
        <p:spPr bwMode="auto">
          <a:xfrm>
            <a:off x="5800530" y="2785188"/>
            <a:ext cx="228600" cy="3810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9" name="Line 9"/>
          <p:cNvSpPr>
            <a:spLocks noChangeShapeType="1"/>
          </p:cNvSpPr>
          <p:nvPr/>
        </p:nvSpPr>
        <p:spPr bwMode="auto">
          <a:xfrm flipH="1">
            <a:off x="6257730" y="3547188"/>
            <a:ext cx="3048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 name="Line 10"/>
          <p:cNvSpPr>
            <a:spLocks noChangeShapeType="1"/>
          </p:cNvSpPr>
          <p:nvPr/>
        </p:nvSpPr>
        <p:spPr bwMode="auto">
          <a:xfrm>
            <a:off x="1609530" y="2861388"/>
            <a:ext cx="228600" cy="3810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 name="Line 11"/>
          <p:cNvSpPr>
            <a:spLocks noChangeShapeType="1"/>
          </p:cNvSpPr>
          <p:nvPr/>
        </p:nvSpPr>
        <p:spPr bwMode="auto">
          <a:xfrm flipH="1">
            <a:off x="2600130" y="2861388"/>
            <a:ext cx="228600" cy="381000"/>
          </a:xfrm>
          <a:prstGeom prst="line">
            <a:avLst/>
          </a:prstGeom>
          <a:noFill/>
          <a:ln w="38100">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2" name="Line 12"/>
          <p:cNvSpPr>
            <a:spLocks noChangeShapeType="1"/>
          </p:cNvSpPr>
          <p:nvPr/>
        </p:nvSpPr>
        <p:spPr bwMode="auto">
          <a:xfrm>
            <a:off x="2142930" y="4385388"/>
            <a:ext cx="4572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3" name="Line 13"/>
          <p:cNvSpPr>
            <a:spLocks noChangeShapeType="1"/>
          </p:cNvSpPr>
          <p:nvPr/>
        </p:nvSpPr>
        <p:spPr bwMode="auto">
          <a:xfrm flipH="1">
            <a:off x="5114730" y="2785188"/>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4" name="Line 14"/>
          <p:cNvSpPr>
            <a:spLocks noChangeShapeType="1"/>
          </p:cNvSpPr>
          <p:nvPr/>
        </p:nvSpPr>
        <p:spPr bwMode="auto">
          <a:xfrm>
            <a:off x="3133530" y="2861388"/>
            <a:ext cx="457200" cy="4572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5" name="Oval 15"/>
          <p:cNvSpPr>
            <a:spLocks noChangeArrowheads="1"/>
          </p:cNvSpPr>
          <p:nvPr/>
        </p:nvSpPr>
        <p:spPr bwMode="auto">
          <a:xfrm>
            <a:off x="2371530" y="48425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15</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6" name="Oval 16"/>
          <p:cNvSpPr>
            <a:spLocks noChangeArrowheads="1"/>
          </p:cNvSpPr>
          <p:nvPr/>
        </p:nvSpPr>
        <p:spPr bwMode="auto">
          <a:xfrm>
            <a:off x="6943530" y="2404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18</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18" name="Line 18"/>
          <p:cNvSpPr>
            <a:spLocks noChangeShapeType="1"/>
          </p:cNvSpPr>
          <p:nvPr/>
        </p:nvSpPr>
        <p:spPr bwMode="auto">
          <a:xfrm flipH="1">
            <a:off x="847530" y="2785188"/>
            <a:ext cx="609600" cy="6096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9" name="Oval 19"/>
          <p:cNvSpPr>
            <a:spLocks noChangeArrowheads="1"/>
          </p:cNvSpPr>
          <p:nvPr/>
        </p:nvSpPr>
        <p:spPr bwMode="auto">
          <a:xfrm>
            <a:off x="6189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0" name="Oval 20"/>
          <p:cNvSpPr>
            <a:spLocks noChangeArrowheads="1"/>
          </p:cNvSpPr>
          <p:nvPr/>
        </p:nvSpPr>
        <p:spPr bwMode="auto">
          <a:xfrm>
            <a:off x="2752530" y="2480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18</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1" name="Oval 21"/>
          <p:cNvSpPr>
            <a:spLocks noChangeArrowheads="1"/>
          </p:cNvSpPr>
          <p:nvPr/>
        </p:nvSpPr>
        <p:spPr bwMode="auto">
          <a:xfrm>
            <a:off x="22953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24" name="Text Box 24"/>
          <p:cNvSpPr txBox="1">
            <a:spLocks noChangeArrowheads="1"/>
          </p:cNvSpPr>
          <p:nvPr/>
        </p:nvSpPr>
        <p:spPr bwMode="auto">
          <a:xfrm>
            <a:off x="3633169" y="2225352"/>
            <a:ext cx="1416050" cy="457200"/>
          </a:xfrm>
          <a:prstGeom prst="rect">
            <a:avLst/>
          </a:prstGeom>
          <a:noFill/>
          <a:ln w="9525">
            <a:noFill/>
            <a:miter lim="800000"/>
            <a:headEnd/>
            <a:tailEnd/>
          </a:ln>
          <a:effectLst/>
        </p:spPr>
        <p:txBody>
          <a:bodyPr wrap="none">
            <a:spAutoFit/>
          </a:bodyPr>
          <a:lstStyle/>
          <a:p>
            <a:pPr algn="ctr"/>
            <a:r>
              <a:rPr lang="zh-CN" altLang="en-US" sz="2400" b="1">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左右双旋</a:t>
            </a: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5" name="Oval 25"/>
          <p:cNvSpPr>
            <a:spLocks noChangeArrowheads="1"/>
          </p:cNvSpPr>
          <p:nvPr/>
        </p:nvSpPr>
        <p:spPr bwMode="auto">
          <a:xfrm>
            <a:off x="5495730" y="2404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7</a:t>
            </a:r>
          </a:p>
        </p:txBody>
      </p:sp>
      <p:sp>
        <p:nvSpPr>
          <p:cNvPr id="26" name="Oval 26"/>
          <p:cNvSpPr>
            <a:spLocks noChangeArrowheads="1"/>
          </p:cNvSpPr>
          <p:nvPr/>
        </p:nvSpPr>
        <p:spPr bwMode="auto">
          <a:xfrm>
            <a:off x="47337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0" name="Oval 30"/>
          <p:cNvSpPr>
            <a:spLocks noChangeArrowheads="1"/>
          </p:cNvSpPr>
          <p:nvPr/>
        </p:nvSpPr>
        <p:spPr bwMode="auto">
          <a:xfrm>
            <a:off x="6257730" y="1718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1" name="Oval 31"/>
          <p:cNvSpPr>
            <a:spLocks noChangeArrowheads="1"/>
          </p:cNvSpPr>
          <p:nvPr/>
        </p:nvSpPr>
        <p:spPr bwMode="auto">
          <a:xfrm>
            <a:off x="1304730" y="2480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7</a:t>
            </a:r>
          </a:p>
        </p:txBody>
      </p:sp>
      <p:sp>
        <p:nvSpPr>
          <p:cNvPr id="32" name="Oval 32"/>
          <p:cNvSpPr>
            <a:spLocks noChangeArrowheads="1"/>
          </p:cNvSpPr>
          <p:nvPr/>
        </p:nvSpPr>
        <p:spPr bwMode="auto">
          <a:xfrm>
            <a:off x="1838130" y="4004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14</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3" name="Oval 33"/>
          <p:cNvSpPr>
            <a:spLocks noChangeArrowheads="1"/>
          </p:cNvSpPr>
          <p:nvPr/>
        </p:nvSpPr>
        <p:spPr bwMode="auto">
          <a:xfrm>
            <a:off x="16857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5" name="Oval 35"/>
          <p:cNvSpPr>
            <a:spLocks noChangeArrowheads="1"/>
          </p:cNvSpPr>
          <p:nvPr/>
        </p:nvSpPr>
        <p:spPr bwMode="auto">
          <a:xfrm>
            <a:off x="6943530" y="4004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6" name="Oval 36"/>
          <p:cNvSpPr>
            <a:spLocks noChangeArrowheads="1"/>
          </p:cNvSpPr>
          <p:nvPr/>
        </p:nvSpPr>
        <p:spPr bwMode="auto">
          <a:xfrm>
            <a:off x="64863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15</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39" name="Line 39"/>
          <p:cNvSpPr>
            <a:spLocks noChangeShapeType="1"/>
          </p:cNvSpPr>
          <p:nvPr/>
        </p:nvSpPr>
        <p:spPr bwMode="auto">
          <a:xfrm flipH="1">
            <a:off x="1685730" y="2023188"/>
            <a:ext cx="533400" cy="5334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0" name="Oval 40"/>
          <p:cNvSpPr>
            <a:spLocks noChangeArrowheads="1"/>
          </p:cNvSpPr>
          <p:nvPr/>
        </p:nvSpPr>
        <p:spPr bwMode="auto">
          <a:xfrm>
            <a:off x="2066730" y="17945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11</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1" name="Line 41"/>
          <p:cNvSpPr>
            <a:spLocks noChangeShapeType="1"/>
          </p:cNvSpPr>
          <p:nvPr/>
        </p:nvSpPr>
        <p:spPr bwMode="auto">
          <a:xfrm>
            <a:off x="7324530" y="2785188"/>
            <a:ext cx="685800" cy="685800"/>
          </a:xfrm>
          <a:prstGeom prst="line">
            <a:avLst/>
          </a:prstGeom>
          <a:noFill/>
          <a:ln w="28575">
            <a:solidFill>
              <a:schemeClr val="bg1"/>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2" name="Oval 42"/>
          <p:cNvSpPr>
            <a:spLocks noChangeArrowheads="1"/>
          </p:cNvSpPr>
          <p:nvPr/>
        </p:nvSpPr>
        <p:spPr bwMode="auto">
          <a:xfrm>
            <a:off x="34383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3" name="Oval 43"/>
          <p:cNvSpPr>
            <a:spLocks noChangeArrowheads="1"/>
          </p:cNvSpPr>
          <p:nvPr/>
        </p:nvSpPr>
        <p:spPr bwMode="auto">
          <a:xfrm>
            <a:off x="77055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26</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4" name="Oval 44"/>
          <p:cNvSpPr>
            <a:spLocks noChangeArrowheads="1"/>
          </p:cNvSpPr>
          <p:nvPr/>
        </p:nvSpPr>
        <p:spPr bwMode="auto">
          <a:xfrm>
            <a:off x="6029130" y="40043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14</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7" name="Oval 47"/>
          <p:cNvSpPr>
            <a:spLocks noChangeArrowheads="1"/>
          </p:cNvSpPr>
          <p:nvPr/>
        </p:nvSpPr>
        <p:spPr bwMode="auto">
          <a:xfrm>
            <a:off x="5876730" y="3166188"/>
            <a:ext cx="457200" cy="457200"/>
          </a:xfrm>
          <a:prstGeom prst="ellipse">
            <a:avLst/>
          </a:prstGeom>
          <a:solidFill>
            <a:schemeClr val="tx1"/>
          </a:solidFill>
          <a:ln w="28575">
            <a:solidFill>
              <a:schemeClr val="bg1"/>
            </a:solidFill>
            <a:round/>
            <a:headEnd/>
            <a:tailEnd/>
          </a:ln>
          <a:effectLst/>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9</a:t>
            </a:r>
            <a:endParaRPr lang="en-US" altLang="zh-CN" sz="2400">
              <a:solidFill>
                <a:schemeClr val="bg1"/>
              </a:solidFill>
              <a:latin typeface="方正喵呜体" panose="02010600010101010101" pitchFamily="2" charset="-122"/>
              <a:ea typeface="方正喵呜体" panose="02010600010101010101" pitchFamily="2" charset="-122"/>
            </a:endParaRPr>
          </a:p>
        </p:txBody>
      </p:sp>
      <p:sp>
        <p:nvSpPr>
          <p:cNvPr id="48" name="Freeform 49"/>
          <p:cNvSpPr>
            <a:spLocks/>
          </p:cNvSpPr>
          <p:nvPr/>
        </p:nvSpPr>
        <p:spPr bwMode="auto">
          <a:xfrm>
            <a:off x="1673030" y="2975688"/>
            <a:ext cx="1320800" cy="2501900"/>
          </a:xfrm>
          <a:custGeom>
            <a:avLst/>
            <a:gdLst/>
            <a:ahLst/>
            <a:cxnLst>
              <a:cxn ang="0">
                <a:pos x="440" y="72"/>
              </a:cxn>
              <a:cxn ang="0">
                <a:pos x="344" y="216"/>
              </a:cxn>
              <a:cxn ang="0">
                <a:pos x="296" y="408"/>
              </a:cxn>
              <a:cxn ang="0">
                <a:pos x="104" y="600"/>
              </a:cxn>
              <a:cxn ang="0">
                <a:pos x="8" y="744"/>
              </a:cxn>
              <a:cxn ang="0">
                <a:pos x="56" y="984"/>
              </a:cxn>
              <a:cxn ang="0">
                <a:pos x="344" y="1416"/>
              </a:cxn>
              <a:cxn ang="0">
                <a:pos x="536" y="1560"/>
              </a:cxn>
              <a:cxn ang="0">
                <a:pos x="728" y="1512"/>
              </a:cxn>
              <a:cxn ang="0">
                <a:pos x="824" y="1368"/>
              </a:cxn>
              <a:cxn ang="0">
                <a:pos x="776" y="1176"/>
              </a:cxn>
              <a:cxn ang="0">
                <a:pos x="536" y="888"/>
              </a:cxn>
              <a:cxn ang="0">
                <a:pos x="584" y="600"/>
              </a:cxn>
              <a:cxn ang="0">
                <a:pos x="728" y="456"/>
              </a:cxn>
              <a:cxn ang="0">
                <a:pos x="776" y="312"/>
              </a:cxn>
              <a:cxn ang="0">
                <a:pos x="776" y="168"/>
              </a:cxn>
              <a:cxn ang="0">
                <a:pos x="632" y="24"/>
              </a:cxn>
              <a:cxn ang="0">
                <a:pos x="488" y="24"/>
              </a:cxn>
              <a:cxn ang="0">
                <a:pos x="440" y="72"/>
              </a:cxn>
            </a:cxnLst>
            <a:rect l="0" t="0" r="r" b="b"/>
            <a:pathLst>
              <a:path w="832" h="1576">
                <a:moveTo>
                  <a:pt x="440" y="72"/>
                </a:moveTo>
                <a:cubicBezTo>
                  <a:pt x="416" y="104"/>
                  <a:pt x="368" y="160"/>
                  <a:pt x="344" y="216"/>
                </a:cubicBezTo>
                <a:cubicBezTo>
                  <a:pt x="320" y="272"/>
                  <a:pt x="336" y="344"/>
                  <a:pt x="296" y="408"/>
                </a:cubicBezTo>
                <a:cubicBezTo>
                  <a:pt x="256" y="472"/>
                  <a:pt x="152" y="544"/>
                  <a:pt x="104" y="600"/>
                </a:cubicBezTo>
                <a:cubicBezTo>
                  <a:pt x="56" y="656"/>
                  <a:pt x="16" y="680"/>
                  <a:pt x="8" y="744"/>
                </a:cubicBezTo>
                <a:cubicBezTo>
                  <a:pt x="0" y="808"/>
                  <a:pt x="0" y="872"/>
                  <a:pt x="56" y="984"/>
                </a:cubicBezTo>
                <a:cubicBezTo>
                  <a:pt x="112" y="1096"/>
                  <a:pt x="264" y="1320"/>
                  <a:pt x="344" y="1416"/>
                </a:cubicBezTo>
                <a:cubicBezTo>
                  <a:pt x="424" y="1512"/>
                  <a:pt x="472" y="1544"/>
                  <a:pt x="536" y="1560"/>
                </a:cubicBezTo>
                <a:cubicBezTo>
                  <a:pt x="600" y="1576"/>
                  <a:pt x="680" y="1544"/>
                  <a:pt x="728" y="1512"/>
                </a:cubicBezTo>
                <a:cubicBezTo>
                  <a:pt x="776" y="1480"/>
                  <a:pt x="816" y="1424"/>
                  <a:pt x="824" y="1368"/>
                </a:cubicBezTo>
                <a:cubicBezTo>
                  <a:pt x="832" y="1312"/>
                  <a:pt x="824" y="1256"/>
                  <a:pt x="776" y="1176"/>
                </a:cubicBezTo>
                <a:cubicBezTo>
                  <a:pt x="728" y="1096"/>
                  <a:pt x="568" y="984"/>
                  <a:pt x="536" y="888"/>
                </a:cubicBezTo>
                <a:cubicBezTo>
                  <a:pt x="504" y="792"/>
                  <a:pt x="552" y="672"/>
                  <a:pt x="584" y="600"/>
                </a:cubicBezTo>
                <a:cubicBezTo>
                  <a:pt x="616" y="528"/>
                  <a:pt x="696" y="504"/>
                  <a:pt x="728" y="456"/>
                </a:cubicBezTo>
                <a:cubicBezTo>
                  <a:pt x="760" y="408"/>
                  <a:pt x="768" y="360"/>
                  <a:pt x="776" y="312"/>
                </a:cubicBezTo>
                <a:cubicBezTo>
                  <a:pt x="784" y="264"/>
                  <a:pt x="800" y="216"/>
                  <a:pt x="776" y="168"/>
                </a:cubicBezTo>
                <a:cubicBezTo>
                  <a:pt x="752" y="120"/>
                  <a:pt x="680" y="48"/>
                  <a:pt x="632" y="24"/>
                </a:cubicBezTo>
                <a:cubicBezTo>
                  <a:pt x="584" y="0"/>
                  <a:pt x="520" y="16"/>
                  <a:pt x="488" y="24"/>
                </a:cubicBezTo>
                <a:cubicBezTo>
                  <a:pt x="456" y="32"/>
                  <a:pt x="464" y="40"/>
                  <a:pt x="440" y="72"/>
                </a:cubicBezTo>
                <a:close/>
              </a:path>
            </a:pathLst>
          </a:custGeom>
          <a:noFill/>
          <a:ln w="19050" cap="rnd" cmpd="sng">
            <a:solidFill>
              <a:srgbClr val="C00000"/>
            </a:solidFill>
            <a:prstDash val="sysDot"/>
            <a:round/>
            <a:headEnd/>
            <a:tailEnd/>
          </a:ln>
          <a:effectLst/>
        </p:spPr>
        <p:txBody>
          <a:bodyPr wrap="none" anchor="ctr"/>
          <a:lstStyle/>
          <a:p>
            <a:pPr algn="ctr"/>
            <a:endParaRPr lang="zh-CN" altLang="en-US" sz="2400">
              <a:solidFill>
                <a:srgbClr val="FF0000"/>
              </a:solidFill>
              <a:latin typeface="方正喵呜体" panose="02010600010101010101" pitchFamily="2" charset="-122"/>
              <a:ea typeface="方正喵呜体" panose="02010600010101010101" pitchFamily="2" charset="-122"/>
            </a:endParaRPr>
          </a:p>
        </p:txBody>
      </p:sp>
      <p:sp>
        <p:nvSpPr>
          <p:cNvPr id="49" name="Rectangle 85"/>
          <p:cNvSpPr txBox="1">
            <a:spLocks noChangeArrowheads="1"/>
          </p:cNvSpPr>
          <p:nvPr/>
        </p:nvSpPr>
        <p:spPr>
          <a:xfrm>
            <a:off x="409518" y="471447"/>
            <a:ext cx="8229600" cy="593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ct val="10000"/>
              </a:spcBef>
              <a:buSzPct val="50000"/>
              <a:buNone/>
            </a:pPr>
            <a:r>
              <a:rPr kumimoji="1" lang="zh-CN" altLang="en-US" sz="2400" b="1" dirty="0" smtClean="0">
                <a:solidFill>
                  <a:schemeClr val="bg1"/>
                </a:solidFill>
                <a:latin typeface="方正喵呜体" panose="02010600010101010101" pitchFamily="2" charset="-122"/>
                <a:ea typeface="方正喵呜体" panose="02010600010101010101" pitchFamily="2" charset="-122"/>
              </a:rPr>
              <a:t>输入关键字序列为 </a:t>
            </a:r>
            <a:r>
              <a:rPr kumimoji="1" lang="en-US" altLang="zh-CN" sz="2400" b="1" dirty="0" smtClean="0">
                <a:solidFill>
                  <a:schemeClr val="bg1"/>
                </a:solidFill>
                <a:latin typeface="方正喵呜体" panose="02010600010101010101" pitchFamily="2" charset="-122"/>
                <a:ea typeface="方正喵呜体" panose="02010600010101010101" pitchFamily="2" charset="-122"/>
              </a:rPr>
              <a:t>{ 16, 3, 7, 11, 9, 26, 18, 14, 15 }</a:t>
            </a:r>
            <a:endParaRPr kumimoji="1" lang="zh-CN" altLang="en-US" sz="2400" b="1" dirty="0">
              <a:solidFill>
                <a:schemeClr val="bg1"/>
              </a:solidFill>
              <a:latin typeface="方正喵呜体" panose="02010600010101010101" pitchFamily="2" charset="-122"/>
              <a:ea typeface="方正喵呜体" panose="02010600010101010101" pitchFamily="2" charset="-122"/>
            </a:endParaRPr>
          </a:p>
        </p:txBody>
      </p:sp>
      <p:sp>
        <p:nvSpPr>
          <p:cNvPr id="50" name="Text Box 12"/>
          <p:cNvSpPr txBox="1">
            <a:spLocks noChangeArrowheads="1"/>
          </p:cNvSpPr>
          <p:nvPr/>
        </p:nvSpPr>
        <p:spPr bwMode="auto">
          <a:xfrm>
            <a:off x="1985790" y="1419781"/>
            <a:ext cx="619080"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
        <p:nvSpPr>
          <p:cNvPr id="51" name="Text Box 12"/>
          <p:cNvSpPr txBox="1">
            <a:spLocks noChangeArrowheads="1"/>
          </p:cNvSpPr>
          <p:nvPr/>
        </p:nvSpPr>
        <p:spPr bwMode="auto">
          <a:xfrm>
            <a:off x="2791734" y="2111056"/>
            <a:ext cx="551754" cy="369332"/>
          </a:xfrm>
          <a:prstGeom prst="rect">
            <a:avLst/>
          </a:prstGeom>
          <a:noFill/>
          <a:ln w="9525">
            <a:noFill/>
            <a:miter lim="800000"/>
            <a:headEnd/>
            <a:tailEnd/>
          </a:ln>
          <a:effectLst/>
        </p:spPr>
        <p:txBody>
          <a:bodyPr wrap="none">
            <a:spAutoFit/>
          </a:bodyPr>
          <a:lstStyle/>
          <a:p>
            <a:pPr algn="ctr"/>
            <a:r>
              <a:rPr lang="en-US" altLang="zh-CN" dirty="0" smtClean="0">
                <a:solidFill>
                  <a:schemeClr val="bg1"/>
                </a:solidFill>
                <a:latin typeface="Agency FB" panose="020B0503020202020204" pitchFamily="34" charset="0"/>
                <a:ea typeface="方正喵呜体" panose="02010600010101010101" pitchFamily="2" charset="-122"/>
              </a:rPr>
              <a:t>BF=2</a:t>
            </a:r>
            <a:endParaRPr lang="en-US" altLang="zh-CN" dirty="0">
              <a:solidFill>
                <a:schemeClr val="bg1"/>
              </a:solidFill>
              <a:latin typeface="Agency FB" panose="020B0503020202020204" pitchFamily="34" charset="0"/>
              <a:ea typeface="方正喵呜体" panose="02010600010101010101" pitchFamily="2" charset="-122"/>
            </a:endParaRPr>
          </a:p>
        </p:txBody>
      </p:sp>
    </p:spTree>
    <p:extLst>
      <p:ext uri="{BB962C8B-B14F-4D97-AF65-F5344CB8AC3E}">
        <p14:creationId xmlns:p14="http://schemas.microsoft.com/office/powerpoint/2010/main" val="255397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539" y="4449759"/>
            <a:ext cx="8322906" cy="2031325"/>
          </a:xfrm>
          <a:prstGeom prst="rect">
            <a:avLst/>
          </a:prstGeom>
        </p:spPr>
        <p:txBody>
          <a:bodyPr wrap="square">
            <a:spAutoFit/>
          </a:bodyPr>
          <a:lstStyle/>
          <a:p>
            <a:r>
              <a:rPr lang="en-US" altLang="zh-CN" dirty="0">
                <a:solidFill>
                  <a:srgbClr val="333333"/>
                </a:solidFill>
                <a:latin typeface="方正喵呜体" panose="02010600010101010101" pitchFamily="2" charset="-122"/>
                <a:ea typeface="方正喵呜体" panose="02010600010101010101" pitchFamily="2" charset="-122"/>
              </a:rPr>
              <a:t>Rudolf Bayer </a:t>
            </a:r>
            <a:r>
              <a:rPr lang="zh-CN" altLang="en-US" dirty="0">
                <a:solidFill>
                  <a:srgbClr val="333333"/>
                </a:solidFill>
                <a:latin typeface="方正喵呜体" panose="02010600010101010101" pitchFamily="2" charset="-122"/>
                <a:ea typeface="方正喵呜体" panose="02010600010101010101" pitchFamily="2" charset="-122"/>
              </a:rPr>
              <a:t>和 </a:t>
            </a:r>
            <a:r>
              <a:rPr lang="en-US" altLang="zh-CN" dirty="0">
                <a:solidFill>
                  <a:srgbClr val="333333"/>
                </a:solidFill>
                <a:latin typeface="方正喵呜体" panose="02010600010101010101" pitchFamily="2" charset="-122"/>
                <a:ea typeface="方正喵呜体" panose="02010600010101010101" pitchFamily="2" charset="-122"/>
              </a:rPr>
              <a:t>Ed </a:t>
            </a:r>
            <a:r>
              <a:rPr lang="en-US" altLang="zh-CN" dirty="0" err="1">
                <a:solidFill>
                  <a:srgbClr val="333333"/>
                </a:solidFill>
                <a:latin typeface="方正喵呜体" panose="02010600010101010101" pitchFamily="2" charset="-122"/>
                <a:ea typeface="方正喵呜体" panose="02010600010101010101" pitchFamily="2" charset="-122"/>
              </a:rPr>
              <a:t>McCreight</a:t>
            </a:r>
            <a:r>
              <a:rPr lang="en-US" altLang="zh-CN" dirty="0">
                <a:solidFill>
                  <a:srgbClr val="333333"/>
                </a:solidFill>
                <a:latin typeface="方正喵呜体" panose="02010600010101010101" pitchFamily="2" charset="-122"/>
                <a:ea typeface="方正喵呜体" panose="02010600010101010101" pitchFamily="2" charset="-122"/>
              </a:rPr>
              <a:t> </a:t>
            </a:r>
            <a:r>
              <a:rPr lang="zh-CN" altLang="en-US" dirty="0">
                <a:solidFill>
                  <a:srgbClr val="333333"/>
                </a:solidFill>
                <a:latin typeface="方正喵呜体" panose="02010600010101010101" pitchFamily="2" charset="-122"/>
                <a:ea typeface="方正喵呜体" panose="02010600010101010101" pitchFamily="2" charset="-122"/>
              </a:rPr>
              <a:t>于</a:t>
            </a:r>
            <a:r>
              <a:rPr lang="en-US" altLang="zh-CN" dirty="0">
                <a:solidFill>
                  <a:srgbClr val="333333"/>
                </a:solidFill>
                <a:latin typeface="方正喵呜体" panose="02010600010101010101" pitchFamily="2" charset="-122"/>
                <a:ea typeface="方正喵呜体" panose="02010600010101010101" pitchFamily="2" charset="-122"/>
              </a:rPr>
              <a:t>1972</a:t>
            </a:r>
            <a:r>
              <a:rPr lang="zh-CN" altLang="en-US" dirty="0">
                <a:solidFill>
                  <a:srgbClr val="333333"/>
                </a:solidFill>
                <a:latin typeface="方正喵呜体" panose="02010600010101010101" pitchFamily="2" charset="-122"/>
                <a:ea typeface="方正喵呜体" panose="02010600010101010101" pitchFamily="2" charset="-122"/>
              </a:rPr>
              <a:t>年，在</a:t>
            </a:r>
            <a:r>
              <a:rPr lang="en-US" altLang="zh-CN" dirty="0">
                <a:solidFill>
                  <a:srgbClr val="333333"/>
                </a:solidFill>
                <a:latin typeface="方正喵呜体" panose="02010600010101010101" pitchFamily="2" charset="-122"/>
                <a:ea typeface="方正喵呜体" panose="02010600010101010101" pitchFamily="2" charset="-122"/>
              </a:rPr>
              <a:t>Boeing Research Labs </a:t>
            </a:r>
            <a:r>
              <a:rPr lang="zh-CN" altLang="en-US" dirty="0">
                <a:solidFill>
                  <a:srgbClr val="333333"/>
                </a:solidFill>
                <a:latin typeface="方正喵呜体" panose="02010600010101010101" pitchFamily="2" charset="-122"/>
                <a:ea typeface="方正喵呜体" panose="02010600010101010101" pitchFamily="2" charset="-122"/>
              </a:rPr>
              <a:t>工作时发明了</a:t>
            </a:r>
            <a:r>
              <a:rPr lang="en-US" altLang="zh-CN" dirty="0">
                <a:solidFill>
                  <a:srgbClr val="333333"/>
                </a:solidFill>
                <a:latin typeface="方正喵呜体" panose="02010600010101010101" pitchFamily="2" charset="-122"/>
                <a:ea typeface="方正喵呜体" panose="02010600010101010101" pitchFamily="2" charset="-122"/>
              </a:rPr>
              <a:t>B </a:t>
            </a:r>
            <a:r>
              <a:rPr lang="zh-CN" altLang="en-US" dirty="0">
                <a:solidFill>
                  <a:srgbClr val="333333"/>
                </a:solidFill>
                <a:latin typeface="方正喵呜体" panose="02010600010101010101" pitchFamily="2" charset="-122"/>
                <a:ea typeface="方正喵呜体" panose="02010600010101010101" pitchFamily="2" charset="-122"/>
              </a:rPr>
              <a:t>树，但是他们没有解释</a:t>
            </a:r>
            <a:r>
              <a:rPr lang="en-US" altLang="zh-CN" dirty="0">
                <a:solidFill>
                  <a:srgbClr val="333333"/>
                </a:solidFill>
                <a:latin typeface="方正喵呜体" panose="02010600010101010101" pitchFamily="2" charset="-122"/>
                <a:ea typeface="方正喵呜体" panose="02010600010101010101" pitchFamily="2" charset="-122"/>
              </a:rPr>
              <a:t>B </a:t>
            </a:r>
            <a:r>
              <a:rPr lang="zh-CN" altLang="en-US" dirty="0">
                <a:solidFill>
                  <a:srgbClr val="333333"/>
                </a:solidFill>
                <a:latin typeface="方正喵呜体" panose="02010600010101010101" pitchFamily="2" charset="-122"/>
                <a:ea typeface="方正喵呜体" panose="02010600010101010101" pitchFamily="2" charset="-122"/>
              </a:rPr>
              <a:t>代表什么意义（如果有的话）。</a:t>
            </a:r>
            <a:r>
              <a:rPr lang="en-US" altLang="zh-CN" dirty="0">
                <a:solidFill>
                  <a:srgbClr val="333333"/>
                </a:solidFill>
                <a:latin typeface="方正喵呜体" panose="02010600010101010101" pitchFamily="2" charset="-122"/>
                <a:ea typeface="方正喵呜体" panose="02010600010101010101" pitchFamily="2" charset="-122"/>
              </a:rPr>
              <a:t>Douglas Comer </a:t>
            </a:r>
            <a:r>
              <a:rPr lang="zh-CN" altLang="en-US" dirty="0">
                <a:solidFill>
                  <a:srgbClr val="333333"/>
                </a:solidFill>
                <a:latin typeface="方正喵呜体" panose="02010600010101010101" pitchFamily="2" charset="-122"/>
                <a:ea typeface="方正喵呜体" panose="02010600010101010101" pitchFamily="2" charset="-122"/>
              </a:rPr>
              <a:t>解释说</a:t>
            </a:r>
            <a:r>
              <a:rPr lang="en-US" altLang="zh-CN" dirty="0">
                <a:solidFill>
                  <a:srgbClr val="333333"/>
                </a:solidFill>
                <a:latin typeface="方正喵呜体" panose="02010600010101010101" pitchFamily="2" charset="-122"/>
                <a:ea typeface="方正喵呜体" panose="02010600010101010101" pitchFamily="2" charset="-122"/>
              </a:rPr>
              <a:t>: </a:t>
            </a:r>
            <a:r>
              <a:rPr lang="zh-CN" altLang="en-US" dirty="0">
                <a:solidFill>
                  <a:srgbClr val="333333"/>
                </a:solidFill>
                <a:latin typeface="方正喵呜体" panose="02010600010101010101" pitchFamily="2" charset="-122"/>
                <a:ea typeface="方正喵呜体" panose="02010600010101010101" pitchFamily="2" charset="-122"/>
              </a:rPr>
              <a:t>两位作者从来都没解释过</a:t>
            </a:r>
            <a:r>
              <a:rPr lang="en-US" altLang="zh-CN" dirty="0">
                <a:solidFill>
                  <a:srgbClr val="333333"/>
                </a:solidFill>
                <a:latin typeface="方正喵呜体" panose="02010600010101010101" pitchFamily="2" charset="-122"/>
                <a:ea typeface="方正喵呜体" panose="02010600010101010101" pitchFamily="2" charset="-122"/>
              </a:rPr>
              <a:t>B</a:t>
            </a:r>
            <a:r>
              <a:rPr lang="zh-CN" altLang="en-US" dirty="0">
                <a:solidFill>
                  <a:srgbClr val="333333"/>
                </a:solidFill>
                <a:latin typeface="方正喵呜体" panose="02010600010101010101" pitchFamily="2" charset="-122"/>
                <a:ea typeface="方正喵呜体" panose="02010600010101010101" pitchFamily="2" charset="-122"/>
              </a:rPr>
              <a:t>树的原始意义。正如我们所见，“</a:t>
            </a:r>
            <a:r>
              <a:rPr lang="en-US" altLang="zh-CN" dirty="0">
                <a:solidFill>
                  <a:srgbClr val="333333"/>
                </a:solidFill>
                <a:latin typeface="方正喵呜体" panose="02010600010101010101" pitchFamily="2" charset="-122"/>
                <a:ea typeface="方正喵呜体" panose="02010600010101010101" pitchFamily="2" charset="-122"/>
              </a:rPr>
              <a:t>balanced”</a:t>
            </a:r>
            <a:r>
              <a:rPr lang="zh-CN" altLang="en-US" dirty="0">
                <a:solidFill>
                  <a:srgbClr val="333333"/>
                </a:solidFill>
                <a:latin typeface="方正喵呜体" panose="02010600010101010101" pitchFamily="2" charset="-122"/>
                <a:ea typeface="方正喵呜体" panose="02010600010101010101" pitchFamily="2" charset="-122"/>
              </a:rPr>
              <a:t>， “</a:t>
            </a:r>
            <a:r>
              <a:rPr lang="en-US" altLang="zh-CN" dirty="0">
                <a:solidFill>
                  <a:srgbClr val="333333"/>
                </a:solidFill>
                <a:latin typeface="方正喵呜体" panose="02010600010101010101" pitchFamily="2" charset="-122"/>
                <a:ea typeface="方正喵呜体" panose="02010600010101010101" pitchFamily="2" charset="-122"/>
              </a:rPr>
              <a:t>broad” </a:t>
            </a:r>
            <a:r>
              <a:rPr lang="zh-CN" altLang="en-US" dirty="0">
                <a:solidFill>
                  <a:srgbClr val="333333"/>
                </a:solidFill>
                <a:latin typeface="方正喵呜体" panose="02010600010101010101" pitchFamily="2" charset="-122"/>
                <a:ea typeface="方正喵呜体" panose="02010600010101010101" pitchFamily="2" charset="-122"/>
              </a:rPr>
              <a:t>或 “</a:t>
            </a:r>
            <a:r>
              <a:rPr lang="en-US" altLang="zh-CN" dirty="0">
                <a:solidFill>
                  <a:srgbClr val="333333"/>
                </a:solidFill>
                <a:latin typeface="方正喵呜体" panose="02010600010101010101" pitchFamily="2" charset="-122"/>
                <a:ea typeface="方正喵呜体" panose="02010600010101010101" pitchFamily="2" charset="-122"/>
              </a:rPr>
              <a:t>bushy” </a:t>
            </a:r>
            <a:r>
              <a:rPr lang="zh-CN" altLang="en-US" dirty="0">
                <a:solidFill>
                  <a:srgbClr val="333333"/>
                </a:solidFill>
                <a:latin typeface="方正喵呜体" panose="02010600010101010101" pitchFamily="2" charset="-122"/>
                <a:ea typeface="方正喵呜体" panose="02010600010101010101" pitchFamily="2" charset="-122"/>
              </a:rPr>
              <a:t>可能适合。其他人建议字母“</a:t>
            </a:r>
            <a:r>
              <a:rPr lang="en-US" altLang="zh-CN" dirty="0">
                <a:solidFill>
                  <a:srgbClr val="333333"/>
                </a:solidFill>
                <a:latin typeface="方正喵呜体" panose="02010600010101010101" pitchFamily="2" charset="-122"/>
                <a:ea typeface="方正喵呜体" panose="02010600010101010101" pitchFamily="2" charset="-122"/>
              </a:rPr>
              <a:t>B”</a:t>
            </a:r>
            <a:r>
              <a:rPr lang="zh-CN" altLang="en-US" dirty="0">
                <a:solidFill>
                  <a:srgbClr val="333333"/>
                </a:solidFill>
                <a:latin typeface="方正喵呜体" panose="02010600010101010101" pitchFamily="2" charset="-122"/>
                <a:ea typeface="方正喵呜体" panose="02010600010101010101" pitchFamily="2" charset="-122"/>
              </a:rPr>
              <a:t>代表 </a:t>
            </a:r>
            <a:r>
              <a:rPr lang="en-US" altLang="zh-CN" dirty="0">
                <a:solidFill>
                  <a:srgbClr val="333333"/>
                </a:solidFill>
                <a:latin typeface="方正喵呜体" panose="02010600010101010101" pitchFamily="2" charset="-122"/>
                <a:ea typeface="方正喵呜体" panose="02010600010101010101" pitchFamily="2" charset="-122"/>
              </a:rPr>
              <a:t>Boeing</a:t>
            </a:r>
            <a:r>
              <a:rPr lang="zh-CN" altLang="en-US" dirty="0">
                <a:solidFill>
                  <a:srgbClr val="333333"/>
                </a:solidFill>
                <a:latin typeface="方正喵呜体" panose="02010600010101010101" pitchFamily="2" charset="-122"/>
                <a:ea typeface="方正喵呜体" panose="02010600010101010101" pitchFamily="2" charset="-122"/>
              </a:rPr>
              <a:t>。源自于他的赞助，不过，看起来把</a:t>
            </a:r>
            <a:r>
              <a:rPr lang="en-US" altLang="zh-CN" dirty="0">
                <a:solidFill>
                  <a:srgbClr val="333333"/>
                </a:solidFill>
                <a:latin typeface="方正喵呜体" panose="02010600010101010101" pitchFamily="2" charset="-122"/>
                <a:ea typeface="方正喵呜体" panose="02010600010101010101" pitchFamily="2" charset="-122"/>
              </a:rPr>
              <a:t>B</a:t>
            </a:r>
            <a:r>
              <a:rPr lang="zh-CN" altLang="en-US" dirty="0">
                <a:solidFill>
                  <a:srgbClr val="333333"/>
                </a:solidFill>
                <a:latin typeface="方正喵呜体" panose="02010600010101010101" pitchFamily="2" charset="-122"/>
                <a:ea typeface="方正喵呜体" panose="02010600010101010101" pitchFamily="2" charset="-122"/>
              </a:rPr>
              <a:t>树当作“</a:t>
            </a:r>
            <a:r>
              <a:rPr lang="en-US" altLang="zh-CN" dirty="0">
                <a:solidFill>
                  <a:srgbClr val="333333"/>
                </a:solidFill>
                <a:latin typeface="方正喵呜体" panose="02010600010101010101" pitchFamily="2" charset="-122"/>
                <a:ea typeface="方正喵呜体" panose="02010600010101010101" pitchFamily="2" charset="-122"/>
              </a:rPr>
              <a:t>Bayer”</a:t>
            </a:r>
            <a:r>
              <a:rPr lang="zh-CN" altLang="en-US" dirty="0">
                <a:solidFill>
                  <a:srgbClr val="333333"/>
                </a:solidFill>
                <a:latin typeface="方正喵呜体" panose="02010600010101010101" pitchFamily="2" charset="-122"/>
                <a:ea typeface="方正喵呜体" panose="02010600010101010101" pitchFamily="2" charset="-122"/>
              </a:rPr>
              <a:t>树更合适些</a:t>
            </a:r>
            <a:r>
              <a:rPr lang="zh-CN" altLang="en-US" dirty="0" smtClean="0">
                <a:solidFill>
                  <a:srgbClr val="333333"/>
                </a:solidFill>
                <a:latin typeface="方正喵呜体" panose="02010600010101010101" pitchFamily="2" charset="-122"/>
                <a:ea typeface="方正喵呜体" panose="02010600010101010101" pitchFamily="2" charset="-122"/>
              </a:rPr>
              <a:t>。</a:t>
            </a:r>
            <a:r>
              <a:rPr lang="en-US" altLang="zh-CN" dirty="0" smtClean="0">
                <a:solidFill>
                  <a:srgbClr val="333333"/>
                </a:solidFill>
                <a:latin typeface="方正喵呜体" panose="02010600010101010101" pitchFamily="2" charset="-122"/>
                <a:ea typeface="方正喵呜体" panose="02010600010101010101" pitchFamily="2" charset="-122"/>
              </a:rPr>
              <a:t>Donald </a:t>
            </a:r>
            <a:r>
              <a:rPr lang="en-US" altLang="zh-CN" dirty="0">
                <a:solidFill>
                  <a:srgbClr val="333333"/>
                </a:solidFill>
                <a:latin typeface="方正喵呜体" panose="02010600010101010101" pitchFamily="2" charset="-122"/>
                <a:ea typeface="方正喵呜体" panose="02010600010101010101" pitchFamily="2" charset="-122"/>
              </a:rPr>
              <a:t>Knuth </a:t>
            </a:r>
            <a:r>
              <a:rPr lang="zh-CN" altLang="en-US" dirty="0">
                <a:solidFill>
                  <a:srgbClr val="333333"/>
                </a:solidFill>
                <a:latin typeface="方正喵呜体" panose="02010600010101010101" pitchFamily="2" charset="-122"/>
                <a:ea typeface="方正喵呜体" panose="02010600010101010101" pitchFamily="2" charset="-122"/>
              </a:rPr>
              <a:t>在他</a:t>
            </a:r>
            <a:r>
              <a:rPr lang="en-US" altLang="zh-CN" dirty="0">
                <a:solidFill>
                  <a:srgbClr val="333333"/>
                </a:solidFill>
                <a:latin typeface="方正喵呜体" panose="02010600010101010101" pitchFamily="2" charset="-122"/>
                <a:ea typeface="方正喵呜体" panose="02010600010101010101" pitchFamily="2" charset="-122"/>
              </a:rPr>
              <a:t>1980</a:t>
            </a:r>
            <a:r>
              <a:rPr lang="zh-CN" altLang="en-US" dirty="0">
                <a:solidFill>
                  <a:srgbClr val="333333"/>
                </a:solidFill>
                <a:latin typeface="方正喵呜体" panose="02010600010101010101" pitchFamily="2" charset="-122"/>
                <a:ea typeface="方正喵呜体" panose="02010600010101010101" pitchFamily="2" charset="-122"/>
              </a:rPr>
              <a:t>年</a:t>
            </a:r>
            <a:r>
              <a:rPr lang="en-US" altLang="zh-CN" dirty="0">
                <a:solidFill>
                  <a:srgbClr val="333333"/>
                </a:solidFill>
                <a:latin typeface="方正喵呜体" panose="02010600010101010101" pitchFamily="2" charset="-122"/>
                <a:ea typeface="方正喵呜体" panose="02010600010101010101" pitchFamily="2" charset="-122"/>
              </a:rPr>
              <a:t>5</a:t>
            </a:r>
            <a:r>
              <a:rPr lang="zh-CN" altLang="en-US" dirty="0">
                <a:solidFill>
                  <a:srgbClr val="333333"/>
                </a:solidFill>
                <a:latin typeface="方正喵呜体" panose="02010600010101010101" pitchFamily="2" charset="-122"/>
                <a:ea typeface="方正喵呜体" panose="02010600010101010101" pitchFamily="2" charset="-122"/>
              </a:rPr>
              <a:t>月发表的题为“</a:t>
            </a:r>
            <a:r>
              <a:rPr lang="en-US" altLang="zh-CN" dirty="0">
                <a:solidFill>
                  <a:srgbClr val="333333"/>
                </a:solidFill>
                <a:latin typeface="方正喵呜体" panose="02010600010101010101" pitchFamily="2" charset="-122"/>
                <a:ea typeface="方正喵呜体" panose="02010600010101010101" pitchFamily="2" charset="-122"/>
              </a:rPr>
              <a:t>CS144C classroom lecture about disk storage and B-trees”</a:t>
            </a:r>
            <a:r>
              <a:rPr lang="zh-CN" altLang="en-US" dirty="0">
                <a:solidFill>
                  <a:srgbClr val="333333"/>
                </a:solidFill>
                <a:latin typeface="方正喵呜体" panose="02010600010101010101" pitchFamily="2" charset="-122"/>
                <a:ea typeface="方正喵呜体" panose="02010600010101010101" pitchFamily="2" charset="-122"/>
              </a:rPr>
              <a:t>的论文中推测了</a:t>
            </a:r>
            <a:r>
              <a:rPr lang="en-US" altLang="zh-CN" dirty="0">
                <a:solidFill>
                  <a:srgbClr val="333333"/>
                </a:solidFill>
                <a:latin typeface="方正喵呜体" panose="02010600010101010101" pitchFamily="2" charset="-122"/>
                <a:ea typeface="方正喵呜体" panose="02010600010101010101" pitchFamily="2" charset="-122"/>
              </a:rPr>
              <a:t>B</a:t>
            </a:r>
            <a:r>
              <a:rPr lang="zh-CN" altLang="en-US" dirty="0">
                <a:solidFill>
                  <a:srgbClr val="333333"/>
                </a:solidFill>
                <a:latin typeface="方正喵呜体" panose="02010600010101010101" pitchFamily="2" charset="-122"/>
                <a:ea typeface="方正喵呜体" panose="02010600010101010101" pitchFamily="2" charset="-122"/>
              </a:rPr>
              <a:t>树的名字取义，提出“</a:t>
            </a:r>
            <a:r>
              <a:rPr lang="en-US" altLang="zh-CN" dirty="0">
                <a:solidFill>
                  <a:srgbClr val="333333"/>
                </a:solidFill>
                <a:latin typeface="方正喵呜体" panose="02010600010101010101" pitchFamily="2" charset="-122"/>
                <a:ea typeface="方正喵呜体" panose="02010600010101010101" pitchFamily="2" charset="-122"/>
              </a:rPr>
              <a:t>B”</a:t>
            </a:r>
            <a:r>
              <a:rPr lang="zh-CN" altLang="en-US" dirty="0">
                <a:solidFill>
                  <a:srgbClr val="333333"/>
                </a:solidFill>
                <a:latin typeface="方正喵呜体" panose="02010600010101010101" pitchFamily="2" charset="-122"/>
                <a:ea typeface="方正喵呜体" panose="02010600010101010101" pitchFamily="2" charset="-122"/>
              </a:rPr>
              <a:t>可能意味</a:t>
            </a:r>
            <a:r>
              <a:rPr lang="en-US" altLang="zh-CN" dirty="0">
                <a:solidFill>
                  <a:srgbClr val="333333"/>
                </a:solidFill>
                <a:latin typeface="方正喵呜体" panose="02010600010101010101" pitchFamily="2" charset="-122"/>
                <a:ea typeface="方正喵呜体" panose="02010600010101010101" pitchFamily="2" charset="-122"/>
              </a:rPr>
              <a:t>Boeing </a:t>
            </a:r>
            <a:r>
              <a:rPr lang="zh-CN" altLang="en-US" dirty="0">
                <a:solidFill>
                  <a:srgbClr val="333333"/>
                </a:solidFill>
                <a:latin typeface="方正喵呜体" panose="02010600010101010101" pitchFamily="2" charset="-122"/>
                <a:ea typeface="方正喵呜体" panose="02010600010101010101" pitchFamily="2" charset="-122"/>
              </a:rPr>
              <a:t>或者</a:t>
            </a:r>
            <a:r>
              <a:rPr lang="en-US" altLang="zh-CN" dirty="0">
                <a:solidFill>
                  <a:srgbClr val="333333"/>
                </a:solidFill>
                <a:latin typeface="方正喵呜体" panose="02010600010101010101" pitchFamily="2" charset="-122"/>
                <a:ea typeface="方正喵呜体" panose="02010600010101010101" pitchFamily="2" charset="-122"/>
              </a:rPr>
              <a:t>Bayer </a:t>
            </a:r>
            <a:r>
              <a:rPr lang="zh-CN" altLang="en-US" dirty="0">
                <a:solidFill>
                  <a:srgbClr val="333333"/>
                </a:solidFill>
                <a:latin typeface="方正喵呜体" panose="02010600010101010101" pitchFamily="2" charset="-122"/>
                <a:ea typeface="方正喵呜体" panose="02010600010101010101" pitchFamily="2" charset="-122"/>
              </a:rPr>
              <a:t>的名字</a:t>
            </a:r>
            <a:r>
              <a:rPr lang="zh-CN" altLang="en-US" dirty="0" smtClean="0">
                <a:solidFill>
                  <a:srgbClr val="333333"/>
                </a:solidFill>
                <a:latin typeface="方正喵呜体" panose="02010600010101010101" pitchFamily="2" charset="-122"/>
                <a:ea typeface="方正喵呜体" panose="02010600010101010101" pitchFamily="2" charset="-122"/>
              </a:rPr>
              <a:t>。</a:t>
            </a:r>
            <a:endParaRPr lang="zh-CN" altLang="en-US" dirty="0">
              <a:latin typeface="方正喵呜体" panose="02010600010101010101" pitchFamily="2" charset="-122"/>
              <a:ea typeface="方正喵呜体" panose="02010600010101010101" pitchFamily="2" charset="-122"/>
            </a:endParaRPr>
          </a:p>
        </p:txBody>
      </p:sp>
      <p:sp>
        <p:nvSpPr>
          <p:cNvPr id="3" name="文本框 2"/>
          <p:cNvSpPr txBox="1"/>
          <p:nvPr/>
        </p:nvSpPr>
        <p:spPr>
          <a:xfrm>
            <a:off x="3760236" y="2174033"/>
            <a:ext cx="1069524" cy="1569660"/>
          </a:xfrm>
          <a:prstGeom prst="rect">
            <a:avLst/>
          </a:prstGeom>
          <a:noFill/>
        </p:spPr>
        <p:txBody>
          <a:bodyPr wrap="none" rtlCol="0">
            <a:spAutoFit/>
          </a:bodyPr>
          <a:lstStyle/>
          <a:p>
            <a:r>
              <a:rPr lang="en-US" altLang="zh-CN" sz="9600" dirty="0" smtClean="0">
                <a:solidFill>
                  <a:schemeClr val="bg1">
                    <a:lumMod val="65000"/>
                    <a:lumOff val="35000"/>
                  </a:schemeClr>
                </a:solidFill>
                <a:latin typeface="Arial Rounded MT Bold" panose="020F0704030504030204" pitchFamily="34" charset="0"/>
              </a:rPr>
              <a:t>B</a:t>
            </a:r>
            <a:endParaRPr lang="zh-CN" altLang="en-US" sz="9600" dirty="0">
              <a:solidFill>
                <a:schemeClr val="bg1">
                  <a:lumMod val="65000"/>
                  <a:lumOff val="35000"/>
                </a:schemeClr>
              </a:solidFill>
              <a:latin typeface="Arial Rounded MT Bold" panose="020F0704030504030204" pitchFamily="34" charset="0"/>
            </a:endParaRPr>
          </a:p>
        </p:txBody>
      </p:sp>
      <p:sp>
        <p:nvSpPr>
          <p:cNvPr id="4" name="文本框 3"/>
          <p:cNvSpPr txBox="1"/>
          <p:nvPr/>
        </p:nvSpPr>
        <p:spPr>
          <a:xfrm>
            <a:off x="4829760" y="2958863"/>
            <a:ext cx="595035" cy="584775"/>
          </a:xfrm>
          <a:prstGeom prst="rect">
            <a:avLst/>
          </a:prstGeom>
          <a:noFill/>
        </p:spPr>
        <p:txBody>
          <a:bodyPr wrap="none" rtlCol="0">
            <a:spAutoFit/>
          </a:bodyPr>
          <a:lstStyle/>
          <a:p>
            <a:r>
              <a:rPr lang="zh-CN" altLang="en-US" sz="3200" dirty="0" smtClean="0">
                <a:solidFill>
                  <a:schemeClr val="bg1">
                    <a:lumMod val="65000"/>
                    <a:lumOff val="35000"/>
                  </a:schemeClr>
                </a:solidFill>
                <a:latin typeface="方正喵呜体" panose="02010600010101010101" pitchFamily="2" charset="-122"/>
                <a:ea typeface="方正喵呜体" panose="02010600010101010101" pitchFamily="2" charset="-122"/>
              </a:rPr>
              <a:t>树</a:t>
            </a:r>
            <a:endParaRPr lang="zh-CN" altLang="en-US" sz="3200" dirty="0">
              <a:solidFill>
                <a:schemeClr val="bg1">
                  <a:lumMod val="65000"/>
                  <a:lumOff val="3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9995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355" y="3501118"/>
            <a:ext cx="4573943" cy="2872436"/>
          </a:xfrm>
          <a:prstGeom prst="rect">
            <a:avLst/>
          </a:prstGeom>
        </p:spPr>
      </p:pic>
      <p:pic>
        <p:nvPicPr>
          <p:cNvPr id="3" name="图片 2"/>
          <p:cNvPicPr>
            <a:picLocks noChangeAspect="1"/>
          </p:cNvPicPr>
          <p:nvPr/>
        </p:nvPicPr>
        <p:blipFill>
          <a:blip r:embed="rId3"/>
          <a:stretch>
            <a:fillRect/>
          </a:stretch>
        </p:blipFill>
        <p:spPr>
          <a:xfrm>
            <a:off x="4774942" y="3501118"/>
            <a:ext cx="4247760" cy="2857500"/>
          </a:xfrm>
          <a:prstGeom prst="rect">
            <a:avLst/>
          </a:prstGeom>
        </p:spPr>
      </p:pic>
      <p:pic>
        <p:nvPicPr>
          <p:cNvPr id="4" name="图片 3"/>
          <p:cNvPicPr>
            <a:picLocks noChangeAspect="1"/>
          </p:cNvPicPr>
          <p:nvPr/>
        </p:nvPicPr>
        <p:blipFill>
          <a:blip r:embed="rId4"/>
          <a:stretch>
            <a:fillRect/>
          </a:stretch>
        </p:blipFill>
        <p:spPr>
          <a:xfrm>
            <a:off x="119355" y="544675"/>
            <a:ext cx="4886325" cy="2857500"/>
          </a:xfrm>
          <a:prstGeom prst="rect">
            <a:avLst/>
          </a:prstGeom>
        </p:spPr>
      </p:pic>
      <p:pic>
        <p:nvPicPr>
          <p:cNvPr id="5" name="图片 4"/>
          <p:cNvPicPr>
            <a:picLocks noChangeAspect="1"/>
          </p:cNvPicPr>
          <p:nvPr/>
        </p:nvPicPr>
        <p:blipFill>
          <a:blip r:embed="rId5"/>
          <a:stretch>
            <a:fillRect/>
          </a:stretch>
        </p:blipFill>
        <p:spPr>
          <a:xfrm>
            <a:off x="5083628" y="544675"/>
            <a:ext cx="3939073" cy="2857500"/>
          </a:xfrm>
          <a:prstGeom prst="rect">
            <a:avLst/>
          </a:prstGeom>
        </p:spPr>
      </p:pic>
    </p:spTree>
    <p:extLst>
      <p:ext uri="{BB962C8B-B14F-4D97-AF65-F5344CB8AC3E}">
        <p14:creationId xmlns:p14="http://schemas.microsoft.com/office/powerpoint/2010/main" val="8250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79512" y="800708"/>
            <a:ext cx="8856984" cy="5600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buClr>
              <a:buSzPct val="50000"/>
            </a:pPr>
            <a:r>
              <a:rPr lang="en-US" altLang="zh-CN" sz="2400" dirty="0" smtClean="0">
                <a:solidFill>
                  <a:schemeClr val="bg1">
                    <a:lumMod val="65000"/>
                    <a:lumOff val="35000"/>
                  </a:schemeClr>
                </a:solidFill>
                <a:latin typeface="方正喵呜体" panose="02010600010101010101" pitchFamily="2" charset="-122"/>
                <a:ea typeface="方正喵呜体" panose="02010600010101010101" pitchFamily="2" charset="-122"/>
              </a:rPr>
              <a:t>B </a:t>
            </a:r>
            <a:r>
              <a:rPr lang="zh-CN" altLang="en-US" sz="2400" dirty="0" smtClean="0">
                <a:solidFill>
                  <a:schemeClr val="bg1">
                    <a:lumMod val="65000"/>
                    <a:lumOff val="35000"/>
                  </a:schemeClr>
                </a:solidFill>
                <a:latin typeface="方正喵呜体" panose="02010600010101010101" pitchFamily="2" charset="-122"/>
                <a:ea typeface="方正喵呜体" panose="02010600010101010101" pitchFamily="2" charset="-122"/>
              </a:rPr>
              <a:t>树是平衡的多路查找树，在文件系统中很有用。</a:t>
            </a:r>
            <a:endParaRPr lang="en-US" altLang="zh-CN" sz="2400" dirty="0" smtClean="0">
              <a:solidFill>
                <a:schemeClr val="bg1">
                  <a:lumMod val="65000"/>
                  <a:lumOff val="35000"/>
                </a:schemeClr>
              </a:solidFill>
              <a:latin typeface="方正喵呜体" panose="02010600010101010101" pitchFamily="2" charset="-122"/>
              <a:ea typeface="方正喵呜体" panose="02010600010101010101" pitchFamily="2" charset="-122"/>
            </a:endParaRPr>
          </a:p>
          <a:p>
            <a:pPr>
              <a:lnSpc>
                <a:spcPct val="100000"/>
              </a:lnSpc>
              <a:buClr>
                <a:schemeClr val="tx1"/>
              </a:buClr>
              <a:buSzPct val="50000"/>
            </a:pPr>
            <a:r>
              <a:rPr lang="zh-CN" altLang="en-US" sz="2400" dirty="0" smtClean="0">
                <a:solidFill>
                  <a:schemeClr val="bg1">
                    <a:lumMod val="65000"/>
                    <a:lumOff val="35000"/>
                  </a:schemeClr>
                </a:solidFill>
                <a:latin typeface="方正喵呜体" panose="02010600010101010101" pitchFamily="2" charset="-122"/>
                <a:ea typeface="方正喵呜体" panose="02010600010101010101" pitchFamily="2" charset="-122"/>
              </a:rPr>
              <a:t>一棵</a:t>
            </a:r>
            <a:r>
              <a:rPr lang="en-US" altLang="zh-CN" sz="2400" i="1" dirty="0" smtClean="0">
                <a:solidFill>
                  <a:schemeClr val="bg1">
                    <a:lumMod val="65000"/>
                    <a:lumOff val="35000"/>
                  </a:schemeClr>
                </a:solidFill>
                <a:latin typeface="方正喵呜体" panose="02010600010101010101" pitchFamily="2" charset="-122"/>
                <a:ea typeface="方正喵呜体" panose="02010600010101010101" pitchFamily="2" charset="-122"/>
              </a:rPr>
              <a:t>m</a:t>
            </a:r>
            <a:r>
              <a:rPr lang="zh-CN" altLang="en-US" sz="2400" dirty="0" smtClean="0">
                <a:solidFill>
                  <a:schemeClr val="bg1">
                    <a:lumMod val="65000"/>
                    <a:lumOff val="35000"/>
                  </a:schemeClr>
                </a:solidFill>
                <a:latin typeface="方正喵呜体" panose="02010600010101010101" pitchFamily="2" charset="-122"/>
                <a:ea typeface="方正喵呜体" panose="02010600010101010101" pitchFamily="2" charset="-122"/>
              </a:rPr>
              <a:t>阶</a:t>
            </a:r>
            <a:r>
              <a:rPr lang="en-US" altLang="zh-CN" sz="2400" dirty="0" smtClean="0">
                <a:solidFill>
                  <a:schemeClr val="bg1">
                    <a:lumMod val="65000"/>
                    <a:lumOff val="35000"/>
                  </a:schemeClr>
                </a:solidFill>
                <a:latin typeface="方正喵呜体" panose="02010600010101010101" pitchFamily="2" charset="-122"/>
                <a:ea typeface="方正喵呜体" panose="02010600010101010101" pitchFamily="2" charset="-122"/>
              </a:rPr>
              <a:t>B</a:t>
            </a:r>
            <a:r>
              <a:rPr lang="zh-CN" altLang="en-US" sz="2400" dirty="0" smtClean="0">
                <a:solidFill>
                  <a:schemeClr val="bg1">
                    <a:lumMod val="65000"/>
                    <a:lumOff val="35000"/>
                  </a:schemeClr>
                </a:solidFill>
                <a:latin typeface="方正喵呜体" panose="02010600010101010101" pitchFamily="2" charset="-122"/>
                <a:ea typeface="方正喵呜体" panose="02010600010101010101" pitchFamily="2" charset="-122"/>
              </a:rPr>
              <a:t>树或者是空树</a:t>
            </a:r>
            <a:r>
              <a:rPr lang="en-US" altLang="zh-CN" sz="2400"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zh-CN" altLang="en-US" sz="2400" dirty="0" smtClean="0">
                <a:solidFill>
                  <a:schemeClr val="bg1">
                    <a:lumMod val="65000"/>
                    <a:lumOff val="35000"/>
                  </a:schemeClr>
                </a:solidFill>
                <a:latin typeface="方正喵呜体" panose="02010600010101010101" pitchFamily="2" charset="-122"/>
                <a:ea typeface="方正喵呜体" panose="02010600010101010101" pitchFamily="2" charset="-122"/>
              </a:rPr>
              <a:t>或是满足下列性质的树：</a:t>
            </a:r>
            <a:endParaRPr lang="en-US" altLang="zh-CN" sz="2400" dirty="0" smtClean="0">
              <a:solidFill>
                <a:schemeClr val="bg1">
                  <a:lumMod val="65000"/>
                  <a:lumOff val="35000"/>
                </a:schemeClr>
              </a:solidFill>
              <a:latin typeface="方正喵呜体" panose="02010600010101010101" pitchFamily="2" charset="-122"/>
              <a:ea typeface="方正喵呜体" panose="02010600010101010101" pitchFamily="2" charset="-122"/>
            </a:endParaRPr>
          </a:p>
          <a:p>
            <a:pPr>
              <a:lnSpc>
                <a:spcPct val="100000"/>
              </a:lnSpc>
              <a:buClr>
                <a:schemeClr val="tx1"/>
              </a:buClr>
              <a:buSzPct val="50000"/>
            </a:pPr>
            <a:endParaRPr lang="zh-CN" altLang="en-US" sz="800" dirty="0" smtClean="0">
              <a:solidFill>
                <a:schemeClr val="bg1">
                  <a:lumMod val="65000"/>
                  <a:lumOff val="35000"/>
                </a:schemeClr>
              </a:solidFill>
              <a:latin typeface="方正喵呜体" panose="02010600010101010101" pitchFamily="2" charset="-122"/>
              <a:ea typeface="方正喵呜体" panose="02010600010101010101" pitchFamily="2" charset="-122"/>
            </a:endParaRPr>
          </a:p>
          <a:p>
            <a:pPr marL="914400" lvl="1" indent="-457200">
              <a:lnSpc>
                <a:spcPct val="100000"/>
              </a:lnSpc>
              <a:buFont typeface="+mj-lt"/>
              <a:buAutoNum type="arabicPeriod"/>
            </a:pP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树中每个结点</a:t>
            </a:r>
            <a:r>
              <a:rPr lang="zh-CN" altLang="en-US" dirty="0" smtClean="0">
                <a:solidFill>
                  <a:srgbClr val="C00000"/>
                </a:solidFill>
                <a:latin typeface="方正喵呜体" panose="02010600010101010101" pitchFamily="2" charset="-122"/>
                <a:ea typeface="方正喵呜体" panose="02010600010101010101" pitchFamily="2" charset="-122"/>
              </a:rPr>
              <a:t>至多</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有</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m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棵子树；</a:t>
            </a:r>
            <a:endPar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endParaRPr>
          </a:p>
          <a:p>
            <a:pPr marL="914400" lvl="1" indent="-457200">
              <a:lnSpc>
                <a:spcPct val="100000"/>
              </a:lnSpc>
              <a:buFont typeface="+mj-lt"/>
              <a:buAutoNum type="arabicPeriod"/>
            </a:pP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若</a:t>
            </a:r>
            <a:r>
              <a:rPr lang="zh-CN" altLang="en-US" dirty="0" smtClean="0">
                <a:solidFill>
                  <a:srgbClr val="2959F3"/>
                </a:solidFill>
                <a:latin typeface="方正喵呜体" panose="02010600010101010101" pitchFamily="2" charset="-122"/>
                <a:ea typeface="方正喵呜体" panose="02010600010101010101" pitchFamily="2" charset="-122"/>
              </a:rPr>
              <a:t>根</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结点不是叶子结点，则</a:t>
            </a:r>
            <a:r>
              <a:rPr lang="zh-CN" altLang="en-US" dirty="0" smtClean="0">
                <a:solidFill>
                  <a:srgbClr val="C00000"/>
                </a:solidFill>
                <a:latin typeface="方正喵呜体" panose="02010600010101010101" pitchFamily="2" charset="-122"/>
                <a:ea typeface="方正喵呜体" panose="02010600010101010101" pitchFamily="2" charset="-122"/>
              </a:rPr>
              <a:t>至少</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有 </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2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个子树；</a:t>
            </a:r>
          </a:p>
          <a:p>
            <a:pPr marL="914400" lvl="1" indent="-457200">
              <a:lnSpc>
                <a:spcPct val="100000"/>
              </a:lnSpc>
              <a:buFont typeface="+mj-lt"/>
              <a:buAutoNum type="arabicPeriod"/>
            </a:pP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除根结点以外的所有</a:t>
            </a:r>
            <a:r>
              <a:rPr lang="zh-CN" altLang="en-US" dirty="0" smtClean="0">
                <a:solidFill>
                  <a:srgbClr val="2959F3"/>
                </a:solidFill>
                <a:latin typeface="方正喵呜体" panose="02010600010101010101" pitchFamily="2" charset="-122"/>
                <a:ea typeface="方正喵呜体" panose="02010600010101010101" pitchFamily="2" charset="-122"/>
              </a:rPr>
              <a:t>非终端</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结点至少有 </a:t>
            </a:r>
            <a:r>
              <a:rPr lang="zh-CN" altLang="en-US" dirty="0" smtClean="0">
                <a:solidFill>
                  <a:srgbClr val="C00000"/>
                </a:solidFill>
                <a:latin typeface="方正喵呜体" panose="02010600010101010101" pitchFamily="2" charset="-122"/>
                <a:ea typeface="方正喵呜体" panose="02010600010101010101" pitchFamily="2" charset="-122"/>
                <a:sym typeface="Symbol" pitchFamily="18" charset="2"/>
              </a:rPr>
              <a:t></a:t>
            </a:r>
            <a:r>
              <a:rPr lang="en-US" altLang="zh-CN" i="1" dirty="0" smtClean="0">
                <a:solidFill>
                  <a:srgbClr val="C00000"/>
                </a:solidFill>
                <a:latin typeface="方正喵呜体" panose="02010600010101010101" pitchFamily="2" charset="-122"/>
                <a:ea typeface="方正喵呜体" panose="02010600010101010101" pitchFamily="2" charset="-122"/>
              </a:rPr>
              <a:t>m</a:t>
            </a:r>
            <a:r>
              <a:rPr lang="en-US" altLang="zh-CN" dirty="0" smtClean="0">
                <a:solidFill>
                  <a:srgbClr val="C00000"/>
                </a:solidFill>
                <a:latin typeface="方正喵呜体" panose="02010600010101010101" pitchFamily="2" charset="-122"/>
                <a:ea typeface="方正喵呜体" panose="02010600010101010101" pitchFamily="2" charset="-122"/>
              </a:rPr>
              <a:t>/2</a:t>
            </a:r>
            <a:r>
              <a:rPr lang="en-US" altLang="zh-CN" dirty="0" smtClean="0">
                <a:solidFill>
                  <a:srgbClr val="C00000"/>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rgbClr val="C00000"/>
                </a:solidFill>
                <a:latin typeface="方正喵呜体" panose="02010600010101010101" pitchFamily="2" charset="-122"/>
                <a:ea typeface="方正喵呜体" panose="02010600010101010101" pitchFamily="2" charset="-122"/>
              </a:rPr>
              <a:t>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个子女；</a:t>
            </a:r>
            <a:endPar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endParaRPr>
          </a:p>
          <a:p>
            <a:pPr marL="914400" lvl="1" indent="-457200">
              <a:lnSpc>
                <a:spcPct val="100000"/>
              </a:lnSpc>
              <a:buClr>
                <a:schemeClr val="bg1"/>
              </a:buClr>
              <a:buFont typeface="+mj-lt"/>
              <a:buAutoNum type="arabicPeriod"/>
            </a:pP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所有的非终端结点包含下列信息数据：</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r>
            <a:b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b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0</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2</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2</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 </a:t>
            </a:r>
            <a:r>
              <a:rPr lang="en-US" altLang="zh-CN" i="1" dirty="0" err="1"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err="1"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err="1"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i="1" baseline="-25000" dirty="0" err="1"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r>
            <a:b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b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其中</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是指向子树的指针，</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0</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cs typeface="Times New Roman" pitchFamily="18" charset="0"/>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&lt;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m</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是关键字，</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&lt;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m</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&lt;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1≤</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&lt;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。在子树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P</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中所有的关键字都小于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en-US" altLang="zh-CN"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 </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且大于 </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lumMod val="65000"/>
                    <a:lumOff val="35000"/>
                  </a:schemeClr>
                </a:solidFill>
                <a:latin typeface="方正喵呜体" panose="02010600010101010101" pitchFamily="2" charset="-122"/>
                <a:ea typeface="方正喵呜体" panose="02010600010101010101" pitchFamily="2" charset="-122"/>
              </a:rPr>
              <a:t>i</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。且</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m/2</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m</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a:t>
            </a:r>
            <a:r>
              <a:rPr lang="en-US" altLang="zh-CN" i="1" dirty="0" smtClean="0">
                <a:solidFill>
                  <a:schemeClr val="bg1">
                    <a:lumMod val="65000"/>
                    <a:lumOff val="35000"/>
                  </a:schemeClr>
                </a:solidFill>
                <a:latin typeface="方正喵呜体" panose="02010600010101010101" pitchFamily="2" charset="-122"/>
                <a:ea typeface="方正喵呜体" panose="02010600010101010101" pitchFamily="2" charset="-122"/>
              </a:rPr>
              <a:t>n</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+1</a:t>
            </a:r>
            <a:r>
              <a:rPr lang="zh-CN" altLang="en-US" dirty="0" smtClean="0">
                <a:solidFill>
                  <a:schemeClr val="bg1">
                    <a:lumMod val="65000"/>
                    <a:lumOff val="35000"/>
                  </a:schemeClr>
                </a:solidFill>
                <a:latin typeface="方正喵呜体" panose="02010600010101010101" pitchFamily="2" charset="-122"/>
                <a:ea typeface="方正喵呜体" panose="02010600010101010101" pitchFamily="2" charset="-122"/>
              </a:rPr>
              <a:t>为子树的棵数</a:t>
            </a:r>
            <a:r>
              <a:rPr lang="en-US" altLang="zh-CN" dirty="0" smtClean="0">
                <a:solidFill>
                  <a:schemeClr val="bg1">
                    <a:lumMod val="65000"/>
                    <a:lumOff val="35000"/>
                  </a:schemeClr>
                </a:solidFill>
                <a:latin typeface="方正喵呜体" panose="02010600010101010101" pitchFamily="2" charset="-122"/>
                <a:ea typeface="方正喵呜体" panose="02010600010101010101" pitchFamily="2" charset="-122"/>
              </a:rPr>
              <a:t>;</a:t>
            </a:r>
          </a:p>
          <a:p>
            <a:pPr marL="914400" lvl="1" indent="-457200">
              <a:lnSpc>
                <a:spcPct val="100000"/>
              </a:lnSpc>
              <a:buClr>
                <a:schemeClr val="bg1"/>
              </a:buClr>
              <a:buFont typeface="+mj-lt"/>
              <a:buAutoNum type="arabicPeriod"/>
            </a:pPr>
            <a:r>
              <a:rPr lang="zh-CN" altLang="en-US" dirty="0">
                <a:solidFill>
                  <a:schemeClr val="bg1"/>
                </a:solidFill>
                <a:latin typeface="方正喵呜体" panose="02010600010101010101" pitchFamily="2" charset="-122"/>
                <a:ea typeface="方正喵呜体" panose="02010600010101010101" pitchFamily="2" charset="-122"/>
              </a:rPr>
              <a:t>所有叶子结点都出现在同一层次上，并且不带</a:t>
            </a:r>
            <a:r>
              <a:rPr lang="zh-CN" altLang="en-US" dirty="0" smtClean="0">
                <a:solidFill>
                  <a:schemeClr val="bg1"/>
                </a:solidFill>
                <a:latin typeface="方正喵呜体" panose="02010600010101010101" pitchFamily="2" charset="-122"/>
                <a:ea typeface="方正喵呜体" panose="02010600010101010101" pitchFamily="2" charset="-122"/>
              </a:rPr>
              <a:t>信息</a:t>
            </a: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0698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imgsa.baidu.com/timg?image&amp;quality=80&amp;size=b9999_10000&amp;sec=1544595772212&amp;di=a10c39bb2f920db0b247b00ef4cb6cf6&amp;imgtype=jpg&amp;src=http%3A%2F%2Fimg0.imgtn.bdimg.com%2Fit%2Fu%3D3488385340%2C401658220%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67" y="1288400"/>
            <a:ext cx="8069687" cy="404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45707" y="581608"/>
            <a:ext cx="8812213" cy="55816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根据</a:t>
            </a:r>
            <a:r>
              <a:rPr lang="en-US" altLang="zh-CN" sz="2400" dirty="0" smtClean="0">
                <a:solidFill>
                  <a:schemeClr val="bg1"/>
                </a:solidFill>
                <a:latin typeface="方正喵呜体" panose="02010600010101010101" pitchFamily="2" charset="-122"/>
                <a:ea typeface="方正喵呜体" panose="02010600010101010101" pitchFamily="2" charset="-122"/>
              </a:rPr>
              <a:t>m</a:t>
            </a:r>
            <a:r>
              <a:rPr lang="zh-CN" altLang="en-US" sz="2400" dirty="0" smtClean="0">
                <a:solidFill>
                  <a:schemeClr val="bg1"/>
                </a:solidFill>
                <a:latin typeface="方正喵呜体" panose="02010600010101010101" pitchFamily="2" charset="-122"/>
                <a:ea typeface="方正喵呜体" panose="02010600010101010101" pitchFamily="2" charset="-122"/>
              </a:rPr>
              <a:t>阶</a:t>
            </a:r>
            <a:r>
              <a:rPr lang="en-US" altLang="zh-CN" sz="2400" dirty="0" smtClean="0">
                <a:solidFill>
                  <a:schemeClr val="bg1"/>
                </a:solidFill>
                <a:latin typeface="方正喵呜体" panose="02010600010101010101" pitchFamily="2" charset="-122"/>
                <a:ea typeface="方正喵呜体" panose="02010600010101010101" pitchFamily="2" charset="-122"/>
              </a:rPr>
              <a:t>B</a:t>
            </a:r>
            <a:r>
              <a:rPr lang="zh-CN" altLang="en-US" sz="2400" dirty="0" smtClean="0">
                <a:solidFill>
                  <a:schemeClr val="bg1"/>
                </a:solidFill>
                <a:latin typeface="方正喵呜体" panose="02010600010101010101" pitchFamily="2" charset="-122"/>
                <a:ea typeface="方正喵呜体" panose="02010600010101010101" pitchFamily="2" charset="-122"/>
              </a:rPr>
              <a:t>树的定义，结点的类型定义如下：</a:t>
            </a:r>
          </a:p>
          <a:p>
            <a:pPr marL="0" indent="0">
              <a:lnSpc>
                <a:spcPct val="110000"/>
              </a:lnSpc>
              <a:buFont typeface="Wingdings" panose="05000000000000000000" pitchFamily="2" charset="2"/>
              <a:buNone/>
            </a:pPr>
            <a:r>
              <a:rPr lang="en-US" altLang="zh-CN" sz="2400" dirty="0" smtClean="0">
                <a:solidFill>
                  <a:schemeClr val="bg1"/>
                </a:solidFill>
                <a:latin typeface="方正喵呜体" panose="02010600010101010101" pitchFamily="2" charset="-122"/>
                <a:ea typeface="方正喵呜体" panose="02010600010101010101" pitchFamily="2" charset="-122"/>
              </a:rPr>
              <a:t>#define M    5      /*  </a:t>
            </a:r>
            <a:r>
              <a:rPr lang="zh-CN" altLang="en-US" sz="2400" dirty="0" smtClean="0">
                <a:solidFill>
                  <a:schemeClr val="bg1"/>
                </a:solidFill>
                <a:latin typeface="方正喵呜体" panose="02010600010101010101" pitchFamily="2" charset="-122"/>
                <a:ea typeface="方正喵呜体" panose="02010600010101010101" pitchFamily="2" charset="-122"/>
              </a:rPr>
              <a:t>根据实际需要定义</a:t>
            </a:r>
            <a:r>
              <a:rPr lang="en-US" altLang="zh-CN" sz="2400" dirty="0" smtClean="0">
                <a:solidFill>
                  <a:schemeClr val="bg1"/>
                </a:solidFill>
                <a:latin typeface="方正喵呜体" panose="02010600010101010101" pitchFamily="2" charset="-122"/>
                <a:ea typeface="方正喵呜体" panose="02010600010101010101" pitchFamily="2" charset="-122"/>
              </a:rPr>
              <a:t>B</a:t>
            </a:r>
            <a:r>
              <a:rPr lang="zh-CN" altLang="en-US" sz="2400" dirty="0" smtClean="0">
                <a:solidFill>
                  <a:schemeClr val="bg1"/>
                </a:solidFill>
                <a:latin typeface="方正喵呜体" panose="02010600010101010101" pitchFamily="2" charset="-122"/>
                <a:ea typeface="方正喵呜体" panose="02010600010101010101" pitchFamily="2" charset="-122"/>
              </a:rPr>
              <a:t>树的阶数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sz="2400" dirty="0" err="1" smtClean="0">
                <a:solidFill>
                  <a:schemeClr val="bg1"/>
                </a:solidFill>
                <a:latin typeface="方正喵呜体" panose="02010600010101010101" pitchFamily="2" charset="-122"/>
                <a:ea typeface="方正喵呜体" panose="02010600010101010101" pitchFamily="2" charset="-122"/>
              </a:rPr>
              <a:t>typedef</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struct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BTNode</a:t>
            </a:r>
            <a:endParaRPr lang="en-US" altLang="zh-CN" sz="2400" dirty="0">
              <a:solidFill>
                <a:schemeClr val="bg1"/>
              </a:solidFill>
              <a:latin typeface="方正喵呜体" panose="02010600010101010101" pitchFamily="2" charset="-122"/>
              <a:ea typeface="方正喵呜体" panose="02010600010101010101" pitchFamily="2" charset="-122"/>
            </a:endParaRP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keynum</a:t>
            </a:r>
            <a:r>
              <a:rPr lang="en-US" altLang="zh-CN" dirty="0" smtClean="0">
                <a:solidFill>
                  <a:schemeClr val="bg1"/>
                </a:solidFill>
                <a:latin typeface="方正喵呜体" panose="02010600010101010101" pitchFamily="2" charset="-122"/>
                <a:ea typeface="方正喵呜体" panose="02010600010101010101" pitchFamily="2" charset="-122"/>
              </a:rPr>
              <a:t> ;   /*   </a:t>
            </a:r>
            <a:r>
              <a:rPr lang="zh-CN" altLang="en-US" dirty="0" smtClean="0">
                <a:solidFill>
                  <a:schemeClr val="bg1"/>
                </a:solidFill>
                <a:latin typeface="方正喵呜体" panose="02010600010101010101" pitchFamily="2" charset="-122"/>
                <a:ea typeface="方正喵呜体" panose="02010600010101010101" pitchFamily="2" charset="-122"/>
              </a:rPr>
              <a:t>结点中关键字的个数   *</a:t>
            </a:r>
            <a:r>
              <a:rPr lang="en-US" altLang="zh-CN"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struct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BTNode</a:t>
            </a:r>
            <a:r>
              <a:rPr lang="en-US" altLang="zh-CN" sz="2400" dirty="0" smtClean="0">
                <a:solidFill>
                  <a:schemeClr val="bg1"/>
                </a:solidFill>
                <a:latin typeface="方正喵呜体" panose="02010600010101010101" pitchFamily="2" charset="-122"/>
                <a:ea typeface="方正喵呜体" panose="02010600010101010101" pitchFamily="2" charset="-122"/>
              </a:rPr>
              <a:t>  *parent ;    /*   </a:t>
            </a:r>
            <a:r>
              <a:rPr lang="zh-CN" altLang="en-US" sz="2400" dirty="0" smtClean="0">
                <a:solidFill>
                  <a:schemeClr val="bg1"/>
                </a:solidFill>
                <a:latin typeface="方正喵呜体" panose="02010600010101010101" pitchFamily="2" charset="-122"/>
                <a:ea typeface="方正喵呜体" panose="02010600010101010101" pitchFamily="2" charset="-122"/>
              </a:rPr>
              <a:t>指向父结点的指针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KeyType</a:t>
            </a:r>
            <a:r>
              <a:rPr lang="en-US" altLang="zh-CN" sz="2400" dirty="0" smtClean="0">
                <a:solidFill>
                  <a:schemeClr val="bg1"/>
                </a:solidFill>
                <a:latin typeface="方正喵呜体" panose="02010600010101010101" pitchFamily="2" charset="-122"/>
                <a:ea typeface="方正喵呜体" panose="02010600010101010101" pitchFamily="2" charset="-122"/>
              </a:rPr>
              <a:t>  key[M+1] ;     /*   </a:t>
            </a:r>
            <a:r>
              <a:rPr lang="zh-CN" altLang="en-US" sz="2400" dirty="0" smtClean="0">
                <a:solidFill>
                  <a:schemeClr val="bg1"/>
                </a:solidFill>
                <a:latin typeface="方正喵呜体" panose="02010600010101010101" pitchFamily="2" charset="-122"/>
                <a:ea typeface="方正喵呜体" panose="02010600010101010101" pitchFamily="2" charset="-122"/>
              </a:rPr>
              <a:t>关键字向量</a:t>
            </a:r>
            <a:r>
              <a:rPr lang="en-US" altLang="zh-CN" sz="2400" dirty="0" smtClean="0">
                <a:solidFill>
                  <a:schemeClr val="bg1"/>
                </a:solidFill>
                <a:latin typeface="方正喵呜体" panose="02010600010101010101" pitchFamily="2" charset="-122"/>
                <a:ea typeface="方正喵呜体" panose="02010600010101010101" pitchFamily="2" charset="-122"/>
              </a:rPr>
              <a:t>,key[0]</a:t>
            </a:r>
            <a:r>
              <a:rPr lang="zh-CN" altLang="en-US" sz="2400" dirty="0" smtClean="0">
                <a:solidFill>
                  <a:schemeClr val="bg1"/>
                </a:solidFill>
                <a:latin typeface="方正喵呜体" panose="02010600010101010101" pitchFamily="2" charset="-122"/>
                <a:ea typeface="方正喵呜体" panose="02010600010101010101" pitchFamily="2" charset="-122"/>
              </a:rPr>
              <a:t>未用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struct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BTNode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ptr</a:t>
            </a:r>
            <a:r>
              <a:rPr lang="en-US" altLang="zh-CN" sz="2400" dirty="0" smtClean="0">
                <a:solidFill>
                  <a:schemeClr val="bg1"/>
                </a:solidFill>
                <a:latin typeface="方正喵呜体" panose="02010600010101010101" pitchFamily="2" charset="-122"/>
                <a:ea typeface="方正喵呜体" panose="02010600010101010101" pitchFamily="2" charset="-122"/>
              </a:rPr>
              <a:t>[M+1] ; /*   </a:t>
            </a:r>
            <a:r>
              <a:rPr lang="zh-CN" altLang="en-US" sz="2400" dirty="0" smtClean="0">
                <a:solidFill>
                  <a:schemeClr val="bg1"/>
                </a:solidFill>
                <a:latin typeface="方正喵呜体" panose="02010600010101010101" pitchFamily="2" charset="-122"/>
                <a:ea typeface="方正喵呜体" panose="02010600010101010101" pitchFamily="2" charset="-122"/>
              </a:rPr>
              <a:t>子树指针向量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RecType</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recptr</a:t>
            </a:r>
            <a:r>
              <a:rPr lang="en-US" altLang="zh-CN" sz="2400" dirty="0" smtClean="0">
                <a:solidFill>
                  <a:schemeClr val="bg1"/>
                </a:solidFill>
                <a:latin typeface="方正喵呜体" panose="02010600010101010101" pitchFamily="2" charset="-122"/>
                <a:ea typeface="方正喵呜体" panose="02010600010101010101" pitchFamily="2" charset="-122"/>
              </a:rPr>
              <a:t>[M+1] ; /*   </a:t>
            </a:r>
            <a:r>
              <a:rPr lang="zh-CN" altLang="en-US" sz="2400" dirty="0" smtClean="0">
                <a:solidFill>
                  <a:schemeClr val="bg1"/>
                </a:solidFill>
                <a:latin typeface="方正喵呜体" panose="02010600010101010101" pitchFamily="2" charset="-122"/>
                <a:ea typeface="方正喵呜体" panose="02010600010101010101" pitchFamily="2" charset="-122"/>
              </a:rPr>
              <a:t>记录指针向量</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recptr</a:t>
            </a:r>
            <a:r>
              <a:rPr lang="en-US" altLang="zh-CN" sz="2400" dirty="0" smtClean="0">
                <a:solidFill>
                  <a:schemeClr val="bg1"/>
                </a:solidFill>
                <a:latin typeface="方正喵呜体" panose="02010600010101010101" pitchFamily="2" charset="-122"/>
                <a:ea typeface="方正喵呜体" panose="02010600010101010101" pitchFamily="2" charset="-122"/>
              </a:rPr>
              <a:t>[0]</a:t>
            </a:r>
            <a:r>
              <a:rPr lang="zh-CN" altLang="en-US" sz="2400" dirty="0" smtClean="0">
                <a:solidFill>
                  <a:schemeClr val="bg1"/>
                </a:solidFill>
                <a:latin typeface="方正喵呜体" panose="02010600010101010101" pitchFamily="2" charset="-122"/>
                <a:ea typeface="方正喵呜体" panose="02010600010101010101" pitchFamily="2" charset="-122"/>
              </a:rPr>
              <a:t>未用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BTNode</a:t>
            </a:r>
            <a:r>
              <a:rPr lang="en-US" altLang="zh-CN" dirty="0" smtClean="0">
                <a:solidFill>
                  <a:schemeClr val="bg1"/>
                </a:solidFill>
                <a:latin typeface="方正喵呜体" panose="02010600010101010101" pitchFamily="2" charset="-122"/>
                <a:ea typeface="方正喵呜体" panose="02010600010101010101" pitchFamily="2" charset="-122"/>
              </a:rPr>
              <a:t> ;</a:t>
            </a:r>
          </a:p>
        </p:txBody>
      </p:sp>
    </p:spTree>
    <p:extLst>
      <p:ext uri="{BB962C8B-B14F-4D97-AF65-F5344CB8AC3E}">
        <p14:creationId xmlns:p14="http://schemas.microsoft.com/office/powerpoint/2010/main" val="246984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86075" y="2219325"/>
            <a:ext cx="3067050" cy="1200329"/>
          </a:xfrm>
          <a:prstGeom prst="rect">
            <a:avLst/>
          </a:prstGeom>
          <a:noFill/>
        </p:spPr>
        <p:txBody>
          <a:bodyPr wrap="square" rtlCol="0">
            <a:spAutoFit/>
          </a:bodyPr>
          <a:lstStyle/>
          <a:p>
            <a:pPr algn="ctr"/>
            <a:r>
              <a:rPr lang="en-US" altLang="zh-CN" sz="7200" dirty="0" smtClean="0">
                <a:ln w="28575">
                  <a:solidFill>
                    <a:schemeClr val="bg1">
                      <a:lumMod val="75000"/>
                      <a:lumOff val="25000"/>
                    </a:schemeClr>
                  </a:solidFill>
                </a:ln>
                <a:solidFill>
                  <a:schemeClr val="bg1"/>
                </a:solidFill>
              </a:rPr>
              <a:t>LIST</a:t>
            </a:r>
            <a:endParaRPr lang="zh-CN" altLang="en-US" sz="7200" dirty="0">
              <a:ln w="28575">
                <a:solidFill>
                  <a:schemeClr val="bg1">
                    <a:lumMod val="75000"/>
                    <a:lumOff val="25000"/>
                  </a:schemeClr>
                </a:solidFill>
              </a:ln>
              <a:solidFill>
                <a:schemeClr val="bg1"/>
              </a:solidFill>
            </a:endParaRPr>
          </a:p>
        </p:txBody>
      </p:sp>
      <p:sp>
        <p:nvSpPr>
          <p:cNvPr id="3" name="文本框 2"/>
          <p:cNvSpPr txBox="1"/>
          <p:nvPr/>
        </p:nvSpPr>
        <p:spPr>
          <a:xfrm>
            <a:off x="3543300" y="3103811"/>
            <a:ext cx="1809750" cy="707886"/>
          </a:xfrm>
          <a:prstGeom prst="rect">
            <a:avLst/>
          </a:prstGeom>
          <a:noFill/>
        </p:spPr>
        <p:txBody>
          <a:bodyPr wrap="square" rtlCol="0">
            <a:spAutoFit/>
          </a:bodyPr>
          <a:lstStyle/>
          <a:p>
            <a:r>
              <a:rPr lang="zh-CN" altLang="en-US" sz="4000" dirty="0" smtClean="0">
                <a:solidFill>
                  <a:srgbClr val="077CFD"/>
                </a:solidFill>
                <a:latin typeface="方正姚体" panose="02010601030101010101" pitchFamily="2" charset="-122"/>
                <a:ea typeface="方正姚体" panose="02010601030101010101" pitchFamily="2" charset="-122"/>
              </a:rPr>
              <a:t>线性表</a:t>
            </a:r>
            <a:endParaRPr lang="zh-CN" altLang="en-US" sz="4000" dirty="0">
              <a:solidFill>
                <a:srgbClr val="077CFD"/>
              </a:solidFill>
              <a:latin typeface="方正姚体" panose="02010601030101010101" pitchFamily="2" charset="-122"/>
              <a:ea typeface="方正姚体" panose="02010601030101010101" pitchFamily="2" charset="-122"/>
            </a:endParaRPr>
          </a:p>
        </p:txBody>
      </p:sp>
      <p:grpSp>
        <p:nvGrpSpPr>
          <p:cNvPr id="9" name="组合 8"/>
          <p:cNvGrpSpPr/>
          <p:nvPr/>
        </p:nvGrpSpPr>
        <p:grpSpPr>
          <a:xfrm>
            <a:off x="114300" y="6153150"/>
            <a:ext cx="9029700" cy="704850"/>
            <a:chOff x="200025" y="5724704"/>
            <a:chExt cx="10520362" cy="704850"/>
          </a:xfrm>
        </p:grpSpPr>
        <p:pic>
          <p:nvPicPr>
            <p:cNvPr id="4" name="图片 3"/>
            <p:cNvPicPr>
              <a:picLocks noChangeAspect="1"/>
            </p:cNvPicPr>
            <p:nvPr/>
          </p:nvPicPr>
          <p:blipFill>
            <a:blip r:embed="rId2"/>
            <a:stretch>
              <a:fillRect/>
            </a:stretch>
          </p:blipFill>
          <p:spPr>
            <a:xfrm>
              <a:off x="200025" y="5810250"/>
              <a:ext cx="1619250" cy="609600"/>
            </a:xfrm>
            <a:prstGeom prst="rect">
              <a:avLst/>
            </a:prstGeom>
          </p:spPr>
        </p:pic>
        <p:pic>
          <p:nvPicPr>
            <p:cNvPr id="5" name="图片 4"/>
            <p:cNvPicPr>
              <a:picLocks noChangeAspect="1"/>
            </p:cNvPicPr>
            <p:nvPr/>
          </p:nvPicPr>
          <p:blipFill>
            <a:blip r:embed="rId3"/>
            <a:stretch>
              <a:fillRect/>
            </a:stretch>
          </p:blipFill>
          <p:spPr>
            <a:xfrm>
              <a:off x="1819275" y="5724704"/>
              <a:ext cx="3219450" cy="704850"/>
            </a:xfrm>
            <a:prstGeom prst="rect">
              <a:avLst/>
            </a:prstGeom>
          </p:spPr>
        </p:pic>
        <p:pic>
          <p:nvPicPr>
            <p:cNvPr id="7" name="图片 6"/>
            <p:cNvPicPr>
              <a:picLocks noChangeAspect="1"/>
            </p:cNvPicPr>
            <p:nvPr/>
          </p:nvPicPr>
          <p:blipFill>
            <a:blip r:embed="rId4"/>
            <a:stretch>
              <a:fillRect/>
            </a:stretch>
          </p:blipFill>
          <p:spPr>
            <a:xfrm>
              <a:off x="4910137" y="5743754"/>
              <a:ext cx="2905125" cy="666750"/>
            </a:xfrm>
            <a:prstGeom prst="rect">
              <a:avLst/>
            </a:prstGeom>
          </p:spPr>
        </p:pic>
        <p:pic>
          <p:nvPicPr>
            <p:cNvPr id="8" name="图片 7"/>
            <p:cNvPicPr>
              <a:picLocks noChangeAspect="1"/>
            </p:cNvPicPr>
            <p:nvPr/>
          </p:nvPicPr>
          <p:blipFill>
            <a:blip r:embed="rId4"/>
            <a:stretch>
              <a:fillRect/>
            </a:stretch>
          </p:blipFill>
          <p:spPr>
            <a:xfrm>
              <a:off x="7815262" y="5753100"/>
              <a:ext cx="2905125" cy="666750"/>
            </a:xfrm>
            <a:prstGeom prst="rect">
              <a:avLst/>
            </a:prstGeom>
          </p:spPr>
        </p:pic>
      </p:grpSp>
    </p:spTree>
    <p:extLst>
      <p:ext uri="{BB962C8B-B14F-4D97-AF65-F5344CB8AC3E}">
        <p14:creationId xmlns:p14="http://schemas.microsoft.com/office/powerpoint/2010/main" val="422990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15008" y="1024643"/>
            <a:ext cx="8928992" cy="53481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树上进行查找的基本操作：</a:t>
            </a:r>
            <a:endPar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lvl="1">
              <a:lnSpc>
                <a:spcPct val="105000"/>
              </a:lnSpc>
              <a:buSzPct val="10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在</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树中找结点</a:t>
            </a:r>
            <a:endPar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lvl="1">
              <a:lnSpc>
                <a:spcPct val="105000"/>
              </a:lnSpc>
              <a:buSzPct val="10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在结点中找关键字</a:t>
            </a:r>
            <a:endPar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marL="457200" lvl="1" indent="0">
              <a:lnSpc>
                <a:spcPct val="105000"/>
              </a:lnSpc>
              <a:buSzPct val="100000"/>
              <a:buNone/>
            </a:pPr>
            <a:endParaRPr lang="en-US" altLang="zh-CN" dirty="0">
              <a:solidFill>
                <a:schemeClr val="bg1"/>
              </a:solidFill>
              <a:latin typeface="方正喵呜体" panose="02010600010101010101" pitchFamily="2" charset="-122"/>
              <a:ea typeface="方正喵呜体" panose="02010600010101010101" pitchFamily="2" charset="-122"/>
              <a:cs typeface="Times New Roman" pitchFamily="18" charset="0"/>
            </a:endParaRPr>
          </a:p>
          <a:p>
            <a:pPr marL="457200" lvl="1" indent="0">
              <a:lnSpc>
                <a:spcPct val="105000"/>
              </a:lnSpc>
              <a:buSzPct val="100000"/>
              <a:buNone/>
            </a:pP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树上进行查找效率由待查关键字所在结点的层次数</a:t>
            </a:r>
            <a:r>
              <a:rPr lang="en-US" altLang="zh-CN" sz="2400" i="1" dirty="0" smtClean="0">
                <a:solidFill>
                  <a:srgbClr val="2959F3"/>
                </a:solidFill>
                <a:latin typeface="方正喵呜体" panose="02010600010101010101" pitchFamily="2" charset="-122"/>
                <a:ea typeface="方正喵呜体" panose="02010600010101010101" pitchFamily="2" charset="-122"/>
                <a:cs typeface="Times New Roman" pitchFamily="18" charset="0"/>
              </a:rPr>
              <a:t>l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决定；</a:t>
            </a:r>
            <a:endPar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根据</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树定义，第一层至少有</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1</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个结点，第二层至少有</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个结点；由于除根之外每个非终端结点至少有</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m</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棵子树，则第三层至少有</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m</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个结点，依次类推，第</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l</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+1</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层至少有</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m</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en-US" altLang="zh-CN" sz="2400" i="1" baseline="30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l</a:t>
            </a:r>
            <a:r>
              <a:rPr lang="en-US" altLang="zh-CN" sz="2400" baseline="30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-1</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个结点。若</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m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阶</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B</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树中具有</a:t>
            </a:r>
            <a:r>
              <a:rPr lang="en-US" altLang="zh-CN" sz="2400" b="1" i="1" dirty="0" smtClean="0">
                <a:solidFill>
                  <a:srgbClr val="2959F3"/>
                </a:solidFill>
                <a:latin typeface="方正喵呜体" panose="02010600010101010101" pitchFamily="2" charset="-122"/>
                <a:ea typeface="方正喵呜体" panose="02010600010101010101" pitchFamily="2" charset="-122"/>
                <a:cs typeface="Times New Roman" pitchFamily="18" charset="0"/>
              </a:rPr>
              <a:t>N</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个关键字，则叶子结点即查找不成功的结点为</a:t>
            </a:r>
            <a:r>
              <a:rPr lang="en-US" altLang="zh-CN" sz="2400" b="1" i="1" dirty="0" smtClean="0">
                <a:solidFill>
                  <a:srgbClr val="2959F3"/>
                </a:solidFill>
                <a:latin typeface="方正喵呜体" panose="02010600010101010101" pitchFamily="2" charset="-122"/>
                <a:ea typeface="方正喵呜体" panose="02010600010101010101" pitchFamily="2" charset="-122"/>
                <a:cs typeface="Times New Roman" pitchFamily="18" charset="0"/>
              </a:rPr>
              <a:t>N</a:t>
            </a:r>
            <a:r>
              <a:rPr lang="en-US" altLang="zh-CN" sz="2400" b="1" dirty="0" smtClean="0">
                <a:solidFill>
                  <a:srgbClr val="2959F3"/>
                </a:solidFill>
                <a:latin typeface="方正喵呜体" panose="02010600010101010101" pitchFamily="2" charset="-122"/>
                <a:ea typeface="方正喵呜体" panose="02010600010101010101" pitchFamily="2" charset="-122"/>
                <a:cs typeface="Times New Roman" pitchFamily="18" charset="0"/>
              </a:rPr>
              <a:t>+1</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。由此有：</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+1 ≥ 2</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cs typeface="Times New Roman" pitchFamily="18" charset="0"/>
              </a:rPr>
              <a:t>m</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en-US" altLang="zh-CN" sz="2400" baseline="30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l-1 </a:t>
            </a:r>
            <a:r>
              <a:rPr lang="zh-CN" altLang="en-US" sz="2400"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endParaRPr lang="en-US" altLang="zh-CN" sz="2400" dirty="0">
              <a:solidFill>
                <a:schemeClr val="bg1"/>
              </a:solidFill>
              <a:latin typeface="方正喵呜体" panose="02010600010101010101" pitchFamily="2" charset="-122"/>
              <a:ea typeface="方正喵呜体" panose="02010600010101010101" pitchFamily="2" charset="-122"/>
              <a:cs typeface="Times New Roman" pitchFamily="18" charset="0"/>
            </a:endParaRPr>
          </a:p>
          <a:p>
            <a:pPr algn="ctr">
              <a:lnSpc>
                <a:spcPct val="105000"/>
              </a:lnSpc>
              <a:buClr>
                <a:schemeClr val="tx1"/>
              </a:buClr>
              <a:buSzPct val="50000"/>
            </a:pPr>
            <a:r>
              <a:rPr lang="en-US" altLang="zh-CN" sz="3200" dirty="0" smtClean="0">
                <a:solidFill>
                  <a:schemeClr val="bg1"/>
                </a:solidFill>
                <a:latin typeface="方正喵呜体" panose="02010600010101010101" pitchFamily="2" charset="-122"/>
                <a:ea typeface="方正喵呜体" panose="02010600010101010101" pitchFamily="2" charset="-122"/>
              </a:rPr>
              <a:t>l </a:t>
            </a:r>
            <a:r>
              <a:rPr lang="en-US" altLang="zh-CN" sz="3200"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sz="3200" dirty="0" smtClean="0">
                <a:solidFill>
                  <a:schemeClr val="bg1"/>
                </a:solidFill>
                <a:latin typeface="方正喵呜体" panose="02010600010101010101" pitchFamily="2" charset="-122"/>
                <a:ea typeface="方正喵呜体" panose="02010600010101010101" pitchFamily="2" charset="-122"/>
              </a:rPr>
              <a:t>1</a:t>
            </a:r>
            <a:r>
              <a:rPr lang="en-US" altLang="zh-CN" sz="3200" dirty="0">
                <a:solidFill>
                  <a:schemeClr val="bg1"/>
                </a:solidFill>
                <a:latin typeface="方正喵呜体" panose="02010600010101010101" pitchFamily="2" charset="-122"/>
                <a:ea typeface="方正喵呜体" panose="02010600010101010101" pitchFamily="2" charset="-122"/>
              </a:rPr>
              <a:t>+㏒</a:t>
            </a:r>
            <a:r>
              <a:rPr lang="en-US" altLang="zh-CN" sz="3200" baseline="-20000"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sz="3200" baseline="-20000" dirty="0">
                <a:solidFill>
                  <a:schemeClr val="bg1"/>
                </a:solidFill>
                <a:latin typeface="方正喵呜体" panose="02010600010101010101" pitchFamily="2" charset="-122"/>
                <a:ea typeface="方正喵呜体" panose="02010600010101010101" pitchFamily="2" charset="-122"/>
              </a:rPr>
              <a:t>m/2</a:t>
            </a:r>
            <a:r>
              <a:rPr lang="en-US" altLang="zh-CN" sz="3200" baseline="-20000" dirty="0">
                <a:solidFill>
                  <a:schemeClr val="bg1"/>
                </a:solidFill>
                <a:latin typeface="方正喵呜体" panose="02010600010101010101" pitchFamily="2" charset="-122"/>
                <a:ea typeface="方正喵呜体" panose="02010600010101010101" pitchFamily="2" charset="-122"/>
                <a:sym typeface="Symbol" panose="05050102010706020507" pitchFamily="18" charset="2"/>
              </a:rPr>
              <a:t></a:t>
            </a:r>
            <a:r>
              <a:rPr lang="en-US" altLang="zh-CN" sz="3200" dirty="0" smtClean="0">
                <a:solidFill>
                  <a:schemeClr val="bg1"/>
                </a:solidFill>
                <a:latin typeface="方正喵呜体" panose="02010600010101010101" pitchFamily="2" charset="-122"/>
                <a:ea typeface="方正喵呜体" panose="02010600010101010101" pitchFamily="2" charset="-122"/>
              </a:rPr>
              <a:t>((N+1</a:t>
            </a:r>
            <a:r>
              <a:rPr lang="en-US" altLang="zh-CN" sz="3200" dirty="0">
                <a:solidFill>
                  <a:schemeClr val="bg1"/>
                </a:solidFill>
                <a:latin typeface="方正喵呜体" panose="02010600010101010101" pitchFamily="2" charset="-122"/>
                <a:ea typeface="方正喵呜体" panose="02010600010101010101" pitchFamily="2" charset="-122"/>
              </a:rPr>
              <a:t>)/2)</a:t>
            </a:r>
          </a:p>
          <a:p>
            <a:pPr>
              <a:lnSpc>
                <a:spcPct val="105000"/>
              </a:lnSpc>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p:txBody>
      </p:sp>
      <p:sp>
        <p:nvSpPr>
          <p:cNvPr id="3" name="Rectangle 2"/>
          <p:cNvSpPr txBox="1">
            <a:spLocks noChangeArrowheads="1"/>
          </p:cNvSpPr>
          <p:nvPr/>
        </p:nvSpPr>
        <p:spPr>
          <a:xfrm>
            <a:off x="2653139" y="185902"/>
            <a:ext cx="3708412" cy="732214"/>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mj-cs"/>
              </a:rPr>
              <a:t>B </a:t>
            </a:r>
            <a:r>
              <a:rPr kumimoji="0" lang="zh-CN" altLang="en-US" sz="40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mj-cs"/>
              </a:rPr>
              <a:t>树查找分析</a:t>
            </a:r>
            <a:endParaRPr kumimoji="0" lang="zh-CN" altLang="en-US" sz="4000" i="0" u="none" strike="noStrike" kern="1200" cap="none" spc="0" normalizeH="0" baseline="0" noProof="0" dirty="0">
              <a:ln>
                <a:noFill/>
              </a:ln>
              <a:solidFill>
                <a:schemeClr val="bg1"/>
              </a:solidFill>
              <a:effectLst/>
              <a:uLnTx/>
              <a:uFillTx/>
              <a:latin typeface="方正喵呜体" panose="02010600010101010101" pitchFamily="2" charset="-122"/>
              <a:ea typeface="方正喵呜体" panose="02010600010101010101" pitchFamily="2" charset="-122"/>
              <a:cs typeface="+mj-cs"/>
            </a:endParaRPr>
          </a:p>
        </p:txBody>
      </p:sp>
    </p:spTree>
    <p:extLst>
      <p:ext uri="{BB962C8B-B14F-4D97-AF65-F5344CB8AC3E}">
        <p14:creationId xmlns:p14="http://schemas.microsoft.com/office/powerpoint/2010/main" val="30329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5844" y="814064"/>
            <a:ext cx="4783494"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smtClean="0">
                <a:solidFill>
                  <a:schemeClr val="bg1"/>
                </a:solidFill>
                <a:latin typeface="方正喵呜体" panose="02010600010101010101" pitchFamily="2" charset="-122"/>
                <a:ea typeface="方正喵呜体" panose="02010600010101010101" pitchFamily="2" charset="-122"/>
              </a:rPr>
              <a:t>B_</a:t>
            </a:r>
            <a:r>
              <a:rPr lang="zh-CN" altLang="en-US" sz="3600" dirty="0" smtClean="0">
                <a:solidFill>
                  <a:schemeClr val="bg1"/>
                </a:solidFill>
                <a:latin typeface="方正喵呜体" panose="02010600010101010101" pitchFamily="2" charset="-122"/>
                <a:ea typeface="方正喵呜体" panose="02010600010101010101" pitchFamily="2" charset="-122"/>
              </a:rPr>
              <a:t>树的查找</a:t>
            </a:r>
          </a:p>
        </p:txBody>
      </p:sp>
      <p:sp>
        <p:nvSpPr>
          <p:cNvPr id="3" name="Rectangle 3"/>
          <p:cNvSpPr txBox="1">
            <a:spLocks noChangeArrowheads="1"/>
          </p:cNvSpPr>
          <p:nvPr/>
        </p:nvSpPr>
        <p:spPr>
          <a:xfrm>
            <a:off x="152400" y="1838131"/>
            <a:ext cx="8812213" cy="4686494"/>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由</a:t>
            </a:r>
            <a:r>
              <a:rPr lang="en-US" altLang="zh-CN" sz="2400" dirty="0" smtClean="0">
                <a:solidFill>
                  <a:schemeClr val="bg1"/>
                </a:solidFill>
                <a:latin typeface="方正喵呜体" panose="02010600010101010101" pitchFamily="2" charset="-122"/>
                <a:ea typeface="方正喵呜体" panose="02010600010101010101" pitchFamily="2" charset="-122"/>
              </a:rPr>
              <a:t>B_</a:t>
            </a:r>
            <a:r>
              <a:rPr lang="zh-CN" altLang="en-US" sz="2400" dirty="0" smtClean="0">
                <a:solidFill>
                  <a:schemeClr val="bg1"/>
                </a:solidFill>
                <a:latin typeface="方正喵呜体" panose="02010600010101010101" pitchFamily="2" charset="-122"/>
                <a:ea typeface="方正喵呜体" panose="02010600010101010101" pitchFamily="2" charset="-122"/>
              </a:rPr>
              <a:t>树的定义可知，在其上的查找过程和二叉排序树的查找相似。</a:t>
            </a:r>
          </a:p>
          <a:p>
            <a:pPr marL="355600" lvl="1" indent="0">
              <a:lnSpc>
                <a:spcPct val="110000"/>
              </a:lnSpc>
              <a:buFontTx/>
              <a:buNone/>
            </a:pP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3556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① 从树的根结点</a:t>
            </a:r>
            <a:r>
              <a:rPr lang="en-US" altLang="zh-CN" dirty="0" smtClean="0">
                <a:solidFill>
                  <a:schemeClr val="bg1"/>
                </a:solidFill>
                <a:latin typeface="方正喵呜体" panose="02010600010101010101" pitchFamily="2" charset="-122"/>
                <a:ea typeface="方正喵呜体" panose="02010600010101010101" pitchFamily="2" charset="-122"/>
              </a:rPr>
              <a:t>T</a:t>
            </a:r>
            <a:r>
              <a:rPr lang="zh-CN" altLang="en-US" dirty="0" smtClean="0">
                <a:solidFill>
                  <a:schemeClr val="bg1"/>
                </a:solidFill>
                <a:latin typeface="方正喵呜体" panose="02010600010101010101" pitchFamily="2" charset="-122"/>
                <a:ea typeface="方正喵呜体" panose="02010600010101010101" pitchFamily="2" charset="-122"/>
              </a:rPr>
              <a:t>开始，在</a:t>
            </a:r>
            <a:r>
              <a:rPr lang="en-US" altLang="zh-CN" dirty="0" smtClean="0">
                <a:solidFill>
                  <a:schemeClr val="bg1"/>
                </a:solidFill>
                <a:latin typeface="方正喵呜体" panose="02010600010101010101" pitchFamily="2" charset="-122"/>
                <a:ea typeface="方正喵呜体" panose="02010600010101010101" pitchFamily="2" charset="-122"/>
              </a:rPr>
              <a:t>T</a:t>
            </a:r>
            <a:r>
              <a:rPr lang="zh-CN" altLang="en-US" dirty="0" smtClean="0">
                <a:solidFill>
                  <a:schemeClr val="bg1"/>
                </a:solidFill>
                <a:latin typeface="方正喵呜体" panose="02010600010101010101" pitchFamily="2" charset="-122"/>
                <a:ea typeface="方正喵呜体" panose="02010600010101010101" pitchFamily="2" charset="-122"/>
              </a:rPr>
              <a:t>所指向的结点的关键字向量</a:t>
            </a:r>
            <a:r>
              <a:rPr lang="en-US" altLang="zh-CN" dirty="0" smtClean="0">
                <a:solidFill>
                  <a:schemeClr val="bg1"/>
                </a:solidFill>
                <a:latin typeface="方正喵呜体" panose="02010600010101010101" pitchFamily="2" charset="-122"/>
                <a:ea typeface="方正喵呜体" panose="02010600010101010101" pitchFamily="2" charset="-122"/>
              </a:rPr>
              <a:t>key[1</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a:t>
            </a:r>
            <a:r>
              <a:rPr lang="en-US" altLang="zh-CN" dirty="0" err="1" smtClean="0">
                <a:solidFill>
                  <a:schemeClr val="bg1"/>
                </a:solidFill>
                <a:latin typeface="方正喵呜体" panose="02010600010101010101" pitchFamily="2" charset="-122"/>
                <a:ea typeface="方正喵呜体" panose="02010600010101010101" pitchFamily="2" charset="-122"/>
              </a:rPr>
              <a:t>keynum</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中查找给定值</a:t>
            </a:r>
            <a:r>
              <a:rPr lang="en-US" altLang="zh-CN" dirty="0" smtClean="0">
                <a:solidFill>
                  <a:schemeClr val="bg1"/>
                </a:solidFill>
                <a:latin typeface="方正喵呜体" panose="02010600010101010101" pitchFamily="2" charset="-122"/>
                <a:ea typeface="方正喵呜体" panose="02010600010101010101" pitchFamily="2" charset="-122"/>
              </a:rPr>
              <a:t>K(</a:t>
            </a:r>
            <a:r>
              <a:rPr lang="zh-CN" altLang="en-US" dirty="0" smtClean="0">
                <a:solidFill>
                  <a:schemeClr val="bg1"/>
                </a:solidFill>
                <a:latin typeface="方正喵呜体" panose="02010600010101010101" pitchFamily="2" charset="-122"/>
                <a:ea typeface="方正喵呜体" panose="02010600010101010101" pitchFamily="2" charset="-122"/>
              </a:rPr>
              <a:t>用折半查找</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a:t>
            </a:r>
          </a:p>
          <a:p>
            <a:pPr marL="3556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rPr>
              <a:t>若</a:t>
            </a:r>
            <a:r>
              <a:rPr lang="en-US" altLang="zh-CN" dirty="0" smtClean="0">
                <a:solidFill>
                  <a:schemeClr val="bg1"/>
                </a:solidFill>
                <a:latin typeface="方正喵呜体" panose="02010600010101010101" pitchFamily="2" charset="-122"/>
                <a:ea typeface="方正喵呜体" panose="02010600010101010101" pitchFamily="2" charset="-122"/>
              </a:rPr>
              <a:t>key[</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]=K(1≤i≤keynum)</a:t>
            </a:r>
            <a:r>
              <a:rPr lang="zh-CN" altLang="en-US" dirty="0" smtClean="0">
                <a:solidFill>
                  <a:schemeClr val="bg1"/>
                </a:solidFill>
                <a:latin typeface="方正喵呜体" panose="02010600010101010101" pitchFamily="2" charset="-122"/>
                <a:ea typeface="方正喵呜体" panose="02010600010101010101" pitchFamily="2" charset="-122"/>
              </a:rPr>
              <a:t>，则查找成功，返回结点及关键字位置；否则，转⑵；</a:t>
            </a:r>
          </a:p>
          <a:p>
            <a:pPr marL="355600" lvl="1" indent="0">
              <a:lnSpc>
                <a:spcPct val="110000"/>
              </a:lnSpc>
              <a:buNone/>
            </a:pPr>
            <a:r>
              <a:rPr lang="zh-CN" altLang="en-US" dirty="0" smtClean="0">
                <a:solidFill>
                  <a:schemeClr val="bg1"/>
                </a:solidFill>
                <a:latin typeface="方正喵呜体" panose="02010600010101010101" pitchFamily="2" charset="-122"/>
                <a:ea typeface="方正喵呜体" panose="02010600010101010101" pitchFamily="2" charset="-122"/>
              </a:rPr>
              <a:t>② 将</a:t>
            </a:r>
            <a:r>
              <a:rPr lang="en-US" altLang="zh-CN" dirty="0" smtClean="0">
                <a:solidFill>
                  <a:schemeClr val="bg1"/>
                </a:solidFill>
                <a:latin typeface="方正喵呜体" panose="02010600010101010101" pitchFamily="2" charset="-122"/>
                <a:ea typeface="方正喵呜体" panose="02010600010101010101" pitchFamily="2" charset="-122"/>
              </a:rPr>
              <a:t>K</a:t>
            </a:r>
            <a:r>
              <a:rPr lang="zh-CN" altLang="en-US" dirty="0" smtClean="0">
                <a:solidFill>
                  <a:schemeClr val="bg1"/>
                </a:solidFill>
                <a:latin typeface="方正喵呜体" panose="02010600010101010101" pitchFamily="2" charset="-122"/>
                <a:ea typeface="方正喵呜体" panose="02010600010101010101" pitchFamily="2" charset="-122"/>
              </a:rPr>
              <a:t>与向量</a:t>
            </a:r>
            <a:r>
              <a:rPr lang="en-US" altLang="zh-CN" dirty="0">
                <a:solidFill>
                  <a:schemeClr val="bg1"/>
                </a:solidFill>
                <a:latin typeface="方正喵呜体" panose="02010600010101010101" pitchFamily="2" charset="-122"/>
                <a:ea typeface="方正喵呜体" panose="02010600010101010101" pitchFamily="2" charset="-122"/>
              </a:rPr>
              <a:t>key[1…</a:t>
            </a:r>
            <a:r>
              <a:rPr lang="en-US" altLang="zh-CN" dirty="0" err="1">
                <a:solidFill>
                  <a:schemeClr val="bg1"/>
                </a:solidFill>
                <a:latin typeface="方正喵呜体" panose="02010600010101010101" pitchFamily="2" charset="-122"/>
                <a:ea typeface="方正喵呜体" panose="02010600010101010101" pitchFamily="2" charset="-122"/>
              </a:rPr>
              <a:t>keynum</a:t>
            </a:r>
            <a:r>
              <a:rPr lang="en-US" altLang="zh-CN" dirty="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中的各个分量的值进行比较，以选定查找的子树直到</a:t>
            </a:r>
            <a:r>
              <a:rPr lang="en-US" altLang="zh-CN" dirty="0">
                <a:solidFill>
                  <a:schemeClr val="bg1"/>
                </a:solidFill>
                <a:latin typeface="方正喵呜体" panose="02010600010101010101" pitchFamily="2" charset="-122"/>
                <a:ea typeface="方正喵呜体" panose="02010600010101010101" pitchFamily="2" charset="-122"/>
              </a:rPr>
              <a:t>T</a:t>
            </a:r>
            <a:r>
              <a:rPr lang="zh-CN" altLang="en-US" dirty="0">
                <a:solidFill>
                  <a:schemeClr val="bg1"/>
                </a:solidFill>
                <a:latin typeface="方正喵呜体" panose="02010600010101010101" pitchFamily="2" charset="-122"/>
                <a:ea typeface="方正喵呜体" panose="02010600010101010101" pitchFamily="2" charset="-122"/>
              </a:rPr>
              <a:t>是叶子结点且未找到相等的关键字，则查找失败。</a:t>
            </a:r>
          </a:p>
        </p:txBody>
      </p:sp>
    </p:spTree>
    <p:extLst>
      <p:ext uri="{BB962C8B-B14F-4D97-AF65-F5344CB8AC3E}">
        <p14:creationId xmlns:p14="http://schemas.microsoft.com/office/powerpoint/2010/main" val="220373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33072" y="781742"/>
            <a:ext cx="3200400" cy="6858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smtClean="0">
                <a:solidFill>
                  <a:schemeClr val="bg1"/>
                </a:solidFill>
                <a:latin typeface="方正喵呜体" panose="02010600010101010101" pitchFamily="2" charset="-122"/>
                <a:ea typeface="方正喵呜体" panose="02010600010101010101" pitchFamily="2" charset="-122"/>
              </a:rPr>
              <a:t>B </a:t>
            </a:r>
            <a:r>
              <a:rPr lang="zh-CN" altLang="en-US" sz="3200" dirty="0" smtClean="0">
                <a:solidFill>
                  <a:schemeClr val="bg1"/>
                </a:solidFill>
                <a:latin typeface="方正喵呜体" panose="02010600010101010101" pitchFamily="2" charset="-122"/>
                <a:ea typeface="方正喵呜体" panose="02010600010101010101" pitchFamily="2" charset="-122"/>
              </a:rPr>
              <a:t>树的插入</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296854" y="1939043"/>
            <a:ext cx="8640960" cy="2707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树是从空树起，逐个插入关键字而生成的。</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a:t>
            </a: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树中每个非失败结点的关键字个数都在</a:t>
            </a:r>
          </a:p>
          <a:p>
            <a:pPr>
              <a:lnSpc>
                <a:spcPct val="105000"/>
              </a:lnSpc>
              <a:spcBef>
                <a:spcPct val="10000"/>
              </a:spcBef>
              <a:buClr>
                <a:schemeClr val="tx1"/>
              </a:buClr>
              <a:buSzPct val="50000"/>
              <a:buFont typeface="Wingdings"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rPr>
              <a:t>m</a:t>
            </a:r>
            <a:r>
              <a:rPr lang="en-US" altLang="zh-CN" sz="2400" dirty="0" smtClean="0">
                <a:solidFill>
                  <a:schemeClr val="bg1"/>
                </a:solidFill>
                <a:latin typeface="方正喵呜体" panose="02010600010101010101" pitchFamily="2" charset="-122"/>
                <a:ea typeface="方正喵呜体" panose="02010600010101010101" pitchFamily="2" charset="-122"/>
              </a:rPr>
              <a:t>/2</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rPr>
              <a:t> -1, </a:t>
            </a:r>
            <a:r>
              <a:rPr lang="en-US" altLang="zh-CN" sz="2400" i="1" dirty="0" smtClean="0">
                <a:solidFill>
                  <a:schemeClr val="bg1"/>
                </a:solidFill>
                <a:latin typeface="方正喵呜体" panose="02010600010101010101" pitchFamily="2" charset="-122"/>
                <a:ea typeface="方正喵呜体" panose="02010600010101010101" pitchFamily="2" charset="-122"/>
              </a:rPr>
              <a:t>m</a:t>
            </a:r>
            <a:r>
              <a:rPr lang="en-US" altLang="zh-CN" sz="2400" dirty="0" smtClean="0">
                <a:solidFill>
                  <a:schemeClr val="bg1"/>
                </a:solidFill>
                <a:latin typeface="方正喵呜体" panose="02010600010101010101" pitchFamily="2" charset="-122"/>
                <a:ea typeface="方正喵呜体" panose="02010600010101010101" pitchFamily="2" charset="-122"/>
              </a:rPr>
              <a:t>-1] </a:t>
            </a:r>
            <a:r>
              <a:rPr lang="zh-CN" altLang="en-US" sz="2400" dirty="0" smtClean="0">
                <a:solidFill>
                  <a:schemeClr val="bg1"/>
                </a:solidFill>
                <a:latin typeface="方正喵呜体" panose="02010600010101010101" pitchFamily="2" charset="-122"/>
                <a:ea typeface="方正喵呜体" panose="02010600010101010101" pitchFamily="2" charset="-122"/>
              </a:rPr>
              <a:t>之间。</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插入在某个叶结点开始。如果在关键字插入后结点中的关键字个数超出了上界 </a:t>
            </a:r>
            <a:r>
              <a:rPr lang="en-US" altLang="zh-CN" sz="2400" i="1" dirty="0" smtClean="0">
                <a:solidFill>
                  <a:schemeClr val="bg1"/>
                </a:solidFill>
                <a:latin typeface="方正喵呜体" panose="02010600010101010101" pitchFamily="2" charset="-122"/>
                <a:ea typeface="方正喵呜体" panose="02010600010101010101" pitchFamily="2" charset="-122"/>
              </a:rPr>
              <a:t>m</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，则结点需要“</a:t>
            </a:r>
            <a:r>
              <a:rPr lang="zh-CN" altLang="en-US" sz="2400" b="1" dirty="0" smtClean="0">
                <a:solidFill>
                  <a:srgbClr val="C00000"/>
                </a:solidFill>
                <a:latin typeface="方正喵呜体" panose="02010600010101010101" pitchFamily="2" charset="-122"/>
                <a:ea typeface="方正喵呜体" panose="02010600010101010101" pitchFamily="2" charset="-122"/>
              </a:rPr>
              <a:t>分裂</a:t>
            </a:r>
            <a:r>
              <a:rPr lang="zh-CN" altLang="en-US" sz="2400" dirty="0" smtClean="0">
                <a:solidFill>
                  <a:schemeClr val="bg1"/>
                </a:solidFill>
                <a:latin typeface="方正喵呜体" panose="02010600010101010101" pitchFamily="2" charset="-122"/>
                <a:ea typeface="方正喵呜体" panose="02010600010101010101" pitchFamily="2" charset="-122"/>
              </a:rPr>
              <a:t>”，否则可以直接插入。</a:t>
            </a:r>
          </a:p>
        </p:txBody>
      </p:sp>
    </p:spTree>
    <p:extLst>
      <p:ext uri="{BB962C8B-B14F-4D97-AF65-F5344CB8AC3E}">
        <p14:creationId xmlns:p14="http://schemas.microsoft.com/office/powerpoint/2010/main" val="33613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3222" y="1175048"/>
            <a:ext cx="8421688" cy="519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2400" dirty="0">
                <a:solidFill>
                  <a:schemeClr val="bg1"/>
                </a:solidFill>
                <a:latin typeface="方正喵呜体" panose="02010600010101010101" pitchFamily="2" charset="-122"/>
                <a:ea typeface="方正喵呜体" panose="02010600010101010101" pitchFamily="2" charset="-122"/>
              </a:rPr>
              <a:t>实现结点“分裂”的原则是：</a:t>
            </a:r>
          </a:p>
          <a:p>
            <a:pPr lvl="1">
              <a:lnSpc>
                <a:spcPct val="105000"/>
              </a:lnSpc>
              <a:spcBef>
                <a:spcPct val="10000"/>
              </a:spcBef>
              <a:buClr>
                <a:schemeClr val="tx1"/>
              </a:buClr>
              <a:buFont typeface="Wingdings" pitchFamily="2" charset="2"/>
              <a:buChar char="ü"/>
            </a:pPr>
            <a:r>
              <a:rPr lang="zh-CN" altLang="en-US" dirty="0">
                <a:solidFill>
                  <a:schemeClr val="bg1"/>
                </a:solidFill>
                <a:latin typeface="方正喵呜体" panose="02010600010101010101" pitchFamily="2" charset="-122"/>
                <a:ea typeface="方正喵呜体" panose="02010600010101010101" pitchFamily="2" charset="-122"/>
              </a:rPr>
              <a:t>设结点 </a:t>
            </a:r>
            <a:r>
              <a:rPr lang="en-US" altLang="zh-CN" i="1" dirty="0">
                <a:solidFill>
                  <a:schemeClr val="bg1"/>
                </a:solidFill>
                <a:latin typeface="方正喵呜体" panose="02010600010101010101" pitchFamily="2" charset="-122"/>
                <a:ea typeface="方正喵呜体" panose="02010600010101010101" pitchFamily="2" charset="-122"/>
              </a:rPr>
              <a:t>p </a:t>
            </a:r>
            <a:r>
              <a:rPr lang="zh-CN" altLang="en-US" dirty="0">
                <a:solidFill>
                  <a:schemeClr val="bg1"/>
                </a:solidFill>
                <a:latin typeface="方正喵呜体" panose="02010600010101010101" pitchFamily="2" charset="-122"/>
                <a:ea typeface="方正喵呜体" panose="02010600010101010101" pitchFamily="2" charset="-122"/>
              </a:rPr>
              <a:t>中已经有 </a:t>
            </a:r>
            <a:r>
              <a:rPr lang="en-US" altLang="zh-CN" i="1" dirty="0">
                <a:solidFill>
                  <a:schemeClr val="bg1"/>
                </a:solidFill>
                <a:latin typeface="方正喵呜体" panose="02010600010101010101" pitchFamily="2" charset="-122"/>
                <a:ea typeface="方正喵呜体" panose="02010600010101010101" pitchFamily="2" charset="-122"/>
              </a:rPr>
              <a:t>m</a:t>
            </a:r>
            <a:r>
              <a:rPr lang="en-US" altLang="zh-CN" dirty="0">
                <a:solidFill>
                  <a:schemeClr val="bg1"/>
                </a:solidFill>
                <a:latin typeface="方正喵呜体" panose="02010600010101010101" pitchFamily="2" charset="-122"/>
                <a:ea typeface="方正喵呜体" panose="02010600010101010101" pitchFamily="2" charset="-122"/>
              </a:rPr>
              <a:t>-1 </a:t>
            </a:r>
            <a:r>
              <a:rPr lang="zh-CN" altLang="en-US" dirty="0">
                <a:solidFill>
                  <a:schemeClr val="bg1"/>
                </a:solidFill>
                <a:latin typeface="方正喵呜体" panose="02010600010101010101" pitchFamily="2" charset="-122"/>
                <a:ea typeface="方正喵呜体" panose="02010600010101010101" pitchFamily="2" charset="-122"/>
              </a:rPr>
              <a:t>个关键字，当再插入一个关键字后结点中的状态</a:t>
            </a:r>
            <a:r>
              <a:rPr lang="zh-CN" altLang="en-US" dirty="0" smtClean="0">
                <a:solidFill>
                  <a:schemeClr val="bg1"/>
                </a:solidFill>
                <a:latin typeface="方正喵呜体" panose="02010600010101010101" pitchFamily="2" charset="-122"/>
                <a:ea typeface="方正喵呜体" panose="02010600010101010101" pitchFamily="2" charset="-122"/>
              </a:rPr>
              <a:t>为</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baseline="-25000" dirty="0" smtClean="0">
                <a:solidFill>
                  <a:schemeClr val="bg1"/>
                </a:solidFill>
                <a:latin typeface="方正喵呜体" panose="02010600010101010101" pitchFamily="2" charset="-122"/>
                <a:ea typeface="方正喵呜体" panose="02010600010101010101" pitchFamily="2" charset="-122"/>
              </a:rPr>
              <a:t>0</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i="1" baseline="-25000"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0000"/>
              </a:spcBef>
              <a:buClr>
                <a:schemeClr val="tx1"/>
              </a:buClr>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其中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&lt;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i</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1 </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&lt; </a:t>
            </a:r>
            <a:r>
              <a:rPr lang="en-US" altLang="zh-CN" i="1" dirty="0" smtClean="0">
                <a:solidFill>
                  <a:schemeClr val="bg1"/>
                </a:solidFill>
                <a:latin typeface="方正喵呜体" panose="02010600010101010101" pitchFamily="2" charset="-122"/>
                <a:ea typeface="方正喵呜体" panose="02010600010101010101" pitchFamily="2" charset="-122"/>
              </a:rPr>
              <a:t>m</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spcBef>
                <a:spcPct val="10000"/>
              </a:spcBef>
              <a:buClr>
                <a:schemeClr val="tx1"/>
              </a:buClr>
              <a:buFont typeface="Wingdings" pitchFamily="2" charset="2"/>
              <a:buChar char="ü"/>
            </a:pPr>
            <a:r>
              <a:rPr lang="zh-CN" altLang="en-US" dirty="0" smtClean="0">
                <a:solidFill>
                  <a:schemeClr val="bg1"/>
                </a:solidFill>
                <a:latin typeface="方正喵呜体" panose="02010600010101010101" pitchFamily="2" charset="-122"/>
                <a:ea typeface="方正喵呜体" panose="02010600010101010101" pitchFamily="2" charset="-122"/>
              </a:rPr>
              <a:t>这时必须把结点 </a:t>
            </a:r>
            <a:r>
              <a:rPr lang="en-US" altLang="zh-CN" dirty="0" smtClean="0">
                <a:solidFill>
                  <a:schemeClr val="bg1"/>
                </a:solidFill>
                <a:latin typeface="方正喵呜体" panose="02010600010101010101" pitchFamily="2" charset="-122"/>
                <a:ea typeface="方正喵呜体" panose="02010600010101010101" pitchFamily="2" charset="-122"/>
              </a:rPr>
              <a:t>p </a:t>
            </a:r>
            <a:r>
              <a:rPr lang="zh-CN" altLang="en-US" dirty="0" smtClean="0">
                <a:solidFill>
                  <a:schemeClr val="bg1"/>
                </a:solidFill>
                <a:latin typeface="方正喵呜体" panose="02010600010101010101" pitchFamily="2" charset="-122"/>
                <a:ea typeface="方正喵呜体" panose="02010600010101010101" pitchFamily="2" charset="-122"/>
              </a:rPr>
              <a:t>分裂成两个结点 </a:t>
            </a:r>
            <a:r>
              <a:rPr lang="en-US" altLang="zh-CN" dirty="0" smtClean="0">
                <a:solidFill>
                  <a:schemeClr val="bg1"/>
                </a:solidFill>
                <a:latin typeface="方正喵呜体" panose="02010600010101010101" pitchFamily="2" charset="-122"/>
                <a:ea typeface="方正喵呜体" panose="02010600010101010101" pitchFamily="2" charset="-122"/>
              </a:rPr>
              <a:t>p </a:t>
            </a:r>
            <a:r>
              <a:rPr lang="zh-CN" altLang="en-US" dirty="0" smtClean="0">
                <a:solidFill>
                  <a:schemeClr val="bg1"/>
                </a:solidFill>
                <a:latin typeface="方正喵呜体" panose="02010600010101010101" pitchFamily="2" charset="-122"/>
                <a:ea typeface="方正喵呜体" panose="02010600010101010101" pitchFamily="2" charset="-122"/>
              </a:rPr>
              <a:t>和 </a:t>
            </a:r>
            <a:r>
              <a:rPr lang="en-US" altLang="zh-CN" dirty="0" smtClean="0">
                <a:solidFill>
                  <a:schemeClr val="bg1"/>
                </a:solidFill>
                <a:latin typeface="方正喵呜体" panose="02010600010101010101" pitchFamily="2" charset="-122"/>
                <a:ea typeface="方正喵呜体" panose="02010600010101010101" pitchFamily="2" charset="-122"/>
              </a:rPr>
              <a:t>q</a:t>
            </a:r>
            <a:r>
              <a:rPr lang="zh-CN" altLang="en-US" dirty="0" smtClean="0">
                <a:solidFill>
                  <a:schemeClr val="bg1"/>
                </a:solidFill>
                <a:latin typeface="方正喵呜体" panose="02010600010101010101" pitchFamily="2" charset="-122"/>
                <a:ea typeface="方正喵呜体" panose="02010600010101010101" pitchFamily="2" charset="-122"/>
              </a:rPr>
              <a:t>，它们包含的信息分别为：</a:t>
            </a:r>
          </a:p>
          <a:p>
            <a:pPr lvl="2">
              <a:lnSpc>
                <a:spcPct val="105000"/>
              </a:lnSpc>
              <a:spcBef>
                <a:spcPct val="10000"/>
              </a:spcBef>
              <a:buClr>
                <a:schemeClr val="tx1"/>
              </a:buClr>
              <a:buFont typeface="Wingdings" pitchFamily="2" charset="2"/>
              <a:buChar char="Ø"/>
            </a:pPr>
            <a:r>
              <a:rPr lang="zh-CN" altLang="en-US" sz="2400" dirty="0" smtClean="0">
                <a:solidFill>
                  <a:schemeClr val="bg1"/>
                </a:solidFill>
                <a:latin typeface="方正喵呜体" panose="02010600010101010101" pitchFamily="2" charset="-122"/>
                <a:ea typeface="方正喵呜体" panose="02010600010101010101" pitchFamily="2" charset="-122"/>
              </a:rPr>
              <a:t> 结点 </a:t>
            </a:r>
            <a:r>
              <a:rPr lang="en-US" altLang="zh-CN" sz="2400" dirty="0" smtClean="0">
                <a:solidFill>
                  <a:schemeClr val="bg1"/>
                </a:solidFill>
                <a:latin typeface="方正喵呜体" panose="02010600010101010101" pitchFamily="2" charset="-122"/>
                <a:ea typeface="方正喵呜体" panose="02010600010101010101" pitchFamily="2" charset="-122"/>
              </a:rPr>
              <a:t>p</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0000"/>
              </a:spcBef>
              <a:buClr>
                <a:schemeClr val="tx1"/>
              </a:buClr>
              <a:buSzPct val="50000"/>
              <a:buFont typeface="Wingdings"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 -1,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baseline="-25000" dirty="0" smtClean="0">
                <a:solidFill>
                  <a:schemeClr val="bg1"/>
                </a:solidFill>
                <a:latin typeface="方正喵呜体" panose="02010600010101010101" pitchFamily="2" charset="-122"/>
                <a:ea typeface="方正喵呜体" panose="02010600010101010101" pitchFamily="2" charset="-122"/>
              </a:rPr>
              <a:t>0</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i="1" dirty="0" err="1" smtClean="0">
                <a:solidFill>
                  <a:schemeClr val="bg1"/>
                </a:solidFill>
                <a:latin typeface="方正喵呜体" panose="02010600010101010101" pitchFamily="2" charset="-122"/>
                <a:ea typeface="方正喵呜体" panose="02010600010101010101" pitchFamily="2" charset="-122"/>
              </a:rPr>
              <a:t>K</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 -1</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P</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 -1</a:t>
            </a:r>
            <a:r>
              <a:rPr lang="en-US" altLang="zh-CN" dirty="0" smtClean="0">
                <a:solidFill>
                  <a:schemeClr val="bg1"/>
                </a:solidFill>
                <a:latin typeface="方正喵呜体" panose="02010600010101010101" pitchFamily="2" charset="-122"/>
                <a:ea typeface="方正喵呜体" panose="02010600010101010101" pitchFamily="2" charset="-122"/>
              </a:rPr>
              <a:t>)</a:t>
            </a:r>
          </a:p>
          <a:p>
            <a:pPr lvl="2">
              <a:lnSpc>
                <a:spcPct val="105000"/>
              </a:lnSpc>
              <a:spcBef>
                <a:spcPct val="10000"/>
              </a:spcBef>
              <a:buClr>
                <a:schemeClr val="tx1"/>
              </a:buClr>
              <a:buFont typeface="Wingdings" pitchFamily="2" charset="2"/>
              <a:buChar char="Ø"/>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结点 </a:t>
            </a:r>
            <a:r>
              <a:rPr lang="en-US" altLang="zh-CN" sz="2400" dirty="0" smtClean="0">
                <a:solidFill>
                  <a:schemeClr val="bg1"/>
                </a:solidFill>
                <a:latin typeface="方正喵呜体" panose="02010600010101010101" pitchFamily="2" charset="-122"/>
                <a:ea typeface="方正喵呜体" panose="02010600010101010101" pitchFamily="2" charset="-122"/>
              </a:rPr>
              <a:t>q</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0000"/>
              </a:spcBef>
              <a:buClr>
                <a:schemeClr val="tx1"/>
              </a:buClr>
              <a:buSzPct val="50000"/>
              <a:buFont typeface="Wingdings"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i="1"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P</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K</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P</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+1</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i="1" dirty="0" smtClean="0">
                <a:solidFill>
                  <a:schemeClr val="bg1"/>
                </a:solidFill>
                <a:latin typeface="方正喵呜体" panose="02010600010101010101" pitchFamily="2" charset="-122"/>
                <a:ea typeface="方正喵呜体" panose="02010600010101010101" pitchFamily="2" charset="-122"/>
              </a:rPr>
              <a:t>K</a:t>
            </a:r>
            <a:r>
              <a:rPr lang="en-US" altLang="zh-CN" i="1" baseline="-25000"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smtClean="0">
                <a:solidFill>
                  <a:schemeClr val="bg1"/>
                </a:solidFill>
                <a:latin typeface="方正喵呜体" panose="02010600010101010101" pitchFamily="2" charset="-122"/>
                <a:ea typeface="方正喵呜体" panose="02010600010101010101" pitchFamily="2" charset="-122"/>
              </a:rPr>
              <a:t>P</a:t>
            </a:r>
            <a:r>
              <a:rPr lang="en-US" altLang="zh-CN" i="1" baseline="-25000" dirty="0" smtClean="0">
                <a:solidFill>
                  <a:schemeClr val="bg1"/>
                </a:solidFill>
                <a:latin typeface="方正喵呜体" panose="02010600010101010101" pitchFamily="2" charset="-122"/>
                <a:ea typeface="方正喵呜体" panose="02010600010101010101" pitchFamily="2" charset="-122"/>
              </a:rPr>
              <a:t>m</a:t>
            </a:r>
            <a:r>
              <a:rPr lang="en-US" altLang="zh-CN"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spcBef>
                <a:spcPct val="10000"/>
              </a:spcBef>
              <a:buClr>
                <a:schemeClr val="tx1"/>
              </a:buClr>
              <a:buFont typeface="Wingdings" pitchFamily="2" charset="2"/>
              <a:buChar char="ü"/>
            </a:pPr>
            <a:r>
              <a:rPr lang="zh-CN" altLang="en-US" dirty="0" smtClean="0">
                <a:solidFill>
                  <a:schemeClr val="bg1"/>
                </a:solidFill>
                <a:latin typeface="方正喵呜体" panose="02010600010101010101" pitchFamily="2" charset="-122"/>
                <a:ea typeface="方正喵呜体" panose="02010600010101010101" pitchFamily="2" charset="-122"/>
              </a:rPr>
              <a:t>位于中间的关键字 </a:t>
            </a:r>
            <a:r>
              <a:rPr lang="en-US" altLang="zh-CN" i="1" dirty="0" err="1" smtClean="0">
                <a:solidFill>
                  <a:schemeClr val="bg1"/>
                </a:solidFill>
                <a:latin typeface="方正喵呜体" panose="02010600010101010101" pitchFamily="2" charset="-122"/>
                <a:ea typeface="方正喵呜体" panose="02010600010101010101" pitchFamily="2" charset="-122"/>
              </a:rPr>
              <a:t>K</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baseline="-25000"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与指向新结点 </a:t>
            </a:r>
            <a:r>
              <a:rPr lang="en-US" altLang="zh-CN" dirty="0" smtClean="0">
                <a:solidFill>
                  <a:schemeClr val="bg1"/>
                </a:solidFill>
                <a:latin typeface="方正喵呜体" panose="02010600010101010101" pitchFamily="2" charset="-122"/>
                <a:ea typeface="方正喵呜体" panose="02010600010101010101" pitchFamily="2" charset="-122"/>
              </a:rPr>
              <a:t>q </a:t>
            </a:r>
            <a:r>
              <a:rPr lang="zh-CN" altLang="en-US" dirty="0" smtClean="0">
                <a:solidFill>
                  <a:schemeClr val="bg1"/>
                </a:solidFill>
                <a:latin typeface="方正喵呜体" panose="02010600010101010101" pitchFamily="2" charset="-122"/>
                <a:ea typeface="方正喵呜体" panose="02010600010101010101" pitchFamily="2" charset="-122"/>
              </a:rPr>
              <a:t>的指针形成一个二元组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K</a:t>
            </a:r>
            <a:r>
              <a:rPr lang="en-US" altLang="zh-CN" baseline="-25000" dirty="0" err="1"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baseline="-25000" dirty="0" err="1" smtClean="0">
                <a:solidFill>
                  <a:schemeClr val="bg1"/>
                </a:solidFill>
                <a:latin typeface="方正喵呜体" panose="02010600010101010101" pitchFamily="2" charset="-122"/>
                <a:ea typeface="方正喵呜体" panose="02010600010101010101" pitchFamily="2" charset="-122"/>
              </a:rPr>
              <a:t>m</a:t>
            </a:r>
            <a:r>
              <a:rPr lang="en-US" altLang="zh-CN" baseline="-25000" dirty="0" smtClean="0">
                <a:solidFill>
                  <a:schemeClr val="bg1"/>
                </a:solidFill>
                <a:latin typeface="方正喵呜体" panose="02010600010101010101" pitchFamily="2" charset="-122"/>
                <a:ea typeface="方正喵呜体" panose="02010600010101010101" pitchFamily="2" charset="-122"/>
              </a:rPr>
              <a:t>/2</a:t>
            </a:r>
            <a:r>
              <a:rPr lang="en-US" altLang="zh-CN" baseline="-25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 q )</a:t>
            </a:r>
            <a:r>
              <a:rPr lang="zh-CN" altLang="en-US" dirty="0" smtClean="0">
                <a:solidFill>
                  <a:schemeClr val="bg1"/>
                </a:solidFill>
                <a:latin typeface="方正喵呜体" panose="02010600010101010101" pitchFamily="2" charset="-122"/>
                <a:ea typeface="方正喵呜体" panose="02010600010101010101" pitchFamily="2" charset="-122"/>
              </a:rPr>
              <a:t>，插入到这两个结点的双亲结点中去。</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08124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658813" y="1160463"/>
            <a:ext cx="1737976"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n=1 </a:t>
            </a:r>
            <a:r>
              <a:rPr kumimoji="1" lang="zh-CN" altLang="en-US" sz="2800">
                <a:solidFill>
                  <a:schemeClr val="bg1"/>
                </a:solidFill>
                <a:latin typeface="方正喵呜体" panose="02010600010101010101" pitchFamily="2" charset="-122"/>
                <a:ea typeface="方正喵呜体" panose="02010600010101010101" pitchFamily="2" charset="-122"/>
              </a:rPr>
              <a:t>加入</a:t>
            </a:r>
            <a:r>
              <a:rPr kumimoji="1" lang="en-US" altLang="zh-CN" sz="2800">
                <a:solidFill>
                  <a:schemeClr val="bg1"/>
                </a:solidFill>
                <a:latin typeface="方正喵呜体" panose="02010600010101010101" pitchFamily="2" charset="-122"/>
                <a:ea typeface="方正喵呜体" panose="02010600010101010101" pitchFamily="2" charset="-122"/>
              </a:rPr>
              <a:t>53</a:t>
            </a:r>
          </a:p>
        </p:txBody>
      </p:sp>
      <p:sp>
        <p:nvSpPr>
          <p:cNvPr id="4" name="Rectangle 5" descr="羊皮纸"/>
          <p:cNvSpPr>
            <a:spLocks noChangeArrowheads="1"/>
          </p:cNvSpPr>
          <p:nvPr/>
        </p:nvSpPr>
        <p:spPr bwMode="auto">
          <a:xfrm>
            <a:off x="1143000" y="1758950"/>
            <a:ext cx="990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5" name="Line 6"/>
          <p:cNvSpPr>
            <a:spLocks noChangeShapeType="1"/>
          </p:cNvSpPr>
          <p:nvPr/>
        </p:nvSpPr>
        <p:spPr bwMode="auto">
          <a:xfrm>
            <a:off x="1295400" y="21399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6" name="Line 7"/>
          <p:cNvSpPr>
            <a:spLocks noChangeShapeType="1"/>
          </p:cNvSpPr>
          <p:nvPr/>
        </p:nvSpPr>
        <p:spPr bwMode="auto">
          <a:xfrm>
            <a:off x="1981200" y="21399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Text Box 8"/>
          <p:cNvSpPr txBox="1">
            <a:spLocks noChangeArrowheads="1"/>
          </p:cNvSpPr>
          <p:nvPr/>
        </p:nvSpPr>
        <p:spPr bwMode="auto">
          <a:xfrm>
            <a:off x="3152775" y="1160463"/>
            <a:ext cx="1786066"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n=2 </a:t>
            </a:r>
            <a:r>
              <a:rPr kumimoji="1" lang="zh-CN" altLang="en-US" sz="2800">
                <a:solidFill>
                  <a:schemeClr val="bg1"/>
                </a:solidFill>
                <a:latin typeface="方正喵呜体" panose="02010600010101010101" pitchFamily="2" charset="-122"/>
                <a:ea typeface="方正喵呜体" panose="02010600010101010101" pitchFamily="2" charset="-122"/>
              </a:rPr>
              <a:t>加入</a:t>
            </a:r>
            <a:r>
              <a:rPr kumimoji="1" lang="en-US" altLang="zh-CN" sz="2800">
                <a:solidFill>
                  <a:schemeClr val="bg1"/>
                </a:solidFill>
                <a:latin typeface="方正喵呜体" panose="02010600010101010101" pitchFamily="2" charset="-122"/>
                <a:ea typeface="方正喵呜体" panose="02010600010101010101" pitchFamily="2" charset="-122"/>
              </a:rPr>
              <a:t>75</a:t>
            </a:r>
          </a:p>
        </p:txBody>
      </p:sp>
      <p:sp>
        <p:nvSpPr>
          <p:cNvPr id="8" name="Rectangle 9" descr="羊皮纸"/>
          <p:cNvSpPr>
            <a:spLocks noChangeArrowheads="1"/>
          </p:cNvSpPr>
          <p:nvPr/>
        </p:nvSpPr>
        <p:spPr bwMode="auto">
          <a:xfrm>
            <a:off x="3276600" y="1758950"/>
            <a:ext cx="15240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53  75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9" name="Line 10"/>
          <p:cNvSpPr>
            <a:spLocks noChangeShapeType="1"/>
          </p:cNvSpPr>
          <p:nvPr/>
        </p:nvSpPr>
        <p:spPr bwMode="auto">
          <a:xfrm>
            <a:off x="3429000" y="2139950"/>
            <a:ext cx="3175"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11"/>
          <p:cNvSpPr>
            <a:spLocks noChangeShapeType="1"/>
          </p:cNvSpPr>
          <p:nvPr/>
        </p:nvSpPr>
        <p:spPr bwMode="auto">
          <a:xfrm>
            <a:off x="4035425" y="2139950"/>
            <a:ext cx="3175"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Line 12"/>
          <p:cNvSpPr>
            <a:spLocks noChangeShapeType="1"/>
          </p:cNvSpPr>
          <p:nvPr/>
        </p:nvSpPr>
        <p:spPr bwMode="auto">
          <a:xfrm>
            <a:off x="4645025" y="2139950"/>
            <a:ext cx="3175"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2" name="Text Box 13"/>
          <p:cNvSpPr txBox="1">
            <a:spLocks noChangeArrowheads="1"/>
          </p:cNvSpPr>
          <p:nvPr/>
        </p:nvSpPr>
        <p:spPr bwMode="auto">
          <a:xfrm>
            <a:off x="5992813" y="1160463"/>
            <a:ext cx="1907895" cy="523220"/>
          </a:xfrm>
          <a:prstGeom prst="rect">
            <a:avLst/>
          </a:prstGeom>
          <a:noFill/>
          <a:ln w="9525">
            <a:noFill/>
            <a:miter lim="800000"/>
            <a:headEnd/>
            <a:tailEnd/>
          </a:ln>
          <a:effectLst/>
        </p:spPr>
        <p:txBody>
          <a:bodyPr wrap="none">
            <a:spAutoFit/>
          </a:bodyPr>
          <a:lstStyle/>
          <a:p>
            <a:pPr algn="l"/>
            <a:r>
              <a:rPr kumimoji="1" lang="en-US" altLang="zh-CN" sz="2800">
                <a:solidFill>
                  <a:schemeClr val="bg1"/>
                </a:solidFill>
                <a:latin typeface="方正喵呜体" panose="02010600010101010101" pitchFamily="2" charset="-122"/>
                <a:ea typeface="方正喵呜体" panose="02010600010101010101" pitchFamily="2" charset="-122"/>
              </a:rPr>
              <a:t>n=3 </a:t>
            </a:r>
            <a:r>
              <a:rPr kumimoji="1" lang="zh-CN" altLang="en-US" sz="2800">
                <a:solidFill>
                  <a:schemeClr val="bg1"/>
                </a:solidFill>
                <a:latin typeface="方正喵呜体" panose="02010600010101010101" pitchFamily="2" charset="-122"/>
                <a:ea typeface="方正喵呜体" panose="02010600010101010101" pitchFamily="2" charset="-122"/>
              </a:rPr>
              <a:t>加入</a:t>
            </a:r>
            <a:r>
              <a:rPr kumimoji="1" lang="en-US" altLang="zh-CN" sz="2800">
                <a:solidFill>
                  <a:schemeClr val="bg1"/>
                </a:solidFill>
                <a:latin typeface="方正喵呜体" panose="02010600010101010101" pitchFamily="2" charset="-122"/>
                <a:ea typeface="方正喵呜体" panose="02010600010101010101" pitchFamily="2" charset="-122"/>
              </a:rPr>
              <a:t>139</a:t>
            </a:r>
          </a:p>
        </p:txBody>
      </p:sp>
      <p:sp>
        <p:nvSpPr>
          <p:cNvPr id="13" name="Rectangle 14" descr="羊皮纸"/>
          <p:cNvSpPr>
            <a:spLocks noChangeArrowheads="1"/>
          </p:cNvSpPr>
          <p:nvPr/>
        </p:nvSpPr>
        <p:spPr bwMode="auto">
          <a:xfrm>
            <a:off x="6477000" y="1758950"/>
            <a:ext cx="990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4" name="Line 15"/>
          <p:cNvSpPr>
            <a:spLocks noChangeShapeType="1"/>
          </p:cNvSpPr>
          <p:nvPr/>
        </p:nvSpPr>
        <p:spPr bwMode="auto">
          <a:xfrm flipH="1">
            <a:off x="6096000" y="2139950"/>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5" name="Line 16"/>
          <p:cNvSpPr>
            <a:spLocks noChangeShapeType="1"/>
          </p:cNvSpPr>
          <p:nvPr/>
        </p:nvSpPr>
        <p:spPr bwMode="auto">
          <a:xfrm>
            <a:off x="7315200" y="2139950"/>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Rectangle 17" descr="羊皮纸"/>
          <p:cNvSpPr>
            <a:spLocks noChangeArrowheads="1"/>
          </p:cNvSpPr>
          <p:nvPr/>
        </p:nvSpPr>
        <p:spPr bwMode="auto">
          <a:xfrm>
            <a:off x="7391400" y="2673350"/>
            <a:ext cx="990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139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7" name="Line 18"/>
          <p:cNvSpPr>
            <a:spLocks noChangeShapeType="1"/>
          </p:cNvSpPr>
          <p:nvPr/>
        </p:nvSpPr>
        <p:spPr bwMode="auto">
          <a:xfrm>
            <a:off x="7543800" y="30543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8" name="Line 19"/>
          <p:cNvSpPr>
            <a:spLocks noChangeShapeType="1"/>
          </p:cNvSpPr>
          <p:nvPr/>
        </p:nvSpPr>
        <p:spPr bwMode="auto">
          <a:xfrm>
            <a:off x="8229600" y="30543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9" name="Rectangle 20" descr="羊皮纸"/>
          <p:cNvSpPr>
            <a:spLocks noChangeArrowheads="1"/>
          </p:cNvSpPr>
          <p:nvPr/>
        </p:nvSpPr>
        <p:spPr bwMode="auto">
          <a:xfrm>
            <a:off x="5638800" y="2673350"/>
            <a:ext cx="990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0" name="Line 21"/>
          <p:cNvSpPr>
            <a:spLocks noChangeShapeType="1"/>
          </p:cNvSpPr>
          <p:nvPr/>
        </p:nvSpPr>
        <p:spPr bwMode="auto">
          <a:xfrm>
            <a:off x="5791200" y="30543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1" name="Line 22"/>
          <p:cNvSpPr>
            <a:spLocks noChangeShapeType="1"/>
          </p:cNvSpPr>
          <p:nvPr/>
        </p:nvSpPr>
        <p:spPr bwMode="auto">
          <a:xfrm>
            <a:off x="6477000" y="3054350"/>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Text Box 23"/>
          <p:cNvSpPr txBox="1">
            <a:spLocks noChangeArrowheads="1"/>
          </p:cNvSpPr>
          <p:nvPr/>
        </p:nvSpPr>
        <p:spPr bwMode="auto">
          <a:xfrm>
            <a:off x="1538700" y="3752850"/>
            <a:ext cx="2323072" cy="523220"/>
          </a:xfrm>
          <a:prstGeom prst="rect">
            <a:avLst/>
          </a:prstGeom>
          <a:noFill/>
          <a:ln w="9525">
            <a:noFill/>
            <a:miter lim="800000"/>
            <a:headEnd/>
            <a:tailEnd/>
          </a:ln>
          <a:effectLst/>
        </p:spPr>
        <p:txBody>
          <a:bodyPr wrap="none">
            <a:spAutoFit/>
          </a:bodyP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n=5 </a:t>
            </a:r>
            <a:r>
              <a:rPr kumimoji="1" lang="zh-CN" altLang="en-US" sz="2800">
                <a:solidFill>
                  <a:schemeClr val="bg1"/>
                </a:solidFill>
                <a:latin typeface="方正喵呜体" panose="02010600010101010101" pitchFamily="2" charset="-122"/>
                <a:ea typeface="方正喵呜体" panose="02010600010101010101" pitchFamily="2" charset="-122"/>
              </a:rPr>
              <a:t>加入</a:t>
            </a:r>
            <a:r>
              <a:rPr kumimoji="1" lang="en-US" altLang="zh-CN" sz="2800">
                <a:solidFill>
                  <a:schemeClr val="bg1"/>
                </a:solidFill>
                <a:latin typeface="方正喵呜体" panose="02010600010101010101" pitchFamily="2" charset="-122"/>
                <a:ea typeface="方正喵呜体" panose="02010600010101010101" pitchFamily="2" charset="-122"/>
              </a:rPr>
              <a:t>49,145</a:t>
            </a:r>
          </a:p>
        </p:txBody>
      </p:sp>
      <p:sp>
        <p:nvSpPr>
          <p:cNvPr id="23" name="Rectangle 24" descr="羊皮纸"/>
          <p:cNvSpPr>
            <a:spLocks noChangeArrowheads="1"/>
          </p:cNvSpPr>
          <p:nvPr/>
        </p:nvSpPr>
        <p:spPr bwMode="auto">
          <a:xfrm>
            <a:off x="1905000" y="4367213"/>
            <a:ext cx="990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4" name="Line 25"/>
          <p:cNvSpPr>
            <a:spLocks noChangeShapeType="1"/>
          </p:cNvSpPr>
          <p:nvPr/>
        </p:nvSpPr>
        <p:spPr bwMode="auto">
          <a:xfrm flipH="1">
            <a:off x="1524000" y="4748213"/>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5" name="Line 26"/>
          <p:cNvSpPr>
            <a:spLocks noChangeShapeType="1"/>
          </p:cNvSpPr>
          <p:nvPr/>
        </p:nvSpPr>
        <p:spPr bwMode="auto">
          <a:xfrm>
            <a:off x="2743200" y="4748213"/>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6" name="Rectangle 27" descr="羊皮纸"/>
          <p:cNvSpPr>
            <a:spLocks noChangeArrowheads="1"/>
          </p:cNvSpPr>
          <p:nvPr/>
        </p:nvSpPr>
        <p:spPr bwMode="auto">
          <a:xfrm>
            <a:off x="2438400" y="5281613"/>
            <a:ext cx="1752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139  145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7" name="Line 28"/>
          <p:cNvSpPr>
            <a:spLocks noChangeShapeType="1"/>
          </p:cNvSpPr>
          <p:nvPr/>
        </p:nvSpPr>
        <p:spPr bwMode="auto">
          <a:xfrm>
            <a:off x="25908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8" name="Line 29"/>
          <p:cNvSpPr>
            <a:spLocks noChangeShapeType="1"/>
          </p:cNvSpPr>
          <p:nvPr/>
        </p:nvSpPr>
        <p:spPr bwMode="auto">
          <a:xfrm>
            <a:off x="33528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9" name="Rectangle 30" descr="羊皮纸"/>
          <p:cNvSpPr>
            <a:spLocks noChangeArrowheads="1"/>
          </p:cNvSpPr>
          <p:nvPr/>
        </p:nvSpPr>
        <p:spPr bwMode="auto">
          <a:xfrm>
            <a:off x="762000" y="5281613"/>
            <a:ext cx="1371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49  53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0" name="Line 31"/>
          <p:cNvSpPr>
            <a:spLocks noChangeShapeType="1"/>
          </p:cNvSpPr>
          <p:nvPr/>
        </p:nvSpPr>
        <p:spPr bwMode="auto">
          <a:xfrm>
            <a:off x="9144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Line 32"/>
          <p:cNvSpPr>
            <a:spLocks noChangeShapeType="1"/>
          </p:cNvSpPr>
          <p:nvPr/>
        </p:nvSpPr>
        <p:spPr bwMode="auto">
          <a:xfrm>
            <a:off x="14478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2" name="Line 33"/>
          <p:cNvSpPr>
            <a:spLocks noChangeShapeType="1"/>
          </p:cNvSpPr>
          <p:nvPr/>
        </p:nvSpPr>
        <p:spPr bwMode="auto">
          <a:xfrm>
            <a:off x="19812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34"/>
          <p:cNvSpPr>
            <a:spLocks noChangeShapeType="1"/>
          </p:cNvSpPr>
          <p:nvPr/>
        </p:nvSpPr>
        <p:spPr bwMode="auto">
          <a:xfrm>
            <a:off x="40386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Rectangle 2" descr="羊皮纸"/>
          <p:cNvSpPr>
            <a:spLocks noChangeArrowheads="1"/>
          </p:cNvSpPr>
          <p:nvPr/>
        </p:nvSpPr>
        <p:spPr bwMode="auto">
          <a:xfrm>
            <a:off x="5791200" y="4367213"/>
            <a:ext cx="1371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49  75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6" name="Text Box 35"/>
          <p:cNvSpPr txBox="1">
            <a:spLocks noChangeArrowheads="1"/>
          </p:cNvSpPr>
          <p:nvPr/>
        </p:nvSpPr>
        <p:spPr bwMode="auto">
          <a:xfrm>
            <a:off x="5712125" y="3752850"/>
            <a:ext cx="1810111" cy="523220"/>
          </a:xfrm>
          <a:prstGeom prst="rect">
            <a:avLst/>
          </a:prstGeom>
          <a:noFill/>
          <a:ln w="9525">
            <a:noFill/>
            <a:miter lim="800000"/>
            <a:headEnd/>
            <a:tailEnd/>
          </a:ln>
          <a:effectLst/>
        </p:spPr>
        <p:txBody>
          <a:bodyPr wrap="none">
            <a:spAutoFit/>
          </a:body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n=6 </a:t>
            </a:r>
            <a:r>
              <a:rPr kumimoji="1" lang="zh-CN" altLang="en-US" sz="2800" dirty="0">
                <a:solidFill>
                  <a:schemeClr val="bg1"/>
                </a:solidFill>
                <a:latin typeface="方正喵呜体" panose="02010600010101010101" pitchFamily="2" charset="-122"/>
                <a:ea typeface="方正喵呜体" panose="02010600010101010101" pitchFamily="2" charset="-122"/>
              </a:rPr>
              <a:t>加入</a:t>
            </a:r>
            <a:r>
              <a:rPr kumimoji="1" lang="en-US" altLang="zh-CN" sz="2800" dirty="0">
                <a:solidFill>
                  <a:schemeClr val="bg1"/>
                </a:solidFill>
                <a:latin typeface="方正喵呜体" panose="02010600010101010101" pitchFamily="2" charset="-122"/>
                <a:ea typeface="方正喵呜体" panose="02010600010101010101" pitchFamily="2" charset="-122"/>
              </a:rPr>
              <a:t>36</a:t>
            </a:r>
          </a:p>
        </p:txBody>
      </p:sp>
      <p:sp>
        <p:nvSpPr>
          <p:cNvPr id="37" name="Line 36"/>
          <p:cNvSpPr>
            <a:spLocks noChangeShapeType="1"/>
          </p:cNvSpPr>
          <p:nvPr/>
        </p:nvSpPr>
        <p:spPr bwMode="auto">
          <a:xfrm flipH="1">
            <a:off x="5334000" y="4748213"/>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Line 37"/>
          <p:cNvSpPr>
            <a:spLocks noChangeShapeType="1"/>
          </p:cNvSpPr>
          <p:nvPr/>
        </p:nvSpPr>
        <p:spPr bwMode="auto">
          <a:xfrm>
            <a:off x="7010400" y="4748213"/>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9" name="Rectangle 38" descr="羊皮纸"/>
          <p:cNvSpPr>
            <a:spLocks noChangeArrowheads="1"/>
          </p:cNvSpPr>
          <p:nvPr/>
        </p:nvSpPr>
        <p:spPr bwMode="auto">
          <a:xfrm>
            <a:off x="6705600" y="5281613"/>
            <a:ext cx="1752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139  145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0" name="Line 39"/>
          <p:cNvSpPr>
            <a:spLocks noChangeShapeType="1"/>
          </p:cNvSpPr>
          <p:nvPr/>
        </p:nvSpPr>
        <p:spPr bwMode="auto">
          <a:xfrm>
            <a:off x="68580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1" name="Line 40"/>
          <p:cNvSpPr>
            <a:spLocks noChangeShapeType="1"/>
          </p:cNvSpPr>
          <p:nvPr/>
        </p:nvSpPr>
        <p:spPr bwMode="auto">
          <a:xfrm>
            <a:off x="76200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2" name="Line 41"/>
          <p:cNvSpPr>
            <a:spLocks noChangeShapeType="1"/>
          </p:cNvSpPr>
          <p:nvPr/>
        </p:nvSpPr>
        <p:spPr bwMode="auto">
          <a:xfrm>
            <a:off x="83058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3" name="Rectangle 42" descr="羊皮纸"/>
          <p:cNvSpPr>
            <a:spLocks noChangeArrowheads="1"/>
          </p:cNvSpPr>
          <p:nvPr/>
        </p:nvSpPr>
        <p:spPr bwMode="auto">
          <a:xfrm>
            <a:off x="5715000" y="5281613"/>
            <a:ext cx="7620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4" name="Rectangle 43" descr="羊皮纸"/>
          <p:cNvSpPr>
            <a:spLocks noChangeArrowheads="1"/>
          </p:cNvSpPr>
          <p:nvPr/>
        </p:nvSpPr>
        <p:spPr bwMode="auto">
          <a:xfrm>
            <a:off x="4724400" y="5281613"/>
            <a:ext cx="7620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36</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45" name="Line 44"/>
          <p:cNvSpPr>
            <a:spLocks noChangeShapeType="1"/>
          </p:cNvSpPr>
          <p:nvPr/>
        </p:nvSpPr>
        <p:spPr bwMode="auto">
          <a:xfrm>
            <a:off x="48768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6" name="Line 45"/>
          <p:cNvSpPr>
            <a:spLocks noChangeShapeType="1"/>
          </p:cNvSpPr>
          <p:nvPr/>
        </p:nvSpPr>
        <p:spPr bwMode="auto">
          <a:xfrm>
            <a:off x="53340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7" name="Line 46"/>
          <p:cNvSpPr>
            <a:spLocks noChangeShapeType="1"/>
          </p:cNvSpPr>
          <p:nvPr/>
        </p:nvSpPr>
        <p:spPr bwMode="auto">
          <a:xfrm>
            <a:off x="58674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8" name="Line 47"/>
          <p:cNvSpPr>
            <a:spLocks noChangeShapeType="1"/>
          </p:cNvSpPr>
          <p:nvPr/>
        </p:nvSpPr>
        <p:spPr bwMode="auto">
          <a:xfrm>
            <a:off x="6324600" y="5662613"/>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9" name="Line 48"/>
          <p:cNvSpPr>
            <a:spLocks noChangeShapeType="1"/>
          </p:cNvSpPr>
          <p:nvPr/>
        </p:nvSpPr>
        <p:spPr bwMode="auto">
          <a:xfrm flipH="1">
            <a:off x="6172200" y="4748213"/>
            <a:ext cx="3048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3163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51578" y="3763353"/>
            <a:ext cx="8161783" cy="2700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在插入新关键字时，需要自底向上地分裂结点，最坏情况下从被插关键字所在叶结点到根的路径上的所有结点都要分裂。</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lnSpc>
                <a:spcPct val="110000"/>
              </a:lnSpc>
              <a:buSzPct val="50000"/>
            </a:pPr>
            <a:r>
              <a:rPr lang="zh-CN" altLang="en-US" dirty="0" smtClean="0">
                <a:solidFill>
                  <a:schemeClr val="bg1"/>
                </a:solidFill>
                <a:latin typeface="方正喵呜体" panose="02010600010101010101" pitchFamily="2" charset="-122"/>
                <a:ea typeface="方正喵呜体" panose="02010600010101010101" pitchFamily="2" charset="-122"/>
              </a:rPr>
              <a:t>在</a:t>
            </a:r>
            <a:r>
              <a:rPr lang="en-US" altLang="zh-CN" dirty="0" smtClean="0">
                <a:solidFill>
                  <a:schemeClr val="bg1"/>
                </a:solidFill>
                <a:latin typeface="方正喵呜体" panose="02010600010101010101" pitchFamily="2" charset="-122"/>
                <a:ea typeface="方正喵呜体" panose="02010600010101010101" pitchFamily="2" charset="-122"/>
              </a:rPr>
              <a:t>B </a:t>
            </a:r>
            <a:r>
              <a:rPr lang="zh-CN" altLang="en-US" dirty="0" smtClean="0">
                <a:solidFill>
                  <a:schemeClr val="bg1"/>
                </a:solidFill>
                <a:latin typeface="方正喵呜体" panose="02010600010101010101" pitchFamily="2" charset="-122"/>
                <a:ea typeface="方正喵呜体" panose="02010600010101010101" pitchFamily="2" charset="-122"/>
              </a:rPr>
              <a:t>树上删除一个关键字时，若结点中所剩关键字个数少于下限，要考虑结点的调整或合并问题。</a:t>
            </a:r>
          </a:p>
        </p:txBody>
      </p:sp>
      <p:sp>
        <p:nvSpPr>
          <p:cNvPr id="4" name="Text Box 4"/>
          <p:cNvSpPr txBox="1">
            <a:spLocks noChangeArrowheads="1"/>
          </p:cNvSpPr>
          <p:nvPr/>
        </p:nvSpPr>
        <p:spPr bwMode="auto">
          <a:xfrm>
            <a:off x="5466841" y="44624"/>
            <a:ext cx="1863096" cy="522898"/>
          </a:xfrm>
          <a:prstGeom prst="rect">
            <a:avLst/>
          </a:prstGeom>
          <a:noFill/>
          <a:ln w="9525">
            <a:noFill/>
            <a:miter lim="800000"/>
            <a:headEnd/>
            <a:tailEnd/>
          </a:ln>
          <a:effectLst/>
        </p:spPr>
        <p:txBody>
          <a:bodyPr wrap="none">
            <a:spAutoFit/>
          </a:body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n=7 </a:t>
            </a:r>
            <a:r>
              <a:rPr kumimoji="1" lang="zh-CN" altLang="en-US" sz="2800" dirty="0">
                <a:solidFill>
                  <a:schemeClr val="bg1"/>
                </a:solidFill>
                <a:latin typeface="方正喵呜体" panose="02010600010101010101" pitchFamily="2" charset="-122"/>
                <a:ea typeface="方正喵呜体" panose="02010600010101010101" pitchFamily="2" charset="-122"/>
              </a:rPr>
              <a:t>加入</a:t>
            </a:r>
            <a:r>
              <a:rPr kumimoji="1" lang="en-US" altLang="zh-CN" sz="2800" dirty="0">
                <a:solidFill>
                  <a:schemeClr val="bg1"/>
                </a:solidFill>
                <a:latin typeface="方正喵呜体" panose="02010600010101010101" pitchFamily="2" charset="-122"/>
                <a:ea typeface="方正喵呜体" panose="02010600010101010101" pitchFamily="2" charset="-122"/>
              </a:rPr>
              <a:t>101</a:t>
            </a:r>
            <a:endParaRPr kumimoji="1" lang="en-US" altLang="zh-CN" sz="2400" dirty="0">
              <a:solidFill>
                <a:schemeClr val="bg1"/>
              </a:solidFill>
              <a:latin typeface="方正喵呜体" panose="02010600010101010101" pitchFamily="2" charset="-122"/>
              <a:ea typeface="方正喵呜体" panose="02010600010101010101" pitchFamily="2" charset="-122"/>
            </a:endParaRPr>
          </a:p>
        </p:txBody>
      </p:sp>
      <p:sp>
        <p:nvSpPr>
          <p:cNvPr id="5" name="Rectangle 5" descr="羊皮纸"/>
          <p:cNvSpPr>
            <a:spLocks noChangeArrowheads="1"/>
          </p:cNvSpPr>
          <p:nvPr/>
        </p:nvSpPr>
        <p:spPr bwMode="auto">
          <a:xfrm>
            <a:off x="4542967" y="1622547"/>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49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6" name="Line 6"/>
          <p:cNvSpPr>
            <a:spLocks noChangeShapeType="1"/>
          </p:cNvSpPr>
          <p:nvPr/>
        </p:nvSpPr>
        <p:spPr bwMode="auto">
          <a:xfrm flipH="1">
            <a:off x="4174645" y="1991651"/>
            <a:ext cx="515651"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7" name="Line 7"/>
          <p:cNvSpPr>
            <a:spLocks noChangeShapeType="1"/>
          </p:cNvSpPr>
          <p:nvPr/>
        </p:nvSpPr>
        <p:spPr bwMode="auto">
          <a:xfrm>
            <a:off x="5279611" y="1991651"/>
            <a:ext cx="515651"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8" name="Rectangle 8" descr="羊皮纸"/>
          <p:cNvSpPr>
            <a:spLocks noChangeArrowheads="1"/>
          </p:cNvSpPr>
          <p:nvPr/>
        </p:nvSpPr>
        <p:spPr bwMode="auto">
          <a:xfrm>
            <a:off x="5279611" y="2508398"/>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9" name="Line 9"/>
          <p:cNvSpPr>
            <a:spLocks noChangeShapeType="1"/>
          </p:cNvSpPr>
          <p:nvPr/>
        </p:nvSpPr>
        <p:spPr bwMode="auto">
          <a:xfrm>
            <a:off x="5426940"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0" name="Line 10"/>
          <p:cNvSpPr>
            <a:spLocks noChangeShapeType="1"/>
          </p:cNvSpPr>
          <p:nvPr/>
        </p:nvSpPr>
        <p:spPr bwMode="auto">
          <a:xfrm>
            <a:off x="6089919"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1" name="Rectangle 11" descr="羊皮纸"/>
          <p:cNvSpPr>
            <a:spLocks noChangeArrowheads="1"/>
          </p:cNvSpPr>
          <p:nvPr/>
        </p:nvSpPr>
        <p:spPr bwMode="auto">
          <a:xfrm>
            <a:off x="3732658" y="2508398"/>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36</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2" name="Line 12"/>
          <p:cNvSpPr>
            <a:spLocks noChangeShapeType="1"/>
          </p:cNvSpPr>
          <p:nvPr/>
        </p:nvSpPr>
        <p:spPr bwMode="auto">
          <a:xfrm>
            <a:off x="3879987"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3" name="Line 13"/>
          <p:cNvSpPr>
            <a:spLocks noChangeShapeType="1"/>
          </p:cNvSpPr>
          <p:nvPr/>
        </p:nvSpPr>
        <p:spPr bwMode="auto">
          <a:xfrm>
            <a:off x="4542967"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4" name="Rectangle 14" descr="羊皮纸"/>
          <p:cNvSpPr>
            <a:spLocks noChangeArrowheads="1"/>
          </p:cNvSpPr>
          <p:nvPr/>
        </p:nvSpPr>
        <p:spPr bwMode="auto">
          <a:xfrm>
            <a:off x="7342214" y="1622547"/>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139</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5" name="Line 15"/>
          <p:cNvSpPr>
            <a:spLocks noChangeShapeType="1"/>
          </p:cNvSpPr>
          <p:nvPr/>
        </p:nvSpPr>
        <p:spPr bwMode="auto">
          <a:xfrm flipH="1">
            <a:off x="6973892" y="1991651"/>
            <a:ext cx="515651"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6" name="Line 16"/>
          <p:cNvSpPr>
            <a:spLocks noChangeShapeType="1"/>
          </p:cNvSpPr>
          <p:nvPr/>
        </p:nvSpPr>
        <p:spPr bwMode="auto">
          <a:xfrm>
            <a:off x="8078859" y="1991651"/>
            <a:ext cx="515651"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7" name="Rectangle 17" descr="羊皮纸"/>
          <p:cNvSpPr>
            <a:spLocks noChangeArrowheads="1"/>
          </p:cNvSpPr>
          <p:nvPr/>
        </p:nvSpPr>
        <p:spPr bwMode="auto">
          <a:xfrm>
            <a:off x="8078859" y="2508398"/>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145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18" name="Line 18"/>
          <p:cNvSpPr>
            <a:spLocks noChangeShapeType="1"/>
          </p:cNvSpPr>
          <p:nvPr/>
        </p:nvSpPr>
        <p:spPr bwMode="auto">
          <a:xfrm>
            <a:off x="8226187"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19" name="Line 19"/>
          <p:cNvSpPr>
            <a:spLocks noChangeShapeType="1"/>
          </p:cNvSpPr>
          <p:nvPr/>
        </p:nvSpPr>
        <p:spPr bwMode="auto">
          <a:xfrm>
            <a:off x="8889167"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0" name="Rectangle 20" descr="羊皮纸"/>
          <p:cNvSpPr>
            <a:spLocks noChangeArrowheads="1"/>
          </p:cNvSpPr>
          <p:nvPr/>
        </p:nvSpPr>
        <p:spPr bwMode="auto">
          <a:xfrm>
            <a:off x="6531906" y="2508398"/>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101</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1" name="Line 21"/>
          <p:cNvSpPr>
            <a:spLocks noChangeShapeType="1"/>
          </p:cNvSpPr>
          <p:nvPr/>
        </p:nvSpPr>
        <p:spPr bwMode="auto">
          <a:xfrm>
            <a:off x="6679235"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2" name="Line 22"/>
          <p:cNvSpPr>
            <a:spLocks noChangeShapeType="1"/>
          </p:cNvSpPr>
          <p:nvPr/>
        </p:nvSpPr>
        <p:spPr bwMode="auto">
          <a:xfrm>
            <a:off x="7342214" y="2877502"/>
            <a:ext cx="0" cy="516747"/>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3" name="Rectangle 23" descr="羊皮纸"/>
          <p:cNvSpPr>
            <a:spLocks noChangeArrowheads="1"/>
          </p:cNvSpPr>
          <p:nvPr/>
        </p:nvSpPr>
        <p:spPr bwMode="auto">
          <a:xfrm>
            <a:off x="5942591" y="589053"/>
            <a:ext cx="957637" cy="516747"/>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4" name="Line 24"/>
          <p:cNvSpPr>
            <a:spLocks noChangeShapeType="1"/>
          </p:cNvSpPr>
          <p:nvPr/>
        </p:nvSpPr>
        <p:spPr bwMode="auto">
          <a:xfrm flipH="1">
            <a:off x="5058618" y="884337"/>
            <a:ext cx="1031302" cy="738209"/>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5" name="Line 25"/>
          <p:cNvSpPr>
            <a:spLocks noChangeShapeType="1"/>
          </p:cNvSpPr>
          <p:nvPr/>
        </p:nvSpPr>
        <p:spPr bwMode="auto">
          <a:xfrm>
            <a:off x="6752899" y="884337"/>
            <a:ext cx="1031302" cy="738209"/>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27" name="Rectangle 2" descr="羊皮纸"/>
          <p:cNvSpPr>
            <a:spLocks noChangeArrowheads="1"/>
          </p:cNvSpPr>
          <p:nvPr/>
        </p:nvSpPr>
        <p:spPr bwMode="auto">
          <a:xfrm>
            <a:off x="1174304" y="730995"/>
            <a:ext cx="1371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49  75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28" name="Text Box 35"/>
          <p:cNvSpPr txBox="1">
            <a:spLocks noChangeArrowheads="1"/>
          </p:cNvSpPr>
          <p:nvPr/>
        </p:nvSpPr>
        <p:spPr bwMode="auto">
          <a:xfrm>
            <a:off x="982217" y="116632"/>
            <a:ext cx="1806905" cy="523220"/>
          </a:xfrm>
          <a:prstGeom prst="rect">
            <a:avLst/>
          </a:prstGeom>
          <a:noFill/>
          <a:ln w="9525">
            <a:noFill/>
            <a:miter lim="800000"/>
            <a:headEnd/>
            <a:tailEnd/>
          </a:ln>
          <a:effectLst/>
        </p:spPr>
        <p:txBody>
          <a:bodyPr wrap="none">
            <a:spAutoFit/>
          </a:bodyPr>
          <a:lstStyle/>
          <a:p>
            <a:pPr algn="ctr"/>
            <a:r>
              <a:rPr kumimoji="1" lang="en-US" altLang="zh-CN" sz="2800" dirty="0">
                <a:solidFill>
                  <a:schemeClr val="bg1"/>
                </a:solidFill>
                <a:latin typeface="方正喵呜体" panose="02010600010101010101" pitchFamily="2" charset="-122"/>
                <a:ea typeface="方正喵呜体" panose="02010600010101010101" pitchFamily="2" charset="-122"/>
              </a:rPr>
              <a:t>n=6 </a:t>
            </a:r>
            <a:r>
              <a:rPr kumimoji="1" lang="zh-CN" altLang="en-US" sz="2800" dirty="0">
                <a:solidFill>
                  <a:schemeClr val="bg1"/>
                </a:solidFill>
                <a:latin typeface="方正喵呜体" panose="02010600010101010101" pitchFamily="2" charset="-122"/>
                <a:ea typeface="方正喵呜体" panose="02010600010101010101" pitchFamily="2" charset="-122"/>
              </a:rPr>
              <a:t>加入</a:t>
            </a:r>
            <a:r>
              <a:rPr kumimoji="1" lang="en-US" altLang="zh-CN" sz="2800" dirty="0">
                <a:solidFill>
                  <a:schemeClr val="bg1"/>
                </a:solidFill>
                <a:latin typeface="方正喵呜体" panose="02010600010101010101" pitchFamily="2" charset="-122"/>
                <a:ea typeface="方正喵呜体" panose="02010600010101010101" pitchFamily="2" charset="-122"/>
              </a:rPr>
              <a:t>36</a:t>
            </a:r>
          </a:p>
        </p:txBody>
      </p:sp>
      <p:sp>
        <p:nvSpPr>
          <p:cNvPr id="29" name="Line 36"/>
          <p:cNvSpPr>
            <a:spLocks noChangeShapeType="1"/>
          </p:cNvSpPr>
          <p:nvPr/>
        </p:nvSpPr>
        <p:spPr bwMode="auto">
          <a:xfrm flipH="1">
            <a:off x="717104" y="1111995"/>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0" name="Line 37"/>
          <p:cNvSpPr>
            <a:spLocks noChangeShapeType="1"/>
          </p:cNvSpPr>
          <p:nvPr/>
        </p:nvSpPr>
        <p:spPr bwMode="auto">
          <a:xfrm>
            <a:off x="2393504" y="1111995"/>
            <a:ext cx="5334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1" name="Rectangle 38" descr="羊皮纸"/>
          <p:cNvSpPr>
            <a:spLocks noChangeArrowheads="1"/>
          </p:cNvSpPr>
          <p:nvPr/>
        </p:nvSpPr>
        <p:spPr bwMode="auto">
          <a:xfrm>
            <a:off x="2088704" y="1645395"/>
            <a:ext cx="17526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139  145</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2" name="Line 39"/>
          <p:cNvSpPr>
            <a:spLocks noChangeShapeType="1"/>
          </p:cNvSpPr>
          <p:nvPr/>
        </p:nvSpPr>
        <p:spPr bwMode="auto">
          <a:xfrm>
            <a:off x="22411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3" name="Line 40"/>
          <p:cNvSpPr>
            <a:spLocks noChangeShapeType="1"/>
          </p:cNvSpPr>
          <p:nvPr/>
        </p:nvSpPr>
        <p:spPr bwMode="auto">
          <a:xfrm>
            <a:off x="30031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4" name="Line 41"/>
          <p:cNvSpPr>
            <a:spLocks noChangeShapeType="1"/>
          </p:cNvSpPr>
          <p:nvPr/>
        </p:nvSpPr>
        <p:spPr bwMode="auto">
          <a:xfrm>
            <a:off x="36889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5" name="Rectangle 42" descr="羊皮纸"/>
          <p:cNvSpPr>
            <a:spLocks noChangeArrowheads="1"/>
          </p:cNvSpPr>
          <p:nvPr/>
        </p:nvSpPr>
        <p:spPr bwMode="auto">
          <a:xfrm>
            <a:off x="1098104" y="1645395"/>
            <a:ext cx="7620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53</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6" name="Rectangle 43" descr="羊皮纸"/>
          <p:cNvSpPr>
            <a:spLocks noChangeArrowheads="1"/>
          </p:cNvSpPr>
          <p:nvPr/>
        </p:nvSpPr>
        <p:spPr bwMode="auto">
          <a:xfrm>
            <a:off x="107504" y="1645395"/>
            <a:ext cx="762000" cy="533400"/>
          </a:xfrm>
          <a:prstGeom prst="rect">
            <a:avLst/>
          </a:prstGeom>
          <a:solidFill>
            <a:schemeClr val="tx1"/>
          </a:solidFill>
          <a:ln w="19050">
            <a:solidFill>
              <a:schemeClr val="bg1">
                <a:lumMod val="65000"/>
                <a:lumOff val="35000"/>
              </a:schemeClr>
            </a:solidFill>
            <a:miter lim="800000"/>
            <a:headEnd/>
            <a:tailEnd/>
          </a:ln>
          <a:effectLst>
            <a:outerShdw blurRad="63500" sx="102000" sy="102000" algn="ctr" rotWithShape="0">
              <a:prstClr val="black">
                <a:alpha val="40000"/>
              </a:prstClr>
            </a:outerShdw>
          </a:effectLst>
        </p:spPr>
        <p:txBody>
          <a:bodyPr wrap="none" anchor="ctr"/>
          <a:lstStyle/>
          <a:p>
            <a:pPr algn="ctr"/>
            <a:r>
              <a:rPr kumimoji="1" lang="en-US" altLang="zh-CN" sz="2800">
                <a:solidFill>
                  <a:schemeClr val="bg1"/>
                </a:solidFill>
                <a:latin typeface="方正喵呜体" panose="02010600010101010101" pitchFamily="2" charset="-122"/>
                <a:ea typeface="方正喵呜体" panose="02010600010101010101" pitchFamily="2" charset="-122"/>
              </a:rPr>
              <a:t>36</a:t>
            </a:r>
            <a:endParaRPr kumimoji="1" lang="en-US" altLang="zh-CN" sz="2400">
              <a:solidFill>
                <a:schemeClr val="bg1"/>
              </a:solidFill>
              <a:latin typeface="方正喵呜体" panose="02010600010101010101" pitchFamily="2" charset="-122"/>
              <a:ea typeface="方正喵呜体" panose="02010600010101010101" pitchFamily="2" charset="-122"/>
            </a:endParaRPr>
          </a:p>
        </p:txBody>
      </p:sp>
      <p:sp>
        <p:nvSpPr>
          <p:cNvPr id="37" name="Line 44"/>
          <p:cNvSpPr>
            <a:spLocks noChangeShapeType="1"/>
          </p:cNvSpPr>
          <p:nvPr/>
        </p:nvSpPr>
        <p:spPr bwMode="auto">
          <a:xfrm>
            <a:off x="2599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8" name="Line 45"/>
          <p:cNvSpPr>
            <a:spLocks noChangeShapeType="1"/>
          </p:cNvSpPr>
          <p:nvPr/>
        </p:nvSpPr>
        <p:spPr bwMode="auto">
          <a:xfrm>
            <a:off x="7171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39" name="Line 46"/>
          <p:cNvSpPr>
            <a:spLocks noChangeShapeType="1"/>
          </p:cNvSpPr>
          <p:nvPr/>
        </p:nvSpPr>
        <p:spPr bwMode="auto">
          <a:xfrm>
            <a:off x="12505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0" name="Line 47"/>
          <p:cNvSpPr>
            <a:spLocks noChangeShapeType="1"/>
          </p:cNvSpPr>
          <p:nvPr/>
        </p:nvSpPr>
        <p:spPr bwMode="auto">
          <a:xfrm>
            <a:off x="1707704" y="2026395"/>
            <a:ext cx="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
        <p:nvSpPr>
          <p:cNvPr id="41" name="Line 48"/>
          <p:cNvSpPr>
            <a:spLocks noChangeShapeType="1"/>
          </p:cNvSpPr>
          <p:nvPr/>
        </p:nvSpPr>
        <p:spPr bwMode="auto">
          <a:xfrm flipH="1">
            <a:off x="1555304" y="1111995"/>
            <a:ext cx="304800" cy="533400"/>
          </a:xfrm>
          <a:prstGeom prst="line">
            <a:avLst/>
          </a:prstGeom>
          <a:noFill/>
          <a:ln w="28575">
            <a:solidFill>
              <a:srgbClr val="CC3300"/>
            </a:solidFill>
            <a:round/>
            <a:headEnd/>
            <a:tailEnd type="triangle" w="sm" len="lg"/>
          </a:ln>
          <a:effectLst/>
        </p:spPr>
        <p:txBody>
          <a:bodyPr wrap="none" anchor="ctr"/>
          <a:lstStyle/>
          <a:p>
            <a:pPr algn="ctr"/>
            <a:endParaRPr lang="zh-CN" altLang="en-US">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881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322710" y="793102"/>
            <a:ext cx="2807501" cy="841375"/>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dirty="0" smtClean="0">
                <a:solidFill>
                  <a:schemeClr val="bg1"/>
                </a:solidFill>
                <a:latin typeface="方正喵呜体" panose="02010600010101010101" pitchFamily="2" charset="-122"/>
                <a:ea typeface="方正喵呜体" panose="02010600010101010101" pitchFamily="2" charset="-122"/>
              </a:rPr>
              <a:t>B+</a:t>
            </a:r>
            <a:r>
              <a:rPr lang="zh-CN" altLang="en-US" sz="3200" dirty="0" smtClean="0">
                <a:solidFill>
                  <a:schemeClr val="bg1"/>
                </a:solidFill>
                <a:latin typeface="方正喵呜体" panose="02010600010101010101" pitchFamily="2" charset="-122"/>
                <a:ea typeface="方正喵呜体" panose="02010600010101010101" pitchFamily="2" charset="-122"/>
              </a:rPr>
              <a:t>树</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262169" y="1989040"/>
            <a:ext cx="8784975" cy="43371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一棵</a:t>
            </a:r>
            <a:r>
              <a:rPr lang="en-US" altLang="zh-CN" sz="2400" dirty="0" smtClean="0">
                <a:solidFill>
                  <a:schemeClr val="bg1"/>
                </a:solidFill>
                <a:latin typeface="方正喵呜体" panose="02010600010101010101" pitchFamily="2" charset="-122"/>
                <a:ea typeface="方正喵呜体" panose="02010600010101010101" pitchFamily="2" charset="-122"/>
              </a:rPr>
              <a:t>m</a:t>
            </a:r>
            <a:r>
              <a:rPr lang="zh-CN" altLang="en-US" sz="2400" dirty="0" smtClean="0">
                <a:solidFill>
                  <a:schemeClr val="bg1"/>
                </a:solidFill>
                <a:latin typeface="方正喵呜体" panose="02010600010101010101" pitchFamily="2" charset="-122"/>
                <a:ea typeface="方正喵呜体" panose="02010600010101010101" pitchFamily="2" charset="-122"/>
              </a:rPr>
              <a:t>阶</a:t>
            </a: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树是</a:t>
            </a: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树的特殊情形，但使用更为广泛，它与</a:t>
            </a: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树的不同之处在于：</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spcBef>
                <a:spcPct val="15000"/>
              </a:spcBef>
              <a:buClr>
                <a:schemeClr val="bg1"/>
              </a:buClr>
              <a:buFont typeface="Wingdings" pitchFamily="2" charset="2"/>
              <a:buChar char="ü"/>
            </a:pPr>
            <a:r>
              <a:rPr lang="zh-CN" altLang="en-US" dirty="0" smtClean="0">
                <a:solidFill>
                  <a:schemeClr val="bg1"/>
                </a:solidFill>
                <a:latin typeface="方正喵呜体" panose="02010600010101010101" pitchFamily="2" charset="-122"/>
                <a:ea typeface="方正喵呜体" panose="02010600010101010101" pitchFamily="2" charset="-122"/>
              </a:rPr>
              <a:t>所有关键字都存放在叶结点中，上层的非叶结点的关键字是其子树中最小（或最大）关键字的复写。</a:t>
            </a:r>
          </a:p>
          <a:p>
            <a:pPr lvl="1">
              <a:lnSpc>
                <a:spcPct val="105000"/>
              </a:lnSpc>
              <a:spcBef>
                <a:spcPct val="15000"/>
              </a:spcBef>
              <a:buClr>
                <a:schemeClr val="bg1"/>
              </a:buClr>
              <a:buFont typeface="Wingdings" pitchFamily="2" charset="2"/>
              <a:buChar char="ü"/>
            </a:pPr>
            <a:r>
              <a:rPr lang="zh-CN" altLang="en-US" dirty="0" smtClean="0">
                <a:solidFill>
                  <a:schemeClr val="bg1"/>
                </a:solidFill>
                <a:latin typeface="方正喵呜体" panose="02010600010101010101" pitchFamily="2" charset="-122"/>
                <a:ea typeface="方正喵呜体" panose="02010600010101010101" pitchFamily="2" charset="-122"/>
              </a:rPr>
              <a:t>叶结点包含了全部关键字及指向相应数据记录存放地址的指针，且叶结点本身按关键字从小到大顺序链接。</a:t>
            </a:r>
          </a:p>
          <a:p>
            <a:pPr>
              <a:lnSpc>
                <a:spcPct val="105000"/>
              </a:lnSpc>
              <a:spcBef>
                <a:spcPct val="15000"/>
              </a:spcBef>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每个非叶结点结构有两种方式处理。按下层结点“最大关键字复写”和“最小关键字复写”。</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9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2469" y="347957"/>
            <a:ext cx="8229600" cy="936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按“</a:t>
            </a:r>
            <a:r>
              <a:rPr lang="zh-CN" altLang="en-US" sz="3200" dirty="0" smtClean="0">
                <a:solidFill>
                  <a:srgbClr val="2959F3"/>
                </a:solidFill>
                <a:latin typeface="方正喵呜体" panose="02010600010101010101" pitchFamily="2" charset="-122"/>
                <a:ea typeface="方正喵呜体" panose="02010600010101010101" pitchFamily="2" charset="-122"/>
              </a:rPr>
              <a:t>最大</a:t>
            </a:r>
            <a:r>
              <a:rPr lang="zh-CN" altLang="en-US" sz="3200" dirty="0" smtClean="0">
                <a:solidFill>
                  <a:schemeClr val="bg1"/>
                </a:solidFill>
                <a:latin typeface="方正喵呜体" panose="02010600010101010101" pitchFamily="2" charset="-122"/>
                <a:ea typeface="方正喵呜体" panose="02010600010101010101" pitchFamily="2" charset="-122"/>
              </a:rPr>
              <a:t>关键字复写”原则组织</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02637" y="1032656"/>
            <a:ext cx="9041363" cy="5573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一棵</a:t>
            </a:r>
            <a:r>
              <a:rPr lang="en-US" altLang="zh-CN" sz="2400" dirty="0" smtClean="0">
                <a:solidFill>
                  <a:schemeClr val="bg1"/>
                </a:solidFill>
                <a:latin typeface="方正喵呜体" panose="02010600010101010101" pitchFamily="2" charset="-122"/>
                <a:ea typeface="方正喵呜体" panose="02010600010101010101" pitchFamily="2" charset="-122"/>
              </a:rPr>
              <a:t>m</a:t>
            </a:r>
            <a:r>
              <a:rPr lang="zh-CN" altLang="en-US" sz="2400" dirty="0" smtClean="0">
                <a:solidFill>
                  <a:schemeClr val="bg1"/>
                </a:solidFill>
                <a:latin typeface="方正喵呜体" panose="02010600010101010101" pitchFamily="2" charset="-122"/>
                <a:ea typeface="方正喵呜体" panose="02010600010101010101" pitchFamily="2" charset="-122"/>
              </a:rPr>
              <a:t>阶</a:t>
            </a: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树的结构定义如下：</a:t>
            </a:r>
          </a:p>
          <a:p>
            <a:pPr lvl="1">
              <a:lnSpc>
                <a:spcPct val="110000"/>
              </a:lnSpc>
              <a:spcBef>
                <a:spcPct val="15000"/>
              </a:spcBef>
              <a:buSzPct val="50000"/>
              <a:buFont typeface="Wingdings" pitchFamily="2" charset="2"/>
              <a:buChar char="u"/>
            </a:pPr>
            <a:r>
              <a:rPr lang="zh-CN" altLang="en-US" dirty="0" smtClean="0">
                <a:solidFill>
                  <a:schemeClr val="bg1"/>
                </a:solidFill>
                <a:latin typeface="方正喵呜体" panose="02010600010101010101" pitchFamily="2" charset="-122"/>
                <a:ea typeface="方正喵呜体" panose="02010600010101010101" pitchFamily="2" charset="-122"/>
              </a:rPr>
              <a:t>每个结点最多有 </a:t>
            </a:r>
            <a:r>
              <a:rPr lang="en-US" altLang="zh-CN" dirty="0" smtClean="0">
                <a:solidFill>
                  <a:schemeClr val="bg1"/>
                </a:solidFill>
                <a:latin typeface="方正喵呜体" panose="02010600010101010101" pitchFamily="2" charset="-122"/>
                <a:ea typeface="方正喵呜体" panose="02010600010101010101" pitchFamily="2" charset="-122"/>
              </a:rPr>
              <a:t>m </a:t>
            </a:r>
            <a:r>
              <a:rPr lang="zh-CN" altLang="en-US" dirty="0" smtClean="0">
                <a:solidFill>
                  <a:schemeClr val="bg1"/>
                </a:solidFill>
                <a:latin typeface="方正喵呜体" panose="02010600010101010101" pitchFamily="2" charset="-122"/>
                <a:ea typeface="方正喵呜体" panose="02010600010101010101" pitchFamily="2" charset="-122"/>
              </a:rPr>
              <a:t>棵子树；</a:t>
            </a:r>
          </a:p>
          <a:p>
            <a:pPr lvl="1">
              <a:lnSpc>
                <a:spcPct val="110000"/>
              </a:lnSpc>
              <a:spcBef>
                <a:spcPct val="15000"/>
              </a:spcBef>
              <a:buSzPct val="50000"/>
              <a:buFont typeface="Wingdings" pitchFamily="2" charset="2"/>
              <a:buChar char="u"/>
            </a:pPr>
            <a:r>
              <a:rPr lang="zh-CN" altLang="en-US" dirty="0" smtClean="0">
                <a:solidFill>
                  <a:schemeClr val="bg1"/>
                </a:solidFill>
                <a:latin typeface="方正喵呜体" panose="02010600010101010101" pitchFamily="2" charset="-122"/>
                <a:ea typeface="方正喵呜体" panose="02010600010101010101" pitchFamily="2" charset="-122"/>
              </a:rPr>
              <a:t>根结点最少有 </a:t>
            </a:r>
            <a:r>
              <a:rPr lang="en-US" altLang="zh-CN" dirty="0" smtClean="0">
                <a:solidFill>
                  <a:schemeClr val="bg1"/>
                </a:solidFill>
                <a:latin typeface="方正喵呜体" panose="02010600010101010101" pitchFamily="2" charset="-122"/>
                <a:ea typeface="方正喵呜体" panose="02010600010101010101" pitchFamily="2" charset="-122"/>
              </a:rPr>
              <a:t>2 </a:t>
            </a:r>
            <a:r>
              <a:rPr lang="zh-CN" altLang="en-US" dirty="0" smtClean="0">
                <a:solidFill>
                  <a:schemeClr val="bg1"/>
                </a:solidFill>
                <a:latin typeface="方正喵呜体" panose="02010600010101010101" pitchFamily="2" charset="-122"/>
                <a:ea typeface="方正喵呜体" panose="02010600010101010101" pitchFamily="2" charset="-122"/>
              </a:rPr>
              <a:t>棵子树，除根结点外，其他结点至少有 </a:t>
            </a:r>
            <a:r>
              <a:rPr lang="zh-CN" altLang="en-US"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rPr>
              <a:t>m/2</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zh-CN" altLang="en-US" dirty="0" smtClean="0">
                <a:solidFill>
                  <a:schemeClr val="bg1"/>
                </a:solidFill>
                <a:latin typeface="方正喵呜体" panose="02010600010101010101" pitchFamily="2" charset="-122"/>
                <a:ea typeface="方正喵呜体" panose="02010600010101010101" pitchFamily="2" charset="-122"/>
              </a:rPr>
              <a:t>棵子树；</a:t>
            </a:r>
          </a:p>
          <a:p>
            <a:pPr lvl="1">
              <a:lnSpc>
                <a:spcPct val="110000"/>
              </a:lnSpc>
              <a:spcBef>
                <a:spcPct val="15000"/>
              </a:spcBef>
              <a:buSzPct val="50000"/>
              <a:buFont typeface="Wingdings" pitchFamily="2" charset="2"/>
              <a:buChar char="u"/>
            </a:pPr>
            <a:r>
              <a:rPr lang="zh-CN" altLang="en-US" dirty="0" smtClean="0">
                <a:solidFill>
                  <a:schemeClr val="bg1"/>
                </a:solidFill>
                <a:latin typeface="方正喵呜体" panose="02010600010101010101" pitchFamily="2" charset="-122"/>
                <a:ea typeface="方正喵呜体" panose="02010600010101010101" pitchFamily="2" charset="-122"/>
              </a:rPr>
              <a:t>有 </a:t>
            </a:r>
            <a:r>
              <a:rPr lang="en-US" altLang="zh-CN"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个子树的结点有 </a:t>
            </a:r>
            <a:r>
              <a:rPr lang="en-US" altLang="zh-CN"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个关键字，每个结点最多含</a:t>
            </a:r>
            <a:r>
              <a:rPr lang="en-US" altLang="zh-CN" dirty="0" smtClean="0">
                <a:solidFill>
                  <a:schemeClr val="bg1"/>
                </a:solidFill>
                <a:latin typeface="方正喵呜体" panose="02010600010101010101" pitchFamily="2" charset="-122"/>
                <a:ea typeface="方正喵呜体" panose="02010600010101010101" pitchFamily="2" charset="-122"/>
              </a:rPr>
              <a:t>m</a:t>
            </a:r>
            <a:r>
              <a:rPr lang="zh-CN" altLang="en-US" dirty="0" smtClean="0">
                <a:solidFill>
                  <a:schemeClr val="bg1"/>
                </a:solidFill>
                <a:latin typeface="方正喵呜体" panose="02010600010101010101" pitchFamily="2" charset="-122"/>
                <a:ea typeface="方正喵呜体" panose="02010600010101010101" pitchFamily="2" charset="-122"/>
              </a:rPr>
              <a:t>个关键字；</a:t>
            </a:r>
          </a:p>
          <a:p>
            <a:pPr lvl="1">
              <a:lnSpc>
                <a:spcPct val="110000"/>
              </a:lnSpc>
              <a:spcBef>
                <a:spcPct val="15000"/>
              </a:spcBef>
              <a:buSzPct val="50000"/>
              <a:buFont typeface="Wingdings" pitchFamily="2" charset="2"/>
              <a:buChar char="u"/>
            </a:pPr>
            <a:r>
              <a:rPr lang="zh-CN" altLang="en-US" dirty="0">
                <a:solidFill>
                  <a:schemeClr val="bg1"/>
                </a:solidFill>
                <a:latin typeface="方正喵呜体" panose="02010600010101010101" pitchFamily="2" charset="-122"/>
                <a:ea typeface="方正喵呜体" panose="02010600010101010101" pitchFamily="2" charset="-122"/>
              </a:rPr>
              <a:t>所有非叶结点可以看成是叶结点的索引，结点中关键字</a:t>
            </a:r>
            <a:r>
              <a:rPr lang="en-US" altLang="zh-CN" dirty="0">
                <a:solidFill>
                  <a:schemeClr val="bg1"/>
                </a:solidFill>
                <a:latin typeface="方正喵呜体" panose="02010600010101010101" pitchFamily="2" charset="-122"/>
                <a:ea typeface="方正喵呜体" panose="02010600010101010101" pitchFamily="2" charset="-122"/>
              </a:rPr>
              <a:t>Ki </a:t>
            </a:r>
            <a:r>
              <a:rPr lang="zh-CN" altLang="en-US" dirty="0">
                <a:solidFill>
                  <a:schemeClr val="bg1"/>
                </a:solidFill>
                <a:latin typeface="方正喵呜体" panose="02010600010101010101" pitchFamily="2" charset="-122"/>
                <a:ea typeface="方正喵呜体" panose="02010600010101010101" pitchFamily="2" charset="-122"/>
              </a:rPr>
              <a:t>与指向子树的指针</a:t>
            </a:r>
            <a:r>
              <a:rPr lang="en-US" altLang="zh-CN" dirty="0">
                <a:solidFill>
                  <a:schemeClr val="bg1"/>
                </a:solidFill>
                <a:latin typeface="方正喵呜体" panose="02010600010101010101" pitchFamily="2" charset="-122"/>
                <a:ea typeface="方正喵呜体" panose="02010600010101010101" pitchFamily="2" charset="-122"/>
              </a:rPr>
              <a:t>Pi </a:t>
            </a:r>
            <a:r>
              <a:rPr lang="zh-CN" altLang="en-US" dirty="0">
                <a:solidFill>
                  <a:schemeClr val="bg1"/>
                </a:solidFill>
                <a:latin typeface="方正喵呜体" panose="02010600010101010101" pitchFamily="2" charset="-122"/>
                <a:ea typeface="方正喵呜体" panose="02010600010101010101" pitchFamily="2" charset="-122"/>
              </a:rPr>
              <a:t>构成对子树 </a:t>
            </a:r>
            <a:r>
              <a:rPr lang="en-US" altLang="zh-CN" dirty="0">
                <a:solidFill>
                  <a:schemeClr val="bg1"/>
                </a:solidFill>
                <a:latin typeface="方正喵呜体" panose="02010600010101010101" pitchFamily="2" charset="-122"/>
                <a:ea typeface="方正喵呜体" panose="02010600010101010101" pitchFamily="2" charset="-122"/>
              </a:rPr>
              <a:t>(</a:t>
            </a:r>
            <a:r>
              <a:rPr lang="zh-CN" altLang="en-US" dirty="0">
                <a:solidFill>
                  <a:schemeClr val="bg1"/>
                </a:solidFill>
                <a:latin typeface="方正喵呜体" panose="02010600010101010101" pitchFamily="2" charset="-122"/>
                <a:ea typeface="方正喵呜体" panose="02010600010101010101" pitchFamily="2" charset="-122"/>
              </a:rPr>
              <a:t>即下一层索引块</a:t>
            </a:r>
            <a:r>
              <a:rPr lang="en-US" altLang="zh-CN" dirty="0">
                <a:solidFill>
                  <a:schemeClr val="bg1"/>
                </a:solidFill>
                <a:latin typeface="方正喵呜体" panose="02010600010101010101" pitchFamily="2" charset="-122"/>
                <a:ea typeface="方正喵呜体" panose="02010600010101010101" pitchFamily="2" charset="-122"/>
              </a:rPr>
              <a:t>) </a:t>
            </a:r>
            <a:r>
              <a:rPr lang="zh-CN" altLang="en-US" dirty="0">
                <a:solidFill>
                  <a:schemeClr val="bg1"/>
                </a:solidFill>
                <a:latin typeface="方正喵呜体" panose="02010600010101010101" pitchFamily="2" charset="-122"/>
                <a:ea typeface="方正喵呜体" panose="02010600010101010101" pitchFamily="2" charset="-122"/>
              </a:rPr>
              <a:t>的索引项 </a:t>
            </a:r>
            <a:r>
              <a:rPr lang="en-US" altLang="zh-CN" dirty="0">
                <a:solidFill>
                  <a:schemeClr val="bg1"/>
                </a:solidFill>
                <a:latin typeface="方正喵呜体" panose="02010600010101010101" pitchFamily="2" charset="-122"/>
                <a:ea typeface="方正喵呜体" panose="02010600010101010101" pitchFamily="2" charset="-122"/>
              </a:rPr>
              <a:t>( Ki, Pi )</a:t>
            </a:r>
            <a:r>
              <a:rPr lang="zh-CN" altLang="en-US" dirty="0">
                <a:solidFill>
                  <a:schemeClr val="bg1"/>
                </a:solidFill>
                <a:latin typeface="方正喵呜体" panose="02010600010101010101" pitchFamily="2" charset="-122"/>
                <a:ea typeface="方正喵呜体" panose="02010600010101010101" pitchFamily="2" charset="-122"/>
              </a:rPr>
              <a:t>，</a:t>
            </a:r>
            <a:r>
              <a:rPr lang="en-US" altLang="zh-CN" dirty="0">
                <a:solidFill>
                  <a:schemeClr val="bg1"/>
                </a:solidFill>
                <a:latin typeface="方正喵呜体" panose="02010600010101010101" pitchFamily="2" charset="-122"/>
                <a:ea typeface="方正喵呜体" panose="02010600010101010101" pitchFamily="2" charset="-122"/>
              </a:rPr>
              <a:t>Ki </a:t>
            </a:r>
            <a:r>
              <a:rPr lang="zh-CN" altLang="en-US" dirty="0">
                <a:solidFill>
                  <a:schemeClr val="bg1"/>
                </a:solidFill>
                <a:latin typeface="方正喵呜体" panose="02010600010101010101" pitchFamily="2" charset="-122"/>
                <a:ea typeface="方正喵呜体" panose="02010600010101010101" pitchFamily="2" charset="-122"/>
              </a:rPr>
              <a:t>是</a:t>
            </a:r>
            <a:r>
              <a:rPr lang="zh-CN" altLang="en-US" dirty="0">
                <a:solidFill>
                  <a:srgbClr val="2959F3"/>
                </a:solidFill>
                <a:latin typeface="方正喵呜体" panose="02010600010101010101" pitchFamily="2" charset="-122"/>
                <a:ea typeface="方正喵呜体" panose="02010600010101010101" pitchFamily="2" charset="-122"/>
              </a:rPr>
              <a:t>子树中最大的关键字</a:t>
            </a:r>
            <a:r>
              <a:rPr lang="zh-CN" altLang="en-US" dirty="0">
                <a:solidFill>
                  <a:schemeClr val="bg1"/>
                </a:solidFill>
                <a:latin typeface="方正喵呜体" panose="02010600010101010101" pitchFamily="2" charset="-122"/>
                <a:ea typeface="方正喵呜体" panose="02010600010101010101" pitchFamily="2" charset="-122"/>
              </a:rPr>
              <a:t>。</a:t>
            </a:r>
            <a:endParaRPr lang="en-US" altLang="zh-CN" dirty="0">
              <a:solidFill>
                <a:schemeClr val="bg1"/>
              </a:solidFill>
              <a:latin typeface="方正喵呜体" panose="02010600010101010101" pitchFamily="2" charset="-122"/>
              <a:ea typeface="方正喵呜体" panose="02010600010101010101" pitchFamily="2" charset="-122"/>
            </a:endParaRPr>
          </a:p>
          <a:p>
            <a:pPr lvl="1">
              <a:lnSpc>
                <a:spcPct val="110000"/>
              </a:lnSpc>
              <a:spcBef>
                <a:spcPct val="15000"/>
              </a:spcBef>
              <a:buSzPct val="50000"/>
              <a:buFont typeface="Wingdings" pitchFamily="2" charset="2"/>
              <a:buChar char="u"/>
            </a:pPr>
            <a:r>
              <a:rPr lang="zh-CN" altLang="en-US" dirty="0">
                <a:solidFill>
                  <a:schemeClr val="bg1"/>
                </a:solidFill>
                <a:latin typeface="方正喵呜体" panose="02010600010101010101" pitchFamily="2" charset="-122"/>
                <a:ea typeface="方正喵呜体" panose="02010600010101010101" pitchFamily="2" charset="-122"/>
              </a:rPr>
              <a:t>所有叶结点在同一层，按从小到大的顺序存放全部关键字，各个叶结点顺序链接。</a:t>
            </a:r>
          </a:p>
          <a:p>
            <a:pPr lvl="1">
              <a:lnSpc>
                <a:spcPct val="110000"/>
              </a:lnSpc>
              <a:spcBef>
                <a:spcPct val="15000"/>
              </a:spcBef>
              <a:buSzPct val="50000"/>
              <a:buFont typeface="Wingdings" pitchFamily="2" charset="2"/>
              <a:buChar char="u"/>
            </a:pPr>
            <a:r>
              <a:rPr lang="zh-CN" altLang="en-US" dirty="0">
                <a:solidFill>
                  <a:schemeClr val="bg1"/>
                </a:solidFill>
                <a:latin typeface="方正喵呜体" panose="02010600010101010101" pitchFamily="2" charset="-122"/>
                <a:ea typeface="方正喵呜体" panose="02010600010101010101" pitchFamily="2" charset="-122"/>
              </a:rPr>
              <a:t>叶结点中存放的是对实际数据记录的索引，每个索引项 </a:t>
            </a:r>
            <a:r>
              <a:rPr lang="en-US" altLang="zh-CN" dirty="0">
                <a:solidFill>
                  <a:schemeClr val="bg1"/>
                </a:solidFill>
                <a:latin typeface="方正喵呜体" panose="02010600010101010101" pitchFamily="2" charset="-122"/>
                <a:ea typeface="方正喵呜体" panose="02010600010101010101" pitchFamily="2" charset="-122"/>
              </a:rPr>
              <a:t>( Ki, Pi ) </a:t>
            </a:r>
            <a:r>
              <a:rPr lang="zh-CN" altLang="en-US" dirty="0">
                <a:solidFill>
                  <a:schemeClr val="bg1"/>
                </a:solidFill>
                <a:latin typeface="方正喵呜体" panose="02010600010101010101" pitchFamily="2" charset="-122"/>
                <a:ea typeface="方正喵呜体" panose="02010600010101010101" pitchFamily="2" charset="-122"/>
              </a:rPr>
              <a:t>给出数据记录的关键字及实际存储地址。</a:t>
            </a:r>
          </a:p>
          <a:p>
            <a:pPr lvl="1">
              <a:lnSpc>
                <a:spcPct val="110000"/>
              </a:lnSpc>
              <a:spcBef>
                <a:spcPct val="15000"/>
              </a:spcBef>
              <a:buSzPct val="50000"/>
              <a:buFont typeface="Wingdings" pitchFamily="2" charset="2"/>
              <a:buChar char="u"/>
            </a:pP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82260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65329"/>
            <a:ext cx="9144000" cy="6247864"/>
          </a:xfrm>
          <a:prstGeom prst="rect">
            <a:avLst/>
          </a:prstGeom>
        </p:spPr>
        <p:txBody>
          <a:bodyPr wrap="square">
            <a:spAutoFit/>
          </a:bodyPr>
          <a:lstStyle/>
          <a:p>
            <a:r>
              <a:rPr lang="zh-CN" altLang="en-US" sz="2000" dirty="0" smtClean="0">
                <a:solidFill>
                  <a:schemeClr val="bg1"/>
                </a:solidFill>
                <a:latin typeface="方正喵呜体" panose="02010600010101010101" pitchFamily="2" charset="-122"/>
                <a:ea typeface="方正喵呜体" panose="02010600010101010101" pitchFamily="2" charset="-122"/>
              </a:rPr>
              <a:t>     有了</a:t>
            </a:r>
            <a:r>
              <a:rPr lang="zh-CN" altLang="en-US" sz="2000" dirty="0">
                <a:solidFill>
                  <a:schemeClr val="bg1"/>
                </a:solidFill>
                <a:latin typeface="方正喵呜体" panose="02010600010101010101" pitchFamily="2" charset="-122"/>
                <a:ea typeface="方正喵呜体" panose="02010600010101010101" pitchFamily="2" charset="-122"/>
              </a:rPr>
              <a:t>B树，为什么还需要B+树呢？那就要先说下B树的缺点了，人类对于性能的追求是无止境的，B树相比二叉树虽好，但还是存在以下问题</a:t>
            </a:r>
            <a:r>
              <a:rPr lang="zh-CN" altLang="en-US" sz="2000" dirty="0" smtClean="0">
                <a:solidFill>
                  <a:schemeClr val="bg1"/>
                </a:solidFill>
                <a:latin typeface="方正喵呜体" panose="02010600010101010101" pitchFamily="2" charset="-122"/>
                <a:ea typeface="方正喵呜体" panose="02010600010101010101" pitchFamily="2" charset="-122"/>
              </a:rPr>
              <a:t>：</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r>
              <a:rPr lang="zh-CN" altLang="en-US" sz="2000" dirty="0">
                <a:solidFill>
                  <a:schemeClr val="bg1"/>
                </a:solidFill>
                <a:latin typeface="方正喵呜体" panose="02010600010101010101" pitchFamily="2" charset="-122"/>
                <a:ea typeface="方正喵呜体" panose="02010600010101010101" pitchFamily="2" charset="-122"/>
              </a:rPr>
              <a:t>       </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r>
              <a:rPr lang="en-US" altLang="zh-CN" sz="2000" dirty="0" smtClean="0">
                <a:solidFill>
                  <a:srgbClr val="C00000"/>
                </a:solidFill>
                <a:latin typeface="方正喵呜体" panose="02010600010101010101" pitchFamily="2" charset="-122"/>
                <a:ea typeface="方正喵呜体" panose="02010600010101010101" pitchFamily="2" charset="-122"/>
              </a:rPr>
              <a:t>	</a:t>
            </a:r>
            <a:r>
              <a:rPr lang="zh-CN" altLang="en-US" sz="2000" dirty="0" smtClean="0">
                <a:solidFill>
                  <a:srgbClr val="C00000"/>
                </a:solidFill>
                <a:latin typeface="方正喵呜体" panose="02010600010101010101" pitchFamily="2" charset="-122"/>
                <a:ea typeface="方正喵呜体" panose="02010600010101010101" pitchFamily="2" charset="-122"/>
              </a:rPr>
              <a:t>1.</a:t>
            </a:r>
            <a:r>
              <a:rPr lang="zh-CN" altLang="en-US" sz="2000" dirty="0" smtClean="0">
                <a:solidFill>
                  <a:schemeClr val="bg1"/>
                </a:solidFill>
                <a:latin typeface="方正喵呜体" panose="02010600010101010101" pitchFamily="2" charset="-122"/>
                <a:ea typeface="方正喵呜体" panose="02010600010101010101" pitchFamily="2" charset="-122"/>
              </a:rPr>
              <a:t>每个</a:t>
            </a:r>
            <a:r>
              <a:rPr lang="zh-CN" altLang="en-US" sz="2000" dirty="0">
                <a:solidFill>
                  <a:schemeClr val="bg1"/>
                </a:solidFill>
                <a:latin typeface="方正喵呜体" panose="02010600010101010101" pitchFamily="2" charset="-122"/>
                <a:ea typeface="方正喵呜体" panose="02010600010101010101" pitchFamily="2" charset="-122"/>
              </a:rPr>
              <a:t>节点中既要存索引信息，又要存其对应的数据，如果数据很大，那么当树的体量很大时，每次读到内存中的树的信息就会不太够。</a:t>
            </a:r>
            <a:r>
              <a:rPr lang="zh-CN" altLang="en-US" sz="2000" dirty="0">
                <a:solidFill>
                  <a:srgbClr val="C00000"/>
                </a:solidFill>
                <a:latin typeface="方正喵呜体" panose="02010600010101010101" pitchFamily="2" charset="-122"/>
                <a:ea typeface="方正喵呜体" panose="02010600010101010101" pitchFamily="2" charset="-122"/>
              </a:rPr>
              <a:t>       </a:t>
            </a:r>
            <a:endParaRPr lang="en-US" altLang="zh-CN" sz="2000" dirty="0" smtClean="0">
              <a:solidFill>
                <a:srgbClr val="C00000"/>
              </a:solidFill>
              <a:latin typeface="方正喵呜体" panose="02010600010101010101" pitchFamily="2" charset="-122"/>
              <a:ea typeface="方正喵呜体" panose="02010600010101010101" pitchFamily="2" charset="-122"/>
            </a:endParaRPr>
          </a:p>
          <a:p>
            <a:r>
              <a:rPr lang="en-US" altLang="zh-CN" sz="2000" dirty="0" smtClean="0">
                <a:solidFill>
                  <a:srgbClr val="C00000"/>
                </a:solidFill>
                <a:latin typeface="方正喵呜体" panose="02010600010101010101" pitchFamily="2" charset="-122"/>
                <a:ea typeface="方正喵呜体" panose="02010600010101010101" pitchFamily="2" charset="-122"/>
              </a:rPr>
              <a:t>	</a:t>
            </a:r>
            <a:r>
              <a:rPr lang="zh-CN" altLang="en-US" sz="2000" dirty="0" smtClean="0">
                <a:solidFill>
                  <a:srgbClr val="C00000"/>
                </a:solidFill>
                <a:latin typeface="方正喵呜体" panose="02010600010101010101" pitchFamily="2" charset="-122"/>
                <a:ea typeface="方正喵呜体" panose="02010600010101010101" pitchFamily="2" charset="-122"/>
              </a:rPr>
              <a:t>2</a:t>
            </a:r>
            <a:r>
              <a:rPr lang="zh-CN" altLang="en-US" sz="2000" dirty="0">
                <a:solidFill>
                  <a:srgbClr val="C00000"/>
                </a:solidFill>
                <a:latin typeface="方正喵呜体" panose="02010600010101010101" pitchFamily="2" charset="-122"/>
                <a:ea typeface="方正喵呜体" panose="02010600010101010101" pitchFamily="2" charset="-122"/>
              </a:rPr>
              <a:t>.</a:t>
            </a:r>
            <a:r>
              <a:rPr lang="zh-CN" altLang="en-US" sz="2000" dirty="0">
                <a:solidFill>
                  <a:schemeClr val="bg1"/>
                </a:solidFill>
                <a:latin typeface="方正喵呜体" panose="02010600010101010101" pitchFamily="2" charset="-122"/>
                <a:ea typeface="方正喵呜体" panose="02010600010101010101" pitchFamily="2" charset="-122"/>
              </a:rPr>
              <a:t>B树遍历整个树的过程和二叉树本质上是一样的，B树相对二叉树虽然提高了磁盘IO性能，但并没有解决遍历元素效率低下的问题。       </a:t>
            </a:r>
            <a:endParaRPr lang="en-US" altLang="zh-CN" sz="2000" dirty="0" smtClean="0">
              <a:solidFill>
                <a:schemeClr val="bg1"/>
              </a:solidFill>
              <a:latin typeface="方正喵呜体" panose="02010600010101010101" pitchFamily="2" charset="-122"/>
              <a:ea typeface="方正喵呜体" panose="02010600010101010101" pitchFamily="2" charset="-122"/>
            </a:endParaRPr>
          </a:p>
          <a:p>
            <a:endParaRPr lang="en-US" altLang="zh-CN" sz="2000" dirty="0">
              <a:solidFill>
                <a:schemeClr val="bg1"/>
              </a:solidFill>
              <a:latin typeface="方正喵呜体" panose="02010600010101010101" pitchFamily="2" charset="-122"/>
              <a:ea typeface="方正喵呜体" panose="02010600010101010101" pitchFamily="2" charset="-122"/>
            </a:endParaRPr>
          </a:p>
          <a:p>
            <a:r>
              <a:rPr lang="zh-CN" altLang="en-US" sz="2000" dirty="0" smtClean="0">
                <a:solidFill>
                  <a:schemeClr val="bg1"/>
                </a:solidFill>
                <a:latin typeface="方正喵呜体" panose="02010600010101010101" pitchFamily="2" charset="-122"/>
                <a:ea typeface="方正喵呜体" panose="02010600010101010101" pitchFamily="2" charset="-122"/>
              </a:rPr>
              <a:t>针对</a:t>
            </a:r>
            <a:r>
              <a:rPr lang="zh-CN" altLang="en-US" sz="2000" dirty="0">
                <a:solidFill>
                  <a:schemeClr val="bg1"/>
                </a:solidFill>
                <a:latin typeface="方正喵呜体" panose="02010600010101010101" pitchFamily="2" charset="-122"/>
                <a:ea typeface="方正喵呜体" panose="02010600010101010101" pitchFamily="2" charset="-122"/>
              </a:rPr>
              <a:t>以上两个问题，B+树诞生了，B+树相比B树，本质上是一样的，区别就在与B+树的所有根节点都不带有任何数据信息，只有索引信息，所有数据信息全部存储在叶子节点里，这样，整个树的每个节点所占的内存空间就变小了，读到内存中的索引信息就会更多一些，相当于减少了磁盘IO次数，问题1就得到了解决。又由B树的性质可以得到，所有叶子节点都会在同一层，B+树会以一个链表的形式将所有叶子节点的信息全部串联起来，这样，想遍历所有数据信息只需要顺序遍历叶子节点就可以了，方便又高效，问题二就得到了解决。不仅如此，B+树还有一个相应的优质特性，就是B+树的查询效率是非常稳定的，因为所有信息都存储在了叶子节点里面，从根节点到所有叶子节点的路径是相同的。</a:t>
            </a:r>
          </a:p>
          <a:p>
            <a:r>
              <a:rPr lang="zh-CN" altLang="en-US" sz="2000" dirty="0">
                <a:solidFill>
                  <a:schemeClr val="bg1"/>
                </a:solidFill>
                <a:latin typeface="方正喵呜体" panose="02010600010101010101" pitchFamily="2" charset="-122"/>
                <a:ea typeface="方正喵呜体" panose="02010600010101010101" pitchFamily="2" charset="-122"/>
              </a:rPr>
              <a:t>--------------------- </a:t>
            </a:r>
          </a:p>
          <a:p>
            <a:pPr algn="r"/>
            <a:r>
              <a:rPr lang="zh-CN" altLang="en-US" sz="2000" dirty="0">
                <a:solidFill>
                  <a:schemeClr val="bg1"/>
                </a:solidFill>
                <a:latin typeface="方正喵呜体" panose="02010600010101010101" pitchFamily="2" charset="-122"/>
                <a:ea typeface="方正喵呜体" panose="02010600010101010101" pitchFamily="2" charset="-122"/>
              </a:rPr>
              <a:t>作者：曾柯 </a:t>
            </a:r>
          </a:p>
          <a:p>
            <a:pPr algn="r"/>
            <a:r>
              <a:rPr lang="zh-CN" altLang="en-US" sz="2000" dirty="0">
                <a:solidFill>
                  <a:schemeClr val="bg1"/>
                </a:solidFill>
                <a:latin typeface="方正喵呜体" panose="02010600010101010101" pitchFamily="2" charset="-122"/>
                <a:ea typeface="方正喵呜体" panose="02010600010101010101" pitchFamily="2" charset="-122"/>
              </a:rPr>
              <a:t>来源：CSDN </a:t>
            </a:r>
          </a:p>
        </p:txBody>
      </p:sp>
    </p:spTree>
    <p:extLst>
      <p:ext uri="{BB962C8B-B14F-4D97-AF65-F5344CB8AC3E}">
        <p14:creationId xmlns:p14="http://schemas.microsoft.com/office/powerpoint/2010/main" val="1060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09" y="1352939"/>
            <a:ext cx="8832464" cy="4646644"/>
          </a:xfrm>
          <a:prstGeom prst="rect">
            <a:avLst/>
          </a:prstGeom>
        </p:spPr>
      </p:pic>
    </p:spTree>
    <p:extLst>
      <p:ext uri="{BB962C8B-B14F-4D97-AF65-F5344CB8AC3E}">
        <p14:creationId xmlns:p14="http://schemas.microsoft.com/office/powerpoint/2010/main" val="6083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5100" y="561975"/>
            <a:ext cx="351472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结构特点</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224212" y="1171575"/>
            <a:ext cx="2476500" cy="584775"/>
          </a:xfrm>
          <a:prstGeom prst="rect">
            <a:avLst/>
          </a:prstGeom>
          <a:noFill/>
        </p:spPr>
        <p:txBody>
          <a:bodyPr wrap="square" rtlCol="0">
            <a:spAutoFit/>
          </a:bodyPr>
          <a:lstStyle/>
          <a:p>
            <a:pPr algn="ctr"/>
            <a:r>
              <a:rPr lang="en-US" altLang="zh-CN" sz="3200" dirty="0" smtClean="0">
                <a:ln w="28575">
                  <a:solidFill>
                    <a:schemeClr val="tx1"/>
                  </a:solidFill>
                </a:ln>
                <a:effectLst>
                  <a:outerShdw blurRad="63500" sx="102000" sy="102000" algn="ctr" rotWithShape="0">
                    <a:prstClr val="black"/>
                  </a:outerShdw>
                </a:effectLst>
              </a:rPr>
              <a:t>STR</a:t>
            </a:r>
            <a:r>
              <a:rPr lang="en-US" altLang="zh-CN" sz="3200" dirty="0" smtClean="0">
                <a:ln w="28575">
                  <a:solidFill>
                    <a:srgbClr val="077CFD"/>
                  </a:solidFill>
                </a:ln>
                <a:solidFill>
                  <a:srgbClr val="077CFD"/>
                </a:solidFill>
                <a:effectLst>
                  <a:outerShdw blurRad="63500" sx="102000" sy="102000" algn="ctr" rotWithShape="0">
                    <a:prstClr val="black"/>
                  </a:outerShdw>
                </a:effectLst>
              </a:rPr>
              <a:t>U</a:t>
            </a:r>
            <a:r>
              <a:rPr lang="en-US" altLang="zh-CN" sz="3200" dirty="0" smtClean="0">
                <a:ln w="28575">
                  <a:solidFill>
                    <a:schemeClr val="tx1"/>
                  </a:solidFill>
                </a:ln>
                <a:effectLst>
                  <a:outerShdw blurRad="63500" sx="102000" sy="102000" algn="ctr" rotWithShape="0">
                    <a:prstClr val="black"/>
                  </a:outerShdw>
                </a:effectLst>
              </a:rPr>
              <a:t>CT</a:t>
            </a:r>
            <a:r>
              <a:rPr lang="en-US" altLang="zh-CN" sz="3200" dirty="0" smtClean="0">
                <a:ln w="28575">
                  <a:solidFill>
                    <a:srgbClr val="C00000"/>
                  </a:solidFill>
                </a:ln>
                <a:solidFill>
                  <a:srgbClr val="C00000"/>
                </a:solidFill>
                <a:effectLst>
                  <a:outerShdw blurRad="63500" sx="102000" sy="102000" algn="ctr" rotWithShape="0">
                    <a:prstClr val="black"/>
                  </a:outerShdw>
                </a:effectLst>
              </a:rPr>
              <a:t>U</a:t>
            </a:r>
            <a:r>
              <a:rPr lang="en-US" altLang="zh-CN" sz="3200" dirty="0" smtClean="0">
                <a:ln w="28575">
                  <a:solidFill>
                    <a:schemeClr val="tx1"/>
                  </a:solidFill>
                </a:ln>
                <a:effectLst>
                  <a:outerShdw blurRad="63500" sx="102000" sy="102000" algn="ctr" rotWithShape="0">
                    <a:prstClr val="black"/>
                  </a:outerShdw>
                </a:effectLst>
              </a:rPr>
              <a:t>RE</a:t>
            </a:r>
            <a:endParaRPr lang="zh-CN" altLang="en-US" sz="3200" dirty="0">
              <a:ln w="28575">
                <a:solidFill>
                  <a:schemeClr val="tx1"/>
                </a:solidFill>
              </a:ln>
              <a:effectLst>
                <a:outerShdw blurRad="63500" sx="102000" sy="102000" algn="ctr" rotWithShape="0">
                  <a:prstClr val="black"/>
                </a:outerShdw>
              </a:effectLst>
            </a:endParaRPr>
          </a:p>
        </p:txBody>
      </p:sp>
      <p:sp>
        <p:nvSpPr>
          <p:cNvPr id="4" name="文本框 3"/>
          <p:cNvSpPr txBox="1"/>
          <p:nvPr/>
        </p:nvSpPr>
        <p:spPr>
          <a:xfrm>
            <a:off x="1371600" y="2505075"/>
            <a:ext cx="6429375" cy="2554545"/>
          </a:xfrm>
          <a:prstGeom prst="rect">
            <a:avLst/>
          </a:prstGeom>
          <a:noFill/>
        </p:spPr>
        <p:txBody>
          <a:bodyPr wrap="square" rtlCol="0">
            <a:spAutoFit/>
          </a:bodyPr>
          <a:lstStyle/>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全序关系</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，每一个元素都具有唯一的前驱和后继</a:t>
            </a:r>
            <a:endPar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endParaRPr>
          </a:p>
          <a:p>
            <a:pPr marL="514350" indent="-514350">
              <a:buFont typeface="+mj-lt"/>
              <a:buAutoNum type="arabicPeriod"/>
            </a:pPr>
            <a:endPar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endParaRPr>
          </a:p>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严格同构</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，任何两个组成部分之间具有相同结构</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grpSp>
        <p:nvGrpSpPr>
          <p:cNvPr id="5" name="组合 4"/>
          <p:cNvGrpSpPr/>
          <p:nvPr/>
        </p:nvGrpSpPr>
        <p:grpSpPr>
          <a:xfrm>
            <a:off x="114300" y="6153150"/>
            <a:ext cx="9029700" cy="704850"/>
            <a:chOff x="200025" y="5724704"/>
            <a:chExt cx="10520362" cy="704850"/>
          </a:xfrm>
        </p:grpSpPr>
        <p:pic>
          <p:nvPicPr>
            <p:cNvPr id="6" name="图片 5"/>
            <p:cNvPicPr>
              <a:picLocks noChangeAspect="1"/>
            </p:cNvPicPr>
            <p:nvPr/>
          </p:nvPicPr>
          <p:blipFill>
            <a:blip r:embed="rId2"/>
            <a:stretch>
              <a:fillRect/>
            </a:stretch>
          </p:blipFill>
          <p:spPr>
            <a:xfrm>
              <a:off x="200025" y="5810250"/>
              <a:ext cx="1619250" cy="609600"/>
            </a:xfrm>
            <a:prstGeom prst="rect">
              <a:avLst/>
            </a:prstGeom>
          </p:spPr>
        </p:pic>
        <p:pic>
          <p:nvPicPr>
            <p:cNvPr id="7" name="图片 6"/>
            <p:cNvPicPr>
              <a:picLocks noChangeAspect="1"/>
            </p:cNvPicPr>
            <p:nvPr/>
          </p:nvPicPr>
          <p:blipFill>
            <a:blip r:embed="rId3"/>
            <a:stretch>
              <a:fillRect/>
            </a:stretch>
          </p:blipFill>
          <p:spPr>
            <a:xfrm>
              <a:off x="1819275" y="5724704"/>
              <a:ext cx="3219450" cy="704850"/>
            </a:xfrm>
            <a:prstGeom prst="rect">
              <a:avLst/>
            </a:prstGeom>
          </p:spPr>
        </p:pic>
        <p:pic>
          <p:nvPicPr>
            <p:cNvPr id="8" name="图片 7"/>
            <p:cNvPicPr>
              <a:picLocks noChangeAspect="1"/>
            </p:cNvPicPr>
            <p:nvPr/>
          </p:nvPicPr>
          <p:blipFill>
            <a:blip r:embed="rId4"/>
            <a:stretch>
              <a:fillRect/>
            </a:stretch>
          </p:blipFill>
          <p:spPr>
            <a:xfrm>
              <a:off x="4910137" y="5743754"/>
              <a:ext cx="2905125" cy="666750"/>
            </a:xfrm>
            <a:prstGeom prst="rect">
              <a:avLst/>
            </a:prstGeom>
          </p:spPr>
        </p:pic>
        <p:pic>
          <p:nvPicPr>
            <p:cNvPr id="9" name="图片 8"/>
            <p:cNvPicPr>
              <a:picLocks noChangeAspect="1"/>
            </p:cNvPicPr>
            <p:nvPr/>
          </p:nvPicPr>
          <p:blipFill>
            <a:blip r:embed="rId4"/>
            <a:stretch>
              <a:fillRect/>
            </a:stretch>
          </p:blipFill>
          <p:spPr>
            <a:xfrm>
              <a:off x="7815262" y="5753100"/>
              <a:ext cx="2905125" cy="666750"/>
            </a:xfrm>
            <a:prstGeom prst="rect">
              <a:avLst/>
            </a:prstGeom>
          </p:spPr>
        </p:pic>
      </p:grpSp>
    </p:spTree>
    <p:extLst>
      <p:ext uri="{BB962C8B-B14F-4D97-AF65-F5344CB8AC3E}">
        <p14:creationId xmlns:p14="http://schemas.microsoft.com/office/powerpoint/2010/main" val="373078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773730"/>
            <a:ext cx="8229600" cy="992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smtClean="0">
                <a:solidFill>
                  <a:schemeClr val="bg1"/>
                </a:solidFill>
                <a:latin typeface="方正喵呜体" panose="02010600010101010101" pitchFamily="2" charset="-122"/>
                <a:ea typeface="方正喵呜体" panose="02010600010101010101" pitchFamily="2" charset="-122"/>
              </a:rPr>
              <a:t>B+ </a:t>
            </a:r>
            <a:r>
              <a:rPr lang="zh-CN" altLang="en-US" sz="4000" dirty="0" smtClean="0">
                <a:solidFill>
                  <a:schemeClr val="bg1"/>
                </a:solidFill>
                <a:latin typeface="方正喵呜体" panose="02010600010101010101" pitchFamily="2" charset="-122"/>
                <a:ea typeface="方正喵呜体" panose="02010600010101010101" pitchFamily="2" charset="-122"/>
              </a:rPr>
              <a:t>树的插入</a:t>
            </a:r>
            <a:r>
              <a:rPr lang="zh-CN" altLang="en-US" dirty="0" smtClean="0">
                <a:solidFill>
                  <a:schemeClr val="bg1"/>
                </a:solidFill>
                <a:latin typeface="方正喵呜体" panose="02010600010101010101" pitchFamily="2" charset="-122"/>
                <a:ea typeface="方正喵呜体" panose="02010600010101010101" pitchFamily="2" charset="-122"/>
              </a:rPr>
              <a:t> </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79512" y="1995128"/>
            <a:ext cx="8784976" cy="3593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tx1"/>
              </a:buClr>
              <a:buSzPct val="50000"/>
            </a:pPr>
            <a:r>
              <a:rPr lang="en-US" altLang="zh-CN" sz="2400" dirty="0" smtClean="0">
                <a:solidFill>
                  <a:schemeClr val="bg1"/>
                </a:solidFill>
                <a:latin typeface="方正喵呜体" panose="02010600010101010101" pitchFamily="2" charset="-122"/>
                <a:ea typeface="方正喵呜体" panose="02010600010101010101" pitchFamily="2" charset="-122"/>
              </a:rPr>
              <a:t>B+ </a:t>
            </a:r>
            <a:r>
              <a:rPr lang="zh-CN" altLang="en-US" sz="2400" dirty="0" smtClean="0">
                <a:solidFill>
                  <a:schemeClr val="bg1"/>
                </a:solidFill>
                <a:latin typeface="方正喵呜体" panose="02010600010101010101" pitchFamily="2" charset="-122"/>
                <a:ea typeface="方正喵呜体" panose="02010600010101010101" pitchFamily="2" charset="-122"/>
              </a:rPr>
              <a:t>树的插入仅在叶结点上进行。每插入一个</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关键字</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指针</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索引项后都要判断结点中的索引项个数是否超出范围</a:t>
            </a:r>
            <a:r>
              <a:rPr lang="en-US" altLang="zh-CN" sz="2400" dirty="0" smtClean="0">
                <a:solidFill>
                  <a:schemeClr val="bg1"/>
                </a:solidFill>
                <a:latin typeface="方正喵呜体" panose="02010600010101010101" pitchFamily="2" charset="-122"/>
                <a:ea typeface="方正喵呜体" panose="02010600010101010101" pitchFamily="2" charset="-122"/>
              </a:rPr>
              <a:t>m</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nSpc>
                <a:spcPct val="110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当插入后叶结点中的关键字个数</a:t>
            </a:r>
            <a:r>
              <a:rPr lang="en-US" altLang="zh-CN" sz="2400" dirty="0" smtClean="0">
                <a:solidFill>
                  <a:schemeClr val="bg1"/>
                </a:solidFill>
                <a:latin typeface="方正喵呜体" panose="02010600010101010101" pitchFamily="2" charset="-122"/>
                <a:ea typeface="方正喵呜体" panose="02010600010101010101" pitchFamily="2" charset="-122"/>
              </a:rPr>
              <a:t>n &gt; m</a:t>
            </a:r>
            <a:r>
              <a:rPr lang="zh-CN" altLang="en-US" sz="2400" dirty="0" smtClean="0">
                <a:solidFill>
                  <a:schemeClr val="bg1"/>
                </a:solidFill>
                <a:latin typeface="方正喵呜体" panose="02010600010101010101" pitchFamily="2" charset="-122"/>
                <a:ea typeface="方正喵呜体" panose="02010600010101010101" pitchFamily="2" charset="-122"/>
              </a:rPr>
              <a:t>时，需要将叶结点分裂为两个结点：它们包含的关键字个数分别为 </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rPr>
              <a:t>(m+1)/2</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和 </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dirty="0" smtClean="0">
                <a:solidFill>
                  <a:schemeClr val="bg1"/>
                </a:solidFill>
                <a:latin typeface="方正喵呜体" panose="02010600010101010101" pitchFamily="2" charset="-122"/>
                <a:ea typeface="方正喵呜体" panose="02010600010101010101" pitchFamily="2" charset="-122"/>
              </a:rPr>
              <a:t>(m+1)/2</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2400" dirty="0" smtClean="0">
                <a:solidFill>
                  <a:schemeClr val="bg1"/>
                </a:solidFill>
                <a:latin typeface="方正喵呜体" panose="02010600010101010101" pitchFamily="2" charset="-122"/>
                <a:ea typeface="方正喵呜体" panose="02010600010101010101" pitchFamily="2" charset="-122"/>
              </a:rPr>
              <a:t>。并且它们的双亲结点中应同时包含这两个结点的最大关键字和结点地址。</a:t>
            </a:r>
          </a:p>
          <a:p>
            <a:pPr>
              <a:lnSpc>
                <a:spcPct val="110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在非叶结点中关键字的插入与叶结点的插入情况类似，但在做根结点分裂时，必须创建新的父结点，作为树的新根。</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1515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237367" y="483910"/>
            <a:ext cx="3514834" cy="876518"/>
          </a:xfrm>
          <a:prstGeom prst="rect">
            <a:avLst/>
          </a:prstGeom>
          <a:noFill/>
          <a:ln w="9525">
            <a:noFill/>
            <a:miter lim="800000"/>
            <a:headEnd/>
            <a:tailEnd/>
          </a:ln>
          <a:effectLst/>
        </p:spPr>
        <p:txBody>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连续插入</a:t>
            </a:r>
            <a:r>
              <a:rPr lang="en-US" altLang="zh-CN" sz="2800" dirty="0">
                <a:solidFill>
                  <a:schemeClr val="bg1"/>
                </a:solidFill>
                <a:latin typeface="方正喵呜体" panose="02010600010101010101" pitchFamily="2" charset="-122"/>
                <a:ea typeface="方正喵呜体" panose="02010600010101010101" pitchFamily="2" charset="-122"/>
              </a:rPr>
              <a:t>24, 72, </a:t>
            </a:r>
            <a:r>
              <a:rPr lang="en-US" altLang="zh-CN" sz="2800" dirty="0" smtClean="0">
                <a:solidFill>
                  <a:schemeClr val="bg1"/>
                </a:solidFill>
                <a:latin typeface="方正喵呜体" panose="02010600010101010101" pitchFamily="2" charset="-122"/>
                <a:ea typeface="方正喵呜体" panose="02010600010101010101" pitchFamily="2" charset="-122"/>
              </a:rPr>
              <a:t>1</a:t>
            </a:r>
            <a:r>
              <a:rPr lang="en-US" altLang="zh-CN" sz="2800" dirty="0">
                <a:solidFill>
                  <a:schemeClr val="bg1"/>
                </a:solidFill>
                <a:latin typeface="方正喵呜体" panose="02010600010101010101" pitchFamily="2" charset="-122"/>
                <a:ea typeface="方正喵呜体" panose="02010600010101010101" pitchFamily="2" charset="-122"/>
              </a:rPr>
              <a:t>, 39</a:t>
            </a:r>
            <a:r>
              <a:rPr lang="zh-CN" altLang="en-US" sz="2800" dirty="0">
                <a:solidFill>
                  <a:schemeClr val="bg1"/>
                </a:solidFill>
                <a:latin typeface="方正喵呜体" panose="02010600010101010101" pitchFamily="2" charset="-122"/>
                <a:ea typeface="方正喵呜体" panose="02010600010101010101" pitchFamily="2" charset="-122"/>
              </a:rPr>
              <a:t>的</a:t>
            </a:r>
            <a:r>
              <a:rPr lang="en-US" altLang="zh-CN" sz="2800" dirty="0">
                <a:solidFill>
                  <a:schemeClr val="bg1"/>
                </a:solidFill>
                <a:latin typeface="方正喵呜体" panose="02010600010101010101" pitchFamily="2" charset="-122"/>
                <a:ea typeface="方正喵呜体" panose="02010600010101010101" pitchFamily="2" charset="-122"/>
              </a:rPr>
              <a:t>B+</a:t>
            </a:r>
            <a:r>
              <a:rPr lang="zh-CN" altLang="en-US" sz="2800" dirty="0">
                <a:solidFill>
                  <a:schemeClr val="bg1"/>
                </a:solidFill>
                <a:latin typeface="方正喵呜体" panose="02010600010101010101" pitchFamily="2" charset="-122"/>
                <a:ea typeface="方正喵呜体" panose="02010600010101010101" pitchFamily="2" charset="-122"/>
              </a:rPr>
              <a:t>树</a:t>
            </a:r>
          </a:p>
        </p:txBody>
      </p:sp>
      <p:sp>
        <p:nvSpPr>
          <p:cNvPr id="9" name="Text Box 13"/>
          <p:cNvSpPr txBox="1">
            <a:spLocks noChangeArrowheads="1"/>
          </p:cNvSpPr>
          <p:nvPr/>
        </p:nvSpPr>
        <p:spPr bwMode="auto">
          <a:xfrm>
            <a:off x="5314998" y="520179"/>
            <a:ext cx="3133852" cy="449096"/>
          </a:xfrm>
          <a:prstGeom prst="rect">
            <a:avLst/>
          </a:prstGeom>
          <a:noFill/>
          <a:ln w="9525">
            <a:noFill/>
            <a:miter lim="800000"/>
            <a:headEnd/>
            <a:tailEnd/>
          </a:ln>
          <a:effectLst/>
        </p:spPr>
        <p:txBody>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加入</a:t>
            </a:r>
            <a:r>
              <a:rPr lang="en-US" altLang="zh-CN" sz="2800" dirty="0">
                <a:solidFill>
                  <a:schemeClr val="bg1"/>
                </a:solidFill>
                <a:latin typeface="方正喵呜体" panose="02010600010101010101" pitchFamily="2" charset="-122"/>
                <a:ea typeface="方正喵呜体" panose="02010600010101010101" pitchFamily="2" charset="-122"/>
              </a:rPr>
              <a:t>53, </a:t>
            </a:r>
            <a:r>
              <a:rPr lang="zh-CN" altLang="en-US" sz="2800" dirty="0">
                <a:solidFill>
                  <a:schemeClr val="bg1"/>
                </a:solidFill>
                <a:latin typeface="方正喵呜体" panose="02010600010101010101" pitchFamily="2" charset="-122"/>
                <a:ea typeface="方正喵呜体" panose="02010600010101010101" pitchFamily="2" charset="-122"/>
              </a:rPr>
              <a:t>结点分裂</a:t>
            </a:r>
          </a:p>
        </p:txBody>
      </p:sp>
      <p:sp>
        <p:nvSpPr>
          <p:cNvPr id="26" name="Text Box 30"/>
          <p:cNvSpPr txBox="1">
            <a:spLocks noChangeArrowheads="1"/>
          </p:cNvSpPr>
          <p:nvPr/>
        </p:nvSpPr>
        <p:spPr bwMode="auto">
          <a:xfrm>
            <a:off x="2188755" y="3272150"/>
            <a:ext cx="4809108" cy="812402"/>
          </a:xfrm>
          <a:prstGeom prst="rect">
            <a:avLst/>
          </a:prstGeom>
          <a:noFill/>
          <a:ln w="9525">
            <a:noFill/>
            <a:miter lim="800000"/>
            <a:headEnd/>
            <a:tailEnd/>
          </a:ln>
          <a:effectLst/>
        </p:spPr>
        <p:txBody>
          <a:bodyPr/>
          <a:lstStyle/>
          <a:p>
            <a:pPr algn="ctr"/>
            <a:r>
              <a:rPr lang="zh-CN" altLang="en-US" sz="2800" dirty="0">
                <a:solidFill>
                  <a:schemeClr val="bg1"/>
                </a:solidFill>
                <a:latin typeface="方正喵呜体" panose="02010600010101010101" pitchFamily="2" charset="-122"/>
                <a:ea typeface="方正喵呜体" panose="02010600010101010101" pitchFamily="2" charset="-122"/>
              </a:rPr>
              <a:t>加入</a:t>
            </a:r>
            <a:r>
              <a:rPr lang="en-US" altLang="zh-CN" sz="2800" dirty="0">
                <a:solidFill>
                  <a:schemeClr val="bg1"/>
                </a:solidFill>
                <a:latin typeface="方正喵呜体" panose="02010600010101010101" pitchFamily="2" charset="-122"/>
                <a:ea typeface="方正喵呜体" panose="02010600010101010101" pitchFamily="2" charset="-122"/>
              </a:rPr>
              <a:t>63, 90, 88, 15</a:t>
            </a:r>
            <a:r>
              <a:rPr lang="zh-CN" altLang="en-US" sz="2800" dirty="0">
                <a:solidFill>
                  <a:schemeClr val="bg1"/>
                </a:solidFill>
                <a:latin typeface="方正喵呜体" panose="02010600010101010101" pitchFamily="2" charset="-122"/>
                <a:ea typeface="方正喵呜体" panose="02010600010101010101" pitchFamily="2" charset="-122"/>
              </a:rPr>
              <a:t>的</a:t>
            </a:r>
            <a:r>
              <a:rPr lang="en-US" altLang="zh-CN" sz="2800" dirty="0">
                <a:solidFill>
                  <a:schemeClr val="bg1"/>
                </a:solidFill>
                <a:latin typeface="方正喵呜体" panose="02010600010101010101" pitchFamily="2" charset="-122"/>
                <a:ea typeface="方正喵呜体" panose="02010600010101010101" pitchFamily="2" charset="-122"/>
              </a:rPr>
              <a:t>B+</a:t>
            </a:r>
            <a:r>
              <a:rPr lang="zh-CN" altLang="en-US" sz="2800" dirty="0">
                <a:solidFill>
                  <a:schemeClr val="bg1"/>
                </a:solidFill>
                <a:latin typeface="方正喵呜体" panose="02010600010101010101" pitchFamily="2" charset="-122"/>
                <a:ea typeface="方正喵呜体" panose="02010600010101010101" pitchFamily="2" charset="-122"/>
              </a:rPr>
              <a:t>树</a:t>
            </a:r>
          </a:p>
        </p:txBody>
      </p:sp>
      <p:grpSp>
        <p:nvGrpSpPr>
          <p:cNvPr id="55" name="组合 54"/>
          <p:cNvGrpSpPr/>
          <p:nvPr/>
        </p:nvGrpSpPr>
        <p:grpSpPr>
          <a:xfrm>
            <a:off x="619346" y="1811204"/>
            <a:ext cx="749571" cy="415874"/>
            <a:chOff x="857356" y="1798943"/>
            <a:chExt cx="749571" cy="415874"/>
          </a:xfrm>
        </p:grpSpPr>
        <p:sp>
          <p:nvSpPr>
            <p:cNvPr id="49" name="矩形 48"/>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1</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54" name="矩形 53"/>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56" name="组合 55"/>
          <p:cNvGrpSpPr/>
          <p:nvPr/>
        </p:nvGrpSpPr>
        <p:grpSpPr>
          <a:xfrm>
            <a:off x="1439184" y="1815776"/>
            <a:ext cx="749571" cy="415874"/>
            <a:chOff x="857356" y="1798943"/>
            <a:chExt cx="749571" cy="415874"/>
          </a:xfrm>
        </p:grpSpPr>
        <p:sp>
          <p:nvSpPr>
            <p:cNvPr id="57" name="矩形 56"/>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24</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58" name="矩形 57"/>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59" name="组合 58"/>
          <p:cNvGrpSpPr/>
          <p:nvPr/>
        </p:nvGrpSpPr>
        <p:grpSpPr>
          <a:xfrm>
            <a:off x="2259022" y="1811204"/>
            <a:ext cx="749571" cy="415874"/>
            <a:chOff x="857356" y="1798943"/>
            <a:chExt cx="749571" cy="415874"/>
          </a:xfrm>
        </p:grpSpPr>
        <p:sp>
          <p:nvSpPr>
            <p:cNvPr id="60" name="矩形 59"/>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39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61" name="矩形 60"/>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62" name="组合 61"/>
          <p:cNvGrpSpPr/>
          <p:nvPr/>
        </p:nvGrpSpPr>
        <p:grpSpPr>
          <a:xfrm>
            <a:off x="3078860" y="1815776"/>
            <a:ext cx="749571" cy="415874"/>
            <a:chOff x="857356" y="1798943"/>
            <a:chExt cx="749571" cy="415874"/>
          </a:xfrm>
        </p:grpSpPr>
        <p:sp>
          <p:nvSpPr>
            <p:cNvPr id="63" name="矩形 62"/>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72</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64" name="矩形 63"/>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65" name="组合 64"/>
          <p:cNvGrpSpPr/>
          <p:nvPr/>
        </p:nvGrpSpPr>
        <p:grpSpPr>
          <a:xfrm>
            <a:off x="6136947" y="1270447"/>
            <a:ext cx="749571" cy="415874"/>
            <a:chOff x="857356" y="1798943"/>
            <a:chExt cx="749571" cy="415874"/>
          </a:xfrm>
        </p:grpSpPr>
        <p:sp>
          <p:nvSpPr>
            <p:cNvPr id="66" name="矩形 65"/>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39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67" name="矩形 66"/>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68" name="组合 67"/>
          <p:cNvGrpSpPr/>
          <p:nvPr/>
        </p:nvGrpSpPr>
        <p:grpSpPr>
          <a:xfrm>
            <a:off x="6956785" y="1275019"/>
            <a:ext cx="749571" cy="415874"/>
            <a:chOff x="857356" y="1798943"/>
            <a:chExt cx="749571" cy="415874"/>
          </a:xfrm>
        </p:grpSpPr>
        <p:sp>
          <p:nvSpPr>
            <p:cNvPr id="69" name="矩形 68"/>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72</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70" name="矩形 69"/>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71" name="组合 70"/>
          <p:cNvGrpSpPr/>
          <p:nvPr/>
        </p:nvGrpSpPr>
        <p:grpSpPr>
          <a:xfrm>
            <a:off x="7424979" y="2340263"/>
            <a:ext cx="749571" cy="415874"/>
            <a:chOff x="857356" y="1798943"/>
            <a:chExt cx="749571" cy="415874"/>
          </a:xfrm>
        </p:grpSpPr>
        <p:sp>
          <p:nvSpPr>
            <p:cNvPr id="72" name="矩形 71"/>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53</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73" name="矩形 72"/>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74" name="组合 73"/>
          <p:cNvGrpSpPr/>
          <p:nvPr/>
        </p:nvGrpSpPr>
        <p:grpSpPr>
          <a:xfrm>
            <a:off x="8244817" y="2344835"/>
            <a:ext cx="749571" cy="415874"/>
            <a:chOff x="857356" y="1798943"/>
            <a:chExt cx="749571" cy="415874"/>
          </a:xfrm>
        </p:grpSpPr>
        <p:sp>
          <p:nvSpPr>
            <p:cNvPr id="75" name="矩形 74"/>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72</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76" name="矩形 75"/>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77" name="组合 76"/>
          <p:cNvGrpSpPr/>
          <p:nvPr/>
        </p:nvGrpSpPr>
        <p:grpSpPr>
          <a:xfrm>
            <a:off x="4567538" y="2350470"/>
            <a:ext cx="749571" cy="415874"/>
            <a:chOff x="857356" y="1798943"/>
            <a:chExt cx="749571" cy="415874"/>
          </a:xfrm>
        </p:grpSpPr>
        <p:sp>
          <p:nvSpPr>
            <p:cNvPr id="78" name="矩形 77"/>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1</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79" name="矩形 78"/>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80" name="组合 79"/>
          <p:cNvGrpSpPr/>
          <p:nvPr/>
        </p:nvGrpSpPr>
        <p:grpSpPr>
          <a:xfrm>
            <a:off x="5387376" y="2355042"/>
            <a:ext cx="749571" cy="415874"/>
            <a:chOff x="857356" y="1798943"/>
            <a:chExt cx="749571" cy="415874"/>
          </a:xfrm>
        </p:grpSpPr>
        <p:sp>
          <p:nvSpPr>
            <p:cNvPr id="81" name="矩形 80"/>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24</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82" name="矩形 81"/>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83" name="组合 82"/>
          <p:cNvGrpSpPr/>
          <p:nvPr/>
        </p:nvGrpSpPr>
        <p:grpSpPr>
          <a:xfrm>
            <a:off x="6207214" y="2350470"/>
            <a:ext cx="749571" cy="415874"/>
            <a:chOff x="857356" y="1798943"/>
            <a:chExt cx="749571" cy="415874"/>
          </a:xfrm>
        </p:grpSpPr>
        <p:sp>
          <p:nvSpPr>
            <p:cNvPr id="84" name="矩形 83"/>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39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85" name="矩形 84"/>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cxnSp>
        <p:nvCxnSpPr>
          <p:cNvPr id="87" name="曲线连接符 86"/>
          <p:cNvCxnSpPr>
            <a:stCxn id="67" idx="2"/>
            <a:endCxn id="78" idx="0"/>
          </p:cNvCxnSpPr>
          <p:nvPr/>
        </p:nvCxnSpPr>
        <p:spPr>
          <a:xfrm rot="5400000">
            <a:off x="5325249" y="1407057"/>
            <a:ext cx="727336" cy="1159490"/>
          </a:xfrm>
          <a:prstGeom prst="curvedConnector3">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a:stCxn id="70" idx="2"/>
            <a:endCxn id="72" idx="0"/>
          </p:cNvCxnSpPr>
          <p:nvPr/>
        </p:nvCxnSpPr>
        <p:spPr>
          <a:xfrm rot="16200000" flipH="1">
            <a:off x="7171278" y="1544927"/>
            <a:ext cx="712557" cy="878113"/>
          </a:xfrm>
          <a:prstGeom prst="curvedConnector3">
            <a:avLst>
              <a:gd name="adj1" fmla="val 50000"/>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曲线连接符 90"/>
          <p:cNvCxnSpPr>
            <a:stCxn id="84" idx="2"/>
            <a:endCxn id="72" idx="2"/>
          </p:cNvCxnSpPr>
          <p:nvPr/>
        </p:nvCxnSpPr>
        <p:spPr>
          <a:xfrm rot="5400000" flipH="1" flipV="1">
            <a:off x="7352626" y="2152358"/>
            <a:ext cx="10207" cy="1217765"/>
          </a:xfrm>
          <a:prstGeom prst="curvedConnector3">
            <a:avLst>
              <a:gd name="adj1" fmla="val -2239639"/>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3724558" y="4713949"/>
            <a:ext cx="749571" cy="415874"/>
            <a:chOff x="857356" y="1798943"/>
            <a:chExt cx="749571" cy="415874"/>
          </a:xfrm>
        </p:grpSpPr>
        <p:sp>
          <p:nvSpPr>
            <p:cNvPr id="95" name="矩形 94"/>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39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96" name="矩形 95"/>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97" name="组合 96"/>
          <p:cNvGrpSpPr/>
          <p:nvPr/>
        </p:nvGrpSpPr>
        <p:grpSpPr>
          <a:xfrm>
            <a:off x="4544396" y="4718521"/>
            <a:ext cx="749571" cy="415874"/>
            <a:chOff x="857356" y="1798943"/>
            <a:chExt cx="749571" cy="415874"/>
          </a:xfrm>
        </p:grpSpPr>
        <p:sp>
          <p:nvSpPr>
            <p:cNvPr id="98" name="矩形 97"/>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72</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99" name="矩形 98"/>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00" name="组合 99"/>
          <p:cNvGrpSpPr/>
          <p:nvPr/>
        </p:nvGrpSpPr>
        <p:grpSpPr>
          <a:xfrm>
            <a:off x="4478997" y="5827892"/>
            <a:ext cx="749571" cy="415874"/>
            <a:chOff x="857356" y="1798943"/>
            <a:chExt cx="749571" cy="415874"/>
          </a:xfrm>
        </p:grpSpPr>
        <p:sp>
          <p:nvSpPr>
            <p:cNvPr id="101" name="矩形 100"/>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53</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02" name="矩形 101"/>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03" name="组合 102"/>
          <p:cNvGrpSpPr/>
          <p:nvPr/>
        </p:nvGrpSpPr>
        <p:grpSpPr>
          <a:xfrm>
            <a:off x="5300726" y="5834242"/>
            <a:ext cx="749571" cy="415874"/>
            <a:chOff x="857356" y="1798943"/>
            <a:chExt cx="749571" cy="415874"/>
          </a:xfrm>
        </p:grpSpPr>
        <p:sp>
          <p:nvSpPr>
            <p:cNvPr id="104" name="矩形 103"/>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63</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05" name="矩形 104"/>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06" name="组合 105"/>
          <p:cNvGrpSpPr/>
          <p:nvPr/>
        </p:nvGrpSpPr>
        <p:grpSpPr>
          <a:xfrm>
            <a:off x="847584" y="5827892"/>
            <a:ext cx="749571" cy="415874"/>
            <a:chOff x="857356" y="1798943"/>
            <a:chExt cx="749571" cy="415874"/>
          </a:xfrm>
        </p:grpSpPr>
        <p:sp>
          <p:nvSpPr>
            <p:cNvPr id="107" name="矩形 106"/>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1</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08" name="矩形 107"/>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09" name="组合 108"/>
          <p:cNvGrpSpPr/>
          <p:nvPr/>
        </p:nvGrpSpPr>
        <p:grpSpPr>
          <a:xfrm>
            <a:off x="1667422" y="5832464"/>
            <a:ext cx="749571" cy="415874"/>
            <a:chOff x="857356" y="1798943"/>
            <a:chExt cx="749571" cy="415874"/>
          </a:xfrm>
        </p:grpSpPr>
        <p:sp>
          <p:nvSpPr>
            <p:cNvPr id="110" name="矩形 109"/>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15</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11" name="矩形 110"/>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12" name="组合 111"/>
          <p:cNvGrpSpPr/>
          <p:nvPr/>
        </p:nvGrpSpPr>
        <p:grpSpPr>
          <a:xfrm>
            <a:off x="2487260" y="5827892"/>
            <a:ext cx="749571" cy="415874"/>
            <a:chOff x="857356" y="1798943"/>
            <a:chExt cx="749571" cy="415874"/>
          </a:xfrm>
        </p:grpSpPr>
        <p:sp>
          <p:nvSpPr>
            <p:cNvPr id="113" name="矩形 112"/>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24</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14" name="矩形 113"/>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cxnSp>
        <p:nvCxnSpPr>
          <p:cNvPr id="115" name="曲线连接符 114"/>
          <p:cNvCxnSpPr>
            <a:stCxn id="96" idx="2"/>
            <a:endCxn id="107" idx="0"/>
          </p:cNvCxnSpPr>
          <p:nvPr/>
        </p:nvCxnSpPr>
        <p:spPr>
          <a:xfrm rot="5400000">
            <a:off x="2242118" y="4213737"/>
            <a:ext cx="761256" cy="2467055"/>
          </a:xfrm>
          <a:prstGeom prst="curvedConnector3">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曲线连接符 115"/>
          <p:cNvCxnSpPr>
            <a:stCxn id="99" idx="2"/>
            <a:endCxn id="101" idx="0"/>
          </p:cNvCxnSpPr>
          <p:nvPr/>
        </p:nvCxnSpPr>
        <p:spPr>
          <a:xfrm rot="16200000" flipH="1">
            <a:off x="4470029" y="5277290"/>
            <a:ext cx="756684" cy="344520"/>
          </a:xfrm>
          <a:prstGeom prst="curvedConnector3">
            <a:avLst>
              <a:gd name="adj1" fmla="val 50000"/>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曲线连接符 116"/>
          <p:cNvCxnSpPr>
            <a:stCxn id="128" idx="2"/>
            <a:endCxn id="101" idx="2"/>
          </p:cNvCxnSpPr>
          <p:nvPr/>
        </p:nvCxnSpPr>
        <p:spPr>
          <a:xfrm rot="16200000" flipH="1">
            <a:off x="4437863" y="5660998"/>
            <a:ext cx="12700" cy="1165536"/>
          </a:xfrm>
          <a:prstGeom prst="curvedConnector3">
            <a:avLst>
              <a:gd name="adj1" fmla="val 1800000"/>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5376073" y="4726984"/>
            <a:ext cx="749571" cy="415874"/>
            <a:chOff x="857356" y="1798943"/>
            <a:chExt cx="749571" cy="415874"/>
          </a:xfrm>
        </p:grpSpPr>
        <p:sp>
          <p:nvSpPr>
            <p:cNvPr id="119" name="矩形 118"/>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90</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20" name="矩形 119"/>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21" name="组合 120"/>
          <p:cNvGrpSpPr/>
          <p:nvPr/>
        </p:nvGrpSpPr>
        <p:grpSpPr>
          <a:xfrm>
            <a:off x="7214536" y="5845015"/>
            <a:ext cx="749571" cy="415874"/>
            <a:chOff x="857356" y="1798943"/>
            <a:chExt cx="749571" cy="415874"/>
          </a:xfrm>
        </p:grpSpPr>
        <p:sp>
          <p:nvSpPr>
            <p:cNvPr id="122" name="矩形 121"/>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88</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23" name="矩形 122"/>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24" name="组合 123"/>
          <p:cNvGrpSpPr/>
          <p:nvPr/>
        </p:nvGrpSpPr>
        <p:grpSpPr>
          <a:xfrm>
            <a:off x="8034374" y="5849587"/>
            <a:ext cx="749571" cy="415874"/>
            <a:chOff x="857356" y="1798943"/>
            <a:chExt cx="749571" cy="415874"/>
          </a:xfrm>
        </p:grpSpPr>
        <p:sp>
          <p:nvSpPr>
            <p:cNvPr id="125" name="矩形 124"/>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90</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26" name="矩形 125"/>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27" name="组合 126"/>
          <p:cNvGrpSpPr/>
          <p:nvPr/>
        </p:nvGrpSpPr>
        <p:grpSpPr>
          <a:xfrm>
            <a:off x="3313461" y="5827892"/>
            <a:ext cx="749571" cy="415874"/>
            <a:chOff x="857356" y="1798943"/>
            <a:chExt cx="749571" cy="415874"/>
          </a:xfrm>
        </p:grpSpPr>
        <p:sp>
          <p:nvSpPr>
            <p:cNvPr id="128" name="矩形 127"/>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39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29" name="矩形 128"/>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grpSp>
        <p:nvGrpSpPr>
          <p:cNvPr id="131" name="组合 130"/>
          <p:cNvGrpSpPr/>
          <p:nvPr/>
        </p:nvGrpSpPr>
        <p:grpSpPr>
          <a:xfrm>
            <a:off x="6124814" y="5847277"/>
            <a:ext cx="749571" cy="415874"/>
            <a:chOff x="857356" y="1798943"/>
            <a:chExt cx="749571" cy="415874"/>
          </a:xfrm>
        </p:grpSpPr>
        <p:sp>
          <p:nvSpPr>
            <p:cNvPr id="132" name="矩形 131"/>
            <p:cNvSpPr/>
            <p:nvPr/>
          </p:nvSpPr>
          <p:spPr>
            <a:xfrm>
              <a:off x="1191053" y="1798943"/>
              <a:ext cx="415874" cy="415874"/>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方正喵呜体" panose="02010600010101010101" pitchFamily="2" charset="-122"/>
                  <a:ea typeface="方正喵呜体" panose="02010600010101010101" pitchFamily="2" charset="-122"/>
                </a:rPr>
                <a:t>72</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33" name="矩形 132"/>
            <p:cNvSpPr/>
            <p:nvPr/>
          </p:nvSpPr>
          <p:spPr>
            <a:xfrm>
              <a:off x="857356" y="1888200"/>
              <a:ext cx="263430" cy="26343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cxnSp>
        <p:nvCxnSpPr>
          <p:cNvPr id="134" name="曲线连接符 133"/>
          <p:cNvCxnSpPr>
            <a:stCxn id="132" idx="2"/>
            <a:endCxn id="122" idx="2"/>
          </p:cNvCxnSpPr>
          <p:nvPr/>
        </p:nvCxnSpPr>
        <p:spPr>
          <a:xfrm rot="5400000" flipH="1" flipV="1">
            <a:off x="7210178" y="5717159"/>
            <a:ext cx="2262" cy="1089722"/>
          </a:xfrm>
          <a:prstGeom prst="curvedConnector3">
            <a:avLst>
              <a:gd name="adj1" fmla="val -10106101"/>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36"/>
          <p:cNvCxnSpPr>
            <a:stCxn id="120" idx="2"/>
            <a:endCxn id="122" idx="0"/>
          </p:cNvCxnSpPr>
          <p:nvPr/>
        </p:nvCxnSpPr>
        <p:spPr>
          <a:xfrm rot="16200000" flipH="1">
            <a:off x="6249307" y="4338152"/>
            <a:ext cx="765344" cy="2248382"/>
          </a:xfrm>
          <a:prstGeom prst="curvedConnector3">
            <a:avLst>
              <a:gd name="adj1" fmla="val 50000"/>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745962"/>
            <a:ext cx="8229600" cy="889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散列表</a:t>
            </a:r>
            <a:r>
              <a:rPr lang="zh-CN" altLang="en-US" sz="1800" dirty="0" smtClean="0">
                <a:solidFill>
                  <a:schemeClr val="bg1"/>
                </a:solidFill>
                <a:latin typeface="方正喵呜体" panose="02010600010101010101" pitchFamily="2" charset="-122"/>
                <a:ea typeface="方正喵呜体" panose="02010600010101010101" pitchFamily="2" charset="-122"/>
              </a:rPr>
              <a:t>（</a:t>
            </a:r>
            <a:r>
              <a:rPr lang="en-US" altLang="zh-CN" sz="1800" dirty="0" smtClean="0">
                <a:solidFill>
                  <a:schemeClr val="bg1"/>
                </a:solidFill>
                <a:latin typeface="方正喵呜体" panose="02010600010101010101" pitchFamily="2" charset="-122"/>
                <a:ea typeface="方正喵呜体" panose="02010600010101010101" pitchFamily="2" charset="-122"/>
              </a:rPr>
              <a:t>Hash Table</a:t>
            </a:r>
            <a:r>
              <a:rPr lang="zh-CN" altLang="en-US" sz="1800" dirty="0" smtClean="0">
                <a:solidFill>
                  <a:schemeClr val="bg1"/>
                </a:solidFill>
                <a:latin typeface="方正喵呜体" panose="02010600010101010101" pitchFamily="2" charset="-122"/>
                <a:ea typeface="方正喵呜体" panose="02010600010101010101" pitchFamily="2" charset="-122"/>
              </a:rPr>
              <a:t>）</a:t>
            </a:r>
            <a:endParaRPr lang="zh-CN" altLang="en-US" sz="18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43508" y="2003330"/>
            <a:ext cx="8856984" cy="37536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理想的搜索方法是可以不经过比较，一次直接从字典中得到要搜索的元素。</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如果在元素存储位置与其关键字之间建立一个确定的对应函数关系</a:t>
            </a:r>
            <a:r>
              <a:rPr lang="en-US" altLang="zh-CN" sz="2400" dirty="0" smtClean="0">
                <a:solidFill>
                  <a:schemeClr val="bg1"/>
                </a:solidFill>
                <a:latin typeface="方正喵呜体" panose="02010600010101010101" pitchFamily="2" charset="-122"/>
                <a:ea typeface="方正喵呜体" panose="02010600010101010101" pitchFamily="2" charset="-122"/>
              </a:rPr>
              <a:t>Hash()</a:t>
            </a:r>
            <a:r>
              <a:rPr lang="zh-CN" altLang="en-US" sz="2400" dirty="0" smtClean="0">
                <a:solidFill>
                  <a:schemeClr val="bg1"/>
                </a:solidFill>
                <a:latin typeface="方正喵呜体" panose="02010600010101010101" pitchFamily="2" charset="-122"/>
                <a:ea typeface="方正喵呜体" panose="02010600010101010101" pitchFamily="2" charset="-122"/>
              </a:rPr>
              <a:t>， 使得每个关键字与结构中一个唯一的存储位置相对应：</a:t>
            </a:r>
          </a:p>
          <a:p>
            <a:pPr>
              <a:lnSpc>
                <a:spcPct val="105000"/>
              </a:lnSpc>
              <a:spcBef>
                <a:spcPct val="10000"/>
              </a:spcBef>
              <a:buClr>
                <a:schemeClr val="tx1"/>
              </a:buClr>
              <a:buSzPct val="50000"/>
              <a:buFont typeface="Wingdings" pitchFamily="2" charset="2"/>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Address </a:t>
            </a: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Hash(key)	</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在插入时依此函数计算存储位置并按此位置存放。在搜索时对元素的关键字进行同样的计算，把求得的函数值当做元素存储位置， 在结构中按此位置搜索。这就是散列方法。 </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4394718" y="0"/>
            <a:ext cx="1240972" cy="1323439"/>
          </a:xfrm>
          <a:prstGeom prst="rect">
            <a:avLst/>
          </a:prstGeom>
          <a:noFill/>
        </p:spPr>
        <p:txBody>
          <a:bodyPr wrap="square" rtlCol="0">
            <a:spAutoFit/>
          </a:bodyPr>
          <a:lstStyle/>
          <a:p>
            <a:pPr algn="ctr"/>
            <a:r>
              <a:rPr lang="en-US" altLang="zh-CN" sz="8000" dirty="0" smtClean="0">
                <a:solidFill>
                  <a:schemeClr val="bg1">
                    <a:lumMod val="50000"/>
                    <a:lumOff val="50000"/>
                  </a:schemeClr>
                </a:solidFill>
                <a:latin typeface="方正喵呜体" panose="02010600010101010101" pitchFamily="2" charset="-122"/>
                <a:ea typeface="方正喵呜体" panose="02010600010101010101" pitchFamily="2" charset="-122"/>
              </a:rPr>
              <a:t>#</a:t>
            </a:r>
            <a:endParaRPr lang="zh-CN" altLang="en-US" sz="8000" dirty="0">
              <a:solidFill>
                <a:schemeClr val="bg1">
                  <a:lumMod val="50000"/>
                  <a:lumOff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72161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266" y="501765"/>
            <a:ext cx="8658808" cy="5632311"/>
          </a:xfrm>
          <a:prstGeom prst="rect">
            <a:avLst/>
          </a:prstGeom>
        </p:spPr>
        <p:txBody>
          <a:bodyPr wrap="square">
            <a:spAutoFit/>
          </a:bodyPr>
          <a:lstStyle/>
          <a:p>
            <a:r>
              <a:rPr lang="zh-CN" altLang="en-US" sz="2400" dirty="0">
                <a:solidFill>
                  <a:srgbClr val="444444"/>
                </a:solidFill>
                <a:latin typeface="方正喵呜体" panose="02010600010101010101" pitchFamily="2" charset="-122"/>
                <a:ea typeface="方正喵呜体" panose="02010600010101010101" pitchFamily="2" charset="-122"/>
              </a:rPr>
              <a:t>计算理论中，没有</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函数的说法，只有单向函数的说法。所谓的单向函数</a:t>
            </a:r>
            <a:r>
              <a:rPr lang="zh-CN" altLang="en-US" sz="2400" dirty="0" smtClean="0">
                <a:solidFill>
                  <a:srgbClr val="444444"/>
                </a:solidFill>
                <a:latin typeface="方正喵呜体" panose="02010600010101010101" pitchFamily="2" charset="-122"/>
                <a:ea typeface="方正喵呜体" panose="02010600010101010101" pitchFamily="2" charset="-122"/>
              </a:rPr>
              <a:t>，</a:t>
            </a:r>
            <a:r>
              <a:rPr lang="zh-CN" altLang="en-US" sz="2400" dirty="0" smtClean="0">
                <a:solidFill>
                  <a:srgbClr val="2959F3"/>
                </a:solidFill>
                <a:latin typeface="方正喵呜体" panose="02010600010101010101" pitchFamily="2" charset="-122"/>
                <a:ea typeface="方正喵呜体" panose="02010600010101010101" pitchFamily="2" charset="-122"/>
              </a:rPr>
              <a:t>如果</a:t>
            </a:r>
            <a:r>
              <a:rPr lang="zh-CN" altLang="en-US" sz="2400" dirty="0">
                <a:solidFill>
                  <a:srgbClr val="2959F3"/>
                </a:solidFill>
                <a:latin typeface="方正喵呜体" panose="02010600010101010101" pitchFamily="2" charset="-122"/>
                <a:ea typeface="方正喵呜体" panose="02010600010101010101" pitchFamily="2" charset="-122"/>
              </a:rPr>
              <a:t>某个函数在给定输入的时候，很容易计算出其结果来；而当给定结果的时候，很难计算出输入来，这就是单项函数。</a:t>
            </a:r>
            <a:r>
              <a:rPr lang="zh-CN" altLang="en-US" sz="2400" dirty="0">
                <a:solidFill>
                  <a:srgbClr val="444444"/>
                </a:solidFill>
                <a:latin typeface="方正喵呜体" panose="02010600010101010101" pitchFamily="2" charset="-122"/>
                <a:ea typeface="方正喵呜体" panose="02010600010101010101" pitchFamily="2" charset="-122"/>
              </a:rPr>
              <a:t>各种加密函数都可以被认为是单向函数的逼近</a:t>
            </a:r>
            <a:r>
              <a:rPr lang="zh-CN" altLang="en-US" sz="2400" dirty="0" smtClean="0">
                <a:solidFill>
                  <a:srgbClr val="444444"/>
                </a:solidFill>
                <a:latin typeface="方正喵呜体" panose="02010600010101010101" pitchFamily="2" charset="-122"/>
                <a:ea typeface="方正喵呜体" panose="02010600010101010101" pitchFamily="2" charset="-122"/>
              </a:rPr>
              <a:t>。</a:t>
            </a:r>
            <a:r>
              <a:rPr lang="en-US" altLang="zh-CN" sz="2400" dirty="0" smtClean="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函数还有另外的含义。实际中的</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函数是指把一个大范围映射到一个小范围。把大范围映射到一个小范围的目的往往是为了节省空间，使得数据容易保存。除此以外，</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函数往往应用于查找上</a:t>
            </a:r>
            <a:r>
              <a:rPr lang="zh-CN" altLang="en-US" sz="2400" dirty="0" smtClean="0">
                <a:solidFill>
                  <a:srgbClr val="444444"/>
                </a:solidFill>
                <a:latin typeface="方正喵呜体" panose="02010600010101010101" pitchFamily="2" charset="-122"/>
                <a:ea typeface="方正喵呜体" panose="02010600010101010101" pitchFamily="2" charset="-122"/>
              </a:rPr>
              <a:t>。需要</a:t>
            </a:r>
            <a:r>
              <a:rPr lang="zh-CN" altLang="en-US" sz="2400" dirty="0">
                <a:solidFill>
                  <a:srgbClr val="444444"/>
                </a:solidFill>
                <a:latin typeface="方正喵呜体" panose="02010600010101010101" pitchFamily="2" charset="-122"/>
                <a:ea typeface="方正喵呜体" panose="02010600010101010101" pitchFamily="2" charset="-122"/>
              </a:rPr>
              <a:t>明白它的几个限制</a:t>
            </a:r>
            <a:r>
              <a:rPr lang="zh-CN" altLang="en-US" sz="2400" dirty="0" smtClean="0">
                <a:solidFill>
                  <a:srgbClr val="444444"/>
                </a:solidFill>
                <a:latin typeface="方正喵呜体" panose="02010600010101010101" pitchFamily="2" charset="-122"/>
                <a:ea typeface="方正喵呜体" panose="02010600010101010101" pitchFamily="2" charset="-122"/>
              </a:rPr>
              <a:t>：</a:t>
            </a:r>
            <a:endParaRPr lang="en-US" altLang="zh-CN" sz="2400" dirty="0" smtClean="0">
              <a:solidFill>
                <a:srgbClr val="444444"/>
              </a:solidFill>
              <a:latin typeface="方正喵呜体" panose="02010600010101010101" pitchFamily="2" charset="-122"/>
              <a:ea typeface="方正喵呜体" panose="02010600010101010101" pitchFamily="2" charset="-122"/>
            </a:endParaRPr>
          </a:p>
          <a:p>
            <a:endParaRPr lang="zh-CN" altLang="en-US" sz="2400" dirty="0">
              <a:solidFill>
                <a:srgbClr val="444444"/>
              </a:solidFill>
              <a:latin typeface="方正喵呜体" panose="02010600010101010101" pitchFamily="2" charset="-122"/>
              <a:ea typeface="方正喵呜体" panose="02010600010101010101" pitchFamily="2" charset="-122"/>
            </a:endParaRPr>
          </a:p>
          <a:p>
            <a:r>
              <a:rPr lang="en-US" altLang="zh-CN" sz="2400" dirty="0">
                <a:solidFill>
                  <a:srgbClr val="444444"/>
                </a:solidFill>
                <a:latin typeface="方正喵呜体" panose="02010600010101010101" pitchFamily="2" charset="-122"/>
                <a:ea typeface="方正喵呜体" panose="02010600010101010101" pitchFamily="2" charset="-122"/>
              </a:rPr>
              <a:t>1.</a:t>
            </a:r>
            <a:r>
              <a:rPr lang="zh-CN" altLang="en-US" sz="2400" dirty="0">
                <a:solidFill>
                  <a:srgbClr val="444444"/>
                </a:solidFill>
                <a:latin typeface="方正喵呜体" panose="02010600010101010101" pitchFamily="2" charset="-122"/>
                <a:ea typeface="方正喵呜体" panose="02010600010101010101" pitchFamily="2" charset="-122"/>
              </a:rPr>
              <a:t> </a:t>
            </a:r>
            <a:r>
              <a:rPr lang="en-US" altLang="zh-CN" sz="2400" dirty="0" smtClean="0">
                <a:solidFill>
                  <a:srgbClr val="444444"/>
                </a:solidFill>
                <a:latin typeface="方正喵呜体" panose="02010600010101010101" pitchFamily="2" charset="-122"/>
                <a:ea typeface="方正喵呜体" panose="02010600010101010101" pitchFamily="2" charset="-122"/>
              </a:rPr>
              <a:t>Hash</a:t>
            </a:r>
            <a:r>
              <a:rPr lang="zh-CN" altLang="en-US" sz="2400" dirty="0" smtClean="0">
                <a:solidFill>
                  <a:srgbClr val="444444"/>
                </a:solidFill>
                <a:latin typeface="方正喵呜体" panose="02010600010101010101" pitchFamily="2" charset="-122"/>
                <a:ea typeface="方正喵呜体" panose="02010600010101010101" pitchFamily="2" charset="-122"/>
              </a:rPr>
              <a:t>把</a:t>
            </a:r>
            <a:r>
              <a:rPr lang="zh-CN" altLang="en-US" sz="2400" dirty="0">
                <a:solidFill>
                  <a:srgbClr val="444444"/>
                </a:solidFill>
                <a:latin typeface="方正喵呜体" panose="02010600010101010101" pitchFamily="2" charset="-122"/>
                <a:ea typeface="方正喵呜体" panose="02010600010101010101" pitchFamily="2" charset="-122"/>
              </a:rPr>
              <a:t>大范围映射到小范围；所以</a:t>
            </a:r>
            <a:r>
              <a:rPr lang="zh-CN" altLang="en-US" sz="2400" dirty="0" smtClean="0">
                <a:solidFill>
                  <a:srgbClr val="444444"/>
                </a:solidFill>
                <a:latin typeface="方正喵呜体" panose="02010600010101010101" pitchFamily="2" charset="-122"/>
                <a:ea typeface="方正喵呜体" panose="02010600010101010101" pitchFamily="2" charset="-122"/>
              </a:rPr>
              <a:t>，输入</a:t>
            </a:r>
            <a:r>
              <a:rPr lang="zh-CN" altLang="en-US" sz="2400" dirty="0">
                <a:solidFill>
                  <a:srgbClr val="444444"/>
                </a:solidFill>
                <a:latin typeface="方正喵呜体" panose="02010600010101010101" pitchFamily="2" charset="-122"/>
                <a:ea typeface="方正喵呜体" panose="02010600010101010101" pitchFamily="2" charset="-122"/>
              </a:rPr>
              <a:t>的实际值的个数必须和小范围相当或者比它更小。不然冲突就会很多。</a:t>
            </a:r>
            <a:br>
              <a:rPr lang="zh-CN" altLang="en-US" sz="2400" dirty="0">
                <a:solidFill>
                  <a:srgbClr val="444444"/>
                </a:solidFill>
                <a:latin typeface="方正喵呜体" panose="02010600010101010101" pitchFamily="2" charset="-122"/>
                <a:ea typeface="方正喵呜体" panose="02010600010101010101" pitchFamily="2" charset="-122"/>
              </a:rPr>
            </a:br>
            <a:r>
              <a:rPr lang="en-US" altLang="zh-CN" sz="2400" dirty="0">
                <a:solidFill>
                  <a:srgbClr val="444444"/>
                </a:solidFill>
                <a:latin typeface="方正喵呜体" panose="02010600010101010101" pitchFamily="2" charset="-122"/>
                <a:ea typeface="方正喵呜体" panose="02010600010101010101" pitchFamily="2" charset="-122"/>
              </a:rPr>
              <a:t>2. </a:t>
            </a:r>
            <a:r>
              <a:rPr lang="zh-CN" altLang="en-US" sz="2400" dirty="0">
                <a:solidFill>
                  <a:srgbClr val="444444"/>
                </a:solidFill>
                <a:latin typeface="方正喵呜体" panose="02010600010101010101" pitchFamily="2" charset="-122"/>
                <a:ea typeface="方正喵呜体" panose="02010600010101010101" pitchFamily="2" charset="-122"/>
              </a:rPr>
              <a:t>由于</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逼近单向函数；所以</a:t>
            </a:r>
            <a:r>
              <a:rPr lang="zh-CN" altLang="en-US" sz="2400" dirty="0" smtClean="0">
                <a:solidFill>
                  <a:srgbClr val="444444"/>
                </a:solidFill>
                <a:latin typeface="方正喵呜体" panose="02010600010101010101" pitchFamily="2" charset="-122"/>
                <a:ea typeface="方正喵呜体" panose="02010600010101010101" pitchFamily="2" charset="-122"/>
              </a:rPr>
              <a:t>，可以</a:t>
            </a:r>
            <a:r>
              <a:rPr lang="zh-CN" altLang="en-US" sz="2400" dirty="0">
                <a:solidFill>
                  <a:srgbClr val="444444"/>
                </a:solidFill>
                <a:latin typeface="方正喵呜体" panose="02010600010101010101" pitchFamily="2" charset="-122"/>
                <a:ea typeface="方正喵呜体" panose="02010600010101010101" pitchFamily="2" charset="-122"/>
              </a:rPr>
              <a:t>用它来对数据进行加密。</a:t>
            </a:r>
            <a:br>
              <a:rPr lang="zh-CN" altLang="en-US" sz="2400" dirty="0">
                <a:solidFill>
                  <a:srgbClr val="444444"/>
                </a:solidFill>
                <a:latin typeface="方正喵呜体" panose="02010600010101010101" pitchFamily="2" charset="-122"/>
                <a:ea typeface="方正喵呜体" panose="02010600010101010101" pitchFamily="2" charset="-122"/>
              </a:rPr>
            </a:br>
            <a:r>
              <a:rPr lang="en-US" altLang="zh-CN" sz="2400" dirty="0">
                <a:solidFill>
                  <a:srgbClr val="444444"/>
                </a:solidFill>
                <a:latin typeface="方正喵呜体" panose="02010600010101010101" pitchFamily="2" charset="-122"/>
                <a:ea typeface="方正喵呜体" panose="02010600010101010101" pitchFamily="2" charset="-122"/>
              </a:rPr>
              <a:t>3. </a:t>
            </a:r>
            <a:r>
              <a:rPr lang="zh-CN" altLang="en-US" sz="2400" dirty="0">
                <a:solidFill>
                  <a:srgbClr val="444444"/>
                </a:solidFill>
                <a:latin typeface="方正喵呜体" panose="02010600010101010101" pitchFamily="2" charset="-122"/>
                <a:ea typeface="方正喵呜体" panose="02010600010101010101" pitchFamily="2" charset="-122"/>
              </a:rPr>
              <a:t>不同的应用对</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函数有着不同的要求；比如，用于加密的</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函数主要考虑它和单项函数的差距，而用于查找的</a:t>
            </a:r>
            <a:r>
              <a:rPr lang="en-US" altLang="zh-CN" sz="2400" dirty="0">
                <a:solidFill>
                  <a:srgbClr val="444444"/>
                </a:solidFill>
                <a:latin typeface="方正喵呜体" panose="02010600010101010101" pitchFamily="2" charset="-122"/>
                <a:ea typeface="方正喵呜体" panose="02010600010101010101" pitchFamily="2" charset="-122"/>
              </a:rPr>
              <a:t>Hash</a:t>
            </a:r>
            <a:r>
              <a:rPr lang="zh-CN" altLang="en-US" sz="2400" dirty="0">
                <a:solidFill>
                  <a:srgbClr val="444444"/>
                </a:solidFill>
                <a:latin typeface="方正喵呜体" panose="02010600010101010101" pitchFamily="2" charset="-122"/>
                <a:ea typeface="方正喵呜体" panose="02010600010101010101" pitchFamily="2" charset="-122"/>
              </a:rPr>
              <a:t>函数主要考虑它映射到小范围的冲突率。</a:t>
            </a:r>
            <a:endParaRPr lang="zh-CN" altLang="en-US" sz="2400" i="0" u="none" strike="noStrike" dirty="0">
              <a:solidFill>
                <a:srgbClr val="444444"/>
              </a:solidFill>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2373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99979" y="1462920"/>
            <a:ext cx="8374121" cy="3724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在散列方法中所用转换函数叫做散列函数。按此方法构造出来的表叫做散列表。</a:t>
            </a:r>
          </a:p>
          <a:p>
            <a:pPr>
              <a:spcBef>
                <a:spcPct val="15000"/>
              </a:spcBef>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使用散列方法进行搜索不必进行多次关键字的比较</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搜索速度比较快</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可以直接到达或逼近具有此关键字的表项的实际存放地址。</a:t>
            </a:r>
          </a:p>
          <a:p>
            <a:pPr>
              <a:spcBef>
                <a:spcPct val="15000"/>
              </a:spcBef>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散列函数是一个压缩映象函数。关键字集合比散列表地址集合大得多。因此有可能经过散列函数的计算，把不同的关键字映射到同一个散列地址上，这就产生了冲突。</a:t>
            </a:r>
          </a:p>
          <a:p>
            <a:pPr>
              <a:spcBef>
                <a:spcPct val="15000"/>
              </a:spcBef>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示例：有一组表项，其关键字分别是</a:t>
            </a:r>
          </a:p>
          <a:p>
            <a:pPr algn="just">
              <a:spcBef>
                <a:spcPct val="15000"/>
              </a:spcBef>
              <a:buClr>
                <a:schemeClr val="tx1"/>
              </a:buClr>
              <a:buFont typeface="Wingdings" pitchFamily="2" charset="2"/>
              <a:buNone/>
            </a:pPr>
            <a:r>
              <a:rPr lang="zh-CN" altLang="en-US" sz="2400" smtClean="0">
                <a:solidFill>
                  <a:schemeClr val="bg1"/>
                </a:solidFill>
                <a:latin typeface="方正喵呜体" panose="02010600010101010101" pitchFamily="2" charset="-122"/>
                <a:ea typeface="方正喵呜体" panose="02010600010101010101" pitchFamily="2" charset="-122"/>
              </a:rPr>
              <a:t>              </a:t>
            </a:r>
            <a:r>
              <a:rPr lang="en-US" altLang="zh-CN" sz="2400" smtClean="0">
                <a:solidFill>
                  <a:schemeClr val="bg1"/>
                </a:solidFill>
                <a:latin typeface="方正喵呜体" panose="02010600010101010101" pitchFamily="2" charset="-122"/>
                <a:ea typeface="方正喵呜体" panose="02010600010101010101" pitchFamily="2" charset="-122"/>
              </a:rPr>
              <a:t>12361,  07251,  03309,  30976    </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518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7647" y="1848985"/>
            <a:ext cx="8102600" cy="329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10000"/>
              </a:spcBef>
              <a:buSzPct val="50000"/>
            </a:pPr>
            <a:r>
              <a:rPr lang="zh-CN" altLang="en-US" sz="2400" smtClean="0">
                <a:solidFill>
                  <a:schemeClr val="bg1"/>
                </a:solidFill>
                <a:latin typeface="方正喵呜体" panose="02010600010101010101" pitchFamily="2" charset="-122"/>
                <a:ea typeface="方正喵呜体" panose="02010600010101010101" pitchFamily="2" charset="-122"/>
              </a:rPr>
              <a:t>采用的散列函数是</a:t>
            </a:r>
          </a:p>
          <a:p>
            <a:pPr>
              <a:lnSpc>
                <a:spcPct val="110000"/>
              </a:lnSpc>
              <a:spcBef>
                <a:spcPct val="10000"/>
              </a:spcBef>
              <a:buSzPct val="50000"/>
              <a:buFont typeface="Wingdings" pitchFamily="2" charset="2"/>
              <a:buNone/>
            </a:pPr>
            <a:r>
              <a:rPr lang="zh-CN" altLang="en-US" sz="2400" smtClean="0">
                <a:solidFill>
                  <a:schemeClr val="bg1"/>
                </a:solidFill>
                <a:latin typeface="方正喵呜体" panose="02010600010101010101" pitchFamily="2" charset="-122"/>
                <a:ea typeface="方正喵呜体" panose="02010600010101010101" pitchFamily="2" charset="-122"/>
              </a:rPr>
              <a:t>              </a:t>
            </a:r>
            <a:r>
              <a:rPr lang="en-US" altLang="zh-CN" sz="2400" i="1" smtClean="0">
                <a:solidFill>
                  <a:schemeClr val="bg1"/>
                </a:solidFill>
                <a:latin typeface="方正喵呜体" panose="02010600010101010101" pitchFamily="2" charset="-122"/>
                <a:ea typeface="方正喵呜体" panose="02010600010101010101" pitchFamily="2" charset="-122"/>
              </a:rPr>
              <a:t>hash</a:t>
            </a:r>
            <a:r>
              <a:rPr lang="en-US" altLang="zh-CN" sz="2400" smtClean="0">
                <a:solidFill>
                  <a:schemeClr val="bg1"/>
                </a:solidFill>
                <a:latin typeface="方正喵呜体" panose="02010600010101010101" pitchFamily="2" charset="-122"/>
                <a:ea typeface="方正喵呜体" panose="02010600010101010101" pitchFamily="2" charset="-122"/>
              </a:rPr>
              <a:t>(</a:t>
            </a:r>
            <a:r>
              <a:rPr lang="en-US" altLang="zh-CN" sz="2400" i="1" smtClean="0">
                <a:solidFill>
                  <a:schemeClr val="bg1"/>
                </a:solidFill>
                <a:latin typeface="方正喵呜体" panose="02010600010101010101" pitchFamily="2" charset="-122"/>
                <a:ea typeface="方正喵呜体" panose="02010600010101010101" pitchFamily="2" charset="-122"/>
              </a:rPr>
              <a:t>x</a:t>
            </a:r>
            <a:r>
              <a:rPr lang="en-US" altLang="zh-CN" sz="2400" smtClean="0">
                <a:solidFill>
                  <a:schemeClr val="bg1"/>
                </a:solidFill>
                <a:latin typeface="方正喵呜体" panose="02010600010101010101" pitchFamily="2" charset="-122"/>
                <a:ea typeface="方正喵呜体" panose="02010600010101010101" pitchFamily="2" charset="-122"/>
              </a:rPr>
              <a:t>) = </a:t>
            </a:r>
            <a:r>
              <a:rPr lang="en-US" altLang="zh-CN" sz="2400" i="1" smtClean="0">
                <a:solidFill>
                  <a:schemeClr val="bg1"/>
                </a:solidFill>
                <a:latin typeface="方正喵呜体" panose="02010600010101010101" pitchFamily="2" charset="-122"/>
                <a:ea typeface="方正喵呜体" panose="02010600010101010101" pitchFamily="2" charset="-122"/>
              </a:rPr>
              <a:t>x</a:t>
            </a:r>
            <a:r>
              <a:rPr lang="en-US" altLang="zh-CN" sz="2400" smtClean="0">
                <a:solidFill>
                  <a:schemeClr val="bg1"/>
                </a:solidFill>
                <a:latin typeface="方正喵呜体" panose="02010600010101010101" pitchFamily="2" charset="-122"/>
                <a:ea typeface="方正喵呜体" panose="02010600010101010101" pitchFamily="2" charset="-122"/>
              </a:rPr>
              <a:t> % 73 + 13420</a:t>
            </a:r>
          </a:p>
          <a:p>
            <a:pPr>
              <a:lnSpc>
                <a:spcPct val="110000"/>
              </a:lnSpc>
              <a:spcBef>
                <a:spcPct val="10000"/>
              </a:spcBef>
              <a:buSzPct val="50000"/>
              <a:buFont typeface="Wingdings" pitchFamily="2" charset="2"/>
              <a:buNone/>
            </a:pP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则有 </a:t>
            </a:r>
            <a:r>
              <a:rPr lang="en-US" altLang="zh-CN" sz="2400" i="1" smtClean="0">
                <a:solidFill>
                  <a:schemeClr val="bg1"/>
                </a:solidFill>
                <a:latin typeface="方正喵呜体" panose="02010600010101010101" pitchFamily="2" charset="-122"/>
                <a:ea typeface="方正喵呜体" panose="02010600010101010101" pitchFamily="2" charset="-122"/>
              </a:rPr>
              <a:t>hash</a:t>
            </a:r>
            <a:r>
              <a:rPr lang="en-US" altLang="zh-CN" sz="2400" smtClean="0">
                <a:solidFill>
                  <a:schemeClr val="bg1"/>
                </a:solidFill>
                <a:latin typeface="方正喵呜体" panose="02010600010101010101" pitchFamily="2" charset="-122"/>
                <a:ea typeface="方正喵呜体" panose="02010600010101010101" pitchFamily="2" charset="-122"/>
              </a:rPr>
              <a:t>(12361) = </a:t>
            </a:r>
            <a:r>
              <a:rPr lang="en-US" altLang="zh-CN" sz="2400" i="1" smtClean="0">
                <a:solidFill>
                  <a:schemeClr val="bg1"/>
                </a:solidFill>
                <a:latin typeface="方正喵呜体" panose="02010600010101010101" pitchFamily="2" charset="-122"/>
                <a:ea typeface="方正喵呜体" panose="02010600010101010101" pitchFamily="2" charset="-122"/>
              </a:rPr>
              <a:t>hash</a:t>
            </a:r>
            <a:r>
              <a:rPr lang="en-US" altLang="zh-CN" sz="2400" smtClean="0">
                <a:solidFill>
                  <a:schemeClr val="bg1"/>
                </a:solidFill>
                <a:latin typeface="方正喵呜体" panose="02010600010101010101" pitchFamily="2" charset="-122"/>
                <a:ea typeface="方正喵呜体" panose="02010600010101010101" pitchFamily="2" charset="-122"/>
              </a:rPr>
              <a:t>(07250) = </a:t>
            </a:r>
            <a:r>
              <a:rPr lang="en-US" altLang="zh-CN" sz="2400" i="1" smtClean="0">
                <a:solidFill>
                  <a:schemeClr val="bg1"/>
                </a:solidFill>
                <a:latin typeface="方正喵呜体" panose="02010600010101010101" pitchFamily="2" charset="-122"/>
                <a:ea typeface="方正喵呜体" panose="02010600010101010101" pitchFamily="2" charset="-122"/>
              </a:rPr>
              <a:t>hash</a:t>
            </a:r>
            <a:r>
              <a:rPr lang="en-US" altLang="zh-CN" sz="2400" smtClean="0">
                <a:solidFill>
                  <a:schemeClr val="bg1"/>
                </a:solidFill>
                <a:latin typeface="方正喵呜体" panose="02010600010101010101" pitchFamily="2" charset="-122"/>
                <a:ea typeface="方正喵呜体" panose="02010600010101010101" pitchFamily="2" charset="-122"/>
              </a:rPr>
              <a:t>(03309) =</a:t>
            </a:r>
            <a:r>
              <a:rPr lang="en-US" altLang="zh-CN" sz="2400" i="1" smtClean="0">
                <a:solidFill>
                  <a:schemeClr val="bg1"/>
                </a:solidFill>
                <a:latin typeface="方正喵呜体" panose="02010600010101010101" pitchFamily="2" charset="-122"/>
                <a:ea typeface="方正喵呜体" panose="02010600010101010101" pitchFamily="2" charset="-122"/>
              </a:rPr>
              <a:t> hash</a:t>
            </a:r>
            <a:r>
              <a:rPr lang="en-US" altLang="zh-CN" sz="2400" smtClean="0">
                <a:solidFill>
                  <a:schemeClr val="bg1"/>
                </a:solidFill>
                <a:latin typeface="方正喵呜体" panose="02010600010101010101" pitchFamily="2" charset="-122"/>
                <a:ea typeface="方正喵呜体" panose="02010600010101010101" pitchFamily="2" charset="-122"/>
              </a:rPr>
              <a:t>(30976) = 13444</a:t>
            </a:r>
            <a:r>
              <a:rPr lang="zh-CN" altLang="en-US" sz="2400" smtClean="0">
                <a:solidFill>
                  <a:schemeClr val="bg1"/>
                </a:solidFill>
                <a:latin typeface="方正喵呜体" panose="02010600010101010101" pitchFamily="2" charset="-122"/>
                <a:ea typeface="方正喵呜体" panose="02010600010101010101" pitchFamily="2" charset="-122"/>
              </a:rPr>
              <a:t>。</a:t>
            </a:r>
          </a:p>
          <a:p>
            <a:pPr>
              <a:lnSpc>
                <a:spcPct val="110000"/>
              </a:lnSpc>
              <a:spcBef>
                <a:spcPct val="10000"/>
              </a:spcBef>
              <a:buSzPct val="50000"/>
            </a:pPr>
            <a:r>
              <a:rPr lang="zh-CN" altLang="en-US" sz="2400" smtClean="0">
                <a:solidFill>
                  <a:schemeClr val="bg1"/>
                </a:solidFill>
                <a:latin typeface="方正喵呜体" panose="02010600010101010101" pitchFamily="2" charset="-122"/>
                <a:ea typeface="方正喵呜体" panose="02010600010101010101" pitchFamily="2" charset="-122"/>
              </a:rPr>
              <a:t>就是说，对不同的关键字，通过散列函数的计算，得到了同一散列地址。称这些产生冲突的散列地址相同的不同关键字为同义词。</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5424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84155" y="2140598"/>
            <a:ext cx="8128000" cy="2804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5000"/>
              </a:spcBef>
              <a:buFont typeface="Arial" panose="020B0604020202020204" pitchFamily="34" charset="0"/>
              <a:buNone/>
            </a:pPr>
            <a:r>
              <a:rPr lang="zh-CN" altLang="en-US" sz="2400" smtClean="0">
                <a:solidFill>
                  <a:schemeClr val="bg1"/>
                </a:solidFill>
                <a:latin typeface="方正喵呜体" panose="02010600010101010101" pitchFamily="2" charset="-122"/>
                <a:ea typeface="方正喵呜体" panose="02010600010101010101" pitchFamily="2" charset="-122"/>
              </a:rPr>
              <a:t>由于关键字集合比地址集合大得多</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冲突很难避免。所以对于散列方法</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需要讨论以下两个问题： </a:t>
            </a:r>
          </a:p>
          <a:p>
            <a:pPr marL="533400" indent="-533400">
              <a:spcBef>
                <a:spcPct val="15000"/>
              </a:spcBef>
              <a:buFont typeface="+mj-lt"/>
              <a:buAutoNum type="arabicPeriod"/>
            </a:pPr>
            <a:endParaRPr lang="en-US" altLang="zh-CN" sz="2400" smtClean="0">
              <a:solidFill>
                <a:schemeClr val="bg1"/>
              </a:solidFill>
              <a:latin typeface="方正喵呜体" panose="02010600010101010101" pitchFamily="2" charset="-122"/>
              <a:ea typeface="方正喵呜体" panose="02010600010101010101" pitchFamily="2" charset="-122"/>
            </a:endParaRPr>
          </a:p>
          <a:p>
            <a:pPr marL="533400" indent="-533400">
              <a:spcBef>
                <a:spcPct val="15000"/>
              </a:spcBef>
              <a:buFont typeface="+mj-lt"/>
              <a:buAutoNum type="arabicPeriod"/>
            </a:pPr>
            <a:endParaRPr lang="en-US" altLang="zh-CN" sz="2400" smtClean="0">
              <a:solidFill>
                <a:schemeClr val="bg1"/>
              </a:solidFill>
              <a:latin typeface="方正喵呜体" panose="02010600010101010101" pitchFamily="2" charset="-122"/>
              <a:ea typeface="方正喵呜体" panose="02010600010101010101" pitchFamily="2" charset="-122"/>
            </a:endParaRPr>
          </a:p>
          <a:p>
            <a:pPr marL="533400" indent="-533400">
              <a:spcBef>
                <a:spcPct val="15000"/>
              </a:spcBef>
              <a:buFont typeface="+mj-lt"/>
              <a:buAutoNum type="arabicPeriod"/>
            </a:pPr>
            <a:r>
              <a:rPr lang="zh-CN" altLang="en-US" sz="2400" smtClean="0">
                <a:solidFill>
                  <a:schemeClr val="bg1"/>
                </a:solidFill>
                <a:latin typeface="方正喵呜体" panose="02010600010101010101" pitchFamily="2" charset="-122"/>
                <a:ea typeface="方正喵呜体" panose="02010600010101010101" pitchFamily="2" charset="-122"/>
              </a:rPr>
              <a:t>对于给定的一个关键字集合，选择一个计算  简单且地址分布比较均匀的散列函数，避免或尽量减少冲突；</a:t>
            </a:r>
          </a:p>
          <a:p>
            <a:pPr marL="533400" indent="-533400">
              <a:spcBef>
                <a:spcPct val="15000"/>
              </a:spcBef>
              <a:buFont typeface="+mj-lt"/>
              <a:buAutoNum type="arabicPeriod"/>
            </a:pPr>
            <a:r>
              <a:rPr lang="zh-CN" altLang="en-US" sz="2400" smtClean="0">
                <a:solidFill>
                  <a:schemeClr val="bg1"/>
                </a:solidFill>
                <a:latin typeface="方正喵呜体" panose="02010600010101010101" pitchFamily="2" charset="-122"/>
                <a:ea typeface="方正喵呜体" panose="02010600010101010101" pitchFamily="2" charset="-122"/>
              </a:rPr>
              <a:t>拟订解决冲突的方案。</a:t>
            </a:r>
          </a:p>
          <a:p>
            <a:pPr marL="533400" indent="-533400">
              <a:spcBef>
                <a:spcPct val="15000"/>
              </a:spcBef>
              <a:buSzPct val="50000"/>
            </a:pPr>
            <a:endParaRPr lang="zh-CN" altLang="en-US" sz="2400" smtClean="0">
              <a:solidFill>
                <a:schemeClr val="bg1"/>
              </a:solidFill>
              <a:latin typeface="方正喵呜体" panose="02010600010101010101" pitchFamily="2" charset="-122"/>
              <a:ea typeface="方正喵呜体" panose="02010600010101010101" pitchFamily="2" charset="-122"/>
            </a:endParaRPr>
          </a:p>
          <a:p>
            <a:pPr marL="533400" indent="-533400">
              <a:spcBef>
                <a:spcPct val="15000"/>
              </a:spcBef>
              <a:buSzPct val="50000"/>
            </a:pP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6657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03548" y="1474236"/>
            <a:ext cx="7660738" cy="47990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spcBef>
                <a:spcPct val="15000"/>
              </a:spcBef>
              <a:buSzPct val="50000"/>
            </a:pP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marL="533400" indent="-533400">
              <a:spcBef>
                <a:spcPct val="15000"/>
              </a:spcBef>
              <a:buSzPct val="50000"/>
            </a:pP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marL="533400" indent="-533400">
              <a:spcBef>
                <a:spcPct val="15000"/>
              </a:spcBef>
              <a:buSzPct val="50000"/>
            </a:pPr>
            <a:r>
              <a:rPr kumimoji="1" lang="zh-CN" altLang="en-US" sz="2400" dirty="0" smtClean="0">
                <a:solidFill>
                  <a:schemeClr val="bg1"/>
                </a:solidFill>
                <a:latin typeface="方正喵呜体" panose="02010600010101010101" pitchFamily="2" charset="-122"/>
                <a:ea typeface="方正喵呜体" panose="02010600010101010101" pitchFamily="2" charset="-122"/>
              </a:rPr>
              <a:t>构造散列函数时的几点要求：</a:t>
            </a:r>
          </a:p>
          <a:p>
            <a:pPr marL="914400" lvl="1" indent="-457200">
              <a:spcBef>
                <a:spcPct val="15000"/>
              </a:spcBef>
              <a:buFont typeface="Wingdings" pitchFamily="2" charset="2"/>
              <a:buChar char="Ø"/>
            </a:pPr>
            <a:r>
              <a:rPr kumimoji="1" lang="zh-CN" altLang="en-US" dirty="0" smtClean="0">
                <a:solidFill>
                  <a:schemeClr val="bg1"/>
                </a:solidFill>
                <a:latin typeface="方正喵呜体" panose="02010600010101010101" pitchFamily="2" charset="-122"/>
                <a:ea typeface="方正喵呜体" panose="02010600010101010101" pitchFamily="2" charset="-122"/>
              </a:rPr>
              <a:t>散列函数应是简单的，能在较短的时间内  计算出结果。</a:t>
            </a:r>
          </a:p>
          <a:p>
            <a:pPr marL="914400" lvl="1" indent="-457200">
              <a:spcBef>
                <a:spcPct val="15000"/>
              </a:spcBef>
              <a:buFont typeface="Wingdings" pitchFamily="2" charset="2"/>
              <a:buChar char="Ø"/>
            </a:pPr>
            <a:r>
              <a:rPr kumimoji="1" lang="zh-CN" altLang="en-US" dirty="0" smtClean="0">
                <a:solidFill>
                  <a:schemeClr val="bg1"/>
                </a:solidFill>
                <a:latin typeface="方正喵呜体" panose="02010600010101010101" pitchFamily="2" charset="-122"/>
                <a:ea typeface="方正喵呜体" panose="02010600010101010101" pitchFamily="2" charset="-122"/>
              </a:rPr>
              <a:t>散列函数的定义域必须包括需要存储的全部关键</a:t>
            </a:r>
            <a:r>
              <a:rPr lang="zh-CN" altLang="en-US" dirty="0" smtClean="0">
                <a:solidFill>
                  <a:schemeClr val="bg1"/>
                </a:solidFill>
                <a:latin typeface="方正喵呜体" panose="02010600010101010101" pitchFamily="2" charset="-122"/>
                <a:ea typeface="方正喵呜体" panose="02010600010101010101" pitchFamily="2" charset="-122"/>
              </a:rPr>
              <a:t>字</a:t>
            </a:r>
            <a:r>
              <a:rPr kumimoji="1" lang="zh-CN" altLang="en-US" dirty="0" smtClean="0">
                <a:solidFill>
                  <a:schemeClr val="bg1"/>
                </a:solidFill>
                <a:latin typeface="方正喵呜体" panose="02010600010101010101" pitchFamily="2" charset="-122"/>
                <a:ea typeface="方正喵呜体" panose="02010600010101010101" pitchFamily="2" charset="-122"/>
              </a:rPr>
              <a:t>，如果散列表允许有 </a:t>
            </a:r>
            <a:r>
              <a:rPr kumimoji="1" lang="en-US" altLang="zh-CN" i="1" dirty="0" smtClean="0">
                <a:solidFill>
                  <a:schemeClr val="bg1"/>
                </a:solidFill>
                <a:latin typeface="方正喵呜体" panose="02010600010101010101" pitchFamily="2" charset="-122"/>
                <a:ea typeface="方正喵呜体" panose="02010600010101010101" pitchFamily="2" charset="-122"/>
              </a:rPr>
              <a:t>m </a:t>
            </a:r>
            <a:r>
              <a:rPr kumimoji="1" lang="zh-CN" altLang="en-US" dirty="0" smtClean="0">
                <a:solidFill>
                  <a:schemeClr val="bg1"/>
                </a:solidFill>
                <a:latin typeface="方正喵呜体" panose="02010600010101010101" pitchFamily="2" charset="-122"/>
                <a:ea typeface="方正喵呜体" panose="02010600010101010101" pitchFamily="2" charset="-122"/>
              </a:rPr>
              <a:t>个地址</a:t>
            </a: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marL="914400" lvl="1" indent="-457200">
              <a:lnSpc>
                <a:spcPct val="105000"/>
              </a:lnSpc>
              <a:spcBef>
                <a:spcPct val="10000"/>
              </a:spcBef>
              <a:buClr>
                <a:schemeClr val="tx2"/>
              </a:buClr>
              <a:buFont typeface="Wingdings" pitchFamily="2" charset="2"/>
              <a:buNone/>
            </a:pP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时，其值域必须在 </a:t>
            </a:r>
            <a:r>
              <a:rPr kumimoji="1" lang="en-US" altLang="zh-CN" dirty="0" smtClean="0">
                <a:solidFill>
                  <a:schemeClr val="bg1"/>
                </a:solidFill>
                <a:latin typeface="方正喵呜体" panose="02010600010101010101" pitchFamily="2" charset="-122"/>
                <a:ea typeface="方正喵呜体" panose="02010600010101010101" pitchFamily="2" charset="-122"/>
              </a:rPr>
              <a:t>0 </a:t>
            </a:r>
            <a:r>
              <a:rPr kumimoji="1" lang="zh-CN" altLang="en-US" dirty="0" smtClean="0">
                <a:solidFill>
                  <a:schemeClr val="bg1"/>
                </a:solidFill>
                <a:latin typeface="方正喵呜体" panose="02010600010101010101" pitchFamily="2" charset="-122"/>
                <a:ea typeface="方正喵呜体" panose="02010600010101010101" pitchFamily="2" charset="-122"/>
              </a:rPr>
              <a:t>到 </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en-US" altLang="zh-CN" dirty="0" smtClean="0">
                <a:solidFill>
                  <a:schemeClr val="bg1"/>
                </a:solidFill>
                <a:latin typeface="方正喵呜体" panose="02010600010101010101" pitchFamily="2" charset="-122"/>
                <a:ea typeface="方正喵呜体" panose="02010600010101010101" pitchFamily="2" charset="-122"/>
              </a:rPr>
              <a:t>-1 </a:t>
            </a:r>
            <a:r>
              <a:rPr kumimoji="1" lang="zh-CN" altLang="en-US" dirty="0" smtClean="0">
                <a:solidFill>
                  <a:schemeClr val="bg1"/>
                </a:solidFill>
                <a:latin typeface="方正喵呜体" panose="02010600010101010101" pitchFamily="2" charset="-122"/>
                <a:ea typeface="方正喵呜体" panose="02010600010101010101" pitchFamily="2" charset="-122"/>
              </a:rPr>
              <a:t>之间。</a:t>
            </a:r>
          </a:p>
          <a:p>
            <a:pPr marL="914400" lvl="1" indent="-457200">
              <a:lnSpc>
                <a:spcPct val="105000"/>
              </a:lnSpc>
              <a:spcBef>
                <a:spcPct val="10000"/>
              </a:spcBef>
              <a:buFont typeface="Wingdings" pitchFamily="2" charset="2"/>
              <a:buChar char="Ø"/>
            </a:pPr>
            <a:r>
              <a:rPr kumimoji="1" lang="zh-CN" altLang="en-US" dirty="0" smtClean="0">
                <a:solidFill>
                  <a:schemeClr val="bg1"/>
                </a:solidFill>
                <a:latin typeface="方正喵呜体" panose="02010600010101010101" pitchFamily="2" charset="-122"/>
                <a:ea typeface="方正喵呜体" panose="02010600010101010101" pitchFamily="2" charset="-122"/>
              </a:rPr>
              <a:t>散列函数计算出来的地址应能</a:t>
            </a:r>
            <a:r>
              <a:rPr kumimoji="1" lang="zh-CN" altLang="en-US" dirty="0" smtClean="0">
                <a:solidFill>
                  <a:srgbClr val="C00000"/>
                </a:solidFill>
                <a:latin typeface="方正喵呜体" panose="02010600010101010101" pitchFamily="2" charset="-122"/>
                <a:ea typeface="方正喵呜体" panose="02010600010101010101" pitchFamily="2" charset="-122"/>
              </a:rPr>
              <a:t>均匀分布</a:t>
            </a:r>
            <a:r>
              <a:rPr kumimoji="1" lang="zh-CN" altLang="en-US" dirty="0" smtClean="0">
                <a:solidFill>
                  <a:schemeClr val="bg1"/>
                </a:solidFill>
                <a:latin typeface="方正喵呜体" panose="02010600010101010101" pitchFamily="2" charset="-122"/>
                <a:ea typeface="方正喵呜体" panose="02010600010101010101" pitchFamily="2" charset="-122"/>
              </a:rPr>
              <a:t>在整个地址空间中 </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若 </a:t>
            </a:r>
            <a:r>
              <a:rPr kumimoji="1" lang="en-US" altLang="zh-CN" i="1" dirty="0" smtClean="0">
                <a:solidFill>
                  <a:schemeClr val="bg1"/>
                </a:solidFill>
                <a:latin typeface="方正喵呜体" panose="02010600010101010101" pitchFamily="2" charset="-122"/>
                <a:ea typeface="方正喵呜体" panose="02010600010101010101" pitchFamily="2" charset="-122"/>
              </a:rPr>
              <a:t>key </a:t>
            </a:r>
            <a:r>
              <a:rPr kumimoji="1" lang="zh-CN" altLang="en-US" dirty="0" smtClean="0">
                <a:solidFill>
                  <a:schemeClr val="bg1"/>
                </a:solidFill>
                <a:latin typeface="方正喵呜体" panose="02010600010101010101" pitchFamily="2" charset="-122"/>
                <a:ea typeface="方正喵呜体" panose="02010600010101010101" pitchFamily="2" charset="-122"/>
              </a:rPr>
              <a:t>是从关键</a:t>
            </a:r>
            <a:r>
              <a:rPr lang="zh-CN" altLang="en-US" dirty="0" smtClean="0">
                <a:solidFill>
                  <a:schemeClr val="bg1"/>
                </a:solidFill>
                <a:latin typeface="方正喵呜体" panose="02010600010101010101" pitchFamily="2" charset="-122"/>
                <a:ea typeface="方正喵呜体" panose="02010600010101010101" pitchFamily="2" charset="-122"/>
              </a:rPr>
              <a:t>字</a:t>
            </a:r>
            <a:r>
              <a:rPr kumimoji="1" lang="zh-CN" altLang="en-US" dirty="0" smtClean="0">
                <a:solidFill>
                  <a:schemeClr val="bg1"/>
                </a:solidFill>
                <a:latin typeface="方正喵呜体" panose="02010600010101010101" pitchFamily="2" charset="-122"/>
                <a:ea typeface="方正喵呜体" panose="02010600010101010101" pitchFamily="2" charset="-122"/>
              </a:rPr>
              <a:t>集合中随机抽取的一个关键</a:t>
            </a:r>
            <a:r>
              <a:rPr lang="zh-CN" altLang="en-US" dirty="0" smtClean="0">
                <a:solidFill>
                  <a:schemeClr val="bg1"/>
                </a:solidFill>
                <a:latin typeface="方正喵呜体" panose="02010600010101010101" pitchFamily="2" charset="-122"/>
                <a:ea typeface="方正喵呜体" panose="02010600010101010101" pitchFamily="2" charset="-122"/>
              </a:rPr>
              <a:t>字</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散列函数应能以同等概率取</a:t>
            </a:r>
            <a:r>
              <a:rPr kumimoji="1" lang="en-US" altLang="zh-CN" dirty="0" smtClean="0">
                <a:solidFill>
                  <a:schemeClr val="bg1"/>
                </a:solidFill>
                <a:latin typeface="方正喵呜体" panose="02010600010101010101" pitchFamily="2" charset="-122"/>
                <a:ea typeface="方正喵呜体" panose="02010600010101010101" pitchFamily="2" charset="-122"/>
              </a:rPr>
              <a:t>0 </a:t>
            </a:r>
            <a:r>
              <a:rPr kumimoji="1" lang="zh-CN" altLang="en-US" dirty="0" smtClean="0">
                <a:solidFill>
                  <a:schemeClr val="bg1"/>
                </a:solidFill>
                <a:latin typeface="方正喵呜体" panose="02010600010101010101" pitchFamily="2" charset="-122"/>
                <a:ea typeface="方正喵呜体" panose="02010600010101010101" pitchFamily="2" charset="-122"/>
              </a:rPr>
              <a:t>到 </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en-US" altLang="zh-CN" dirty="0" smtClean="0">
                <a:solidFill>
                  <a:schemeClr val="bg1"/>
                </a:solidFill>
                <a:latin typeface="方正喵呜体" panose="02010600010101010101" pitchFamily="2" charset="-122"/>
                <a:ea typeface="方正喵呜体" panose="02010600010101010101" pitchFamily="2" charset="-122"/>
              </a:rPr>
              <a:t>-1 </a:t>
            </a:r>
            <a:r>
              <a:rPr kumimoji="1" lang="zh-CN" altLang="en-US" dirty="0" smtClean="0">
                <a:solidFill>
                  <a:schemeClr val="bg1"/>
                </a:solidFill>
                <a:latin typeface="方正喵呜体" panose="02010600010101010101" pitchFamily="2" charset="-122"/>
                <a:ea typeface="方正喵呜体" panose="02010600010101010101" pitchFamily="2" charset="-122"/>
              </a:rPr>
              <a:t>中的每一个值。</a:t>
            </a:r>
            <a:endParaRPr kumimoji="1" lang="zh-CN" altLang="en-US"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452748" y="969411"/>
            <a:ext cx="8229600" cy="1009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散列函数</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1658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58800" y="673100"/>
            <a:ext cx="8128000" cy="38149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05000"/>
              </a:lnSpc>
              <a:spcBef>
                <a:spcPct val="10000"/>
              </a:spcBef>
              <a:buSzPct val="110000"/>
              <a:buFont typeface="Wingdings" pitchFamily="2" charset="2"/>
              <a:buChar char=""/>
            </a:pPr>
            <a:r>
              <a:rPr lang="zh-CN" altLang="en-US" sz="3000" dirty="0" smtClean="0">
                <a:solidFill>
                  <a:srgbClr val="2959F3"/>
                </a:solidFill>
                <a:latin typeface="方正喵呜体" panose="02010600010101010101" pitchFamily="2" charset="-122"/>
                <a:ea typeface="方正喵呜体" panose="02010600010101010101" pitchFamily="2" charset="-122"/>
              </a:rPr>
              <a:t>直接定址法</a:t>
            </a:r>
          </a:p>
          <a:p>
            <a:pPr marL="533400" indent="-533400">
              <a:lnSpc>
                <a:spcPct val="105000"/>
              </a:lnSpc>
              <a:spcBef>
                <a:spcPct val="10000"/>
              </a:spcBef>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rPr>
              <a:t>	此类函数取关键</a:t>
            </a:r>
            <a:r>
              <a:rPr lang="zh-CN" altLang="en-US" dirty="0" smtClean="0">
                <a:solidFill>
                  <a:schemeClr val="bg1"/>
                </a:solidFill>
                <a:latin typeface="方正喵呜体" panose="02010600010101010101" pitchFamily="2" charset="-122"/>
                <a:ea typeface="方正喵呜体" panose="02010600010101010101" pitchFamily="2" charset="-122"/>
              </a:rPr>
              <a:t>字</a:t>
            </a:r>
            <a:r>
              <a:rPr lang="zh-CN" altLang="en-US" sz="3000" dirty="0" smtClean="0">
                <a:solidFill>
                  <a:schemeClr val="bg1"/>
                </a:solidFill>
                <a:latin typeface="方正喵呜体" panose="02010600010101010101" pitchFamily="2" charset="-122"/>
                <a:ea typeface="方正喵呜体" panose="02010600010101010101" pitchFamily="2" charset="-122"/>
              </a:rPr>
              <a:t>的某个线性函数值作为散列地址：</a:t>
            </a:r>
          </a:p>
          <a:p>
            <a:pPr marL="914400" lvl="1" indent="-457200">
              <a:lnSpc>
                <a:spcPct val="105000"/>
              </a:lnSpc>
              <a:spcBef>
                <a:spcPct val="10000"/>
              </a:spcBef>
              <a:buFont typeface="Wingdings" pitchFamily="2" charset="2"/>
              <a:buNone/>
            </a:pPr>
            <a:r>
              <a:rPr lang="zh-CN" altLang="en-US" sz="3000" i="1"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Hash</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key</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a*</a:t>
            </a:r>
            <a:r>
              <a:rPr lang="en-US" altLang="zh-CN" sz="3000" i="1" dirty="0" err="1" smtClean="0">
                <a:solidFill>
                  <a:schemeClr val="bg1"/>
                </a:solidFill>
                <a:latin typeface="方正喵呜体" panose="02010600010101010101" pitchFamily="2" charset="-122"/>
                <a:ea typeface="方正喵呜体" panose="02010600010101010101" pitchFamily="2" charset="-122"/>
              </a:rPr>
              <a:t>key</a:t>
            </a:r>
            <a:r>
              <a:rPr lang="en-US" altLang="zh-CN" sz="3000" dirty="0" err="1" smtClean="0">
                <a:solidFill>
                  <a:schemeClr val="bg1"/>
                </a:solidFill>
                <a:latin typeface="方正喵呜体" panose="02010600010101010101" pitchFamily="2" charset="-122"/>
                <a:ea typeface="方正喵呜体" panose="02010600010101010101" pitchFamily="2" charset="-122"/>
              </a:rPr>
              <a:t>+</a:t>
            </a:r>
            <a:r>
              <a:rPr lang="en-US" altLang="zh-CN" sz="3000" i="1" dirty="0" err="1" smtClean="0">
                <a:solidFill>
                  <a:schemeClr val="bg1"/>
                </a:solidFill>
                <a:latin typeface="方正喵呜体" panose="02010600010101010101" pitchFamily="2" charset="-122"/>
                <a:ea typeface="方正喵呜体" panose="02010600010101010101" pitchFamily="2" charset="-122"/>
              </a:rPr>
              <a:t>b</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a</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b</a:t>
            </a:r>
            <a:r>
              <a:rPr lang="zh-CN" altLang="en-US" sz="3000" dirty="0" smtClean="0">
                <a:solidFill>
                  <a:schemeClr val="bg1"/>
                </a:solidFill>
                <a:latin typeface="方正喵呜体" panose="02010600010101010101" pitchFamily="2" charset="-122"/>
                <a:ea typeface="方正喵呜体" panose="02010600010101010101" pitchFamily="2" charset="-122"/>
              </a:rPr>
              <a:t>为常数</a:t>
            </a:r>
            <a:r>
              <a:rPr lang="en-US" altLang="zh-CN" sz="3000" dirty="0" smtClean="0">
                <a:solidFill>
                  <a:schemeClr val="bg1"/>
                </a:solidFill>
                <a:latin typeface="方正喵呜体" panose="02010600010101010101" pitchFamily="2" charset="-122"/>
                <a:ea typeface="方正喵呜体" panose="02010600010101010101" pitchFamily="2" charset="-122"/>
              </a:rPr>
              <a:t>}</a:t>
            </a:r>
          </a:p>
          <a:p>
            <a:pPr marL="533400" indent="-533400">
              <a:lnSpc>
                <a:spcPct val="105000"/>
              </a:lnSpc>
              <a:spcBef>
                <a:spcPct val="10000"/>
              </a:spcBef>
              <a:buFont typeface="Arial" panose="020B0604020202020204" pitchFamily="34" charset="0"/>
              <a:buNone/>
            </a:pPr>
            <a:r>
              <a:rPr lang="en-US" altLang="zh-CN" sz="3000"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这类散列函数是一对一的映射，一般不会产生冲突。但它要求散列地址空间的大小与关</a:t>
            </a:r>
            <a:r>
              <a:rPr lang="zh-CN" altLang="en-US" dirty="0" smtClean="0">
                <a:solidFill>
                  <a:schemeClr val="bg1"/>
                </a:solidFill>
                <a:latin typeface="方正喵呜体" panose="02010600010101010101" pitchFamily="2" charset="-122"/>
                <a:ea typeface="方正喵呜体" panose="02010600010101010101" pitchFamily="2" charset="-122"/>
              </a:rPr>
              <a:t>键字集合的大小相同。</a:t>
            </a:r>
          </a:p>
          <a:p>
            <a:pPr marL="533400" indent="-533400">
              <a:lnSpc>
                <a:spcPct val="105000"/>
              </a:lnSpc>
              <a:spcBef>
                <a:spcPct val="10000"/>
              </a:spcBef>
              <a:buFont typeface="Wingdings" pitchFamily="2" charset="2"/>
              <a:buNone/>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00492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8000" y="665163"/>
            <a:ext cx="83693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Clr>
                <a:schemeClr val="tx1"/>
              </a:buClr>
              <a:buSzPct val="50000"/>
            </a:pPr>
            <a:r>
              <a:rPr lang="zh-CN" altLang="en-US" sz="3000" b="1" dirty="0" smtClean="0">
                <a:solidFill>
                  <a:schemeClr val="bg1"/>
                </a:solidFill>
                <a:latin typeface="方正喵呜体" panose="02010600010101010101" pitchFamily="2" charset="-122"/>
                <a:ea typeface="方正喵呜体" panose="02010600010101010101" pitchFamily="2" charset="-122"/>
              </a:rPr>
              <a:t>示例：有一组关键</a:t>
            </a:r>
            <a:r>
              <a:rPr lang="zh-CN" altLang="en-US" b="1" dirty="0" smtClean="0">
                <a:solidFill>
                  <a:schemeClr val="bg1"/>
                </a:solidFill>
                <a:latin typeface="方正喵呜体" panose="02010600010101010101" pitchFamily="2" charset="-122"/>
                <a:ea typeface="方正喵呜体" panose="02010600010101010101" pitchFamily="2" charset="-122"/>
              </a:rPr>
              <a:t>字</a:t>
            </a:r>
            <a:r>
              <a:rPr lang="zh-CN" altLang="en-US" sz="3000" b="1" dirty="0" smtClean="0">
                <a:solidFill>
                  <a:schemeClr val="bg1"/>
                </a:solidFill>
                <a:latin typeface="方正喵呜体" panose="02010600010101010101" pitchFamily="2" charset="-122"/>
                <a:ea typeface="方正喵呜体" panose="02010600010101010101" pitchFamily="2" charset="-122"/>
              </a:rPr>
              <a:t>如下：</a:t>
            </a:r>
            <a:r>
              <a:rPr lang="en-US" altLang="zh-CN" sz="3000" b="1" dirty="0" smtClean="0">
                <a:solidFill>
                  <a:schemeClr val="bg1"/>
                </a:solidFill>
                <a:latin typeface="方正喵呜体" panose="02010600010101010101" pitchFamily="2" charset="-122"/>
                <a:ea typeface="方正喵呜体" panose="02010600010101010101" pitchFamily="2" charset="-122"/>
              </a:rPr>
              <a:t>{ 942148,  941269, 940527,  941630,  941805,  941558,  942047, 940001 }</a:t>
            </a:r>
            <a:r>
              <a:rPr lang="zh-CN" altLang="en-US" sz="3000" b="1" dirty="0" smtClean="0">
                <a:solidFill>
                  <a:schemeClr val="bg1"/>
                </a:solidFill>
                <a:latin typeface="方正喵呜体" panose="02010600010101010101" pitchFamily="2" charset="-122"/>
                <a:ea typeface="方正喵呜体" panose="02010600010101010101" pitchFamily="2" charset="-122"/>
              </a:rPr>
              <a:t>。散列函数为</a:t>
            </a:r>
          </a:p>
          <a:p>
            <a:pPr>
              <a:lnSpc>
                <a:spcPct val="105000"/>
              </a:lnSpc>
              <a:spcBef>
                <a:spcPct val="15000"/>
              </a:spcBef>
              <a:buClr>
                <a:schemeClr val="tx1"/>
              </a:buClr>
              <a:buFont typeface="Wingdings" pitchFamily="2" charset="2"/>
              <a:buNone/>
            </a:pPr>
            <a:r>
              <a:rPr lang="zh-CN" altLang="en-US" sz="3000" b="1" dirty="0" smtClean="0">
                <a:solidFill>
                  <a:srgbClr val="2959F3"/>
                </a:solidFill>
                <a:latin typeface="方正喵呜体" panose="02010600010101010101" pitchFamily="2" charset="-122"/>
                <a:ea typeface="方正喵呜体" panose="02010600010101010101" pitchFamily="2" charset="-122"/>
              </a:rPr>
              <a:t>                 </a:t>
            </a:r>
            <a:r>
              <a:rPr lang="en-US" altLang="zh-CN" sz="3000" b="1" i="1" dirty="0" smtClean="0">
                <a:solidFill>
                  <a:srgbClr val="2959F3"/>
                </a:solidFill>
                <a:latin typeface="方正喵呜体" panose="02010600010101010101" pitchFamily="2" charset="-122"/>
                <a:ea typeface="方正喵呜体" panose="02010600010101010101" pitchFamily="2" charset="-122"/>
              </a:rPr>
              <a:t>Hash</a:t>
            </a:r>
            <a:r>
              <a:rPr lang="en-US" altLang="zh-CN" sz="3000" b="1" dirty="0" smtClean="0">
                <a:solidFill>
                  <a:srgbClr val="2959F3"/>
                </a:solidFill>
                <a:latin typeface="方正喵呜体" panose="02010600010101010101" pitchFamily="2" charset="-122"/>
                <a:ea typeface="方正喵呜体" panose="02010600010101010101" pitchFamily="2" charset="-122"/>
              </a:rPr>
              <a:t>(</a:t>
            </a:r>
            <a:r>
              <a:rPr lang="en-US" altLang="zh-CN" sz="3000" b="1" i="1" dirty="0" smtClean="0">
                <a:solidFill>
                  <a:srgbClr val="2959F3"/>
                </a:solidFill>
                <a:latin typeface="方正喵呜体" panose="02010600010101010101" pitchFamily="2" charset="-122"/>
                <a:ea typeface="方正喵呜体" panose="02010600010101010101" pitchFamily="2" charset="-122"/>
              </a:rPr>
              <a:t>key</a:t>
            </a:r>
            <a:r>
              <a:rPr lang="en-US" altLang="zh-CN" sz="3000" b="1" dirty="0" smtClean="0">
                <a:solidFill>
                  <a:srgbClr val="2959F3"/>
                </a:solidFill>
                <a:latin typeface="方正喵呜体" panose="02010600010101010101" pitchFamily="2" charset="-122"/>
                <a:ea typeface="方正喵呜体" panose="02010600010101010101" pitchFamily="2" charset="-122"/>
              </a:rPr>
              <a:t>) = </a:t>
            </a:r>
            <a:r>
              <a:rPr lang="en-US" altLang="zh-CN" sz="3000" b="1" i="1" dirty="0" smtClean="0">
                <a:solidFill>
                  <a:srgbClr val="2959F3"/>
                </a:solidFill>
                <a:latin typeface="方正喵呜体" panose="02010600010101010101" pitchFamily="2" charset="-122"/>
                <a:ea typeface="方正喵呜体" panose="02010600010101010101" pitchFamily="2" charset="-122"/>
              </a:rPr>
              <a:t>key</a:t>
            </a:r>
            <a:r>
              <a:rPr lang="en-US" altLang="zh-CN" sz="3000" dirty="0" smtClean="0">
                <a:solidFill>
                  <a:srgbClr val="2959F3"/>
                </a:solidFill>
                <a:latin typeface="方正喵呜体" panose="02010600010101010101" pitchFamily="2" charset="-122"/>
                <a:ea typeface="方正喵呜体" panose="02010600010101010101" pitchFamily="2" charset="-122"/>
              </a:rPr>
              <a:t>-</a:t>
            </a:r>
            <a:r>
              <a:rPr lang="en-US" altLang="zh-CN" sz="3000" b="1" dirty="0" smtClean="0">
                <a:solidFill>
                  <a:srgbClr val="2959F3"/>
                </a:solidFill>
                <a:latin typeface="方正喵呜体" panose="02010600010101010101" pitchFamily="2" charset="-122"/>
                <a:ea typeface="方正喵呜体" panose="02010600010101010101" pitchFamily="2" charset="-122"/>
              </a:rPr>
              <a:t>940000    </a:t>
            </a:r>
          </a:p>
          <a:p>
            <a:pPr>
              <a:lnSpc>
                <a:spcPct val="105000"/>
              </a:lnSpc>
              <a:spcBef>
                <a:spcPct val="15000"/>
              </a:spcBef>
              <a:buClr>
                <a:schemeClr val="tx1"/>
              </a:buClr>
              <a:buFont typeface="Wingdings" pitchFamily="2" charset="2"/>
              <a:buNone/>
            </a:pPr>
            <a:r>
              <a:rPr lang="en-US" altLang="zh-CN" sz="3000" b="1"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15000"/>
              </a:spcBef>
              <a:buClr>
                <a:schemeClr val="tx1"/>
              </a:buClr>
              <a:buFont typeface="Wingdings" pitchFamily="2" charset="2"/>
              <a:buNone/>
            </a:pPr>
            <a:r>
              <a:rPr lang="en-US" altLang="zh-CN" sz="3000" b="1" i="1" dirty="0">
                <a:solidFill>
                  <a:schemeClr val="bg1"/>
                </a:solidFill>
                <a:latin typeface="方正喵呜体" panose="02010600010101010101" pitchFamily="2" charset="-122"/>
                <a:ea typeface="方正喵呜体" panose="02010600010101010101" pitchFamily="2" charset="-122"/>
              </a:rPr>
              <a:t> </a:t>
            </a:r>
            <a:r>
              <a:rPr lang="en-US" altLang="zh-CN" sz="3000" b="1" i="1" dirty="0" smtClean="0">
                <a:solidFill>
                  <a:schemeClr val="bg1"/>
                </a:solidFill>
                <a:latin typeface="方正喵呜体" panose="02010600010101010101" pitchFamily="2" charset="-122"/>
                <a:ea typeface="方正喵呜体" panose="02010600010101010101" pitchFamily="2" charset="-122"/>
              </a:rPr>
              <a:t> Hash</a:t>
            </a:r>
            <a:r>
              <a:rPr lang="en-US" altLang="zh-CN" sz="3000" b="1" dirty="0" smtClean="0">
                <a:solidFill>
                  <a:schemeClr val="bg1"/>
                </a:solidFill>
                <a:latin typeface="方正喵呜体" panose="02010600010101010101" pitchFamily="2" charset="-122"/>
                <a:ea typeface="方正喵呜体" panose="02010600010101010101" pitchFamily="2" charset="-122"/>
              </a:rPr>
              <a:t> (942148) = 2148     </a:t>
            </a:r>
            <a:r>
              <a:rPr lang="en-US" altLang="zh-CN" sz="3000" b="1" i="1" dirty="0" smtClean="0">
                <a:solidFill>
                  <a:schemeClr val="bg1"/>
                </a:solidFill>
                <a:latin typeface="方正喵呜体" panose="02010600010101010101" pitchFamily="2" charset="-122"/>
                <a:ea typeface="方正喵呜体" panose="02010600010101010101" pitchFamily="2" charset="-122"/>
              </a:rPr>
              <a:t>Hash</a:t>
            </a:r>
            <a:r>
              <a:rPr lang="en-US" altLang="zh-CN" sz="3000" b="1" dirty="0" smtClean="0">
                <a:solidFill>
                  <a:schemeClr val="bg1"/>
                </a:solidFill>
                <a:latin typeface="方正喵呜体" panose="02010600010101010101" pitchFamily="2" charset="-122"/>
                <a:ea typeface="方正喵呜体" panose="02010600010101010101" pitchFamily="2" charset="-122"/>
              </a:rPr>
              <a:t> (941269) = 1269</a:t>
            </a:r>
          </a:p>
          <a:p>
            <a:pPr>
              <a:lnSpc>
                <a:spcPct val="105000"/>
              </a:lnSpc>
              <a:spcBef>
                <a:spcPct val="15000"/>
              </a:spcBef>
              <a:buClr>
                <a:schemeClr val="tx1"/>
              </a:buClr>
              <a:buFont typeface="Wingdings" pitchFamily="2" charset="2"/>
              <a:buNone/>
            </a:pPr>
            <a:r>
              <a:rPr lang="en-US" altLang="zh-CN" sz="3000" b="1" i="1" dirty="0" smtClean="0">
                <a:solidFill>
                  <a:schemeClr val="bg1"/>
                </a:solidFill>
                <a:latin typeface="方正喵呜体" panose="02010600010101010101" pitchFamily="2" charset="-122"/>
                <a:ea typeface="方正喵呜体" panose="02010600010101010101" pitchFamily="2" charset="-122"/>
              </a:rPr>
              <a:t>	Hash </a:t>
            </a:r>
            <a:r>
              <a:rPr lang="en-US" altLang="zh-CN" sz="3000" b="1" dirty="0" smtClean="0">
                <a:solidFill>
                  <a:schemeClr val="bg1"/>
                </a:solidFill>
                <a:latin typeface="方正喵呜体" panose="02010600010101010101" pitchFamily="2" charset="-122"/>
                <a:ea typeface="方正喵呜体" panose="02010600010101010101" pitchFamily="2" charset="-122"/>
              </a:rPr>
              <a:t>(940527) = 527       </a:t>
            </a:r>
            <a:r>
              <a:rPr lang="en-US" altLang="zh-CN" sz="3000" b="1" i="1" dirty="0" smtClean="0">
                <a:solidFill>
                  <a:schemeClr val="bg1"/>
                </a:solidFill>
                <a:latin typeface="方正喵呜体" panose="02010600010101010101" pitchFamily="2" charset="-122"/>
                <a:ea typeface="方正喵呜体" panose="02010600010101010101" pitchFamily="2" charset="-122"/>
              </a:rPr>
              <a:t>Hash</a:t>
            </a:r>
            <a:r>
              <a:rPr lang="en-US" altLang="zh-CN" sz="3000" b="1" dirty="0" smtClean="0">
                <a:solidFill>
                  <a:schemeClr val="bg1"/>
                </a:solidFill>
                <a:latin typeface="方正喵呜体" panose="02010600010101010101" pitchFamily="2" charset="-122"/>
                <a:ea typeface="方正喵呜体" panose="02010600010101010101" pitchFamily="2" charset="-122"/>
              </a:rPr>
              <a:t> (941630) = 1630</a:t>
            </a:r>
          </a:p>
          <a:p>
            <a:pPr>
              <a:lnSpc>
                <a:spcPct val="105000"/>
              </a:lnSpc>
              <a:spcBef>
                <a:spcPct val="15000"/>
              </a:spcBef>
              <a:buClr>
                <a:schemeClr val="tx1"/>
              </a:buClr>
              <a:buFont typeface="Wingdings" pitchFamily="2" charset="2"/>
              <a:buNone/>
            </a:pPr>
            <a:r>
              <a:rPr lang="en-US" altLang="zh-CN" sz="3000" b="1" i="1" dirty="0" smtClean="0">
                <a:solidFill>
                  <a:schemeClr val="bg1"/>
                </a:solidFill>
                <a:latin typeface="方正喵呜体" panose="02010600010101010101" pitchFamily="2" charset="-122"/>
                <a:ea typeface="方正喵呜体" panose="02010600010101010101" pitchFamily="2" charset="-122"/>
              </a:rPr>
              <a:t>	Hash</a:t>
            </a:r>
            <a:r>
              <a:rPr lang="en-US" altLang="zh-CN" sz="3000" b="1" dirty="0" smtClean="0">
                <a:solidFill>
                  <a:schemeClr val="bg1"/>
                </a:solidFill>
                <a:latin typeface="方正喵呜体" panose="02010600010101010101" pitchFamily="2" charset="-122"/>
                <a:ea typeface="方正喵呜体" panose="02010600010101010101" pitchFamily="2" charset="-122"/>
              </a:rPr>
              <a:t> (941805) = 1805     </a:t>
            </a:r>
            <a:r>
              <a:rPr lang="en-US" altLang="zh-CN" sz="3000" b="1" i="1" dirty="0" smtClean="0">
                <a:solidFill>
                  <a:schemeClr val="bg1"/>
                </a:solidFill>
                <a:latin typeface="方正喵呜体" panose="02010600010101010101" pitchFamily="2" charset="-122"/>
                <a:ea typeface="方正喵呜体" panose="02010600010101010101" pitchFamily="2" charset="-122"/>
              </a:rPr>
              <a:t>Hash</a:t>
            </a:r>
            <a:r>
              <a:rPr lang="en-US" altLang="zh-CN" sz="3000" b="1" dirty="0" smtClean="0">
                <a:solidFill>
                  <a:schemeClr val="bg1"/>
                </a:solidFill>
                <a:latin typeface="方正喵呜体" panose="02010600010101010101" pitchFamily="2" charset="-122"/>
                <a:ea typeface="方正喵呜体" panose="02010600010101010101" pitchFamily="2" charset="-122"/>
              </a:rPr>
              <a:t> (941558) = 1558</a:t>
            </a:r>
          </a:p>
          <a:p>
            <a:pPr>
              <a:lnSpc>
                <a:spcPct val="105000"/>
              </a:lnSpc>
              <a:spcBef>
                <a:spcPct val="15000"/>
              </a:spcBef>
              <a:buClr>
                <a:schemeClr val="tx1"/>
              </a:buClr>
              <a:buFont typeface="Wingdings" pitchFamily="2" charset="2"/>
              <a:buNone/>
            </a:pPr>
            <a:r>
              <a:rPr lang="en-US" altLang="zh-CN" sz="3000" b="1" i="1" dirty="0" smtClean="0">
                <a:solidFill>
                  <a:schemeClr val="bg1"/>
                </a:solidFill>
                <a:latin typeface="方正喵呜体" panose="02010600010101010101" pitchFamily="2" charset="-122"/>
                <a:ea typeface="方正喵呜体" panose="02010600010101010101" pitchFamily="2" charset="-122"/>
              </a:rPr>
              <a:t>	Hash</a:t>
            </a:r>
            <a:r>
              <a:rPr lang="en-US" altLang="zh-CN" sz="3000" b="1" dirty="0" smtClean="0">
                <a:solidFill>
                  <a:schemeClr val="bg1"/>
                </a:solidFill>
                <a:latin typeface="方正喵呜体" panose="02010600010101010101" pitchFamily="2" charset="-122"/>
                <a:ea typeface="方正喵呜体" panose="02010600010101010101" pitchFamily="2" charset="-122"/>
              </a:rPr>
              <a:t> (942047) = 2047     </a:t>
            </a:r>
            <a:r>
              <a:rPr lang="en-US" altLang="zh-CN" sz="3000" b="1" i="1" dirty="0" smtClean="0">
                <a:solidFill>
                  <a:schemeClr val="bg1"/>
                </a:solidFill>
                <a:latin typeface="方正喵呜体" panose="02010600010101010101" pitchFamily="2" charset="-122"/>
                <a:ea typeface="方正喵呜体" panose="02010600010101010101" pitchFamily="2" charset="-122"/>
              </a:rPr>
              <a:t>Hash</a:t>
            </a:r>
            <a:r>
              <a:rPr lang="en-US" altLang="zh-CN" sz="3000" b="1" dirty="0" smtClean="0">
                <a:solidFill>
                  <a:schemeClr val="bg1"/>
                </a:solidFill>
                <a:latin typeface="方正喵呜体" panose="02010600010101010101" pitchFamily="2" charset="-122"/>
                <a:ea typeface="方正喵呜体" panose="02010600010101010101" pitchFamily="2" charset="-122"/>
              </a:rPr>
              <a:t> (940001) = 1</a:t>
            </a:r>
          </a:p>
          <a:p>
            <a:pPr>
              <a:lnSpc>
                <a:spcPct val="105000"/>
              </a:lnSpc>
              <a:spcBef>
                <a:spcPct val="15000"/>
              </a:spcBef>
              <a:buClr>
                <a:schemeClr val="tx1"/>
              </a:buClr>
              <a:buSzPct val="50000"/>
            </a:pPr>
            <a:r>
              <a:rPr lang="zh-CN" altLang="en-US" sz="3000" b="1" dirty="0" smtClean="0">
                <a:solidFill>
                  <a:schemeClr val="bg1"/>
                </a:solidFill>
                <a:latin typeface="方正喵呜体" panose="02010600010101010101" pitchFamily="2" charset="-122"/>
                <a:ea typeface="方正喵呜体" panose="02010600010101010101" pitchFamily="2" charset="-122"/>
              </a:rPr>
              <a:t>可以按计算出的地址存放记录。</a:t>
            </a:r>
            <a:endParaRPr lang="zh-CN" altLang="en-US" sz="3000" b="1"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8514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5100" y="561975"/>
            <a:ext cx="351472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映射</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224212" y="1171575"/>
            <a:ext cx="2476500" cy="584775"/>
          </a:xfrm>
          <a:prstGeom prst="rect">
            <a:avLst/>
          </a:prstGeom>
          <a:noFill/>
        </p:spPr>
        <p:txBody>
          <a:bodyPr wrap="square" rtlCol="0">
            <a:spAutoFit/>
          </a:bodyPr>
          <a:lstStyle/>
          <a:p>
            <a:pPr algn="ctr"/>
            <a:r>
              <a:rPr lang="en-US" altLang="zh-CN" sz="3200" dirty="0" smtClean="0">
                <a:ln w="28575">
                  <a:solidFill>
                    <a:srgbClr val="077CFD"/>
                  </a:solidFill>
                </a:ln>
                <a:solidFill>
                  <a:srgbClr val="077CFD"/>
                </a:solidFill>
                <a:effectLst>
                  <a:outerShdw blurRad="63500" sx="102000" sy="102000" algn="ctr" rotWithShape="0">
                    <a:prstClr val="black"/>
                  </a:outerShdw>
                </a:effectLst>
              </a:rPr>
              <a:t>R</a:t>
            </a:r>
            <a:r>
              <a:rPr lang="en-US" altLang="zh-CN" sz="3200" dirty="0" smtClean="0">
                <a:ln w="28575">
                  <a:solidFill>
                    <a:schemeClr val="tx1"/>
                  </a:solidFill>
                </a:ln>
                <a:effectLst>
                  <a:outerShdw blurRad="63500" sx="102000" sy="102000" algn="ctr" rotWithShape="0">
                    <a:prstClr val="black"/>
                  </a:outerShdw>
                </a:effectLst>
              </a:rPr>
              <a:t>ef</a:t>
            </a:r>
            <a:r>
              <a:rPr lang="en-US" altLang="zh-CN" sz="3200" dirty="0" smtClean="0">
                <a:ln w="28575">
                  <a:solidFill>
                    <a:srgbClr val="C00000"/>
                  </a:solidFill>
                </a:ln>
                <a:solidFill>
                  <a:srgbClr val="C00000"/>
                </a:solidFill>
                <a:effectLst>
                  <a:outerShdw blurRad="63500" sx="102000" sy="102000" algn="ctr" rotWithShape="0">
                    <a:prstClr val="black"/>
                  </a:outerShdw>
                </a:effectLst>
              </a:rPr>
              <a:t>l</a:t>
            </a:r>
            <a:r>
              <a:rPr lang="en-US" altLang="zh-CN" sz="3200" dirty="0" smtClean="0">
                <a:ln w="28575">
                  <a:solidFill>
                    <a:schemeClr val="tx1"/>
                  </a:solidFill>
                </a:ln>
                <a:effectLst>
                  <a:outerShdw blurRad="63500" sx="102000" sy="102000" algn="ctr" rotWithShape="0">
                    <a:prstClr val="black"/>
                  </a:outerShdw>
                </a:effectLst>
              </a:rPr>
              <a:t>ect</a:t>
            </a:r>
            <a:endParaRPr lang="zh-CN" altLang="en-US" sz="3200" dirty="0">
              <a:ln w="28575">
                <a:solidFill>
                  <a:schemeClr val="tx1"/>
                </a:solidFill>
              </a:ln>
              <a:effectLst>
                <a:outerShdw blurRad="63500" sx="102000" sy="102000" algn="ctr" rotWithShape="0">
                  <a:prstClr val="black"/>
                </a:outerShdw>
              </a:effectLst>
            </a:endParaRPr>
          </a:p>
        </p:txBody>
      </p:sp>
      <p:sp>
        <p:nvSpPr>
          <p:cNvPr id="4" name="文本框 3"/>
          <p:cNvSpPr txBox="1"/>
          <p:nvPr/>
        </p:nvSpPr>
        <p:spPr>
          <a:xfrm>
            <a:off x="858202" y="2588895"/>
            <a:ext cx="7208520" cy="3046988"/>
          </a:xfrm>
          <a:prstGeom prst="rect">
            <a:avLst/>
          </a:prstGeom>
          <a:noFill/>
        </p:spPr>
        <p:txBody>
          <a:bodyPr wrap="square" rtlCol="0">
            <a:spAutoFit/>
          </a:bodyPr>
          <a:lstStyle/>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连续映射</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，所有元素依据次序映射为连续而完整的物理空间，称为</a:t>
            </a:r>
            <a:r>
              <a:rPr lang="zh-CN" altLang="en-US" sz="3200" dirty="0" smtClean="0">
                <a:solidFill>
                  <a:srgbClr val="C00000"/>
                </a:solidFill>
                <a:latin typeface="方正喵呜体" panose="02010600010101010101" pitchFamily="2" charset="-122"/>
                <a:ea typeface="方正喵呜体" panose="02010600010101010101" pitchFamily="2" charset="-122"/>
              </a:rPr>
              <a:t>顺序表</a:t>
            </a:r>
            <a:endParaRPr lang="en-US" altLang="zh-CN" sz="3200" dirty="0" smtClean="0">
              <a:solidFill>
                <a:srgbClr val="C00000"/>
              </a:solidFill>
              <a:latin typeface="方正喵呜体" panose="02010600010101010101" pitchFamily="2" charset="-122"/>
              <a:ea typeface="方正喵呜体" panose="02010600010101010101" pitchFamily="2" charset="-122"/>
            </a:endParaRPr>
          </a:p>
          <a:p>
            <a:pPr marL="514350" indent="-514350">
              <a:buFont typeface="+mj-lt"/>
              <a:buAutoNum type="arabicPeriod"/>
            </a:pPr>
            <a:endPar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endParaRPr>
          </a:p>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离散映射</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，各个元素映射到离散的物理空间并通过结构信息维护全序关系，称为</a:t>
            </a:r>
            <a:r>
              <a:rPr lang="zh-CN" altLang="en-US" sz="3200" dirty="0" smtClean="0">
                <a:solidFill>
                  <a:srgbClr val="C00000"/>
                </a:solidFill>
                <a:latin typeface="方正喵呜体" panose="02010600010101010101" pitchFamily="2" charset="-122"/>
                <a:ea typeface="方正喵呜体" panose="02010600010101010101" pitchFamily="2" charset="-122"/>
              </a:rPr>
              <a:t>链表</a:t>
            </a:r>
            <a:endParaRPr lang="zh-CN" altLang="en-US" sz="3200" dirty="0">
              <a:solidFill>
                <a:srgbClr val="C00000"/>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08753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93064" y="314811"/>
            <a:ext cx="8259049" cy="6113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Tx/>
              <a:buSzPct val="110000"/>
              <a:buFont typeface="Wingdings" panose="05000000000000000000" pitchFamily="2" charset="2"/>
              <a:buChar char=""/>
            </a:pPr>
            <a:r>
              <a:rPr lang="zh-CN" altLang="en-US" dirty="0">
                <a:solidFill>
                  <a:srgbClr val="2959F3"/>
                </a:solidFill>
                <a:latin typeface="方正喵呜体" panose="02010600010101010101" pitchFamily="2" charset="-122"/>
                <a:ea typeface="方正喵呜体" panose="02010600010101010101" pitchFamily="2" charset="-122"/>
              </a:rPr>
              <a:t> 除留余数法</a:t>
            </a:r>
          </a:p>
          <a:p>
            <a:pPr>
              <a:lnSpc>
                <a:spcPct val="105000"/>
              </a:lnSpc>
              <a:buClr>
                <a:srgbClr val="FF7C80"/>
              </a:buClr>
              <a:buSzPct val="50000"/>
              <a:buFont typeface="Wingdings" pitchFamily="2" charset="2"/>
              <a:buNone/>
            </a:pPr>
            <a:r>
              <a:rPr lang="zh-CN" altLang="en-US"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设散列表中允许地址数为</a:t>
            </a:r>
            <a:r>
              <a:rPr lang="en-US" altLang="zh-CN" sz="2400" i="1" dirty="0">
                <a:solidFill>
                  <a:schemeClr val="bg1"/>
                </a:solidFill>
                <a:latin typeface="方正喵呜体" panose="02010600010101010101" pitchFamily="2" charset="-122"/>
                <a:ea typeface="方正喵呜体" panose="02010600010101010101" pitchFamily="2" charset="-122"/>
              </a:rPr>
              <a:t>m</a:t>
            </a:r>
            <a:r>
              <a:rPr lang="zh-CN" altLang="en-US" sz="2400" dirty="0">
                <a:solidFill>
                  <a:schemeClr val="bg1"/>
                </a:solidFill>
                <a:latin typeface="方正喵呜体" panose="02010600010101010101" pitchFamily="2" charset="-122"/>
                <a:ea typeface="方正喵呜体" panose="02010600010101010101" pitchFamily="2" charset="-122"/>
              </a:rPr>
              <a:t>，取一个不大于 </a:t>
            </a:r>
            <a:r>
              <a:rPr lang="en-US" altLang="zh-CN" sz="2400" i="1" dirty="0">
                <a:solidFill>
                  <a:schemeClr val="bg1"/>
                </a:solidFill>
                <a:latin typeface="方正喵呜体" panose="02010600010101010101" pitchFamily="2" charset="-122"/>
                <a:ea typeface="方正喵呜体" panose="02010600010101010101" pitchFamily="2" charset="-122"/>
              </a:rPr>
              <a:t>m</a:t>
            </a:r>
            <a:r>
              <a:rPr lang="zh-CN" altLang="en-US" sz="2400" dirty="0">
                <a:solidFill>
                  <a:schemeClr val="bg1"/>
                </a:solidFill>
                <a:latin typeface="方正喵呜体" panose="02010600010101010101" pitchFamily="2" charset="-122"/>
                <a:ea typeface="方正喵呜体" panose="02010600010101010101" pitchFamily="2" charset="-122"/>
              </a:rPr>
              <a:t>，但最接近于或等于 </a:t>
            </a:r>
            <a:r>
              <a:rPr lang="en-US" altLang="zh-CN" sz="2400" i="1" dirty="0">
                <a:solidFill>
                  <a:schemeClr val="bg1"/>
                </a:solidFill>
                <a:latin typeface="方正喵呜体" panose="02010600010101010101" pitchFamily="2" charset="-122"/>
                <a:ea typeface="方正喵呜体" panose="02010600010101010101" pitchFamily="2" charset="-122"/>
              </a:rPr>
              <a:t>m </a:t>
            </a:r>
            <a:r>
              <a:rPr lang="zh-CN" altLang="en-US" sz="2400" dirty="0">
                <a:solidFill>
                  <a:schemeClr val="bg1"/>
                </a:solidFill>
                <a:latin typeface="方正喵呜体" panose="02010600010101010101" pitchFamily="2" charset="-122"/>
                <a:ea typeface="方正喵呜体" panose="02010600010101010101" pitchFamily="2" charset="-122"/>
              </a:rPr>
              <a:t>的质数 </a:t>
            </a:r>
            <a:r>
              <a:rPr lang="en-US" altLang="zh-CN" sz="2400" i="1" dirty="0">
                <a:solidFill>
                  <a:schemeClr val="bg1"/>
                </a:solidFill>
                <a:latin typeface="方正喵呜体" panose="02010600010101010101" pitchFamily="2" charset="-122"/>
                <a:ea typeface="方正喵呜体" panose="02010600010101010101" pitchFamily="2" charset="-122"/>
              </a:rPr>
              <a:t>p</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作为除数，用以下函数把关键字转换成散列地址：</a:t>
            </a:r>
          </a:p>
          <a:p>
            <a:pPr algn="ctr">
              <a:lnSpc>
                <a:spcPct val="105000"/>
              </a:lnSpc>
              <a:buClr>
                <a:srgbClr val="FF7C80"/>
              </a:buClr>
              <a:buSzPct val="50000"/>
              <a:buFont typeface="Wingdings" pitchFamily="2" charset="2"/>
              <a:buNone/>
            </a:pPr>
            <a:r>
              <a:rPr lang="en-US" altLang="zh-CN" sz="2400" i="1" dirty="0" smtClean="0">
                <a:solidFill>
                  <a:srgbClr val="2959F3"/>
                </a:solidFill>
                <a:latin typeface="方正喵呜体" panose="02010600010101010101" pitchFamily="2" charset="-122"/>
                <a:ea typeface="方正喵呜体" panose="02010600010101010101" pitchFamily="2" charset="-122"/>
              </a:rPr>
              <a:t>hash</a:t>
            </a:r>
            <a:r>
              <a:rPr lang="en-US" altLang="zh-CN" sz="2400" dirty="0" smtClean="0">
                <a:solidFill>
                  <a:srgbClr val="2959F3"/>
                </a:solidFill>
                <a:latin typeface="方正喵呜体" panose="02010600010101010101" pitchFamily="2" charset="-122"/>
                <a:ea typeface="方正喵呜体" panose="02010600010101010101" pitchFamily="2" charset="-122"/>
              </a:rPr>
              <a:t> </a:t>
            </a:r>
            <a:r>
              <a:rPr lang="en-US" altLang="zh-CN" sz="2400" dirty="0">
                <a:solidFill>
                  <a:srgbClr val="2959F3"/>
                </a:solidFill>
                <a:latin typeface="方正喵呜体" panose="02010600010101010101" pitchFamily="2" charset="-122"/>
                <a:ea typeface="方正喵呜体" panose="02010600010101010101" pitchFamily="2" charset="-122"/>
              </a:rPr>
              <a:t>(</a:t>
            </a:r>
            <a:r>
              <a:rPr lang="en-US" altLang="zh-CN" sz="2400" i="1" dirty="0">
                <a:solidFill>
                  <a:srgbClr val="2959F3"/>
                </a:solidFill>
                <a:latin typeface="方正喵呜体" panose="02010600010101010101" pitchFamily="2" charset="-122"/>
                <a:ea typeface="方正喵呜体" panose="02010600010101010101" pitchFamily="2" charset="-122"/>
              </a:rPr>
              <a:t>key</a:t>
            </a:r>
            <a:r>
              <a:rPr lang="en-US" altLang="zh-CN" sz="2400" dirty="0">
                <a:solidFill>
                  <a:srgbClr val="2959F3"/>
                </a:solidFill>
                <a:latin typeface="方正喵呜体" panose="02010600010101010101" pitchFamily="2" charset="-122"/>
                <a:ea typeface="方正喵呜体" panose="02010600010101010101" pitchFamily="2" charset="-122"/>
              </a:rPr>
              <a:t>) = </a:t>
            </a:r>
            <a:r>
              <a:rPr lang="en-US" altLang="zh-CN" sz="2400" i="1" dirty="0">
                <a:solidFill>
                  <a:srgbClr val="2959F3"/>
                </a:solidFill>
                <a:latin typeface="方正喵呜体" panose="02010600010101010101" pitchFamily="2" charset="-122"/>
                <a:ea typeface="方正喵呜体" panose="02010600010101010101" pitchFamily="2" charset="-122"/>
              </a:rPr>
              <a:t>key</a:t>
            </a:r>
            <a:r>
              <a:rPr lang="en-US" altLang="zh-CN" sz="2400" dirty="0">
                <a:solidFill>
                  <a:srgbClr val="2959F3"/>
                </a:solidFill>
                <a:latin typeface="方正喵呜体" panose="02010600010101010101" pitchFamily="2" charset="-122"/>
                <a:ea typeface="方正喵呜体" panose="02010600010101010101" pitchFamily="2" charset="-122"/>
              </a:rPr>
              <a:t> % </a:t>
            </a:r>
            <a:r>
              <a:rPr lang="en-US" altLang="zh-CN" sz="2400" i="1" dirty="0">
                <a:solidFill>
                  <a:srgbClr val="2959F3"/>
                </a:solidFill>
                <a:latin typeface="方正喵呜体" panose="02010600010101010101" pitchFamily="2" charset="-122"/>
                <a:ea typeface="方正喵呜体" panose="02010600010101010101" pitchFamily="2" charset="-122"/>
              </a:rPr>
              <a:t>p        </a:t>
            </a:r>
            <a:r>
              <a:rPr lang="en-US" altLang="zh-CN" sz="2400" i="1" dirty="0" err="1">
                <a:solidFill>
                  <a:srgbClr val="2959F3"/>
                </a:solidFill>
                <a:latin typeface="方正喵呜体" panose="02010600010101010101" pitchFamily="2" charset="-122"/>
                <a:ea typeface="方正喵呜体" panose="02010600010101010101" pitchFamily="2" charset="-122"/>
              </a:rPr>
              <a:t>p</a:t>
            </a:r>
            <a:r>
              <a:rPr lang="en-US" altLang="zh-CN" sz="2400" dirty="0">
                <a:solidFill>
                  <a:srgbClr val="2959F3"/>
                </a:solidFill>
                <a:latin typeface="方正喵呜体" panose="02010600010101010101" pitchFamily="2" charset="-122"/>
                <a:ea typeface="方正喵呜体" panose="02010600010101010101" pitchFamily="2" charset="-122"/>
              </a:rPr>
              <a:t> </a:t>
            </a:r>
            <a:r>
              <a:rPr lang="en-US" altLang="zh-CN" sz="2400" dirty="0">
                <a:solidFill>
                  <a:srgbClr val="2959F3"/>
                </a:solidFill>
                <a:latin typeface="方正喵呜体" panose="02010600010101010101" pitchFamily="2" charset="-122"/>
                <a:ea typeface="方正喵呜体" panose="02010600010101010101" pitchFamily="2" charset="-122"/>
                <a:sym typeface="Symbol" pitchFamily="18" charset="2"/>
              </a:rPr>
              <a:t></a:t>
            </a:r>
            <a:r>
              <a:rPr lang="en-US" altLang="zh-CN" sz="2400" i="1" dirty="0">
                <a:solidFill>
                  <a:srgbClr val="2959F3"/>
                </a:solidFill>
                <a:latin typeface="方正喵呜体" panose="02010600010101010101" pitchFamily="2" charset="-122"/>
                <a:ea typeface="方正喵呜体" panose="02010600010101010101" pitchFamily="2" charset="-122"/>
              </a:rPr>
              <a:t> </a:t>
            </a:r>
            <a:r>
              <a:rPr lang="en-US" altLang="zh-CN" sz="2400" i="1" dirty="0" smtClean="0">
                <a:solidFill>
                  <a:srgbClr val="2959F3"/>
                </a:solidFill>
                <a:latin typeface="方正喵呜体" panose="02010600010101010101" pitchFamily="2" charset="-122"/>
                <a:ea typeface="方正喵呜体" panose="02010600010101010101" pitchFamily="2" charset="-122"/>
              </a:rPr>
              <a:t>m</a:t>
            </a:r>
          </a:p>
          <a:p>
            <a:pPr>
              <a:lnSpc>
                <a:spcPct val="110000"/>
              </a:lnSpc>
              <a:buClrTx/>
              <a:buSzPct val="50000"/>
              <a:buFont typeface="Wingdings" pitchFamily="2" charset="2"/>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其中，“</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是整数除法取余的运算，要求这时的质数 </a:t>
            </a:r>
            <a:r>
              <a:rPr lang="en-US" altLang="zh-CN" sz="2400" i="1" dirty="0">
                <a:solidFill>
                  <a:schemeClr val="bg1"/>
                </a:solidFill>
                <a:latin typeface="方正喵呜体" panose="02010600010101010101" pitchFamily="2" charset="-122"/>
                <a:ea typeface="方正喵呜体" panose="02010600010101010101" pitchFamily="2" charset="-122"/>
              </a:rPr>
              <a:t>p </a:t>
            </a:r>
            <a:r>
              <a:rPr lang="zh-CN" altLang="en-US" sz="2400" dirty="0">
                <a:solidFill>
                  <a:schemeClr val="bg1"/>
                </a:solidFill>
                <a:latin typeface="方正喵呜体" panose="02010600010101010101" pitchFamily="2" charset="-122"/>
                <a:ea typeface="方正喵呜体" panose="02010600010101010101" pitchFamily="2" charset="-122"/>
              </a:rPr>
              <a:t>不是接近 </a:t>
            </a:r>
            <a:r>
              <a:rPr lang="en-US" altLang="zh-CN" sz="2400" dirty="0">
                <a:solidFill>
                  <a:schemeClr val="bg1"/>
                </a:solidFill>
                <a:latin typeface="方正喵呜体" panose="02010600010101010101" pitchFamily="2" charset="-122"/>
                <a:ea typeface="方正喵呜体" panose="02010600010101010101" pitchFamily="2" charset="-122"/>
              </a:rPr>
              <a:t>2 </a:t>
            </a:r>
            <a:r>
              <a:rPr lang="zh-CN" altLang="en-US" sz="2400" dirty="0">
                <a:solidFill>
                  <a:schemeClr val="bg1"/>
                </a:solidFill>
                <a:latin typeface="方正喵呜体" panose="02010600010101010101" pitchFamily="2" charset="-122"/>
                <a:ea typeface="方正喵呜体" panose="02010600010101010101" pitchFamily="2" charset="-122"/>
              </a:rPr>
              <a:t>的幂。</a:t>
            </a:r>
          </a:p>
          <a:p>
            <a:pPr>
              <a:lnSpc>
                <a:spcPct val="110000"/>
              </a:lnSpc>
              <a:buClrTx/>
              <a:buSzPct val="50000"/>
            </a:pPr>
            <a:r>
              <a:rPr lang="zh-CN" altLang="en-US" sz="2400" dirty="0">
                <a:solidFill>
                  <a:schemeClr val="bg1"/>
                </a:solidFill>
                <a:latin typeface="方正喵呜体" panose="02010600010101010101" pitchFamily="2" charset="-122"/>
                <a:ea typeface="方正喵呜体" panose="02010600010101010101" pitchFamily="2" charset="-122"/>
              </a:rPr>
              <a:t>示例</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有一个关键字</a:t>
            </a:r>
            <a:r>
              <a:rPr lang="en-US" altLang="zh-CN" sz="2400" i="1" dirty="0">
                <a:solidFill>
                  <a:schemeClr val="bg1"/>
                </a:solidFill>
                <a:latin typeface="方正喵呜体" panose="02010600010101010101" pitchFamily="2" charset="-122"/>
                <a:ea typeface="方正喵呜体" panose="02010600010101010101" pitchFamily="2" charset="-122"/>
              </a:rPr>
              <a:t>key</a:t>
            </a:r>
            <a:r>
              <a:rPr lang="en-US" altLang="zh-CN" sz="2400" dirty="0">
                <a:solidFill>
                  <a:schemeClr val="bg1"/>
                </a:solidFill>
                <a:latin typeface="方正喵呜体" panose="02010600010101010101" pitchFamily="2" charset="-122"/>
                <a:ea typeface="方正喵呜体" panose="02010600010101010101" pitchFamily="2" charset="-122"/>
              </a:rPr>
              <a:t> = 962148</a:t>
            </a:r>
            <a:r>
              <a:rPr lang="zh-CN" altLang="en-US" sz="2400" dirty="0">
                <a:solidFill>
                  <a:schemeClr val="bg1"/>
                </a:solidFill>
                <a:latin typeface="方正喵呜体" panose="02010600010101010101" pitchFamily="2" charset="-122"/>
                <a:ea typeface="方正喵呜体" panose="02010600010101010101" pitchFamily="2" charset="-122"/>
              </a:rPr>
              <a:t>，散列表大小 </a:t>
            </a:r>
            <a:r>
              <a:rPr lang="en-US" altLang="zh-CN" sz="2400" i="1" dirty="0">
                <a:solidFill>
                  <a:schemeClr val="bg1"/>
                </a:solidFill>
                <a:latin typeface="方正喵呜体" panose="02010600010101010101" pitchFamily="2" charset="-122"/>
                <a:ea typeface="方正喵呜体" panose="02010600010101010101" pitchFamily="2" charset="-122"/>
              </a:rPr>
              <a:t>m</a:t>
            </a:r>
            <a:r>
              <a:rPr lang="en-US" altLang="zh-CN" sz="2400" dirty="0">
                <a:solidFill>
                  <a:schemeClr val="bg1"/>
                </a:solidFill>
                <a:latin typeface="方正喵呜体" panose="02010600010101010101" pitchFamily="2" charset="-122"/>
                <a:ea typeface="方正喵呜体" panose="02010600010101010101" pitchFamily="2" charset="-122"/>
              </a:rPr>
              <a:t> = 25</a:t>
            </a:r>
            <a:r>
              <a:rPr lang="zh-CN" altLang="en-US" sz="2400" dirty="0">
                <a:solidFill>
                  <a:schemeClr val="bg1"/>
                </a:solidFill>
                <a:latin typeface="方正喵呜体" panose="02010600010101010101" pitchFamily="2" charset="-122"/>
                <a:ea typeface="方正喵呜体" panose="02010600010101010101" pitchFamily="2" charset="-122"/>
              </a:rPr>
              <a:t>，即 </a:t>
            </a:r>
            <a:r>
              <a:rPr lang="en-US" altLang="zh-CN" sz="2400" i="1" dirty="0">
                <a:solidFill>
                  <a:schemeClr val="bg1"/>
                </a:solidFill>
                <a:latin typeface="方正喵呜体" panose="02010600010101010101" pitchFamily="2" charset="-122"/>
                <a:ea typeface="方正喵呜体" panose="02010600010101010101" pitchFamily="2" charset="-122"/>
              </a:rPr>
              <a:t>HT</a:t>
            </a:r>
            <a:r>
              <a:rPr lang="en-US" altLang="zh-CN" sz="2400" dirty="0">
                <a:solidFill>
                  <a:schemeClr val="bg1"/>
                </a:solidFill>
                <a:latin typeface="方正喵呜体" panose="02010600010101010101" pitchFamily="2" charset="-122"/>
                <a:ea typeface="方正喵呜体" panose="02010600010101010101" pitchFamily="2" charset="-122"/>
              </a:rPr>
              <a:t>[25]</a:t>
            </a:r>
            <a:r>
              <a:rPr lang="zh-CN" altLang="en-US" sz="2400" dirty="0">
                <a:solidFill>
                  <a:schemeClr val="bg1"/>
                </a:solidFill>
                <a:latin typeface="方正喵呜体" panose="02010600010101010101" pitchFamily="2" charset="-122"/>
                <a:ea typeface="方正喵呜体" panose="02010600010101010101" pitchFamily="2" charset="-122"/>
              </a:rPr>
              <a:t>。取质数 </a:t>
            </a:r>
            <a:r>
              <a:rPr lang="en-US" altLang="zh-CN" sz="2400" i="1" dirty="0">
                <a:solidFill>
                  <a:schemeClr val="bg1"/>
                </a:solidFill>
                <a:latin typeface="方正喵呜体" panose="02010600010101010101" pitchFamily="2" charset="-122"/>
                <a:ea typeface="方正喵呜体" panose="02010600010101010101" pitchFamily="2" charset="-122"/>
              </a:rPr>
              <a:t>p </a:t>
            </a:r>
            <a:r>
              <a:rPr lang="en-US" altLang="zh-CN" sz="2400" dirty="0">
                <a:solidFill>
                  <a:schemeClr val="bg1"/>
                </a:solidFill>
                <a:latin typeface="方正喵呜体" panose="02010600010101010101" pitchFamily="2" charset="-122"/>
                <a:ea typeface="方正喵呜体" panose="02010600010101010101" pitchFamily="2" charset="-122"/>
              </a:rPr>
              <a:t>= 23</a:t>
            </a:r>
            <a:r>
              <a:rPr lang="zh-CN" altLang="en-US" sz="2400" dirty="0">
                <a:solidFill>
                  <a:schemeClr val="bg1"/>
                </a:solidFill>
                <a:latin typeface="方正喵呜体" panose="02010600010101010101" pitchFamily="2" charset="-122"/>
                <a:ea typeface="方正喵呜体" panose="02010600010101010101" pitchFamily="2" charset="-122"/>
              </a:rPr>
              <a:t>。散列函数 </a:t>
            </a:r>
            <a:r>
              <a:rPr lang="en-US" altLang="zh-CN" sz="2400" i="1" dirty="0">
                <a:solidFill>
                  <a:schemeClr val="bg1"/>
                </a:solidFill>
                <a:latin typeface="方正喵呜体" panose="02010600010101010101" pitchFamily="2" charset="-122"/>
                <a:ea typeface="方正喵呜体" panose="02010600010101010101" pitchFamily="2" charset="-122"/>
              </a:rPr>
              <a:t>hash</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i="1" dirty="0">
                <a:solidFill>
                  <a:schemeClr val="bg1"/>
                </a:solidFill>
                <a:latin typeface="方正喵呜体" panose="02010600010101010101" pitchFamily="2" charset="-122"/>
                <a:ea typeface="方正喵呜体" panose="02010600010101010101" pitchFamily="2" charset="-122"/>
              </a:rPr>
              <a:t>key</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i="1" dirty="0">
                <a:solidFill>
                  <a:schemeClr val="bg1"/>
                </a:solidFill>
                <a:latin typeface="方正喵呜体" panose="02010600010101010101" pitchFamily="2" charset="-122"/>
                <a:ea typeface="方正喵呜体" panose="02010600010101010101" pitchFamily="2" charset="-122"/>
              </a:rPr>
              <a:t> key</a:t>
            </a:r>
            <a:r>
              <a:rPr lang="en-US" altLang="zh-CN" sz="2400" dirty="0">
                <a:solidFill>
                  <a:schemeClr val="bg1"/>
                </a:solidFill>
                <a:latin typeface="方正喵呜体" panose="02010600010101010101" pitchFamily="2" charset="-122"/>
                <a:ea typeface="方正喵呜体" panose="02010600010101010101" pitchFamily="2" charset="-122"/>
              </a:rPr>
              <a:t> % </a:t>
            </a:r>
            <a:r>
              <a:rPr lang="en-US" altLang="zh-CN" sz="2400" i="1" dirty="0">
                <a:solidFill>
                  <a:schemeClr val="bg1"/>
                </a:solidFill>
                <a:latin typeface="方正喵呜体" panose="02010600010101010101" pitchFamily="2" charset="-122"/>
                <a:ea typeface="方正喵呜体" panose="02010600010101010101" pitchFamily="2" charset="-122"/>
              </a:rPr>
              <a:t>p</a:t>
            </a:r>
            <a:r>
              <a:rPr lang="zh-CN" altLang="en-US" sz="2400" dirty="0">
                <a:solidFill>
                  <a:schemeClr val="bg1"/>
                </a:solidFill>
                <a:latin typeface="方正喵呜体" panose="02010600010101010101" pitchFamily="2" charset="-122"/>
                <a:ea typeface="方正喵呜体" panose="02010600010101010101" pitchFamily="2" charset="-122"/>
              </a:rPr>
              <a:t>。则散列地址</a:t>
            </a:r>
            <a:r>
              <a:rPr lang="zh-CN" altLang="en-US" sz="2400" dirty="0" smtClean="0">
                <a:solidFill>
                  <a:schemeClr val="bg1"/>
                </a:solidFill>
                <a:latin typeface="方正喵呜体" panose="02010600010101010101" pitchFamily="2" charset="-122"/>
                <a:ea typeface="方正喵呜体" panose="02010600010101010101" pitchFamily="2" charset="-122"/>
              </a:rPr>
              <a:t>为</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(962148</a:t>
            </a:r>
            <a:r>
              <a:rPr lang="en-US" altLang="zh-CN" sz="2400" dirty="0">
                <a:solidFill>
                  <a:schemeClr val="bg1"/>
                </a:solidFill>
                <a:latin typeface="方正喵呜体" panose="02010600010101010101" pitchFamily="2" charset="-122"/>
                <a:ea typeface="方正喵呜体" panose="02010600010101010101" pitchFamily="2" charset="-122"/>
              </a:rPr>
              <a:t>) = 962148 % 23 = 12</a:t>
            </a:r>
            <a:r>
              <a:rPr lang="zh-CN" altLang="en-US" sz="2400" dirty="0">
                <a:solidFill>
                  <a:schemeClr val="bg1"/>
                </a:solidFill>
                <a:latin typeface="方正喵呜体" panose="02010600010101010101" pitchFamily="2" charset="-122"/>
                <a:ea typeface="方正喵呜体" panose="02010600010101010101" pitchFamily="2" charset="-122"/>
              </a:rPr>
              <a:t>。</a:t>
            </a:r>
          </a:p>
          <a:p>
            <a:pPr>
              <a:lnSpc>
                <a:spcPct val="110000"/>
              </a:lnSpc>
              <a:buClrTx/>
              <a:buSzPct val="50000"/>
            </a:pPr>
            <a:r>
              <a:rPr lang="zh-CN" altLang="en-US" sz="2400" dirty="0">
                <a:solidFill>
                  <a:schemeClr val="bg1"/>
                </a:solidFill>
                <a:latin typeface="方正喵呜体" panose="02010600010101010101" pitchFamily="2" charset="-122"/>
                <a:ea typeface="方正喵呜体" panose="02010600010101010101" pitchFamily="2" charset="-122"/>
              </a:rPr>
              <a:t>可按计算出的地址存放记录。注意</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使用散列函数计算出的地址范围是 </a:t>
            </a:r>
            <a:r>
              <a:rPr lang="en-US" altLang="zh-CN" sz="2400" dirty="0">
                <a:solidFill>
                  <a:schemeClr val="bg1"/>
                </a:solidFill>
                <a:latin typeface="方正喵呜体" panose="02010600010101010101" pitchFamily="2" charset="-122"/>
                <a:ea typeface="方正喵呜体" panose="02010600010101010101" pitchFamily="2" charset="-122"/>
              </a:rPr>
              <a:t>0 </a:t>
            </a:r>
            <a:r>
              <a:rPr lang="zh-CN" altLang="en-US" sz="2400" dirty="0">
                <a:solidFill>
                  <a:schemeClr val="bg1"/>
                </a:solidFill>
                <a:latin typeface="方正喵呜体" panose="02010600010101010101" pitchFamily="2" charset="-122"/>
                <a:ea typeface="方正喵呜体" panose="02010600010101010101" pitchFamily="2" charset="-122"/>
              </a:rPr>
              <a:t>到 </a:t>
            </a:r>
            <a:r>
              <a:rPr lang="en-US" altLang="zh-CN" sz="2400" dirty="0">
                <a:solidFill>
                  <a:schemeClr val="bg1"/>
                </a:solidFill>
                <a:latin typeface="方正喵呜体" panose="02010600010101010101" pitchFamily="2" charset="-122"/>
                <a:ea typeface="方正喵呜体" panose="02010600010101010101" pitchFamily="2" charset="-122"/>
              </a:rPr>
              <a:t>22</a:t>
            </a:r>
            <a:r>
              <a:rPr lang="zh-CN" altLang="en-US" sz="2400" dirty="0">
                <a:solidFill>
                  <a:schemeClr val="bg1"/>
                </a:solidFill>
                <a:latin typeface="方正喵呜体" panose="02010600010101010101" pitchFamily="2" charset="-122"/>
                <a:ea typeface="方正喵呜体" panose="02010600010101010101" pitchFamily="2" charset="-122"/>
              </a:rPr>
              <a:t>，而 </a:t>
            </a:r>
            <a:r>
              <a:rPr lang="en-US" altLang="zh-CN" sz="2400" dirty="0">
                <a:solidFill>
                  <a:schemeClr val="bg1"/>
                </a:solidFill>
                <a:latin typeface="方正喵呜体" panose="02010600010101010101" pitchFamily="2" charset="-122"/>
                <a:ea typeface="方正喵呜体" panose="02010600010101010101" pitchFamily="2" charset="-122"/>
              </a:rPr>
              <a:t>23</a:t>
            </a:r>
            <a:r>
              <a:rPr lang="zh-CN" altLang="en-US" sz="2400" dirty="0">
                <a:solidFill>
                  <a:schemeClr val="bg1"/>
                </a:solidFill>
                <a:latin typeface="方正喵呜体" panose="02010600010101010101" pitchFamily="2" charset="-122"/>
                <a:ea typeface="方正喵呜体" panose="02010600010101010101" pitchFamily="2" charset="-122"/>
              </a:rPr>
              <a:t>、</a:t>
            </a:r>
            <a:r>
              <a:rPr lang="en-US" altLang="zh-CN" sz="2400" dirty="0">
                <a:solidFill>
                  <a:schemeClr val="bg1"/>
                </a:solidFill>
                <a:latin typeface="方正喵呜体" panose="02010600010101010101" pitchFamily="2" charset="-122"/>
                <a:ea typeface="方正喵呜体" panose="02010600010101010101" pitchFamily="2" charset="-122"/>
              </a:rPr>
              <a:t>24 </a:t>
            </a:r>
            <a:r>
              <a:rPr lang="zh-CN" altLang="en-US" sz="2400" dirty="0">
                <a:solidFill>
                  <a:schemeClr val="bg1"/>
                </a:solidFill>
                <a:latin typeface="方正喵呜体" panose="02010600010101010101" pitchFamily="2" charset="-122"/>
                <a:ea typeface="方正喵呜体" panose="02010600010101010101" pitchFamily="2" charset="-122"/>
              </a:rPr>
              <a:t>这几个地址实际上不能用散列函数计算出来，只能在处理冲突时达到这些地址。</a:t>
            </a:r>
            <a:r>
              <a:rPr lang="zh-CN" altLang="en-US" sz="2400" dirty="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 </a:t>
            </a:r>
          </a:p>
          <a:p>
            <a:pPr>
              <a:lnSpc>
                <a:spcPct val="105000"/>
              </a:lnSpc>
              <a:buClr>
                <a:srgbClr val="FF7C80"/>
              </a:buClr>
              <a:buSzPct val="50000"/>
              <a:buFont typeface="Wingdings" pitchFamily="2" charset="2"/>
              <a:buNone/>
            </a:pPr>
            <a:endParaRPr lang="en-US" altLang="zh-CN" i="1"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874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3002" y="1236339"/>
            <a:ext cx="7834312" cy="4520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110000"/>
              <a:buFont typeface="Wingdings" panose="05000000000000000000" pitchFamily="2" charset="2"/>
              <a:buChar char=""/>
            </a:pPr>
            <a:r>
              <a:rPr lang="zh-CN" altLang="en-US" sz="3000" dirty="0" smtClean="0">
                <a:solidFill>
                  <a:srgbClr val="2959F3"/>
                </a:solidFill>
                <a:latin typeface="方正喵呜体" panose="02010600010101010101" pitchFamily="2" charset="-122"/>
                <a:ea typeface="方正喵呜体" panose="02010600010101010101" pitchFamily="2" charset="-122"/>
              </a:rPr>
              <a:t>平方取中法</a:t>
            </a:r>
          </a:p>
          <a:p>
            <a:pPr algn="just">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取关键字平方后的中间几位为散列地址。</a:t>
            </a:r>
            <a:r>
              <a:rPr lang="zh-CN" altLang="en-US" sz="3000" dirty="0" smtClean="0">
                <a:solidFill>
                  <a:schemeClr val="bg1"/>
                </a:solidFill>
                <a:latin typeface="方正喵呜体" panose="02010600010101010101" pitchFamily="2" charset="-122"/>
                <a:ea typeface="方正喵呜体" panose="02010600010101010101" pitchFamily="2" charset="-122"/>
              </a:rPr>
              <a:t>因为</a:t>
            </a:r>
            <a:r>
              <a:rPr lang="zh-CN" altLang="en-US" dirty="0" smtClean="0">
                <a:solidFill>
                  <a:schemeClr val="bg1"/>
                </a:solidFill>
                <a:latin typeface="方正喵呜体" panose="02010600010101010101" pitchFamily="2" charset="-122"/>
                <a:ea typeface="方正喵呜体" panose="02010600010101010101" pitchFamily="2" charset="-122"/>
              </a:rPr>
              <a:t>一个数</a:t>
            </a:r>
            <a:r>
              <a:rPr lang="zh-CN" altLang="en-US" sz="3000" dirty="0" smtClean="0">
                <a:solidFill>
                  <a:schemeClr val="bg1"/>
                </a:solidFill>
                <a:latin typeface="方正喵呜体" panose="02010600010101010101" pitchFamily="2" charset="-122"/>
                <a:ea typeface="方正喵呜体" panose="02010600010101010101" pitchFamily="2" charset="-122"/>
              </a:rPr>
              <a:t>平方后的中间几位数和数的每一位都相关，由此使随机分布的关键字得到的哈希地址也是随机的。取得位数由表长决定。</a:t>
            </a:r>
          </a:p>
          <a:p>
            <a:pPr algn="just">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在平方取中法中</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一般取散列地址为</a:t>
            </a:r>
            <a:r>
              <a:rPr lang="en-US" altLang="zh-CN" sz="3000" dirty="0" smtClean="0">
                <a:solidFill>
                  <a:schemeClr val="bg1"/>
                </a:solidFill>
                <a:latin typeface="方正喵呜体" panose="02010600010101010101" pitchFamily="2" charset="-122"/>
                <a:ea typeface="方正喵呜体" panose="02010600010101010101" pitchFamily="2" charset="-122"/>
              </a:rPr>
              <a:t>8</a:t>
            </a:r>
            <a:r>
              <a:rPr lang="zh-CN" altLang="en-US" sz="3000" dirty="0" smtClean="0">
                <a:solidFill>
                  <a:schemeClr val="bg1"/>
                </a:solidFill>
                <a:latin typeface="方正喵呜体" panose="02010600010101010101" pitchFamily="2" charset="-122"/>
                <a:ea typeface="方正喵呜体" panose="02010600010101010101" pitchFamily="2" charset="-122"/>
              </a:rPr>
              <a:t>的某次幂。例如</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若散列地址总数取为 </a:t>
            </a:r>
            <a:r>
              <a:rPr lang="en-US" altLang="zh-CN" sz="3000" i="1" dirty="0" smtClean="0">
                <a:solidFill>
                  <a:schemeClr val="bg1"/>
                </a:solidFill>
                <a:latin typeface="方正喵呜体" panose="02010600010101010101" pitchFamily="2" charset="-122"/>
                <a:ea typeface="方正喵呜体" panose="02010600010101010101" pitchFamily="2" charset="-122"/>
              </a:rPr>
              <a:t>m</a:t>
            </a:r>
            <a:r>
              <a:rPr lang="en-US" altLang="zh-CN" sz="3000" dirty="0" smtClean="0">
                <a:solidFill>
                  <a:schemeClr val="bg1"/>
                </a:solidFill>
                <a:latin typeface="方正喵呜体" panose="02010600010101010101" pitchFamily="2" charset="-122"/>
                <a:ea typeface="方正喵呜体" panose="02010600010101010101" pitchFamily="2" charset="-122"/>
              </a:rPr>
              <a:t> = 8</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，则对内码的平方数取中间的 </a:t>
            </a:r>
            <a:r>
              <a:rPr lang="en-US" altLang="zh-CN" sz="3000" i="1" dirty="0" smtClean="0">
                <a:solidFill>
                  <a:schemeClr val="bg1"/>
                </a:solidFill>
                <a:latin typeface="方正喵呜体" panose="02010600010101010101" pitchFamily="2" charset="-122"/>
                <a:ea typeface="方正喵呜体" panose="02010600010101010101" pitchFamily="2" charset="-122"/>
              </a:rPr>
              <a:t>r </a:t>
            </a:r>
            <a:r>
              <a:rPr lang="zh-CN" altLang="en-US" sz="3000" dirty="0" smtClean="0">
                <a:solidFill>
                  <a:schemeClr val="bg1"/>
                </a:solidFill>
                <a:latin typeface="方正喵呜体" panose="02010600010101010101" pitchFamily="2" charset="-122"/>
                <a:ea typeface="方正喵呜体" panose="02010600010101010101" pitchFamily="2" charset="-122"/>
              </a:rPr>
              <a:t>位。</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8892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26"/>
          <p:cNvGraphicFramePr>
            <a:graphicFrameLocks/>
          </p:cNvGraphicFramePr>
          <p:nvPr>
            <p:extLst>
              <p:ext uri="{D42A27DB-BD31-4B8C-83A1-F6EECF244321}">
                <p14:modId xmlns:p14="http://schemas.microsoft.com/office/powerpoint/2010/main" val="19644886"/>
              </p:ext>
            </p:extLst>
          </p:nvPr>
        </p:nvGraphicFramePr>
        <p:xfrm>
          <a:off x="458788" y="793750"/>
          <a:ext cx="8229600" cy="4632960"/>
        </p:xfrm>
        <a:graphic>
          <a:graphicData uri="http://schemas.openxmlformats.org/drawingml/2006/table">
            <a:tbl>
              <a:tblPr>
                <a:tableStyleId>{D7AC3CCA-C797-4891-BE02-D94E43425B78}</a:tableStyleId>
              </a:tblPr>
              <a:tblGrid>
                <a:gridCol w="1408112">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163888">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标识符</a:t>
                      </a:r>
                      <a:endParaRPr kumimoji="0" lang="zh-CN" altLang="en-US" sz="2400" b="0"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内码</a:t>
                      </a:r>
                      <a:endParaRPr kumimoji="0" lang="zh-CN" altLang="en-US" sz="2400" b="0"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内码平方</a:t>
                      </a:r>
                      <a:endParaRPr kumimoji="0" lang="zh-CN" altLang="en-US" sz="2400" b="0"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u="none" strike="noStrike" cap="none" normalizeH="0" baseline="0" dirty="0" smtClean="0">
                          <a:ln>
                            <a:noFill/>
                          </a:ln>
                          <a:effectLst/>
                          <a:latin typeface="方正喵呜体" panose="02010600010101010101" pitchFamily="2" charset="-122"/>
                          <a:ea typeface="方正喵呜体" panose="02010600010101010101" pitchFamily="2" charset="-122"/>
                        </a:rPr>
                        <a:t>散列地址</a:t>
                      </a:r>
                      <a:endParaRPr kumimoji="0" lang="zh-CN" altLang="en-US" sz="2400" b="0"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horzOverflow="overflow"/>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A</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01</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sng" strike="noStrike" cap="none" normalizeH="0" baseline="0" dirty="0" smtClean="0">
                          <a:ln>
                            <a:noFill/>
                          </a:ln>
                          <a:effectLst/>
                        </a:rPr>
                        <a:t>01</a:t>
                      </a:r>
                      <a:endParaRPr kumimoji="0" lang="en-US" altLang="zh-CN" sz="2800" b="0" i="0" u="sng"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001</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A1</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0134</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2</a:t>
                      </a:r>
                      <a:r>
                        <a:rPr kumimoji="0" lang="en-US" altLang="zh-CN" sz="2800" u="sng" strike="noStrike" cap="none" normalizeH="0" baseline="0" dirty="0" smtClean="0">
                          <a:ln>
                            <a:noFill/>
                          </a:ln>
                          <a:effectLst/>
                        </a:rPr>
                        <a:t>042</a:t>
                      </a:r>
                      <a:r>
                        <a:rPr kumimoji="0" lang="en-US" altLang="zh-CN" sz="2800" u="none" strike="noStrike" cap="none" normalizeH="0" baseline="0" dirty="0" smtClean="0">
                          <a:ln>
                            <a:noFill/>
                          </a:ln>
                          <a:effectLst/>
                        </a:rPr>
                        <a:t>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042</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2"/>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A9</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3000" u="none" strike="noStrike" cap="none" normalizeH="0" baseline="0" dirty="0" smtClean="0">
                          <a:ln>
                            <a:noFill/>
                          </a:ln>
                          <a:effectLst/>
                        </a:rPr>
                        <a:t>0144</a:t>
                      </a:r>
                      <a:endParaRPr kumimoji="0" lang="en-US" altLang="zh-CN" sz="30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3000" u="none" strike="noStrike" cap="none" normalizeH="0" baseline="0" dirty="0" smtClean="0">
                          <a:ln>
                            <a:noFill/>
                          </a:ln>
                          <a:effectLst/>
                        </a:rPr>
                        <a:t>2</a:t>
                      </a:r>
                      <a:r>
                        <a:rPr kumimoji="0" lang="en-US" altLang="zh-CN" sz="3000" u="sng" strike="noStrike" cap="none" normalizeH="0" baseline="0" dirty="0" smtClean="0">
                          <a:ln>
                            <a:noFill/>
                          </a:ln>
                          <a:effectLst/>
                        </a:rPr>
                        <a:t>342</a:t>
                      </a:r>
                      <a:r>
                        <a:rPr kumimoji="0" lang="en-US" altLang="zh-CN" sz="3000" u="none" strike="noStrike" cap="none" normalizeH="0" baseline="0" dirty="0" smtClean="0">
                          <a:ln>
                            <a:noFill/>
                          </a:ln>
                          <a:effectLst/>
                        </a:rPr>
                        <a:t>0</a:t>
                      </a:r>
                      <a:endParaRPr kumimoji="0" lang="en-US" altLang="zh-CN" sz="30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3000" u="none" strike="noStrike" cap="none" normalizeH="0" baseline="0" smtClean="0">
                          <a:ln>
                            <a:noFill/>
                          </a:ln>
                          <a:effectLst/>
                        </a:rPr>
                        <a:t>342</a:t>
                      </a:r>
                      <a:endParaRPr kumimoji="0" lang="en-US" altLang="zh-CN" sz="30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3"/>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B</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02</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sng" strike="noStrike" cap="none" normalizeH="0" baseline="0" dirty="0" smtClean="0">
                          <a:ln>
                            <a:noFill/>
                          </a:ln>
                          <a:effectLst/>
                        </a:rPr>
                        <a:t>04</a:t>
                      </a:r>
                      <a:endParaRPr kumimoji="0" lang="en-US" altLang="zh-CN" sz="2800" b="0" i="0" u="sng"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004</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4"/>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DMAX</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04150130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21526</a:t>
                      </a:r>
                      <a:r>
                        <a:rPr kumimoji="0" lang="en-US" altLang="zh-CN" sz="2800" u="sng" strike="noStrike" cap="none" normalizeH="0" baseline="0" dirty="0" smtClean="0">
                          <a:ln>
                            <a:noFill/>
                          </a:ln>
                          <a:effectLst/>
                        </a:rPr>
                        <a:t>443</a:t>
                      </a:r>
                      <a:r>
                        <a:rPr kumimoji="0" lang="en-US" altLang="zh-CN" sz="2800" u="none" strike="noStrike" cap="none" normalizeH="0" baseline="0" dirty="0" smtClean="0">
                          <a:ln>
                            <a:noFill/>
                          </a:ln>
                          <a:effectLst/>
                        </a:rPr>
                        <a:t>617100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443</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5"/>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DMAX1</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0415013034</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526447</a:t>
                      </a:r>
                      <a:r>
                        <a:rPr kumimoji="0" lang="en-US" altLang="zh-CN" sz="2800" u="sng" strike="noStrike" cap="none" normalizeH="0" baseline="0" dirty="0" smtClean="0">
                          <a:ln>
                            <a:noFill/>
                          </a:ln>
                          <a:effectLst/>
                        </a:rPr>
                        <a:t>352</a:t>
                      </a:r>
                      <a:r>
                        <a:rPr kumimoji="0" lang="en-US" altLang="zh-CN" sz="2800" u="none" strike="noStrike" cap="none" normalizeH="0" baseline="0" dirty="0" smtClean="0">
                          <a:ln>
                            <a:noFill/>
                          </a:ln>
                          <a:effectLst/>
                        </a:rPr>
                        <a:t>2151420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352</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6"/>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AMAX</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01150130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1354</a:t>
                      </a:r>
                      <a:r>
                        <a:rPr kumimoji="0" lang="en-US" altLang="zh-CN" sz="2800" u="sng" strike="noStrike" cap="none" normalizeH="0" baseline="0" dirty="0" smtClean="0">
                          <a:ln>
                            <a:noFill/>
                          </a:ln>
                          <a:effectLst/>
                        </a:rPr>
                        <a:t>236</a:t>
                      </a:r>
                      <a:r>
                        <a:rPr kumimoji="0" lang="en-US" altLang="zh-CN" sz="2800" u="none" strike="noStrike" cap="none" normalizeH="0" baseline="0" dirty="0" smtClean="0">
                          <a:ln>
                            <a:noFill/>
                          </a:ln>
                          <a:effectLst/>
                        </a:rPr>
                        <a:t>17100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236</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7"/>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smtClean="0">
                          <a:ln>
                            <a:noFill/>
                          </a:ln>
                          <a:effectLst/>
                        </a:rPr>
                        <a:t>AMAX1</a:t>
                      </a:r>
                      <a:endParaRPr kumimoji="0" lang="en-US" altLang="zh-CN" sz="2800" b="0" i="0" u="none" strike="noStrike" cap="none" normalizeH="0" baseline="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0115013034</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345424</a:t>
                      </a:r>
                      <a:r>
                        <a:rPr kumimoji="0" lang="en-US" altLang="zh-CN" sz="2800" u="sng" strike="noStrike" cap="none" normalizeH="0" baseline="0" dirty="0" smtClean="0">
                          <a:ln>
                            <a:noFill/>
                          </a:ln>
                          <a:effectLst/>
                        </a:rPr>
                        <a:t>652</a:t>
                      </a:r>
                      <a:r>
                        <a:rPr kumimoji="0" lang="en-US" altLang="zh-CN" sz="2800" u="none" strike="noStrike" cap="none" normalizeH="0" baseline="0" dirty="0" smtClean="0">
                          <a:ln>
                            <a:noFill/>
                          </a:ln>
                          <a:effectLst/>
                        </a:rPr>
                        <a:t>2151420</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u="none" strike="noStrike" cap="none" normalizeH="0" baseline="0" dirty="0" smtClean="0">
                          <a:ln>
                            <a:noFill/>
                          </a:ln>
                          <a:effectLst/>
                        </a:rPr>
                        <a:t>652</a:t>
                      </a:r>
                      <a:endParaRPr kumimoji="0" lang="en-US" altLang="zh-CN" sz="2800" b="0" i="0" u="none" strike="noStrike" cap="none" normalizeH="0" baseline="0" dirty="0" smtClean="0">
                        <a:ln>
                          <a:noFill/>
                        </a:ln>
                        <a:solidFill>
                          <a:schemeClr val="bg1"/>
                        </a:solidFill>
                        <a:effectLst/>
                        <a:latin typeface="Times New Roman" pitchFamily="18" charset="0"/>
                        <a:ea typeface="仿宋_GB2312" pitchFamily="49" charset="-122"/>
                      </a:endParaRPr>
                    </a:p>
                  </a:txBody>
                  <a:tcP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728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7719" y="578013"/>
            <a:ext cx="7961313" cy="5867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110000"/>
              <a:buFont typeface="Wingdings" panose="05000000000000000000" pitchFamily="2" charset="2"/>
              <a:buChar char=""/>
            </a:pPr>
            <a:r>
              <a:rPr lang="en-US" altLang="zh-CN" dirty="0" smtClean="0">
                <a:solidFill>
                  <a:srgbClr val="2959F3"/>
                </a:solidFill>
                <a:latin typeface="方正喵呜体" panose="02010600010101010101" pitchFamily="2" charset="-122"/>
                <a:ea typeface="方正喵呜体" panose="02010600010101010101" pitchFamily="2" charset="-122"/>
              </a:rPr>
              <a:t> </a:t>
            </a:r>
            <a:r>
              <a:rPr lang="zh-CN" altLang="en-US" dirty="0" smtClean="0">
                <a:solidFill>
                  <a:srgbClr val="2959F3"/>
                </a:solidFill>
                <a:latin typeface="方正喵呜体" panose="02010600010101010101" pitchFamily="2" charset="-122"/>
                <a:ea typeface="方正喵呜体" panose="02010600010101010101" pitchFamily="2" charset="-122"/>
              </a:rPr>
              <a:t>折叠法</a:t>
            </a:r>
          </a:p>
          <a:p>
            <a:pPr>
              <a:lnSpc>
                <a:spcPct val="105000"/>
              </a:lnSpc>
              <a:buClr>
                <a:schemeClr val="tx1"/>
              </a:buClr>
              <a:buSzPct val="50000"/>
              <a:buFont typeface="Wingdings"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此方法把关键字自左到右分成位数相等的几部分</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每一部分的位数应与散列表地址位数相同</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只有最后一部分的位数可以短一些。</a:t>
            </a:r>
          </a:p>
          <a:p>
            <a:pPr>
              <a:lnSpc>
                <a:spcPct val="105000"/>
              </a:lnSpc>
              <a:buClr>
                <a:schemeClr val="tx1"/>
              </a:buClr>
              <a:buSzPct val="50000"/>
              <a:buFont typeface="Wingdings"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把这些部分的数据叠加起来</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就可以得到具有该关键字的记录的散列地址。</a:t>
            </a:r>
          </a:p>
          <a:p>
            <a:pPr>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有两种叠加方法：</a:t>
            </a:r>
          </a:p>
          <a:p>
            <a:pPr lvl="1">
              <a:lnSpc>
                <a:spcPct val="105000"/>
              </a:lnSpc>
              <a:buClr>
                <a:schemeClr val="tx1"/>
              </a:buClr>
              <a:buSzPct val="85000"/>
              <a:buFont typeface="Wingdings" pitchFamily="2" charset="2"/>
              <a:buChar char="v"/>
            </a:pPr>
            <a:r>
              <a:rPr lang="zh-CN" altLang="en-US" sz="2800" dirty="0" smtClean="0">
                <a:solidFill>
                  <a:schemeClr val="bg1"/>
                </a:solidFill>
                <a:latin typeface="方正喵呜体" panose="02010600010101010101" pitchFamily="2" charset="-122"/>
                <a:ea typeface="方正喵呜体" panose="02010600010101010101" pitchFamily="2" charset="-122"/>
              </a:rPr>
              <a:t> 移位法：把各部分最后一位对齐相加；</a:t>
            </a:r>
          </a:p>
          <a:p>
            <a:pPr lvl="1">
              <a:lnSpc>
                <a:spcPct val="105000"/>
              </a:lnSpc>
              <a:buClr>
                <a:schemeClr val="tx1"/>
              </a:buClr>
              <a:buSzPct val="85000"/>
              <a:buFont typeface="Wingdings" pitchFamily="2" charset="2"/>
              <a:buChar char="v"/>
            </a:pPr>
            <a:r>
              <a:rPr lang="zh-CN" altLang="en-US" sz="2800" dirty="0" smtClean="0">
                <a:solidFill>
                  <a:schemeClr val="bg1"/>
                </a:solidFill>
                <a:latin typeface="方正喵呜体" panose="02010600010101010101" pitchFamily="2" charset="-122"/>
                <a:ea typeface="方正喵呜体" panose="02010600010101010101" pitchFamily="2" charset="-122"/>
              </a:rPr>
              <a:t> 分界法：各部分不折断，沿各部分的分界来回折叠</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zh-CN" altLang="en-US" sz="2800" dirty="0" smtClean="0">
                <a:solidFill>
                  <a:schemeClr val="bg1"/>
                </a:solidFill>
                <a:latin typeface="方正喵呜体" panose="02010600010101010101" pitchFamily="2" charset="-122"/>
                <a:ea typeface="方正喵呜体" panose="02010600010101010101" pitchFamily="2" charset="-122"/>
              </a:rPr>
              <a:t>然后对齐相加。</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8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041188" y="3050952"/>
            <a:ext cx="7429898" cy="2352553"/>
            <a:chOff x="480" y="2470"/>
            <a:chExt cx="4330" cy="975"/>
          </a:xfrm>
        </p:grpSpPr>
        <p:grpSp>
          <p:nvGrpSpPr>
            <p:cNvPr id="3" name="Group 4"/>
            <p:cNvGrpSpPr>
              <a:grpSpLocks/>
            </p:cNvGrpSpPr>
            <p:nvPr/>
          </p:nvGrpSpPr>
          <p:grpSpPr bwMode="auto">
            <a:xfrm>
              <a:off x="480" y="2470"/>
              <a:ext cx="1938" cy="951"/>
              <a:chOff x="1049" y="2956"/>
              <a:chExt cx="1938" cy="951"/>
            </a:xfrm>
          </p:grpSpPr>
          <p:sp>
            <p:nvSpPr>
              <p:cNvPr id="13" name="Text Box 5"/>
              <p:cNvSpPr txBox="1">
                <a:spLocks noChangeArrowheads="1"/>
              </p:cNvSpPr>
              <p:nvPr/>
            </p:nvSpPr>
            <p:spPr bwMode="auto">
              <a:xfrm>
                <a:off x="1333" y="2956"/>
                <a:ext cx="591"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5 8 6 4</a:t>
                </a:r>
              </a:p>
            </p:txBody>
          </p:sp>
          <p:grpSp>
            <p:nvGrpSpPr>
              <p:cNvPr id="14" name="Group 6"/>
              <p:cNvGrpSpPr>
                <a:grpSpLocks/>
              </p:cNvGrpSpPr>
              <p:nvPr/>
            </p:nvGrpSpPr>
            <p:grpSpPr bwMode="auto">
              <a:xfrm>
                <a:off x="1049" y="3150"/>
                <a:ext cx="1938" cy="757"/>
                <a:chOff x="1049" y="3150"/>
                <a:chExt cx="1938" cy="757"/>
              </a:xfrm>
            </p:grpSpPr>
            <p:sp>
              <p:nvSpPr>
                <p:cNvPr id="18" name="Text Box 10"/>
                <p:cNvSpPr txBox="1">
                  <a:spLocks noChangeArrowheads="1"/>
                </p:cNvSpPr>
                <p:nvPr/>
              </p:nvSpPr>
              <p:spPr bwMode="auto">
                <a:xfrm>
                  <a:off x="1215" y="3517"/>
                  <a:ext cx="721" cy="191"/>
                </a:xfrm>
                <a:prstGeom prst="rect">
                  <a:avLst/>
                </a:prstGeom>
                <a:noFill/>
                <a:ln w="9525">
                  <a:noFill/>
                  <a:miter lim="800000"/>
                  <a:headEnd/>
                  <a:tailEnd/>
                </a:ln>
              </p:spPr>
              <p:txBody>
                <a:bodyPr wrap="none">
                  <a:spAutoFit/>
                </a:bodyPr>
                <a:lstStyle/>
                <a:p>
                  <a:r>
                    <a:rPr lang="en-US" altLang="zh-CN" sz="2400" dirty="0">
                      <a:solidFill>
                        <a:srgbClr val="C00000"/>
                      </a:solidFill>
                      <a:latin typeface="方正喵呜体" panose="02010600010101010101" pitchFamily="2" charset="-122"/>
                      <a:ea typeface="方正喵呜体" panose="02010600010101010101" pitchFamily="2" charset="-122"/>
                    </a:rPr>
                    <a:t>1</a:t>
                  </a:r>
                  <a:r>
                    <a:rPr lang="en-US" altLang="zh-CN" sz="2400" dirty="0">
                      <a:solidFill>
                        <a:schemeClr val="bg1"/>
                      </a:solidFill>
                      <a:latin typeface="方正喵呜体" panose="02010600010101010101" pitchFamily="2" charset="-122"/>
                      <a:ea typeface="方正喵呜体" panose="02010600010101010101" pitchFamily="2" charset="-122"/>
                    </a:rPr>
                    <a:t> 0 0 8 8</a:t>
                  </a:r>
                </a:p>
              </p:txBody>
            </p:sp>
            <p:sp>
              <p:nvSpPr>
                <p:cNvPr id="15" name="Text Box 7"/>
                <p:cNvSpPr txBox="1">
                  <a:spLocks noChangeArrowheads="1"/>
                </p:cNvSpPr>
                <p:nvPr/>
              </p:nvSpPr>
              <p:spPr bwMode="auto">
                <a:xfrm>
                  <a:off x="1321" y="3150"/>
                  <a:ext cx="608"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4 2 2 0</a:t>
                  </a:r>
                </a:p>
              </p:txBody>
            </p:sp>
            <p:sp>
              <p:nvSpPr>
                <p:cNvPr id="16" name="Text Box 8"/>
                <p:cNvSpPr txBox="1">
                  <a:spLocks noChangeArrowheads="1"/>
                </p:cNvSpPr>
                <p:nvPr/>
              </p:nvSpPr>
              <p:spPr bwMode="auto">
                <a:xfrm>
                  <a:off x="1584" y="3306"/>
                  <a:ext cx="329"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0 4</a:t>
                  </a:r>
                </a:p>
              </p:txBody>
            </p:sp>
            <p:sp>
              <p:nvSpPr>
                <p:cNvPr id="17" name="Line 9"/>
                <p:cNvSpPr>
                  <a:spLocks noChangeShapeType="1"/>
                </p:cNvSpPr>
                <p:nvPr/>
              </p:nvSpPr>
              <p:spPr bwMode="auto">
                <a:xfrm>
                  <a:off x="1055" y="3517"/>
                  <a:ext cx="869" cy="0"/>
                </a:xfrm>
                <a:prstGeom prst="line">
                  <a:avLst/>
                </a:prstGeom>
                <a:noFill/>
                <a:ln w="28575">
                  <a:solidFill>
                    <a:schemeClr val="bg1"/>
                  </a:solidFill>
                  <a:round/>
                  <a:headEnd/>
                  <a:tailEnd/>
                </a:ln>
              </p:spPr>
              <p:txBody>
                <a:bodyPr wrap="none" anchor="ctr"/>
                <a:lstStyle/>
                <a:p>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9" name="Text Box 11"/>
                <p:cNvSpPr txBox="1">
                  <a:spLocks noChangeArrowheads="1"/>
                </p:cNvSpPr>
                <p:nvPr/>
              </p:nvSpPr>
              <p:spPr bwMode="auto">
                <a:xfrm>
                  <a:off x="1049" y="3716"/>
                  <a:ext cx="924"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H(key)=0088</a:t>
                  </a:r>
                </a:p>
              </p:txBody>
            </p:sp>
            <p:sp>
              <p:nvSpPr>
                <p:cNvPr id="20" name="AutoShape 12"/>
                <p:cNvSpPr>
                  <a:spLocks noChangeArrowheads="1"/>
                </p:cNvSpPr>
                <p:nvPr/>
              </p:nvSpPr>
              <p:spPr bwMode="auto">
                <a:xfrm>
                  <a:off x="2075" y="3256"/>
                  <a:ext cx="912" cy="269"/>
                </a:xfrm>
                <a:prstGeom prst="wedgeEllipseCallout">
                  <a:avLst>
                    <a:gd name="adj1" fmla="val -44958"/>
                    <a:gd name="adj2" fmla="val 65324"/>
                  </a:avLst>
                </a:prstGeom>
                <a:noFill/>
                <a:ln w="9525">
                  <a:solidFill>
                    <a:schemeClr val="bg1"/>
                  </a:solidFill>
                  <a:miter lim="800000"/>
                  <a:headEnd/>
                  <a:tailEnd/>
                </a:ln>
              </p:spPr>
              <p:txBody>
                <a:bodyPr wrap="none" anchor="ctr">
                  <a:spAutoFit/>
                </a:bodyPr>
                <a:lstStyle/>
                <a:p>
                  <a:pPr algn="ctr"/>
                  <a:r>
                    <a:rPr lang="zh-CN" altLang="en-US" sz="2400" dirty="0" smtClean="0">
                      <a:solidFill>
                        <a:schemeClr val="bg1"/>
                      </a:solidFill>
                      <a:latin typeface="方正喵呜体" panose="02010600010101010101" pitchFamily="2" charset="-122"/>
                      <a:ea typeface="方正喵呜体" panose="02010600010101010101" pitchFamily="2" charset="-122"/>
                    </a:rPr>
                    <a:t>移位法</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grpSp>
        <p:grpSp>
          <p:nvGrpSpPr>
            <p:cNvPr id="4" name="Group 13"/>
            <p:cNvGrpSpPr>
              <a:grpSpLocks/>
            </p:cNvGrpSpPr>
            <p:nvPr/>
          </p:nvGrpSpPr>
          <p:grpSpPr bwMode="auto">
            <a:xfrm>
              <a:off x="2872" y="2499"/>
              <a:ext cx="1938" cy="946"/>
              <a:chOff x="1049" y="2961"/>
              <a:chExt cx="1938" cy="946"/>
            </a:xfrm>
          </p:grpSpPr>
          <p:sp>
            <p:nvSpPr>
              <p:cNvPr id="5" name="Text Box 14"/>
              <p:cNvSpPr txBox="1">
                <a:spLocks noChangeArrowheads="1"/>
              </p:cNvSpPr>
              <p:nvPr/>
            </p:nvSpPr>
            <p:spPr bwMode="auto">
              <a:xfrm>
                <a:off x="1321" y="2961"/>
                <a:ext cx="591"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5 8 6 4</a:t>
                </a:r>
              </a:p>
            </p:txBody>
          </p:sp>
          <p:grpSp>
            <p:nvGrpSpPr>
              <p:cNvPr id="6" name="Group 15"/>
              <p:cNvGrpSpPr>
                <a:grpSpLocks/>
              </p:cNvGrpSpPr>
              <p:nvPr/>
            </p:nvGrpSpPr>
            <p:grpSpPr bwMode="auto">
              <a:xfrm>
                <a:off x="1049" y="3150"/>
                <a:ext cx="1938" cy="757"/>
                <a:chOff x="1049" y="3150"/>
                <a:chExt cx="1938" cy="757"/>
              </a:xfrm>
            </p:grpSpPr>
            <p:sp>
              <p:nvSpPr>
                <p:cNvPr id="7" name="Text Box 16"/>
                <p:cNvSpPr txBox="1">
                  <a:spLocks noChangeArrowheads="1"/>
                </p:cNvSpPr>
                <p:nvPr/>
              </p:nvSpPr>
              <p:spPr bwMode="auto">
                <a:xfrm>
                  <a:off x="1321" y="3150"/>
                  <a:ext cx="608" cy="191"/>
                </a:xfrm>
                <a:prstGeom prst="rect">
                  <a:avLst/>
                </a:prstGeom>
                <a:noFill/>
                <a:ln w="9525">
                  <a:noFill/>
                  <a:miter lim="800000"/>
                  <a:headEnd/>
                  <a:tailEnd/>
                </a:ln>
              </p:spPr>
              <p:txBody>
                <a:bodyPr wrap="none">
                  <a:spAutoFit/>
                </a:bodyPr>
                <a:lstStyle/>
                <a:p>
                  <a:r>
                    <a:rPr lang="en-US" altLang="zh-CN" sz="2400">
                      <a:solidFill>
                        <a:schemeClr val="bg1"/>
                      </a:solidFill>
                      <a:latin typeface="方正喵呜体" panose="02010600010101010101" pitchFamily="2" charset="-122"/>
                      <a:ea typeface="方正喵呜体" panose="02010600010101010101" pitchFamily="2" charset="-122"/>
                    </a:rPr>
                    <a:t>0 2 2 4</a:t>
                  </a:r>
                </a:p>
              </p:txBody>
            </p:sp>
            <p:sp>
              <p:nvSpPr>
                <p:cNvPr id="8" name="Text Box 17"/>
                <p:cNvSpPr txBox="1">
                  <a:spLocks noChangeArrowheads="1"/>
                </p:cNvSpPr>
                <p:nvPr/>
              </p:nvSpPr>
              <p:spPr bwMode="auto">
                <a:xfrm>
                  <a:off x="1595" y="3313"/>
                  <a:ext cx="329" cy="191"/>
                </a:xfrm>
                <a:prstGeom prst="rect">
                  <a:avLst/>
                </a:prstGeom>
                <a:noFill/>
                <a:ln w="9525">
                  <a:noFill/>
                  <a:miter lim="800000"/>
                  <a:headEnd/>
                  <a:tailEnd/>
                </a:ln>
              </p:spPr>
              <p:txBody>
                <a:bodyPr wrap="none">
                  <a:spAutoFit/>
                </a:bodyPr>
                <a:lstStyle/>
                <a:p>
                  <a:r>
                    <a:rPr lang="en-US" altLang="zh-CN" sz="2400" dirty="0">
                      <a:solidFill>
                        <a:schemeClr val="bg1"/>
                      </a:solidFill>
                      <a:latin typeface="方正喵呜体" panose="02010600010101010101" pitchFamily="2" charset="-122"/>
                      <a:ea typeface="方正喵呜体" panose="02010600010101010101" pitchFamily="2" charset="-122"/>
                    </a:rPr>
                    <a:t>0 4</a:t>
                  </a:r>
                </a:p>
              </p:txBody>
            </p:sp>
            <p:sp>
              <p:nvSpPr>
                <p:cNvPr id="10" name="Text Box 19"/>
                <p:cNvSpPr txBox="1">
                  <a:spLocks noChangeArrowheads="1"/>
                </p:cNvSpPr>
                <p:nvPr/>
              </p:nvSpPr>
              <p:spPr bwMode="auto">
                <a:xfrm>
                  <a:off x="1172" y="3500"/>
                  <a:ext cx="792" cy="191"/>
                </a:xfrm>
                <a:prstGeom prst="rect">
                  <a:avLst/>
                </a:prstGeom>
                <a:noFill/>
                <a:ln w="9525">
                  <a:noFill/>
                  <a:miter lim="800000"/>
                  <a:headEnd/>
                  <a:tailEnd/>
                </a:ln>
              </p:spPr>
              <p:txBody>
                <a:bodyPr wrap="none">
                  <a:spAutoFit/>
                </a:bodyPr>
                <a:lstStyle/>
                <a:p>
                  <a:r>
                    <a:rPr lang="zh-CN" altLang="en-US" sz="2400" dirty="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6 0 9 2</a:t>
                  </a:r>
                </a:p>
              </p:txBody>
            </p:sp>
            <p:sp>
              <p:nvSpPr>
                <p:cNvPr id="9" name="Line 18"/>
                <p:cNvSpPr>
                  <a:spLocks noChangeShapeType="1"/>
                </p:cNvSpPr>
                <p:nvPr/>
              </p:nvSpPr>
              <p:spPr bwMode="auto">
                <a:xfrm>
                  <a:off x="1055" y="3517"/>
                  <a:ext cx="869" cy="0"/>
                </a:xfrm>
                <a:prstGeom prst="line">
                  <a:avLst/>
                </a:prstGeom>
                <a:noFill/>
                <a:ln w="28575">
                  <a:solidFill>
                    <a:schemeClr val="bg1"/>
                  </a:solidFill>
                  <a:round/>
                  <a:headEnd/>
                  <a:tailEnd/>
                </a:ln>
              </p:spPr>
              <p:txBody>
                <a:bodyPr wrap="none" anchor="ctr"/>
                <a:lstStyle/>
                <a:p>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 name="Text Box 20"/>
                <p:cNvSpPr txBox="1">
                  <a:spLocks noChangeArrowheads="1"/>
                </p:cNvSpPr>
                <p:nvPr/>
              </p:nvSpPr>
              <p:spPr bwMode="auto">
                <a:xfrm>
                  <a:off x="1049" y="3716"/>
                  <a:ext cx="944" cy="191"/>
                </a:xfrm>
                <a:prstGeom prst="rect">
                  <a:avLst/>
                </a:prstGeom>
                <a:noFill/>
                <a:ln w="9525">
                  <a:noFill/>
                  <a:miter lim="800000"/>
                  <a:headEnd/>
                  <a:tailEnd/>
                </a:ln>
              </p:spPr>
              <p:txBody>
                <a:bodyPr wrap="none">
                  <a:spAutoFit/>
                </a:bodyPr>
                <a:lstStyle/>
                <a:p>
                  <a:r>
                    <a:rPr lang="en-US" altLang="zh-CN" sz="2400">
                      <a:solidFill>
                        <a:schemeClr val="bg1"/>
                      </a:solidFill>
                      <a:latin typeface="方正喵呜体" panose="02010600010101010101" pitchFamily="2" charset="-122"/>
                      <a:ea typeface="方正喵呜体" panose="02010600010101010101" pitchFamily="2" charset="-122"/>
                    </a:rPr>
                    <a:t>H(key)=6092</a:t>
                  </a:r>
                </a:p>
              </p:txBody>
            </p:sp>
            <p:sp>
              <p:nvSpPr>
                <p:cNvPr id="12" name="AutoShape 21"/>
                <p:cNvSpPr>
                  <a:spLocks noChangeArrowheads="1"/>
                </p:cNvSpPr>
                <p:nvPr/>
              </p:nvSpPr>
              <p:spPr bwMode="auto">
                <a:xfrm>
                  <a:off x="2075" y="3256"/>
                  <a:ext cx="912" cy="269"/>
                </a:xfrm>
                <a:prstGeom prst="wedgeEllipseCallout">
                  <a:avLst>
                    <a:gd name="adj1" fmla="val -44958"/>
                    <a:gd name="adj2" fmla="val 65324"/>
                  </a:avLst>
                </a:prstGeom>
                <a:noFill/>
                <a:ln w="9525">
                  <a:solidFill>
                    <a:schemeClr val="bg1"/>
                  </a:solidFill>
                  <a:miter lim="800000"/>
                  <a:headEnd/>
                  <a:tailEnd/>
                </a:ln>
              </p:spPr>
              <p:txBody>
                <a:bodyPr wrap="none" anchor="ctr">
                  <a:spAutoFit/>
                </a:bodyPr>
                <a:lstStyle/>
                <a:p>
                  <a:pPr algn="ctr"/>
                  <a:r>
                    <a:rPr lang="zh-CN" altLang="en-US" sz="2400" dirty="0" smtClean="0">
                      <a:solidFill>
                        <a:schemeClr val="bg1"/>
                      </a:solidFill>
                      <a:latin typeface="方正喵呜体" panose="02010600010101010101" pitchFamily="2" charset="-122"/>
                      <a:ea typeface="方正喵呜体" panose="02010600010101010101" pitchFamily="2" charset="-122"/>
                    </a:rPr>
                    <a:t>分界法</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grpSp>
      </p:grpSp>
      <p:sp>
        <p:nvSpPr>
          <p:cNvPr id="21" name="Rectangle 2"/>
          <p:cNvSpPr txBox="1">
            <a:spLocks noChangeArrowheads="1"/>
          </p:cNvSpPr>
          <p:nvPr/>
        </p:nvSpPr>
        <p:spPr>
          <a:xfrm>
            <a:off x="791773" y="1739702"/>
            <a:ext cx="7679313" cy="1281089"/>
          </a:xfrm>
          <a:prstGeom prst="rect">
            <a:avLst/>
          </a:prstGeom>
        </p:spPr>
        <p:txBody>
          <a:bodyPr vert="horz">
            <a:normAutofit/>
          </a:bodyPr>
          <a:lstStyle/>
          <a:p>
            <a:pPr lvl="0" algn="l" fontAlgn="auto">
              <a:lnSpc>
                <a:spcPct val="105000"/>
              </a:lnSpc>
              <a:spcBef>
                <a:spcPct val="20000"/>
              </a:spcBef>
              <a:spcAft>
                <a:spcPts val="0"/>
              </a:spcAft>
              <a:buClr>
                <a:schemeClr val="tx1"/>
              </a:buClr>
              <a:buSzPct val="110000"/>
            </a:pPr>
            <a:r>
              <a:rPr lang="zh-CN" altLang="en-US" sz="2800" dirty="0" smtClean="0">
                <a:solidFill>
                  <a:schemeClr val="bg1"/>
                </a:solidFill>
                <a:latin typeface="方正喵呜体" panose="02010600010101010101" pitchFamily="2" charset="-122"/>
                <a:ea typeface="方正喵呜体" panose="02010600010101010101" pitchFamily="2" charset="-122"/>
              </a:rPr>
              <a:t>例： 设关键字为</a:t>
            </a:r>
            <a:r>
              <a:rPr lang="en-US" altLang="zh-CN" sz="2800" dirty="0" smtClean="0">
                <a:solidFill>
                  <a:schemeClr val="bg1"/>
                </a:solidFill>
                <a:latin typeface="方正喵呜体" panose="02010600010101010101" pitchFamily="2" charset="-122"/>
                <a:ea typeface="方正喵呜体" panose="02010600010101010101" pitchFamily="2" charset="-122"/>
              </a:rPr>
              <a:t>ISBN</a:t>
            </a:r>
            <a:r>
              <a:rPr lang="zh-CN" altLang="en-US" sz="2800" dirty="0" smtClean="0">
                <a:solidFill>
                  <a:schemeClr val="bg1"/>
                </a:solidFill>
                <a:latin typeface="方正喵呜体" panose="02010600010101010101" pitchFamily="2" charset="-122"/>
                <a:ea typeface="方正喵呜体" panose="02010600010101010101" pitchFamily="2" charset="-122"/>
              </a:rPr>
              <a:t>书号</a:t>
            </a:r>
            <a:r>
              <a:rPr lang="en-US" altLang="zh-CN" sz="2800" dirty="0" smtClean="0">
                <a:solidFill>
                  <a:schemeClr val="bg1"/>
                </a:solidFill>
                <a:latin typeface="方正喵呜体" panose="02010600010101010101" pitchFamily="2" charset="-122"/>
                <a:ea typeface="方正喵呜体" panose="02010600010101010101" pitchFamily="2" charset="-122"/>
              </a:rPr>
              <a:t>0-442-20586-4</a:t>
            </a:r>
            <a:r>
              <a:rPr lang="zh-CN" altLang="en-US" sz="2800" dirty="0" smtClean="0">
                <a:solidFill>
                  <a:schemeClr val="bg1"/>
                </a:solidFill>
                <a:latin typeface="方正喵呜体" panose="02010600010101010101" pitchFamily="2" charset="-122"/>
                <a:ea typeface="方正喵呜体" panose="02010600010101010101" pitchFamily="2" charset="-122"/>
              </a:rPr>
              <a:t>，哈希地址位数为</a:t>
            </a:r>
            <a:r>
              <a:rPr lang="en-US" altLang="zh-CN" sz="2800" dirty="0" smtClean="0">
                <a:solidFill>
                  <a:schemeClr val="bg1"/>
                </a:solidFill>
                <a:latin typeface="方正喵呜体" panose="02010600010101010101" pitchFamily="2" charset="-122"/>
                <a:ea typeface="方正喵呜体" panose="02010600010101010101" pitchFamily="2" charset="-122"/>
              </a:rPr>
              <a:t>4 </a:t>
            </a:r>
            <a:r>
              <a:rPr lang="zh-CN" altLang="en-US" sz="2800" dirty="0" smtClean="0">
                <a:solidFill>
                  <a:schemeClr val="bg1"/>
                </a:solidFill>
                <a:latin typeface="方正喵呜体" panose="02010600010101010101" pitchFamily="2" charset="-122"/>
                <a:ea typeface="方正喵呜体" panose="02010600010101010101" pitchFamily="2" charset="-122"/>
              </a:rPr>
              <a:t>。两种不同的地址计算方法如下：</a:t>
            </a:r>
            <a:endParaRPr kumimoji="0" lang="zh-CN" altLang="en-US" sz="2800" i="0" u="none" strike="noStrike" kern="1200" cap="none" spc="0" normalizeH="0" baseline="0" noProof="0" dirty="0">
              <a:ln>
                <a:noFill/>
              </a:ln>
              <a:solidFill>
                <a:schemeClr val="bg1"/>
              </a:solidFill>
              <a:effectLst/>
              <a:uLnTx/>
              <a:uFillTx/>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27130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08125" y="722137"/>
            <a:ext cx="86868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dirty="0" smtClean="0">
                <a:solidFill>
                  <a:schemeClr val="bg1"/>
                </a:solidFill>
                <a:latin typeface="方正喵呜体" panose="02010600010101010101" pitchFamily="2" charset="-122"/>
                <a:ea typeface="方正喵呜体" panose="02010600010101010101" pitchFamily="2" charset="-122"/>
                <a:cs typeface="Times New Roman" pitchFamily="18" charset="0"/>
              </a:rPr>
              <a:t>哈希表处理</a:t>
            </a:r>
            <a:r>
              <a:rPr kumimoji="1" lang="zh-CN" altLang="en-US" sz="3600" dirty="0" smtClean="0">
                <a:solidFill>
                  <a:srgbClr val="C00000"/>
                </a:solidFill>
                <a:latin typeface="方正喵呜体" panose="02010600010101010101" pitchFamily="2" charset="-122"/>
                <a:ea typeface="方正喵呜体" panose="02010600010101010101" pitchFamily="2" charset="-122"/>
                <a:cs typeface="Times New Roman" pitchFamily="18" charset="0"/>
              </a:rPr>
              <a:t>冲突</a:t>
            </a:r>
            <a:r>
              <a:rPr kumimoji="1" lang="zh-CN" altLang="en-US" sz="3600" dirty="0" smtClean="0">
                <a:solidFill>
                  <a:schemeClr val="bg1"/>
                </a:solidFill>
                <a:latin typeface="方正喵呜体" panose="02010600010101010101" pitchFamily="2" charset="-122"/>
                <a:ea typeface="方正喵呜体" panose="02010600010101010101" pitchFamily="2" charset="-122"/>
                <a:cs typeface="Times New Roman" pitchFamily="18" charset="0"/>
              </a:rPr>
              <a:t>的方法</a:t>
            </a:r>
            <a:endParaRPr kumimoji="1" lang="zh-CN" altLang="en-US" sz="3600" dirty="0">
              <a:solidFill>
                <a:schemeClr val="bg1"/>
              </a:solidFill>
              <a:latin typeface="方正喵呜体" panose="02010600010101010101" pitchFamily="2" charset="-122"/>
              <a:ea typeface="方正喵呜体" panose="02010600010101010101" pitchFamily="2" charset="-122"/>
              <a:cs typeface="Times New Roman" pitchFamily="18" charset="0"/>
            </a:endParaRPr>
          </a:p>
        </p:txBody>
      </p:sp>
      <p:sp>
        <p:nvSpPr>
          <p:cNvPr id="3" name="Rectangle 5"/>
          <p:cNvSpPr txBox="1">
            <a:spLocks noChangeArrowheads="1"/>
          </p:cNvSpPr>
          <p:nvPr/>
        </p:nvSpPr>
        <p:spPr>
          <a:xfrm>
            <a:off x="530064" y="1802914"/>
            <a:ext cx="8210872" cy="466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0000"/>
            </a:pPr>
            <a:r>
              <a:rPr kumimoji="1" lang="zh-CN" altLang="en-US" sz="2400" dirty="0" smtClean="0">
                <a:solidFill>
                  <a:schemeClr val="bg1"/>
                </a:solidFill>
                <a:latin typeface="方正喵呜体" panose="02010600010101010101" pitchFamily="2" charset="-122"/>
                <a:ea typeface="方正喵呜体" panose="02010600010101010101" pitchFamily="2" charset="-122"/>
              </a:rPr>
              <a:t>处理冲突的方法</a:t>
            </a:r>
            <a:endParaRPr kumimoji="1" lang="en-US" altLang="zh-CN" sz="2400" dirty="0" smtClean="0">
              <a:solidFill>
                <a:schemeClr val="bg1"/>
              </a:solidFill>
              <a:latin typeface="方正喵呜体" panose="02010600010101010101" pitchFamily="2" charset="-122"/>
              <a:ea typeface="方正喵呜体" panose="02010600010101010101" pitchFamily="2" charset="-122"/>
            </a:endParaRPr>
          </a:p>
          <a:p>
            <a:pPr marL="448056" lvl="1" indent="0">
              <a:buClr>
                <a:schemeClr val="tx1"/>
              </a:buClr>
              <a:buSzPct val="50000"/>
              <a:buFont typeface="Arial" panose="020B0604020202020204" pitchFamily="34" charset="0"/>
              <a:buNone/>
            </a:pPr>
            <a:r>
              <a:rPr kumimoji="1" lang="zh-CN" altLang="en-US" dirty="0" smtClean="0">
                <a:solidFill>
                  <a:schemeClr val="bg1"/>
                </a:solidFill>
                <a:latin typeface="方正喵呜体" panose="02010600010101010101" pitchFamily="2" charset="-122"/>
                <a:ea typeface="方正喵呜体" panose="02010600010101010101" pitchFamily="2" charset="-122"/>
              </a:rPr>
              <a:t>因为任一种散列函数也不能避免产生冲突，因此选择好的解决冲突的方法十分重要。</a:t>
            </a: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marL="448056" lvl="1" indent="0">
              <a:buClr>
                <a:schemeClr val="tx1"/>
              </a:buClr>
              <a:buSzPct val="100000"/>
              <a:buNone/>
            </a:pPr>
            <a:endParaRPr kumimoji="1" lang="en-US" altLang="zh-CN" dirty="0" smtClean="0">
              <a:solidFill>
                <a:srgbClr val="2959F3"/>
              </a:solidFill>
              <a:latin typeface="方正喵呜体" panose="02010600010101010101" pitchFamily="2" charset="-122"/>
              <a:ea typeface="方正喵呜体" panose="02010600010101010101" pitchFamily="2" charset="-122"/>
            </a:endParaRPr>
          </a:p>
          <a:p>
            <a:pPr marL="448056" lvl="1" indent="0">
              <a:buClr>
                <a:schemeClr val="tx1"/>
              </a:buClr>
              <a:buSzPct val="100000"/>
              <a:buNone/>
            </a:pPr>
            <a:r>
              <a:rPr kumimoji="1" lang="zh-CN" altLang="en-US" dirty="0" smtClean="0">
                <a:solidFill>
                  <a:srgbClr val="2959F3"/>
                </a:solidFill>
                <a:latin typeface="方正喵呜体" panose="02010600010101010101" pitchFamily="2" charset="-122"/>
                <a:ea typeface="方正喵呜体" panose="02010600010101010101" pitchFamily="2" charset="-122"/>
              </a:rPr>
              <a:t>开放定址法</a:t>
            </a:r>
            <a:endParaRPr kumimoji="1" lang="en-US" altLang="zh-CN" dirty="0" smtClean="0">
              <a:solidFill>
                <a:srgbClr val="2959F3"/>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r>
              <a:rPr kumimoji="1" lang="en-US" altLang="zh-CN" i="1" dirty="0" smtClean="0">
                <a:solidFill>
                  <a:schemeClr val="bg1"/>
                </a:solidFill>
                <a:latin typeface="方正喵呜体" panose="02010600010101010101" pitchFamily="2" charset="-122"/>
                <a:ea typeface="方正喵呜体" panose="02010600010101010101" pitchFamily="2" charset="-122"/>
              </a:rPr>
              <a:t>H</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a:t>
            </a:r>
            <a:r>
              <a:rPr kumimoji="1" lang="en-US" altLang="zh-CN" dirty="0" smtClean="0">
                <a:solidFill>
                  <a:schemeClr val="bg1"/>
                </a:solidFill>
                <a:latin typeface="方正喵呜体" panose="02010600010101010101" pitchFamily="2" charset="-122"/>
                <a:ea typeface="方正喵呜体" panose="02010600010101010101" pitchFamily="2" charset="-122"/>
              </a:rPr>
              <a:t> = ( </a:t>
            </a:r>
            <a:r>
              <a:rPr kumimoji="1" lang="en-US" altLang="zh-CN" i="1" dirty="0" smtClean="0">
                <a:solidFill>
                  <a:schemeClr val="bg1"/>
                </a:solidFill>
                <a:latin typeface="方正喵呜体" panose="02010600010101010101" pitchFamily="2" charset="-122"/>
                <a:ea typeface="方正喵呜体" panose="02010600010101010101" pitchFamily="2" charset="-122"/>
              </a:rPr>
              <a:t>H</a:t>
            </a:r>
            <a:r>
              <a:rPr kumimoji="1" lang="en-US" altLang="zh-CN" dirty="0" smtClean="0">
                <a:solidFill>
                  <a:schemeClr val="bg1"/>
                </a:solidFill>
                <a:latin typeface="方正喵呜体" panose="02010600010101010101" pitchFamily="2" charset="-122"/>
                <a:ea typeface="方正喵呜体" panose="02010600010101010101" pitchFamily="2" charset="-122"/>
              </a:rPr>
              <a:t>(</a:t>
            </a:r>
            <a:r>
              <a:rPr kumimoji="1" lang="en-US" altLang="zh-CN" i="1" dirty="0" smtClean="0">
                <a:solidFill>
                  <a:schemeClr val="bg1"/>
                </a:solidFill>
                <a:latin typeface="方正喵呜体" panose="02010600010101010101" pitchFamily="2" charset="-122"/>
                <a:ea typeface="方正喵呜体" panose="02010600010101010101" pitchFamily="2" charset="-122"/>
              </a:rPr>
              <a:t>key</a:t>
            </a:r>
            <a:r>
              <a:rPr kumimoji="1" lang="en-US" altLang="zh-CN" dirty="0" smtClean="0">
                <a:solidFill>
                  <a:schemeClr val="bg1"/>
                </a:solidFill>
                <a:latin typeface="方正喵呜体" panose="02010600010101010101" pitchFamily="2" charset="-122"/>
                <a:ea typeface="方正喵呜体" panose="02010600010101010101" pitchFamily="2" charset="-122"/>
              </a:rPr>
              <a:t>) + </a:t>
            </a:r>
            <a:r>
              <a:rPr kumimoji="1" lang="en-US" altLang="zh-CN" i="1" dirty="0" smtClean="0">
                <a:solidFill>
                  <a:schemeClr val="bg1"/>
                </a:solidFill>
                <a:latin typeface="方正喵呜体" panose="02010600010101010101" pitchFamily="2" charset="-122"/>
                <a:ea typeface="方正喵呜体" panose="02010600010101010101" pitchFamily="2" charset="-122"/>
              </a:rPr>
              <a:t>d</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 </a:t>
            </a:r>
            <a:r>
              <a:rPr kumimoji="1" lang="en-US" altLang="zh-CN" dirty="0" smtClean="0">
                <a:solidFill>
                  <a:schemeClr val="bg1"/>
                </a:solidFill>
                <a:latin typeface="方正喵呜体" panose="02010600010101010101" pitchFamily="2" charset="-122"/>
                <a:ea typeface="方正喵呜体" panose="02010600010101010101" pitchFamily="2" charset="-122"/>
              </a:rPr>
              <a:t>) % </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en-US" altLang="zh-CN" i="1" dirty="0" err="1" smtClean="0">
                <a:solidFill>
                  <a:schemeClr val="bg1"/>
                </a:solidFill>
                <a:latin typeface="方正喵呜体" panose="02010600010101010101" pitchFamily="2" charset="-122"/>
                <a:ea typeface="方正喵呜体" panose="02010600010101010101" pitchFamily="2" charset="-122"/>
              </a:rPr>
              <a:t>i</a:t>
            </a:r>
            <a:r>
              <a:rPr kumimoji="1" lang="en-US" altLang="zh-CN" dirty="0" smtClean="0">
                <a:solidFill>
                  <a:schemeClr val="bg1"/>
                </a:solidFill>
                <a:latin typeface="方正喵呜体" panose="02010600010101010101" pitchFamily="2" charset="-122"/>
                <a:ea typeface="方正喵呜体" panose="02010600010101010101" pitchFamily="2" charset="-122"/>
              </a:rPr>
              <a:t> = 1, 2, …, </a:t>
            </a:r>
            <a:r>
              <a:rPr kumimoji="1" lang="en-US" altLang="zh-CN" i="1" dirty="0" smtClean="0">
                <a:solidFill>
                  <a:schemeClr val="bg1"/>
                </a:solidFill>
                <a:latin typeface="方正喵呜体" panose="02010600010101010101" pitchFamily="2" charset="-122"/>
                <a:ea typeface="方正喵呜体" panose="02010600010101010101" pitchFamily="2" charset="-122"/>
              </a:rPr>
              <a:t>k</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en-US" altLang="zh-CN" i="1" dirty="0" smtClean="0">
                <a:solidFill>
                  <a:schemeClr val="bg1"/>
                </a:solidFill>
                <a:latin typeface="方正喵呜体" panose="02010600010101010101" pitchFamily="2" charset="-122"/>
                <a:ea typeface="方正喵呜体" panose="02010600010101010101" pitchFamily="2" charset="-122"/>
              </a:rPr>
              <a:t>k</a:t>
            </a:r>
            <a:r>
              <a:rPr kumimoji="1" lang="en-US" altLang="zh-CN" dirty="0" smtClean="0">
                <a:solidFill>
                  <a:schemeClr val="bg1"/>
                </a:solidFill>
                <a:latin typeface="方正喵呜体" panose="02010600010101010101" pitchFamily="2" charset="-122"/>
                <a:ea typeface="方正喵呜体" panose="02010600010101010101" pitchFamily="2" charset="-122"/>
              </a:rPr>
              <a:t> &lt; </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en-US" altLang="zh-CN" dirty="0" smtClean="0">
                <a:solidFill>
                  <a:schemeClr val="bg1"/>
                </a:solidFill>
                <a:latin typeface="方正喵呜体" panose="02010600010101010101" pitchFamily="2" charset="-122"/>
                <a:ea typeface="方正喵呜体" panose="02010600010101010101" pitchFamily="2" charset="-122"/>
              </a:rPr>
              <a:t>)</a:t>
            </a:r>
          </a:p>
          <a:p>
            <a:pPr lvl="1">
              <a:buClr>
                <a:schemeClr val="tx1"/>
              </a:buClr>
              <a:buSzPct val="50000"/>
              <a:buFont typeface="Arial" panose="020B0604020202020204" pitchFamily="34" charset="0"/>
              <a:buNone/>
            </a:pPr>
            <a:r>
              <a:rPr kumimoji="1" lang="en-US" altLang="zh-CN" i="1" dirty="0" smtClean="0">
                <a:solidFill>
                  <a:schemeClr val="bg1"/>
                </a:solidFill>
                <a:latin typeface="方正喵呜体" panose="02010600010101010101" pitchFamily="2" charset="-122"/>
                <a:ea typeface="方正喵呜体" panose="02010600010101010101" pitchFamily="2" charset="-122"/>
              </a:rPr>
              <a:t>d</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a:t>
            </a:r>
            <a:r>
              <a:rPr kumimoji="1" lang="zh-CN" altLang="en-US" i="1" baseline="-25000"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称为增量序列</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zh-CN" altLang="en-US" dirty="0" smtClean="0">
                <a:solidFill>
                  <a:schemeClr val="bg1"/>
                </a:solidFill>
                <a:latin typeface="方正喵呜体" panose="02010600010101010101" pitchFamily="2" charset="-122"/>
                <a:ea typeface="方正喵呜体" panose="02010600010101010101" pitchFamily="2" charset="-122"/>
              </a:rPr>
              <a:t>为哈希表长度</a:t>
            </a: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r>
              <a:rPr kumimoji="1" lang="zh-CN" altLang="en-US" dirty="0" smtClean="0">
                <a:solidFill>
                  <a:schemeClr val="bg1"/>
                </a:solidFill>
                <a:latin typeface="方正喵呜体" panose="02010600010101010101" pitchFamily="2" charset="-122"/>
                <a:ea typeface="方正喵呜体" panose="02010600010101010101" pitchFamily="2" charset="-122"/>
              </a:rPr>
              <a:t>线性探查法：</a:t>
            </a:r>
            <a:r>
              <a:rPr kumimoji="1" lang="en-US" altLang="zh-CN" i="1" dirty="0" smtClean="0">
                <a:solidFill>
                  <a:schemeClr val="bg1"/>
                </a:solidFill>
                <a:latin typeface="方正喵呜体" panose="02010600010101010101" pitchFamily="2" charset="-122"/>
                <a:ea typeface="方正喵呜体" panose="02010600010101010101" pitchFamily="2" charset="-122"/>
              </a:rPr>
              <a:t>d</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a:t>
            </a:r>
            <a:r>
              <a:rPr kumimoji="1" lang="en-US" altLang="zh-CN" dirty="0" smtClean="0">
                <a:solidFill>
                  <a:schemeClr val="bg1"/>
                </a:solidFill>
                <a:latin typeface="方正喵呜体" panose="02010600010101010101" pitchFamily="2" charset="-122"/>
                <a:ea typeface="方正喵呜体" panose="02010600010101010101" pitchFamily="2" charset="-122"/>
              </a:rPr>
              <a:t> = 1, 2, 3, …, </a:t>
            </a:r>
            <a:r>
              <a:rPr kumimoji="1" lang="en-US" altLang="zh-CN" i="1" dirty="0" smtClean="0">
                <a:solidFill>
                  <a:schemeClr val="bg1"/>
                </a:solidFill>
                <a:latin typeface="方正喵呜体" panose="02010600010101010101" pitchFamily="2" charset="-122"/>
                <a:ea typeface="方正喵呜体" panose="02010600010101010101" pitchFamily="2" charset="-122"/>
              </a:rPr>
              <a:t>m</a:t>
            </a:r>
            <a:r>
              <a:rPr kumimoji="1" lang="en-US" altLang="zh-CN" dirty="0" smtClean="0">
                <a:solidFill>
                  <a:schemeClr val="bg1"/>
                </a:solidFill>
                <a:latin typeface="方正喵呜体" panose="02010600010101010101" pitchFamily="2" charset="-122"/>
                <a:ea typeface="方正喵呜体" panose="02010600010101010101" pitchFamily="2" charset="-122"/>
              </a:rPr>
              <a:t>-1</a:t>
            </a:r>
          </a:p>
          <a:p>
            <a:pPr lvl="1">
              <a:buClr>
                <a:schemeClr val="tx1"/>
              </a:buClr>
              <a:buSzPct val="50000"/>
              <a:buFont typeface="Arial" panose="020B0604020202020204" pitchFamily="34" charset="0"/>
              <a:buNone/>
            </a:pPr>
            <a:r>
              <a:rPr kumimoji="1" lang="zh-CN" altLang="en-US" dirty="0" smtClean="0">
                <a:solidFill>
                  <a:schemeClr val="bg1"/>
                </a:solidFill>
                <a:latin typeface="方正喵呜体" panose="02010600010101010101" pitchFamily="2" charset="-122"/>
                <a:ea typeface="方正喵呜体" panose="02010600010101010101" pitchFamily="2" charset="-122"/>
              </a:rPr>
              <a:t>二次探查法：</a:t>
            </a:r>
            <a:r>
              <a:rPr kumimoji="1" lang="en-US" altLang="zh-CN" i="1" dirty="0" smtClean="0">
                <a:solidFill>
                  <a:schemeClr val="bg1"/>
                </a:solidFill>
                <a:latin typeface="方正喵呜体" panose="02010600010101010101" pitchFamily="2" charset="-122"/>
                <a:ea typeface="方正喵呜体" panose="02010600010101010101" pitchFamily="2" charset="-122"/>
              </a:rPr>
              <a:t>d</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a:t>
            </a:r>
            <a:r>
              <a:rPr kumimoji="1" lang="en-US" altLang="zh-CN" dirty="0" smtClean="0">
                <a:solidFill>
                  <a:schemeClr val="bg1"/>
                </a:solidFill>
                <a:latin typeface="方正喵呜体" panose="02010600010101010101" pitchFamily="2" charset="-122"/>
                <a:ea typeface="方正喵呜体" panose="02010600010101010101" pitchFamily="2" charset="-122"/>
              </a:rPr>
              <a:t> = 1</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dirty="0" smtClean="0">
                <a:solidFill>
                  <a:schemeClr val="bg1"/>
                </a:solidFill>
                <a:latin typeface="方正喵呜体" panose="02010600010101010101" pitchFamily="2" charset="-122"/>
                <a:ea typeface="方正喵呜体" panose="02010600010101010101" pitchFamily="2" charset="-122"/>
              </a:rPr>
              <a:t>, -1</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dirty="0" smtClean="0">
                <a:solidFill>
                  <a:schemeClr val="bg1"/>
                </a:solidFill>
                <a:latin typeface="方正喵呜体" panose="02010600010101010101" pitchFamily="2" charset="-122"/>
                <a:ea typeface="方正喵呜体" panose="02010600010101010101" pitchFamily="2" charset="-122"/>
              </a:rPr>
              <a:t>, 2</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dirty="0" smtClean="0">
                <a:solidFill>
                  <a:schemeClr val="bg1"/>
                </a:solidFill>
                <a:latin typeface="方正喵呜体" panose="02010600010101010101" pitchFamily="2" charset="-122"/>
                <a:ea typeface="方正喵呜体" panose="02010600010101010101" pitchFamily="2" charset="-122"/>
              </a:rPr>
              <a:t>, -2</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dirty="0" smtClean="0">
                <a:solidFill>
                  <a:schemeClr val="bg1"/>
                </a:solidFill>
                <a:latin typeface="方正喵呜体" panose="02010600010101010101" pitchFamily="2" charset="-122"/>
                <a:ea typeface="方正喵呜体" panose="02010600010101010101" pitchFamily="2" charset="-122"/>
              </a:rPr>
              <a:t>…, + </a:t>
            </a:r>
            <a:r>
              <a:rPr kumimoji="1" lang="en-US" altLang="zh-CN" i="1" dirty="0" smtClean="0">
                <a:solidFill>
                  <a:schemeClr val="bg1"/>
                </a:solidFill>
                <a:latin typeface="方正喵呜体" panose="02010600010101010101" pitchFamily="2" charset="-122"/>
                <a:ea typeface="方正喵呜体" panose="02010600010101010101" pitchFamily="2" charset="-122"/>
              </a:rPr>
              <a:t>k</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dirty="0" smtClean="0">
                <a:solidFill>
                  <a:schemeClr val="bg1"/>
                </a:solidFill>
                <a:latin typeface="方正喵呜体" panose="02010600010101010101" pitchFamily="2" charset="-122"/>
                <a:ea typeface="方正喵呜体" panose="02010600010101010101" pitchFamily="2" charset="-122"/>
              </a:rPr>
              <a:t>,</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 </a:t>
            </a:r>
            <a:r>
              <a:rPr kumimoji="1" lang="en-US" altLang="zh-CN" dirty="0" smtClean="0">
                <a:solidFill>
                  <a:schemeClr val="bg1"/>
                </a:solidFill>
                <a:latin typeface="方正喵呜体" panose="02010600010101010101" pitchFamily="2" charset="-122"/>
                <a:ea typeface="方正喵呜体" panose="02010600010101010101" pitchFamily="2" charset="-122"/>
              </a:rPr>
              <a:t>-</a:t>
            </a:r>
            <a:r>
              <a:rPr kumimoji="1" lang="en-US" altLang="zh-CN" i="1" dirty="0" smtClean="0">
                <a:solidFill>
                  <a:schemeClr val="bg1"/>
                </a:solidFill>
                <a:latin typeface="方正喵呜体" panose="02010600010101010101" pitchFamily="2" charset="-122"/>
                <a:ea typeface="方正喵呜体" panose="02010600010101010101" pitchFamily="2" charset="-122"/>
              </a:rPr>
              <a:t>k</a:t>
            </a:r>
            <a:r>
              <a:rPr kumimoji="1" lang="en-US" altLang="zh-CN" baseline="30000" dirty="0" smtClean="0">
                <a:solidFill>
                  <a:schemeClr val="bg1"/>
                </a:solidFill>
                <a:latin typeface="方正喵呜体" panose="02010600010101010101" pitchFamily="2" charset="-122"/>
                <a:ea typeface="方正喵呜体" panose="02010600010101010101" pitchFamily="2" charset="-122"/>
              </a:rPr>
              <a:t>2 </a:t>
            </a:r>
            <a:r>
              <a:rPr kumimoji="1" lang="en-US" altLang="zh-CN" dirty="0" smtClean="0">
                <a:solidFill>
                  <a:schemeClr val="bg1"/>
                </a:solidFill>
                <a:latin typeface="方正喵呜体" panose="02010600010101010101" pitchFamily="2" charset="-122"/>
                <a:ea typeface="方正喵呜体" panose="02010600010101010101" pitchFamily="2" charset="-122"/>
              </a:rPr>
              <a:t>( </a:t>
            </a:r>
            <a:r>
              <a:rPr kumimoji="1" lang="en-US" altLang="zh-CN" i="1" dirty="0" smtClean="0">
                <a:solidFill>
                  <a:schemeClr val="bg1"/>
                </a:solidFill>
                <a:latin typeface="方正喵呜体" panose="02010600010101010101" pitchFamily="2" charset="-122"/>
                <a:ea typeface="方正喵呜体" panose="02010600010101010101" pitchFamily="2" charset="-122"/>
              </a:rPr>
              <a:t>k </a:t>
            </a:r>
            <a:r>
              <a:rPr kumimoji="1" lang="en-US" altLang="zh-CN" dirty="0" smtClean="0">
                <a:solidFill>
                  <a:schemeClr val="bg1"/>
                </a:solidFill>
                <a:latin typeface="方正喵呜体" panose="02010600010101010101" pitchFamily="2" charset="-122"/>
                <a:ea typeface="方正喵呜体" panose="02010600010101010101" pitchFamily="2" charset="-122"/>
              </a:rPr>
              <a:t>&lt; </a:t>
            </a:r>
            <a:r>
              <a:rPr kumimoji="1" lang="en-US" altLang="zh-CN" i="1" dirty="0" smtClean="0">
                <a:solidFill>
                  <a:schemeClr val="bg1"/>
                </a:solidFill>
                <a:latin typeface="方正喵呜体" panose="02010600010101010101" pitchFamily="2" charset="-122"/>
                <a:ea typeface="方正喵呜体" panose="02010600010101010101" pitchFamily="2" charset="-122"/>
              </a:rPr>
              <a:t>m </a:t>
            </a:r>
            <a:r>
              <a:rPr kumimoji="1" lang="en-US" altLang="zh-CN" dirty="0" smtClean="0">
                <a:solidFill>
                  <a:schemeClr val="bg1"/>
                </a:solidFill>
                <a:latin typeface="方正喵呜体" panose="02010600010101010101" pitchFamily="2" charset="-122"/>
                <a:ea typeface="方正喵呜体" panose="02010600010101010101" pitchFamily="2" charset="-122"/>
              </a:rPr>
              <a:t>/ 2)</a:t>
            </a:r>
          </a:p>
          <a:p>
            <a:pPr lvl="1">
              <a:buClr>
                <a:schemeClr val="tx1"/>
              </a:buClr>
              <a:buSzPct val="50000"/>
              <a:buFont typeface="Arial" panose="020B0604020202020204" pitchFamily="34" charset="0"/>
              <a:buNone/>
            </a:pPr>
            <a:r>
              <a:rPr kumimoji="1" lang="zh-CN" altLang="en-US" dirty="0" smtClean="0">
                <a:solidFill>
                  <a:schemeClr val="bg1"/>
                </a:solidFill>
                <a:latin typeface="方正喵呜体" panose="02010600010101010101" pitchFamily="2" charset="-122"/>
                <a:ea typeface="方正喵呜体" panose="02010600010101010101" pitchFamily="2" charset="-122"/>
              </a:rPr>
              <a:t>伪随机探查法：</a:t>
            </a:r>
            <a:r>
              <a:rPr kumimoji="1" lang="en-US" altLang="zh-CN" i="1" dirty="0" smtClean="0">
                <a:solidFill>
                  <a:schemeClr val="bg1"/>
                </a:solidFill>
                <a:latin typeface="方正喵呜体" panose="02010600010101010101" pitchFamily="2" charset="-122"/>
                <a:ea typeface="方正喵呜体" panose="02010600010101010101" pitchFamily="2" charset="-122"/>
              </a:rPr>
              <a:t>d</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i</a:t>
            </a:r>
            <a:r>
              <a:rPr kumimoji="1" lang="en-US" altLang="zh-CN" dirty="0" smtClean="0">
                <a:solidFill>
                  <a:schemeClr val="bg1"/>
                </a:solidFill>
                <a:latin typeface="方正喵呜体" panose="02010600010101010101" pitchFamily="2" charset="-122"/>
                <a:ea typeface="方正喵呜体" panose="02010600010101010101" pitchFamily="2" charset="-122"/>
              </a:rPr>
              <a:t> = </a:t>
            </a:r>
            <a:r>
              <a:rPr kumimoji="1" lang="zh-CN" altLang="en-US" dirty="0" smtClean="0">
                <a:solidFill>
                  <a:schemeClr val="bg1"/>
                </a:solidFill>
                <a:latin typeface="方正喵呜体" panose="02010600010101010101" pitchFamily="2" charset="-122"/>
                <a:ea typeface="方正喵呜体" panose="02010600010101010101" pitchFamily="2" charset="-122"/>
              </a:rPr>
              <a:t>伪随机数序列</a:t>
            </a:r>
            <a:endParaRPr kumimoji="1" lang="en-US" altLang="zh-CN" baseline="30000"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zh-CN" altLang="en-US" baseline="30000"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zh-CN" altLang="en-US" dirty="0" smtClean="0">
              <a:solidFill>
                <a:schemeClr val="bg1"/>
              </a:solidFill>
              <a:latin typeface="方正喵呜体" panose="02010600010101010101" pitchFamily="2" charset="-122"/>
              <a:ea typeface="方正喵呜体" panose="02010600010101010101" pitchFamily="2" charset="-122"/>
            </a:endParaRPr>
          </a:p>
          <a:p>
            <a:pPr>
              <a:buClr>
                <a:schemeClr val="tx1"/>
              </a:buClr>
              <a:buSzPct val="50000"/>
            </a:pPr>
            <a:endParaRPr kumimoji="1"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25708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838" y="467240"/>
            <a:ext cx="8568952" cy="1698927"/>
          </a:xfrm>
          <a:prstGeom prst="rect">
            <a:avLst/>
          </a:prstGeom>
        </p:spPr>
        <p:txBody>
          <a:bodyPr wrap="square">
            <a:spAutoFit/>
          </a:bodyPr>
          <a:lstStyle/>
          <a:p>
            <a:pPr algn="just">
              <a:lnSpc>
                <a:spcPct val="105000"/>
              </a:lnSpc>
              <a:spcBef>
                <a:spcPct val="15000"/>
              </a:spcBef>
              <a:buClr>
                <a:srgbClr val="800080"/>
              </a:buClr>
              <a:buSzPct val="50000"/>
            </a:pPr>
            <a:r>
              <a:rPr kumimoji="1" lang="zh-CN" altLang="en-US" sz="2400" dirty="0" smtClean="0">
                <a:solidFill>
                  <a:schemeClr val="bg1"/>
                </a:solidFill>
                <a:latin typeface="方正喵呜体" panose="02010600010101010101" pitchFamily="2" charset="-122"/>
                <a:ea typeface="方正喵呜体" panose="02010600010101010101" pitchFamily="2" charset="-122"/>
              </a:rPr>
              <a:t>假设给出一组表项，它们的关键码为 </a:t>
            </a:r>
            <a:r>
              <a:rPr kumimoji="1" lang="en-US" altLang="zh-CN" sz="2400" dirty="0" smtClean="0">
                <a:solidFill>
                  <a:schemeClr val="bg1"/>
                </a:solidFill>
                <a:latin typeface="方正喵呜体" panose="02010600010101010101" pitchFamily="2" charset="-122"/>
                <a:ea typeface="方正喵呜体" panose="02010600010101010101" pitchFamily="2" charset="-122"/>
              </a:rPr>
              <a:t>Burke,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Ekers</a:t>
            </a:r>
            <a:r>
              <a:rPr kumimoji="1" lang="en-US" altLang="zh-CN" sz="2400" dirty="0" smtClean="0">
                <a:solidFill>
                  <a:schemeClr val="bg1"/>
                </a:solidFill>
                <a:latin typeface="方正喵呜体" panose="02010600010101010101" pitchFamily="2" charset="-122"/>
                <a:ea typeface="方正喵呜体" panose="02010600010101010101" pitchFamily="2" charset="-122"/>
              </a:rPr>
              <a:t>, Broad, Blum, Attlee, Alton, Hecht, </a:t>
            </a:r>
            <a:r>
              <a:rPr kumimoji="1" lang="en-US" altLang="zh-CN" sz="2400" dirty="0" err="1" smtClean="0">
                <a:solidFill>
                  <a:schemeClr val="bg1"/>
                </a:solidFill>
                <a:latin typeface="方正喵呜体" panose="02010600010101010101" pitchFamily="2" charset="-122"/>
                <a:ea typeface="方正喵呜体" panose="02010600010101010101" pitchFamily="2" charset="-122"/>
              </a:rPr>
              <a:t>Ederly</a:t>
            </a:r>
            <a:r>
              <a:rPr kumimoji="1" lang="zh-CN" altLang="en-US" sz="2400" dirty="0" smtClean="0">
                <a:solidFill>
                  <a:schemeClr val="bg1"/>
                </a:solidFill>
                <a:latin typeface="方正喵呜体" panose="02010600010101010101" pitchFamily="2" charset="-122"/>
                <a:ea typeface="方正喵呜体" panose="02010600010101010101" pitchFamily="2" charset="-122"/>
              </a:rPr>
              <a:t>。采用的散列函数是：取其第一个字母在字母表中的位置。</a:t>
            </a:r>
            <a:r>
              <a:rPr kumimoji="1" lang="zh-CN" altLang="en-US" sz="2400"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 </a:t>
            </a:r>
          </a:p>
          <a:p>
            <a:pPr algn="ctr">
              <a:lnSpc>
                <a:spcPct val="105000"/>
              </a:lnSpc>
              <a:spcBef>
                <a:spcPct val="15000"/>
              </a:spcBef>
              <a:buFont typeface="Wingdings" pitchFamily="2" charset="2"/>
              <a:buNone/>
            </a:pPr>
            <a:r>
              <a:rPr kumimoji="1" lang="en-US" altLang="zh-CN" sz="2400" i="1" dirty="0" smtClean="0">
                <a:solidFill>
                  <a:schemeClr val="bg1"/>
                </a:solidFill>
                <a:latin typeface="方正喵呜体" panose="02010600010101010101" pitchFamily="2" charset="-122"/>
                <a:ea typeface="方正喵呜体" panose="02010600010101010101" pitchFamily="2" charset="-122"/>
              </a:rPr>
              <a:t>H</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x</a:t>
            </a:r>
            <a:r>
              <a:rPr kumimoji="1" lang="en-US" altLang="zh-CN" sz="2400" dirty="0" smtClean="0">
                <a:solidFill>
                  <a:schemeClr val="bg1"/>
                </a:solidFill>
                <a:latin typeface="方正喵呜体" panose="02010600010101010101" pitchFamily="2" charset="-122"/>
                <a:ea typeface="方正喵呜体" panose="02010600010101010101" pitchFamily="2" charset="-122"/>
              </a:rPr>
              <a:t>) = </a:t>
            </a:r>
            <a:r>
              <a:rPr kumimoji="1" lang="en-US" altLang="zh-CN" sz="2400" i="1" dirty="0" err="1" smtClean="0">
                <a:solidFill>
                  <a:schemeClr val="bg1"/>
                </a:solidFill>
                <a:latin typeface="方正喵呜体" panose="02010600010101010101" pitchFamily="2" charset="-122"/>
                <a:ea typeface="方正喵呜体" panose="02010600010101010101" pitchFamily="2" charset="-122"/>
              </a:rPr>
              <a:t>ord</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x</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en-US" altLang="zh-CN" sz="2400" i="1" dirty="0" err="1" smtClean="0">
                <a:solidFill>
                  <a:schemeClr val="bg1"/>
                </a:solidFill>
                <a:latin typeface="方正喵呜体" panose="02010600010101010101" pitchFamily="2" charset="-122"/>
                <a:ea typeface="方正喵呜体" panose="02010600010101010101" pitchFamily="2" charset="-122"/>
              </a:rPr>
              <a:t>ord</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 </a:t>
            </a:r>
            <a:r>
              <a:rPr kumimoji="1" lang="en-US" altLang="zh-CN" sz="2400" dirty="0" smtClean="0">
                <a:solidFill>
                  <a:schemeClr val="bg1"/>
                </a:solidFill>
                <a:latin typeface="方正喵呜体" panose="02010600010101010101" pitchFamily="2" charset="-122"/>
                <a:ea typeface="方正喵呜体" panose="02010600010101010101" pitchFamily="2" charset="-122"/>
              </a:rPr>
              <a:t>(‘</a:t>
            </a:r>
            <a:r>
              <a:rPr kumimoji="1" lang="en-US" altLang="zh-CN" sz="2400" i="1" dirty="0" smtClean="0">
                <a:solidFill>
                  <a:schemeClr val="bg1"/>
                </a:solidFill>
                <a:latin typeface="方正喵呜体" panose="02010600010101010101" pitchFamily="2" charset="-122"/>
                <a:ea typeface="方正喵呜体" panose="02010600010101010101" pitchFamily="2" charset="-122"/>
              </a:rPr>
              <a:t>A</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en-US" altLang="zh-CN" sz="2400" i="1" dirty="0" err="1" smtClean="0">
                <a:solidFill>
                  <a:schemeClr val="bg1"/>
                </a:solidFill>
                <a:latin typeface="方正喵呜体" panose="02010600010101010101" pitchFamily="2" charset="-122"/>
                <a:ea typeface="方正喵呜体" panose="02010600010101010101" pitchFamily="2" charset="-122"/>
              </a:rPr>
              <a:t>ord</a:t>
            </a:r>
            <a:r>
              <a:rPr kumimoji="1" lang="en-US" altLang="zh-CN" sz="2400" dirty="0" smtClean="0">
                <a:solidFill>
                  <a:schemeClr val="bg1"/>
                </a:solidFill>
                <a:latin typeface="方正喵呜体" panose="02010600010101010101" pitchFamily="2" charset="-122"/>
                <a:ea typeface="方正喵呜体" panose="02010600010101010101" pitchFamily="2" charset="-122"/>
              </a:rPr>
              <a:t>() </a:t>
            </a:r>
            <a:r>
              <a:rPr kumimoji="1" lang="zh-CN" altLang="en-US" sz="2400" dirty="0" smtClean="0">
                <a:solidFill>
                  <a:schemeClr val="bg1"/>
                </a:solidFill>
                <a:effectLst>
                  <a:outerShdw blurRad="38100" dist="38100" dir="2700000" algn="tl">
                    <a:srgbClr val="C0C0C0"/>
                  </a:outerShdw>
                </a:effectLst>
                <a:latin typeface="方正喵呜体" panose="02010600010101010101" pitchFamily="2" charset="-122"/>
                <a:ea typeface="方正喵呜体" panose="02010600010101010101" pitchFamily="2" charset="-122"/>
              </a:rPr>
              <a:t>求内码函数</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316834" y="2336709"/>
            <a:ext cx="8604956" cy="2123658"/>
          </a:xfrm>
          <a:prstGeom prst="rect">
            <a:avLst/>
          </a:prstGeom>
        </p:spPr>
        <p:txBody>
          <a:bodyPr wrap="square">
            <a:spAutoFit/>
          </a:bodyPr>
          <a:lstStyle/>
          <a:p>
            <a:pPr algn="l">
              <a:lnSpc>
                <a:spcPct val="110000"/>
              </a:lnSpc>
              <a:buClr>
                <a:srgbClr val="800080"/>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可得 </a:t>
            </a:r>
            <a:r>
              <a:rPr lang="zh-CN" altLang="en-US" sz="2400" i="1" dirty="0" smtClean="0">
                <a:solidFill>
                  <a:schemeClr val="bg1"/>
                </a:solidFill>
                <a:latin typeface="方正喵呜体" panose="02010600010101010101" pitchFamily="2" charset="-122"/>
                <a:ea typeface="方正喵呜体" panose="02010600010101010101" pitchFamily="2" charset="-122"/>
              </a:rPr>
              <a:t>    </a:t>
            </a:r>
            <a:r>
              <a:rPr lang="en-US" altLang="zh-CN" sz="2400" i="1" dirty="0" smtClean="0">
                <a:solidFill>
                  <a:schemeClr val="bg1"/>
                </a:solidFill>
                <a:latin typeface="方正喵呜体" panose="02010600010101010101" pitchFamily="2" charset="-122"/>
                <a:ea typeface="方正喵呜体" panose="02010600010101010101" pitchFamily="2" charset="-122"/>
              </a:rPr>
              <a:t>Hash </a:t>
            </a:r>
            <a:r>
              <a:rPr lang="en-US" altLang="zh-CN" sz="2400" dirty="0" smtClean="0">
                <a:solidFill>
                  <a:schemeClr val="bg1"/>
                </a:solidFill>
                <a:latin typeface="方正喵呜体" panose="02010600010101010101" pitchFamily="2" charset="-122"/>
                <a:ea typeface="方正喵呜体" panose="02010600010101010101" pitchFamily="2" charset="-122"/>
              </a:rPr>
              <a:t>(Burke) = 1     </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Ekers</a:t>
            </a:r>
            <a:r>
              <a:rPr lang="en-US" altLang="zh-CN" sz="2400" dirty="0" smtClean="0">
                <a:solidFill>
                  <a:schemeClr val="bg1"/>
                </a:solidFill>
                <a:latin typeface="方正喵呜体" panose="02010600010101010101" pitchFamily="2" charset="-122"/>
                <a:ea typeface="方正喵呜体" panose="02010600010101010101" pitchFamily="2" charset="-122"/>
              </a:rPr>
              <a:t>) = 4</a:t>
            </a:r>
          </a:p>
          <a:p>
            <a:pPr algn="l">
              <a:lnSpc>
                <a:spcPct val="110000"/>
              </a:lnSpc>
              <a:buClr>
                <a:srgbClr val="800080"/>
              </a:buClr>
              <a:buSzPct val="50000"/>
            </a:pPr>
            <a:r>
              <a:rPr lang="en-US" altLang="zh-CN" sz="2400" i="1" dirty="0" smtClean="0">
                <a:solidFill>
                  <a:schemeClr val="bg1"/>
                </a:solidFill>
                <a:latin typeface="方正喵呜体" panose="02010600010101010101" pitchFamily="2" charset="-122"/>
                <a:ea typeface="方正喵呜体" panose="02010600010101010101" pitchFamily="2" charset="-122"/>
              </a:rPr>
              <a:t>          Hash</a:t>
            </a:r>
            <a:r>
              <a:rPr lang="en-US" altLang="zh-CN" sz="2400" dirty="0" smtClean="0">
                <a:solidFill>
                  <a:schemeClr val="bg1"/>
                </a:solidFill>
                <a:latin typeface="方正喵呜体" panose="02010600010101010101" pitchFamily="2" charset="-122"/>
                <a:ea typeface="方正喵呜体" panose="02010600010101010101" pitchFamily="2" charset="-122"/>
              </a:rPr>
              <a:t> (Broad) = 1     </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 (Blum) = 1</a:t>
            </a:r>
          </a:p>
          <a:p>
            <a:pPr algn="l">
              <a:lnSpc>
                <a:spcPct val="110000"/>
              </a:lnSpc>
              <a:buClr>
                <a:srgbClr val="800080"/>
              </a:buClr>
              <a:buSzPct val="50000"/>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 (Attlee) = 0      </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 (Hecht) = 7</a:t>
            </a:r>
          </a:p>
          <a:p>
            <a:pPr algn="l">
              <a:lnSpc>
                <a:spcPct val="110000"/>
              </a:lnSpc>
              <a:buClr>
                <a:srgbClr val="800080"/>
              </a:buClr>
              <a:buSzPct val="50000"/>
            </a:pPr>
            <a:r>
              <a:rPr lang="en-US" altLang="zh-CN" sz="2400" i="1" dirty="0" smtClean="0">
                <a:solidFill>
                  <a:schemeClr val="bg1"/>
                </a:solidFill>
                <a:latin typeface="方正喵呜体" panose="02010600010101010101" pitchFamily="2" charset="-122"/>
                <a:ea typeface="方正喵呜体" panose="02010600010101010101" pitchFamily="2" charset="-122"/>
              </a:rPr>
              <a:t>          Hash</a:t>
            </a:r>
            <a:r>
              <a:rPr lang="en-US" altLang="zh-CN" sz="2400" dirty="0" smtClean="0">
                <a:solidFill>
                  <a:schemeClr val="bg1"/>
                </a:solidFill>
                <a:latin typeface="方正喵呜体" panose="02010600010101010101" pitchFamily="2" charset="-122"/>
                <a:ea typeface="方正喵呜体" panose="02010600010101010101" pitchFamily="2" charset="-122"/>
              </a:rPr>
              <a:t> (Alton) = 0      </a:t>
            </a:r>
            <a:r>
              <a:rPr lang="en-US" altLang="zh-CN" sz="2400" i="1" dirty="0" smtClean="0">
                <a:solidFill>
                  <a:schemeClr val="bg1"/>
                </a:solidFill>
                <a:latin typeface="方正喵呜体" panose="02010600010101010101" pitchFamily="2" charset="-122"/>
                <a:ea typeface="方正喵呜体" panose="02010600010101010101" pitchFamily="2" charset="-122"/>
              </a:rPr>
              <a:t>Hash</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Ederly</a:t>
            </a:r>
            <a:r>
              <a:rPr lang="en-US" altLang="zh-CN" sz="2400" dirty="0" smtClean="0">
                <a:solidFill>
                  <a:schemeClr val="bg1"/>
                </a:solidFill>
                <a:latin typeface="方正喵呜体" panose="02010600010101010101" pitchFamily="2" charset="-122"/>
                <a:ea typeface="方正喵呜体" panose="02010600010101010101" pitchFamily="2" charset="-122"/>
              </a:rPr>
              <a:t>) = 4</a:t>
            </a:r>
          </a:p>
          <a:p>
            <a:pPr algn="l">
              <a:lnSpc>
                <a:spcPct val="110000"/>
              </a:lnSpc>
              <a:buClr>
                <a:srgbClr val="800080"/>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设散列表 </a:t>
            </a:r>
            <a:r>
              <a:rPr lang="en-US" altLang="zh-CN" sz="2400" i="1" dirty="0" smtClean="0">
                <a:solidFill>
                  <a:schemeClr val="bg1"/>
                </a:solidFill>
                <a:latin typeface="方正喵呜体" panose="02010600010101010101" pitchFamily="2" charset="-122"/>
                <a:ea typeface="方正喵呜体" panose="02010600010101010101" pitchFamily="2" charset="-122"/>
              </a:rPr>
              <a:t>HT</a:t>
            </a:r>
            <a:r>
              <a:rPr lang="en-US" altLang="zh-CN" sz="2400" dirty="0" smtClean="0">
                <a:solidFill>
                  <a:schemeClr val="bg1"/>
                </a:solidFill>
                <a:latin typeface="方正喵呜体" panose="02010600010101010101" pitchFamily="2" charset="-122"/>
                <a:ea typeface="方正喵呜体" panose="02010600010101010101" pitchFamily="2" charset="-122"/>
              </a:rPr>
              <a:t>[26], </a:t>
            </a:r>
            <a:r>
              <a:rPr lang="en-US" altLang="zh-CN" sz="2400" i="1" dirty="0" smtClean="0">
                <a:solidFill>
                  <a:schemeClr val="bg1"/>
                </a:solidFill>
                <a:latin typeface="方正喵呜体" panose="02010600010101010101" pitchFamily="2" charset="-122"/>
                <a:ea typeface="方正喵呜体" panose="02010600010101010101" pitchFamily="2" charset="-122"/>
              </a:rPr>
              <a:t>m</a:t>
            </a:r>
            <a:r>
              <a:rPr lang="en-US" altLang="zh-CN" sz="2400" dirty="0" smtClean="0">
                <a:solidFill>
                  <a:schemeClr val="bg1"/>
                </a:solidFill>
                <a:latin typeface="方正喵呜体" panose="02010600010101010101" pitchFamily="2" charset="-122"/>
                <a:ea typeface="方正喵呜体" panose="02010600010101010101" pitchFamily="2" charset="-122"/>
              </a:rPr>
              <a:t> = 26</a:t>
            </a:r>
            <a:r>
              <a:rPr lang="zh-CN" altLang="en-US" sz="2400" dirty="0" smtClean="0">
                <a:solidFill>
                  <a:schemeClr val="bg1"/>
                </a:solidFill>
                <a:latin typeface="方正喵呜体" panose="02010600010101010101" pitchFamily="2" charset="-122"/>
                <a:ea typeface="方正喵呜体" panose="02010600010101010101" pitchFamily="2" charset="-122"/>
              </a:rPr>
              <a:t>。采用线性探查法处理冲突</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21" name="矩形 20"/>
          <p:cNvSpPr/>
          <p:nvPr/>
        </p:nvSpPr>
        <p:spPr>
          <a:xfrm>
            <a:off x="483466"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Attlee</a:t>
            </a:r>
            <a:endParaRPr lang="zh-CN" altLang="en-US" dirty="0">
              <a:solidFill>
                <a:schemeClr val="bg1"/>
              </a:solidFill>
            </a:endParaRPr>
          </a:p>
        </p:txBody>
      </p:sp>
      <p:sp>
        <p:nvSpPr>
          <p:cNvPr id="22" name="矩形 21"/>
          <p:cNvSpPr/>
          <p:nvPr/>
        </p:nvSpPr>
        <p:spPr>
          <a:xfrm>
            <a:off x="1371599"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Burke</a:t>
            </a:r>
            <a:endParaRPr lang="zh-CN" altLang="en-US" dirty="0">
              <a:solidFill>
                <a:schemeClr val="bg1"/>
              </a:solidFill>
            </a:endParaRPr>
          </a:p>
        </p:txBody>
      </p:sp>
      <p:sp>
        <p:nvSpPr>
          <p:cNvPr id="23" name="矩形 22"/>
          <p:cNvSpPr/>
          <p:nvPr/>
        </p:nvSpPr>
        <p:spPr>
          <a:xfrm>
            <a:off x="2259732"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Broad</a:t>
            </a:r>
            <a:endParaRPr lang="zh-CN" altLang="en-US" dirty="0">
              <a:solidFill>
                <a:schemeClr val="bg1"/>
              </a:solidFill>
            </a:endParaRPr>
          </a:p>
        </p:txBody>
      </p:sp>
      <p:sp>
        <p:nvSpPr>
          <p:cNvPr id="24" name="矩形 23"/>
          <p:cNvSpPr/>
          <p:nvPr/>
        </p:nvSpPr>
        <p:spPr>
          <a:xfrm>
            <a:off x="3147865" y="4917235"/>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Blum</a:t>
            </a:r>
            <a:endParaRPr lang="zh-CN" altLang="en-US" dirty="0">
              <a:solidFill>
                <a:schemeClr val="bg1"/>
              </a:solidFill>
            </a:endParaRPr>
          </a:p>
        </p:txBody>
      </p:sp>
      <p:sp>
        <p:nvSpPr>
          <p:cNvPr id="25" name="矩形 24"/>
          <p:cNvSpPr/>
          <p:nvPr/>
        </p:nvSpPr>
        <p:spPr>
          <a:xfrm>
            <a:off x="4035998"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方正喵呜体" panose="02010600010101010101" pitchFamily="2" charset="-122"/>
                <a:ea typeface="方正喵呜体" panose="02010600010101010101" pitchFamily="2" charset="-122"/>
              </a:rPr>
              <a:t>Ekers</a:t>
            </a:r>
            <a:endParaRPr lang="zh-CN" altLang="en-US" dirty="0">
              <a:solidFill>
                <a:schemeClr val="bg1"/>
              </a:solidFill>
            </a:endParaRPr>
          </a:p>
        </p:txBody>
      </p:sp>
      <p:sp>
        <p:nvSpPr>
          <p:cNvPr id="26" name="矩形 25"/>
          <p:cNvSpPr/>
          <p:nvPr/>
        </p:nvSpPr>
        <p:spPr>
          <a:xfrm>
            <a:off x="4924131"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Alton</a:t>
            </a:r>
            <a:endParaRPr lang="zh-CN" altLang="en-US" dirty="0">
              <a:solidFill>
                <a:schemeClr val="bg1"/>
              </a:solidFill>
            </a:endParaRPr>
          </a:p>
        </p:txBody>
      </p:sp>
      <p:sp>
        <p:nvSpPr>
          <p:cNvPr id="27" name="矩形 26"/>
          <p:cNvSpPr/>
          <p:nvPr/>
        </p:nvSpPr>
        <p:spPr>
          <a:xfrm>
            <a:off x="5812264"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方正喵呜体" panose="02010600010101010101" pitchFamily="2" charset="-122"/>
                <a:ea typeface="方正喵呜体" panose="02010600010101010101" pitchFamily="2" charset="-122"/>
              </a:rPr>
              <a:t>Ederly</a:t>
            </a:r>
            <a:endParaRPr lang="zh-CN" altLang="en-US" dirty="0">
              <a:solidFill>
                <a:schemeClr val="bg1"/>
              </a:solidFill>
            </a:endParaRPr>
          </a:p>
        </p:txBody>
      </p:sp>
      <p:sp>
        <p:nvSpPr>
          <p:cNvPr id="28" name="矩形 27"/>
          <p:cNvSpPr/>
          <p:nvPr/>
        </p:nvSpPr>
        <p:spPr>
          <a:xfrm>
            <a:off x="6700397"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Hecht</a:t>
            </a:r>
            <a:endParaRPr lang="zh-CN" altLang="en-US" dirty="0">
              <a:solidFill>
                <a:schemeClr val="bg1"/>
              </a:solidFill>
            </a:endParaRPr>
          </a:p>
        </p:txBody>
      </p:sp>
      <p:sp>
        <p:nvSpPr>
          <p:cNvPr id="29" name="矩形 28"/>
          <p:cNvSpPr/>
          <p:nvPr/>
        </p:nvSpPr>
        <p:spPr>
          <a:xfrm>
            <a:off x="7588530" y="4917234"/>
            <a:ext cx="888133" cy="466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189581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10761" y="871427"/>
            <a:ext cx="86868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smtClean="0">
                <a:solidFill>
                  <a:schemeClr val="bg1"/>
                </a:solidFill>
                <a:latin typeface="方正喵呜体" panose="02010600010101010101" pitchFamily="2" charset="-122"/>
                <a:ea typeface="方正喵呜体" panose="02010600010101010101" pitchFamily="2" charset="-122"/>
                <a:cs typeface="Times New Roman" pitchFamily="18" charset="0"/>
              </a:rPr>
              <a:t>哈希表处理冲突的方法</a:t>
            </a:r>
            <a:endParaRPr kumimoji="1" lang="zh-CN" altLang="en-US" sz="4000" dirty="0">
              <a:solidFill>
                <a:schemeClr val="bg1"/>
              </a:solidFill>
              <a:latin typeface="方正喵呜体" panose="02010600010101010101" pitchFamily="2" charset="-122"/>
              <a:ea typeface="方正喵呜体" panose="02010600010101010101" pitchFamily="2" charset="-122"/>
              <a:cs typeface="Times New Roman" pitchFamily="18" charset="0"/>
            </a:endParaRPr>
          </a:p>
        </p:txBody>
      </p:sp>
      <p:sp>
        <p:nvSpPr>
          <p:cNvPr id="3" name="Rectangle 5"/>
          <p:cNvSpPr txBox="1">
            <a:spLocks noChangeArrowheads="1"/>
          </p:cNvSpPr>
          <p:nvPr/>
        </p:nvSpPr>
        <p:spPr>
          <a:xfrm>
            <a:off x="628261" y="1784252"/>
            <a:ext cx="8210872" cy="2479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62406" lvl="1" indent="-514350">
              <a:buClr>
                <a:srgbClr val="2959F3"/>
              </a:buClr>
              <a:buSzPct val="100000"/>
              <a:buFont typeface="+mj-lt"/>
              <a:buAutoNum type="arabicPeriod" startAt="2"/>
            </a:pPr>
            <a:r>
              <a:rPr kumimoji="1" lang="zh-CN" altLang="en-US" sz="2600" dirty="0" smtClean="0">
                <a:solidFill>
                  <a:srgbClr val="2959F3"/>
                </a:solidFill>
                <a:latin typeface="方正喵呜体" panose="02010600010101010101" pitchFamily="2" charset="-122"/>
                <a:ea typeface="方正喵呜体" panose="02010600010101010101" pitchFamily="2" charset="-122"/>
              </a:rPr>
              <a:t>再哈希法</a:t>
            </a:r>
            <a:endParaRPr kumimoji="1" lang="en-US" altLang="zh-CN" sz="2600" dirty="0" smtClean="0">
              <a:solidFill>
                <a:srgbClr val="2959F3"/>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r>
              <a:rPr kumimoji="1" lang="en-US" altLang="zh-CN" sz="2600" i="1" dirty="0" smtClean="0">
                <a:solidFill>
                  <a:schemeClr val="bg1"/>
                </a:solidFill>
                <a:latin typeface="方正喵呜体" panose="02010600010101010101" pitchFamily="2" charset="-122"/>
                <a:ea typeface="方正喵呜体" panose="02010600010101010101" pitchFamily="2" charset="-122"/>
              </a:rPr>
              <a:t>H</a:t>
            </a:r>
            <a:r>
              <a:rPr kumimoji="1" lang="en-US" altLang="zh-CN" sz="2600" i="1" baseline="-25000" dirty="0" smtClean="0">
                <a:solidFill>
                  <a:schemeClr val="bg1"/>
                </a:solidFill>
                <a:latin typeface="方正喵呜体" panose="02010600010101010101" pitchFamily="2" charset="-122"/>
                <a:ea typeface="方正喵呜体" panose="02010600010101010101" pitchFamily="2" charset="-122"/>
              </a:rPr>
              <a:t>i</a:t>
            </a:r>
            <a:r>
              <a:rPr kumimoji="1" lang="en-US" altLang="zh-CN" sz="2600" dirty="0" smtClean="0">
                <a:solidFill>
                  <a:schemeClr val="bg1"/>
                </a:solidFill>
                <a:latin typeface="方正喵呜体" panose="02010600010101010101" pitchFamily="2" charset="-122"/>
                <a:ea typeface="方正喵呜体" panose="02010600010101010101" pitchFamily="2" charset="-122"/>
              </a:rPr>
              <a:t> = </a:t>
            </a:r>
            <a:r>
              <a:rPr kumimoji="1" lang="en-US" altLang="zh-CN" sz="2600" i="1" dirty="0" err="1" smtClean="0">
                <a:solidFill>
                  <a:schemeClr val="bg1"/>
                </a:solidFill>
                <a:latin typeface="方正喵呜体" panose="02010600010101010101" pitchFamily="2" charset="-122"/>
                <a:ea typeface="方正喵呜体" panose="02010600010101010101" pitchFamily="2" charset="-122"/>
              </a:rPr>
              <a:t>RH</a:t>
            </a:r>
            <a:r>
              <a:rPr kumimoji="1" lang="en-US" altLang="zh-CN" sz="2600" i="1" baseline="-25000" dirty="0" err="1" smtClean="0">
                <a:solidFill>
                  <a:schemeClr val="bg1"/>
                </a:solidFill>
                <a:latin typeface="方正喵呜体" panose="02010600010101010101" pitchFamily="2" charset="-122"/>
                <a:ea typeface="方正喵呜体" panose="02010600010101010101" pitchFamily="2" charset="-122"/>
              </a:rPr>
              <a:t>i</a:t>
            </a:r>
            <a:r>
              <a:rPr kumimoji="1" lang="en-US" altLang="zh-CN" sz="2600" i="1" baseline="-25000" dirty="0" smtClean="0">
                <a:solidFill>
                  <a:schemeClr val="bg1"/>
                </a:solidFill>
                <a:latin typeface="方正喵呜体" panose="02010600010101010101" pitchFamily="2" charset="-122"/>
                <a:ea typeface="方正喵呜体" panose="02010600010101010101" pitchFamily="2" charset="-122"/>
              </a:rPr>
              <a:t> </a:t>
            </a:r>
            <a:r>
              <a:rPr kumimoji="1" lang="en-US" altLang="zh-CN" sz="2600" dirty="0" smtClean="0">
                <a:solidFill>
                  <a:schemeClr val="bg1"/>
                </a:solidFill>
                <a:latin typeface="方正喵呜体" panose="02010600010101010101" pitchFamily="2" charset="-122"/>
                <a:ea typeface="方正喵呜体" panose="02010600010101010101" pitchFamily="2" charset="-122"/>
              </a:rPr>
              <a:t>(</a:t>
            </a:r>
            <a:r>
              <a:rPr kumimoji="1" lang="en-US" altLang="zh-CN" sz="2600" i="1" dirty="0" smtClean="0">
                <a:solidFill>
                  <a:schemeClr val="bg1"/>
                </a:solidFill>
                <a:latin typeface="方正喵呜体" panose="02010600010101010101" pitchFamily="2" charset="-122"/>
                <a:ea typeface="方正喵呜体" panose="02010600010101010101" pitchFamily="2" charset="-122"/>
              </a:rPr>
              <a:t>key</a:t>
            </a:r>
            <a:r>
              <a:rPr kumimoji="1" lang="en-US" altLang="zh-CN" sz="2600" dirty="0" smtClean="0">
                <a:solidFill>
                  <a:schemeClr val="bg1"/>
                </a:solidFill>
                <a:latin typeface="方正喵呜体" panose="02010600010101010101" pitchFamily="2" charset="-122"/>
                <a:ea typeface="方正喵呜体" panose="02010600010101010101" pitchFamily="2" charset="-122"/>
              </a:rPr>
              <a:t>) </a:t>
            </a:r>
            <a:r>
              <a:rPr kumimoji="1" lang="en-US" altLang="zh-CN" sz="2600" i="1" dirty="0" err="1" smtClean="0">
                <a:solidFill>
                  <a:schemeClr val="bg1"/>
                </a:solidFill>
                <a:latin typeface="方正喵呜体" panose="02010600010101010101" pitchFamily="2" charset="-122"/>
                <a:ea typeface="方正喵呜体" panose="02010600010101010101" pitchFamily="2" charset="-122"/>
              </a:rPr>
              <a:t>i</a:t>
            </a:r>
            <a:r>
              <a:rPr kumimoji="1" lang="en-US" altLang="zh-CN" sz="2600" dirty="0" smtClean="0">
                <a:solidFill>
                  <a:schemeClr val="bg1"/>
                </a:solidFill>
                <a:latin typeface="方正喵呜体" panose="02010600010101010101" pitchFamily="2" charset="-122"/>
                <a:ea typeface="方正喵呜体" panose="02010600010101010101" pitchFamily="2" charset="-122"/>
              </a:rPr>
              <a:t> = 1, 2, …, </a:t>
            </a:r>
            <a:r>
              <a:rPr kumimoji="1" lang="en-US" altLang="zh-CN" sz="2600" i="1" dirty="0" smtClean="0">
                <a:solidFill>
                  <a:schemeClr val="bg1"/>
                </a:solidFill>
                <a:latin typeface="方正喵呜体" panose="02010600010101010101" pitchFamily="2" charset="-122"/>
                <a:ea typeface="方正喵呜体" panose="02010600010101010101" pitchFamily="2" charset="-122"/>
              </a:rPr>
              <a:t>k</a:t>
            </a:r>
            <a:endParaRPr kumimoji="1" lang="en-US" altLang="zh-CN" sz="2600"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r>
              <a:rPr kumimoji="1" lang="en-US" altLang="zh-CN" i="1" dirty="0" err="1" smtClean="0">
                <a:solidFill>
                  <a:schemeClr val="bg1"/>
                </a:solidFill>
                <a:latin typeface="方正喵呜体" panose="02010600010101010101" pitchFamily="2" charset="-122"/>
                <a:ea typeface="方正喵呜体" panose="02010600010101010101" pitchFamily="2" charset="-122"/>
              </a:rPr>
              <a:t>RH</a:t>
            </a:r>
            <a:r>
              <a:rPr kumimoji="1" lang="en-US" altLang="zh-CN" i="1" baseline="-25000" dirty="0" err="1" smtClean="0">
                <a:solidFill>
                  <a:schemeClr val="bg1"/>
                </a:solidFill>
                <a:latin typeface="方正喵呜体" panose="02010600010101010101" pitchFamily="2" charset="-122"/>
                <a:ea typeface="方正喵呜体" panose="02010600010101010101" pitchFamily="2" charset="-122"/>
              </a:rPr>
              <a:t>i</a:t>
            </a:r>
            <a:r>
              <a:rPr kumimoji="1" lang="en-US" altLang="zh-CN" i="1" baseline="-25000" dirty="0" smtClean="0">
                <a:solidFill>
                  <a:schemeClr val="bg1"/>
                </a:solidFill>
                <a:latin typeface="方正喵呜体" panose="02010600010101010101" pitchFamily="2" charset="-122"/>
                <a:ea typeface="方正喵呜体" panose="02010600010101010101" pitchFamily="2" charset="-122"/>
              </a:rPr>
              <a:t> </a:t>
            </a:r>
            <a:r>
              <a:rPr kumimoji="1" lang="zh-CN" altLang="en-US" dirty="0" smtClean="0">
                <a:solidFill>
                  <a:schemeClr val="bg1"/>
                </a:solidFill>
                <a:latin typeface="方正喵呜体" panose="02010600010101010101" pitchFamily="2" charset="-122"/>
                <a:ea typeface="方正喵呜体" panose="02010600010101010101" pitchFamily="2" charset="-122"/>
              </a:rPr>
              <a:t>为不同的哈希函数</a:t>
            </a: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marL="962406" lvl="1" indent="-514350">
              <a:buClr>
                <a:srgbClr val="2959F3"/>
              </a:buClr>
              <a:buSzPct val="100000"/>
              <a:buFont typeface="+mj-lt"/>
              <a:buAutoNum type="arabicPeriod" startAt="3"/>
            </a:pPr>
            <a:r>
              <a:rPr kumimoji="1" lang="zh-CN" altLang="en-US" dirty="0" smtClean="0">
                <a:solidFill>
                  <a:srgbClr val="2959F3"/>
                </a:solidFill>
                <a:latin typeface="方正喵呜体" panose="02010600010101010101" pitchFamily="2" charset="-122"/>
                <a:ea typeface="方正喵呜体" panose="02010600010101010101" pitchFamily="2" charset="-122"/>
              </a:rPr>
              <a:t>链地址法</a:t>
            </a:r>
            <a:endParaRPr kumimoji="1" lang="en-US" altLang="zh-CN" dirty="0" smtClean="0">
              <a:solidFill>
                <a:srgbClr val="2959F3"/>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r>
              <a:rPr kumimoji="1" lang="zh-CN" altLang="en-US" dirty="0" smtClean="0">
                <a:solidFill>
                  <a:schemeClr val="bg1"/>
                </a:solidFill>
                <a:latin typeface="方正喵呜体" panose="02010600010101010101" pitchFamily="2" charset="-122"/>
                <a:ea typeface="方正喵呜体" panose="02010600010101010101" pitchFamily="2" charset="-122"/>
              </a:rPr>
              <a:t>所有关键字为同义词的记录存储在同一线性链表中。</a:t>
            </a: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en-US" altLang="zh-CN"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zh-CN" altLang="en-US" baseline="30000" dirty="0" smtClean="0">
              <a:solidFill>
                <a:schemeClr val="bg1"/>
              </a:solidFill>
              <a:latin typeface="方正喵呜体" panose="02010600010101010101" pitchFamily="2" charset="-122"/>
              <a:ea typeface="方正喵呜体" panose="02010600010101010101" pitchFamily="2" charset="-122"/>
            </a:endParaRPr>
          </a:p>
          <a:p>
            <a:pPr lvl="1">
              <a:buClr>
                <a:schemeClr val="tx1"/>
              </a:buClr>
              <a:buSzPct val="50000"/>
              <a:buFont typeface="Arial" panose="020B0604020202020204" pitchFamily="34" charset="0"/>
              <a:buNone/>
            </a:pPr>
            <a:endParaRPr kumimoji="1" lang="zh-CN" altLang="en-US" sz="2600" dirty="0" smtClean="0">
              <a:solidFill>
                <a:schemeClr val="bg1"/>
              </a:solidFill>
              <a:latin typeface="方正喵呜体" panose="02010600010101010101" pitchFamily="2" charset="-122"/>
              <a:ea typeface="方正喵呜体" panose="02010600010101010101" pitchFamily="2" charset="-122"/>
            </a:endParaRPr>
          </a:p>
          <a:p>
            <a:pPr>
              <a:buClr>
                <a:schemeClr val="tx1"/>
              </a:buClr>
              <a:buSzPct val="50000"/>
            </a:pPr>
            <a:endParaRPr kumimoji="1"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26530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0616" y="1063690"/>
            <a:ext cx="6772837" cy="5125908"/>
          </a:xfrm>
          <a:prstGeom prst="rect">
            <a:avLst/>
          </a:prstGeom>
        </p:spPr>
      </p:pic>
    </p:spTree>
    <p:extLst>
      <p:ext uri="{BB962C8B-B14F-4D97-AF65-F5344CB8AC3E}">
        <p14:creationId xmlns:p14="http://schemas.microsoft.com/office/powerpoint/2010/main" val="120891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6384" y="4795935"/>
            <a:ext cx="9007616" cy="1968759"/>
            <a:chOff x="136384" y="5089923"/>
            <a:chExt cx="7976623" cy="1674771"/>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80" y="5089923"/>
              <a:ext cx="1862927" cy="1674771"/>
            </a:xfrm>
            <a:prstGeom prst="rect">
              <a:avLst/>
            </a:prstGeom>
          </p:spPr>
        </p:pic>
        <p:pic>
          <p:nvPicPr>
            <p:cNvPr id="4" name="图片 3"/>
            <p:cNvPicPr>
              <a:picLocks noChangeAspect="1"/>
            </p:cNvPicPr>
            <p:nvPr/>
          </p:nvPicPr>
          <p:blipFill>
            <a:blip r:embed="rId3"/>
            <a:stretch>
              <a:fillRect/>
            </a:stretch>
          </p:blipFill>
          <p:spPr>
            <a:xfrm>
              <a:off x="2929097" y="5090955"/>
              <a:ext cx="3247053" cy="1673739"/>
            </a:xfrm>
            <a:prstGeom prst="rect">
              <a:avLst/>
            </a:prstGeom>
          </p:spPr>
        </p:pic>
        <p:pic>
          <p:nvPicPr>
            <p:cNvPr id="5" name="图片 4"/>
            <p:cNvPicPr>
              <a:picLocks noChangeAspect="1"/>
            </p:cNvPicPr>
            <p:nvPr/>
          </p:nvPicPr>
          <p:blipFill>
            <a:blip r:embed="rId4"/>
            <a:stretch>
              <a:fillRect/>
            </a:stretch>
          </p:blipFill>
          <p:spPr>
            <a:xfrm>
              <a:off x="136384" y="5089923"/>
              <a:ext cx="2718783" cy="1674771"/>
            </a:xfrm>
            <a:prstGeom prst="rect">
              <a:avLst/>
            </a:prstGeom>
          </p:spPr>
        </p:pic>
      </p:grpSp>
      <p:sp>
        <p:nvSpPr>
          <p:cNvPr id="7" name="文本框 6"/>
          <p:cNvSpPr txBox="1"/>
          <p:nvPr/>
        </p:nvSpPr>
        <p:spPr>
          <a:xfrm>
            <a:off x="2230016" y="2519266"/>
            <a:ext cx="4553339" cy="1323439"/>
          </a:xfrm>
          <a:prstGeom prst="rect">
            <a:avLst/>
          </a:prstGeom>
          <a:noFill/>
        </p:spPr>
        <p:txBody>
          <a:bodyPr wrap="square" rtlCol="0">
            <a:spAutoFit/>
          </a:bodyPr>
          <a:lstStyle/>
          <a:p>
            <a:pPr algn="ctr"/>
            <a:r>
              <a:rPr lang="en-US" altLang="zh-CN" sz="8000" dirty="0" smtClean="0">
                <a:ln>
                  <a:solidFill>
                    <a:schemeClr val="bg1">
                      <a:lumMod val="75000"/>
                      <a:lumOff val="25000"/>
                    </a:schemeClr>
                  </a:solidFill>
                </a:ln>
                <a:solidFill>
                  <a:schemeClr val="bg1">
                    <a:lumMod val="75000"/>
                    <a:lumOff val="25000"/>
                  </a:schemeClr>
                </a:solidFill>
              </a:rPr>
              <a:t>Sorting</a:t>
            </a:r>
          </a:p>
        </p:txBody>
      </p:sp>
    </p:spTree>
    <p:extLst>
      <p:ext uri="{BB962C8B-B14F-4D97-AF65-F5344CB8AC3E}">
        <p14:creationId xmlns:p14="http://schemas.microsoft.com/office/powerpoint/2010/main" val="37354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5100" y="561975"/>
            <a:ext cx="351472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连续映射</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pic>
        <p:nvPicPr>
          <p:cNvPr id="5" name="图片 4"/>
          <p:cNvPicPr>
            <a:picLocks noChangeAspect="1"/>
          </p:cNvPicPr>
          <p:nvPr/>
        </p:nvPicPr>
        <p:blipFill>
          <a:blip r:embed="rId2"/>
          <a:stretch>
            <a:fillRect/>
          </a:stretch>
        </p:blipFill>
        <p:spPr>
          <a:xfrm>
            <a:off x="1" y="4293326"/>
            <a:ext cx="9144000" cy="2564673"/>
          </a:xfrm>
          <a:prstGeom prst="rect">
            <a:avLst/>
          </a:prstGeom>
        </p:spPr>
      </p:pic>
      <p:sp>
        <p:nvSpPr>
          <p:cNvPr id="6" name="文本框 5"/>
          <p:cNvSpPr txBox="1"/>
          <p:nvPr/>
        </p:nvSpPr>
        <p:spPr>
          <a:xfrm>
            <a:off x="1114697" y="1898469"/>
            <a:ext cx="7341326" cy="830997"/>
          </a:xfrm>
          <a:prstGeom prst="rect">
            <a:avLst/>
          </a:prstGeom>
          <a:noFill/>
        </p:spPr>
        <p:txBody>
          <a:bodyPr wrap="square" rtlCol="0">
            <a:spAutoFit/>
          </a:bodyPr>
          <a:lstStyle/>
          <a:p>
            <a:r>
              <a:rPr lang="zh-CN" altLang="en-US" sz="2400" b="1" dirty="0" smtClean="0">
                <a:solidFill>
                  <a:srgbClr val="077CFD"/>
                </a:solidFill>
                <a:latin typeface="方正喵呜体" panose="02010600010101010101" pitchFamily="2" charset="-122"/>
                <a:ea typeface="方正喵呜体" panose="02010600010101010101" pitchFamily="2" charset="-122"/>
              </a:rPr>
              <a:t>优势</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借助物理空间的连续性确保全序关系，管理简单，访问速度快</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1114697" y="2895276"/>
            <a:ext cx="7341326" cy="830997"/>
          </a:xfrm>
          <a:prstGeom prst="rect">
            <a:avLst/>
          </a:prstGeom>
          <a:noFill/>
        </p:spPr>
        <p:txBody>
          <a:bodyPr wrap="square" rtlCol="0">
            <a:spAutoFit/>
          </a:bodyPr>
          <a:lstStyle/>
          <a:p>
            <a:r>
              <a:rPr lang="zh-CN" altLang="en-US" sz="2400" b="1" dirty="0" smtClean="0">
                <a:solidFill>
                  <a:srgbClr val="C00000"/>
                </a:solidFill>
                <a:latin typeface="方正喵呜体" panose="02010600010101010101" pitchFamily="2" charset="-122"/>
                <a:ea typeface="方正喵呜体" panose="02010600010101010101" pitchFamily="2" charset="-122"/>
              </a:rPr>
              <a:t>劣势</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连续空间难以预先准确规划，造成浪费或者无法扩展</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66246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67159" y="1145723"/>
            <a:ext cx="8129588" cy="51435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排序</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：将一组杂乱无章的数据按一定的规律顺次排列起来。</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sym typeface="Wingdings" pitchFamily="2" charset="2"/>
              </a:rPr>
              <a:t> </a:t>
            </a:r>
          </a:p>
          <a:p>
            <a:pPr algn="just">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数据表</a:t>
            </a:r>
            <a:r>
              <a:rPr lang="en-US" altLang="zh-CN" sz="3000" dirty="0" smtClean="0">
                <a:solidFill>
                  <a:srgbClr val="2959F3"/>
                </a:solidFill>
                <a:latin typeface="方正喵呜体" panose="02010600010101010101" pitchFamily="2" charset="-122"/>
                <a:ea typeface="方正喵呜体" panose="02010600010101010101" pitchFamily="2" charset="-122"/>
              </a:rPr>
              <a:t>(</a:t>
            </a:r>
            <a:r>
              <a:rPr lang="en-US" altLang="zh-CN" sz="3000" i="1" dirty="0" smtClean="0">
                <a:solidFill>
                  <a:srgbClr val="2959F3"/>
                </a:solidFill>
                <a:latin typeface="方正喵呜体" panose="02010600010101010101" pitchFamily="2" charset="-122"/>
                <a:ea typeface="方正喵呜体" panose="02010600010101010101" pitchFamily="2" charset="-122"/>
              </a:rPr>
              <a:t>data list</a:t>
            </a:r>
            <a:r>
              <a:rPr lang="en-US" altLang="zh-CN" sz="3000" dirty="0" smtClean="0">
                <a:solidFill>
                  <a:srgbClr val="2959F3"/>
                </a:solidFill>
                <a:latin typeface="方正喵呜体" panose="02010600010101010101" pitchFamily="2" charset="-122"/>
                <a:ea typeface="方正喵呜体" panose="02010600010101010101" pitchFamily="2" charset="-122"/>
              </a:rPr>
              <a:t>): </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它是待排序数据元素的有限集合。</a:t>
            </a:r>
          </a:p>
          <a:p>
            <a:pPr algn="just">
              <a:lnSpc>
                <a:spcPct val="105000"/>
              </a:lnSpc>
              <a:buClr>
                <a:schemeClr val="tx1"/>
              </a:buClr>
              <a:buSzPct val="50000"/>
            </a:pPr>
            <a:r>
              <a:rPr lang="zh-CN" altLang="en-US" dirty="0" smtClean="0">
                <a:solidFill>
                  <a:srgbClr val="2959F3"/>
                </a:solidFill>
                <a:latin typeface="方正喵呜体" panose="02010600010101010101" pitchFamily="2" charset="-122"/>
                <a:ea typeface="方正喵呜体" panose="02010600010101010101" pitchFamily="2" charset="-122"/>
              </a:rPr>
              <a:t>关键字</a:t>
            </a:r>
            <a:r>
              <a:rPr lang="en-US" altLang="zh-CN" sz="3000" dirty="0" smtClean="0">
                <a:solidFill>
                  <a:srgbClr val="2959F3"/>
                </a:solidFill>
                <a:latin typeface="方正喵呜体" panose="02010600010101010101" pitchFamily="2" charset="-122"/>
                <a:ea typeface="方正喵呜体" panose="02010600010101010101" pitchFamily="2" charset="-122"/>
              </a:rPr>
              <a:t>(</a:t>
            </a:r>
            <a:r>
              <a:rPr lang="en-US" altLang="zh-CN" sz="3000" i="1" dirty="0" smtClean="0">
                <a:solidFill>
                  <a:srgbClr val="2959F3"/>
                </a:solidFill>
                <a:latin typeface="方正喵呜体" panose="02010600010101010101" pitchFamily="2" charset="-122"/>
                <a:ea typeface="方正喵呜体" panose="02010600010101010101" pitchFamily="2" charset="-122"/>
              </a:rPr>
              <a:t>key</a:t>
            </a:r>
            <a:r>
              <a:rPr lang="en-US" altLang="zh-CN" sz="3000" dirty="0" smtClean="0">
                <a:solidFill>
                  <a:srgbClr val="2959F3"/>
                </a:solidFill>
                <a:latin typeface="方正喵呜体" panose="02010600010101010101" pitchFamily="2" charset="-122"/>
                <a:ea typeface="方正喵呜体" panose="02010600010101010101" pitchFamily="2" charset="-122"/>
              </a:rPr>
              <a:t>):  </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通常数据元素有多个属性域</a:t>
            </a:r>
            <a:r>
              <a:rPr lang="en-US" altLang="zh-CN" sz="3000" dirty="0" smtClean="0">
                <a:solidFill>
                  <a:schemeClr val="bg1">
                    <a:lumMod val="75000"/>
                    <a:lumOff val="25000"/>
                  </a:schemeClr>
                </a:solidFill>
                <a:latin typeface="方正喵呜体" panose="02010600010101010101" pitchFamily="2" charset="-122"/>
                <a:ea typeface="方正喵呜体" panose="02010600010101010101" pitchFamily="2" charset="-122"/>
              </a:rPr>
              <a:t>, </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即多个数据成员组成</a:t>
            </a:r>
            <a:r>
              <a:rPr lang="en-US" altLang="zh-CN" sz="3000" dirty="0" smtClean="0">
                <a:solidFill>
                  <a:schemeClr val="bg1">
                    <a:lumMod val="75000"/>
                    <a:lumOff val="25000"/>
                  </a:schemeClr>
                </a:solidFill>
                <a:latin typeface="方正喵呜体" panose="02010600010101010101" pitchFamily="2" charset="-122"/>
                <a:ea typeface="方正喵呜体" panose="02010600010101010101" pitchFamily="2" charset="-122"/>
              </a:rPr>
              <a:t>, </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其中有一个属性域可用来区分元素</a:t>
            </a:r>
            <a:r>
              <a:rPr lang="en-US" altLang="zh-CN" sz="3000" dirty="0" smtClean="0">
                <a:solidFill>
                  <a:schemeClr val="bg1">
                    <a:lumMod val="75000"/>
                    <a:lumOff val="25000"/>
                  </a:schemeClr>
                </a:solidFill>
                <a:latin typeface="方正喵呜体" panose="02010600010101010101" pitchFamily="2" charset="-122"/>
                <a:ea typeface="方正喵呜体" panose="02010600010101010101" pitchFamily="2" charset="-122"/>
              </a:rPr>
              <a:t>, </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作为排序依据。该域即为</a:t>
            </a:r>
            <a:r>
              <a:rPr lang="zh-CN" altLang="en-US" dirty="0" smtClean="0">
                <a:solidFill>
                  <a:schemeClr val="bg1">
                    <a:lumMod val="75000"/>
                    <a:lumOff val="25000"/>
                  </a:schemeClr>
                </a:solidFill>
                <a:latin typeface="方正喵呜体" panose="02010600010101010101" pitchFamily="2" charset="-122"/>
                <a:ea typeface="方正喵呜体" panose="02010600010101010101" pitchFamily="2" charset="-122"/>
              </a:rPr>
              <a:t>关键字</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。每个数据表用哪个属性域作为</a:t>
            </a:r>
            <a:r>
              <a:rPr lang="zh-CN" altLang="en-US" dirty="0" smtClean="0">
                <a:solidFill>
                  <a:schemeClr val="bg1">
                    <a:lumMod val="75000"/>
                    <a:lumOff val="25000"/>
                  </a:schemeClr>
                </a:solidFill>
                <a:latin typeface="方正喵呜体" panose="02010600010101010101" pitchFamily="2" charset="-122"/>
                <a:ea typeface="方正喵呜体" panose="02010600010101010101" pitchFamily="2" charset="-122"/>
              </a:rPr>
              <a:t>关键字</a:t>
            </a:r>
            <a:r>
              <a:rPr lang="zh-CN" altLang="en-US" sz="3000" dirty="0" smtClean="0">
                <a:solidFill>
                  <a:schemeClr val="bg1">
                    <a:lumMod val="75000"/>
                    <a:lumOff val="25000"/>
                  </a:schemeClr>
                </a:solidFill>
                <a:latin typeface="方正喵呜体" panose="02010600010101010101" pitchFamily="2" charset="-122"/>
                <a:ea typeface="方正喵呜体" panose="02010600010101010101" pitchFamily="2" charset="-122"/>
              </a:rPr>
              <a:t>，要视具体的应用需要而定。</a:t>
            </a:r>
            <a:endParaRPr lang="zh-CN" altLang="en-US" sz="30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5370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688975"/>
            <a:ext cx="8229600" cy="594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排序算法的稳定性</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如果在元素序列中有两 个元素</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和</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它们的</a:t>
            </a:r>
            <a:r>
              <a:rPr lang="zh-CN" altLang="en-US" dirty="0" smtClean="0">
                <a:solidFill>
                  <a:schemeClr val="bg1"/>
                </a:solidFill>
                <a:latin typeface="方正喵呜体" panose="02010600010101010101" pitchFamily="2" charset="-122"/>
                <a:ea typeface="方正喵呜体" panose="02010600010101010101" pitchFamily="2" charset="-122"/>
              </a:rPr>
              <a:t>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 k</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且在排序之前</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元素</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排在</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前面。如果在排序之后</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元素</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仍在元素</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的前面</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则称这个排序方法是稳定的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否则称这个排序方法是不稳定的。</a:t>
            </a:r>
          </a:p>
          <a:p>
            <a:pPr>
              <a:lnSpc>
                <a:spcPct val="105000"/>
              </a:lnSpc>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内排序与外排序</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内排序是指在排序期间数据元素全部存放在内存的排序；外排序是指在排序期间全部元素个数太多，不能同时存放在内存，必须根据排序过程的要求，不断在内、外存之间移动的排序。</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7364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7583" y="1959057"/>
            <a:ext cx="6578082" cy="3046988"/>
          </a:xfrm>
          <a:prstGeom prst="rect">
            <a:avLst/>
          </a:prstGeom>
        </p:spPr>
        <p:txBody>
          <a:bodyPr wrap="square">
            <a:spAutoFit/>
          </a:bodyPr>
          <a:lstStyle/>
          <a:p>
            <a:r>
              <a:rPr lang="zh-CN" altLang="en-US" sz="2400" dirty="0">
                <a:solidFill>
                  <a:srgbClr val="333333"/>
                </a:solidFill>
                <a:latin typeface="方正喵呜体" panose="02010600010101010101" pitchFamily="2" charset="-122"/>
                <a:ea typeface="方正喵呜体" panose="02010600010101010101" pitchFamily="2" charset="-122"/>
              </a:rPr>
              <a:t>内存数据库抛弃了磁盘数据管理的传统方式，基于全部数据都在内存中重新设计了</a:t>
            </a:r>
            <a:r>
              <a:rPr lang="zh-CN" altLang="en-US" sz="2400" dirty="0">
                <a:solidFill>
                  <a:srgbClr val="136EC2"/>
                </a:solidFill>
                <a:latin typeface="方正喵呜体" panose="02010600010101010101" pitchFamily="2" charset="-122"/>
                <a:ea typeface="方正喵呜体" panose="02010600010101010101" pitchFamily="2" charset="-122"/>
                <a:hlinkClick r:id="rId2"/>
              </a:rPr>
              <a:t>体系结构</a:t>
            </a:r>
            <a:r>
              <a:rPr lang="zh-CN" altLang="en-US" sz="2400" dirty="0">
                <a:solidFill>
                  <a:srgbClr val="333333"/>
                </a:solidFill>
                <a:latin typeface="方正喵呜体" panose="02010600010101010101" pitchFamily="2" charset="-122"/>
                <a:ea typeface="方正喵呜体" panose="02010600010101010101" pitchFamily="2" charset="-122"/>
              </a:rPr>
              <a:t>，并且在</a:t>
            </a:r>
            <a:r>
              <a:rPr lang="zh-CN" altLang="en-US" sz="2400" dirty="0">
                <a:solidFill>
                  <a:srgbClr val="136EC2"/>
                </a:solidFill>
                <a:latin typeface="方正喵呜体" panose="02010600010101010101" pitchFamily="2" charset="-122"/>
                <a:ea typeface="方正喵呜体" panose="02010600010101010101" pitchFamily="2" charset="-122"/>
                <a:hlinkClick r:id="rId3"/>
              </a:rPr>
              <a:t>数据缓存</a:t>
            </a:r>
            <a:r>
              <a:rPr lang="zh-CN" altLang="en-US" sz="2400" dirty="0">
                <a:solidFill>
                  <a:srgbClr val="333333"/>
                </a:solidFill>
                <a:latin typeface="方正喵呜体" panose="02010600010101010101" pitchFamily="2" charset="-122"/>
                <a:ea typeface="方正喵呜体" panose="02010600010101010101" pitchFamily="2" charset="-122"/>
              </a:rPr>
              <a:t>、快速算法、并行操作方面也进行了相应的改进，所以数据处理速度比</a:t>
            </a:r>
            <a:r>
              <a:rPr lang="zh-CN" altLang="en-US" sz="2400" dirty="0">
                <a:solidFill>
                  <a:srgbClr val="136EC2"/>
                </a:solidFill>
                <a:latin typeface="方正喵呜体" panose="02010600010101010101" pitchFamily="2" charset="-122"/>
                <a:ea typeface="方正喵呜体" panose="02010600010101010101" pitchFamily="2" charset="-122"/>
                <a:hlinkClick r:id="rId4"/>
              </a:rPr>
              <a:t>传统数据库</a:t>
            </a:r>
            <a:r>
              <a:rPr lang="zh-CN" altLang="en-US" sz="2400" dirty="0">
                <a:solidFill>
                  <a:srgbClr val="333333"/>
                </a:solidFill>
                <a:latin typeface="方正喵呜体" panose="02010600010101010101" pitchFamily="2" charset="-122"/>
                <a:ea typeface="方正喵呜体" panose="02010600010101010101" pitchFamily="2" charset="-122"/>
              </a:rPr>
              <a:t>的数据处理速度要快很多，一般都在</a:t>
            </a:r>
            <a:r>
              <a:rPr lang="en-US" altLang="zh-CN" sz="2400" dirty="0">
                <a:solidFill>
                  <a:srgbClr val="333333"/>
                </a:solidFill>
                <a:latin typeface="方正喵呜体" panose="02010600010101010101" pitchFamily="2" charset="-122"/>
                <a:ea typeface="方正喵呜体" panose="02010600010101010101" pitchFamily="2" charset="-122"/>
              </a:rPr>
              <a:t>10</a:t>
            </a:r>
            <a:r>
              <a:rPr lang="zh-CN" altLang="en-US" sz="2400" dirty="0">
                <a:solidFill>
                  <a:srgbClr val="333333"/>
                </a:solidFill>
                <a:latin typeface="方正喵呜体" panose="02010600010101010101" pitchFamily="2" charset="-122"/>
                <a:ea typeface="方正喵呜体" panose="02010600010101010101" pitchFamily="2" charset="-122"/>
              </a:rPr>
              <a:t>倍以上。内存数据库的最大特点是其“主拷贝”或“工作版本”常驻内存，即活动</a:t>
            </a:r>
            <a:r>
              <a:rPr lang="zh-CN" altLang="en-US" sz="2400" dirty="0">
                <a:solidFill>
                  <a:srgbClr val="136EC2"/>
                </a:solidFill>
                <a:latin typeface="方正喵呜体" panose="02010600010101010101" pitchFamily="2" charset="-122"/>
                <a:ea typeface="方正喵呜体" panose="02010600010101010101" pitchFamily="2" charset="-122"/>
                <a:hlinkClick r:id="rId5"/>
              </a:rPr>
              <a:t>事务</a:t>
            </a:r>
            <a:r>
              <a:rPr lang="zh-CN" altLang="en-US" sz="2400" dirty="0">
                <a:solidFill>
                  <a:srgbClr val="333333"/>
                </a:solidFill>
                <a:latin typeface="方正喵呜体" panose="02010600010101010101" pitchFamily="2" charset="-122"/>
                <a:ea typeface="方正喵呜体" panose="02010600010101010101" pitchFamily="2" charset="-122"/>
              </a:rPr>
              <a:t>只与实时内存数据库的内存拷贝打交道。</a:t>
            </a:r>
            <a:endParaRPr lang="zh-CN" altLang="en-US" sz="2400" dirty="0">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87497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682625"/>
            <a:ext cx="8305800" cy="5410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排序的时间开销</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排序的时间开销是衡量算法好坏的最重要的标志。排序的时间开销可用算法执行中的数据比较次数与数据移动次数来衡量。</a:t>
            </a:r>
          </a:p>
          <a:p>
            <a:pPr>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算法运行时间代价的大略估算一般都</a:t>
            </a:r>
            <a:r>
              <a:rPr lang="zh-CN" altLang="en-US" sz="3000" u="sng" dirty="0" smtClean="0">
                <a:solidFill>
                  <a:schemeClr val="bg1"/>
                </a:solidFill>
                <a:latin typeface="方正喵呜体" panose="02010600010101010101" pitchFamily="2" charset="-122"/>
                <a:ea typeface="方正喵呜体" panose="02010600010101010101" pitchFamily="2" charset="-122"/>
              </a:rPr>
              <a:t>按平均情况</a:t>
            </a:r>
            <a:r>
              <a:rPr lang="zh-CN" altLang="en-US" sz="3000" dirty="0" smtClean="0">
                <a:solidFill>
                  <a:schemeClr val="bg1"/>
                </a:solidFill>
                <a:latin typeface="方正喵呜体" panose="02010600010101010101" pitchFamily="2" charset="-122"/>
                <a:ea typeface="方正喵呜体" panose="02010600010101010101" pitchFamily="2" charset="-122"/>
              </a:rPr>
              <a:t>进行估算。对于那些受元素</a:t>
            </a:r>
            <a:r>
              <a:rPr lang="zh-CN" altLang="en-US" dirty="0" smtClean="0">
                <a:solidFill>
                  <a:schemeClr val="bg1"/>
                </a:solidFill>
                <a:latin typeface="方正喵呜体" panose="02010600010101010101" pitchFamily="2" charset="-122"/>
                <a:ea typeface="方正喵呜体" panose="02010600010101010101" pitchFamily="2" charset="-122"/>
              </a:rPr>
              <a:t>关键字</a:t>
            </a:r>
            <a:r>
              <a:rPr lang="zh-CN" altLang="en-US" sz="3000" dirty="0" smtClean="0">
                <a:solidFill>
                  <a:schemeClr val="bg1"/>
                </a:solidFill>
                <a:latin typeface="方正喵呜体" panose="02010600010101010101" pitchFamily="2" charset="-122"/>
                <a:ea typeface="方正喵呜体" panose="02010600010101010101" pitchFamily="2" charset="-122"/>
              </a:rPr>
              <a:t>序列初始排列及元素个数影响较大的，需要按最好情况和最坏情况进行估算。</a:t>
            </a:r>
          </a:p>
          <a:p>
            <a:pPr>
              <a:lnSpc>
                <a:spcPct val="105000"/>
              </a:lnSpc>
              <a:buClr>
                <a:schemeClr val="tx1"/>
              </a:buClr>
              <a:buSzPct val="50000"/>
            </a:pPr>
            <a:r>
              <a:rPr lang="zh-CN" altLang="en-US" sz="3000" dirty="0" smtClean="0">
                <a:solidFill>
                  <a:srgbClr val="2959F3"/>
                </a:solidFill>
                <a:latin typeface="方正喵呜体" panose="02010600010101010101" pitchFamily="2" charset="-122"/>
                <a:ea typeface="方正喵呜体" panose="02010600010101010101" pitchFamily="2" charset="-122"/>
              </a:rPr>
              <a:t>算法执行时所需的附加存储</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评价算法好坏的另一标准。</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17677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0018" y="1127643"/>
            <a:ext cx="8382000" cy="5184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kumimoji="1" lang="zh-CN" altLang="en-US" sz="3200" dirty="0" smtClean="0">
                <a:solidFill>
                  <a:schemeClr val="bg1"/>
                </a:solidFill>
                <a:latin typeface="方正喵呜体" panose="02010600010101010101" pitchFamily="2" charset="-122"/>
                <a:ea typeface="方正喵呜体" panose="02010600010101010101" pitchFamily="2" charset="-122"/>
              </a:rPr>
              <a:t>排序算法很多，就全面性能而言</a:t>
            </a:r>
            <a:r>
              <a:rPr kumimoji="1" lang="zh-CN" altLang="en-US" sz="3200" dirty="0" smtClean="0">
                <a:solidFill>
                  <a:srgbClr val="C00000"/>
                </a:solidFill>
                <a:latin typeface="方正喵呜体" panose="02010600010101010101" pitchFamily="2" charset="-122"/>
                <a:ea typeface="方正喵呜体" panose="02010600010101010101" pitchFamily="2" charset="-122"/>
              </a:rPr>
              <a:t>很难提出一种最优</a:t>
            </a:r>
            <a:r>
              <a:rPr kumimoji="1" lang="zh-CN" altLang="en-US" sz="3200" dirty="0" smtClean="0">
                <a:solidFill>
                  <a:schemeClr val="bg1"/>
                </a:solidFill>
                <a:latin typeface="方正喵呜体" panose="02010600010101010101" pitchFamily="2" charset="-122"/>
                <a:ea typeface="方正喵呜体" panose="02010600010101010101" pitchFamily="2" charset="-122"/>
              </a:rPr>
              <a:t>的方法（依赖于关键字的初始排列）</a:t>
            </a:r>
            <a:endParaRPr kumimoji="1" lang="en-US" altLang="zh-CN" sz="32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kumimoji="1" lang="zh-CN" altLang="en-US" sz="3200" dirty="0" smtClean="0">
                <a:solidFill>
                  <a:schemeClr val="bg1"/>
                </a:solidFill>
                <a:latin typeface="方正喵呜体" panose="02010600010101010101" pitchFamily="2" charset="-122"/>
                <a:ea typeface="方正喵呜体" panose="02010600010101010101" pitchFamily="2" charset="-122"/>
              </a:rPr>
              <a:t>按排序时依据的原则不同分为五类：</a:t>
            </a:r>
            <a:endParaRPr kumimoji="1" lang="en-US" altLang="zh-CN" sz="32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chemeClr val="tx1"/>
              </a:buClr>
              <a:buSzPct val="50000"/>
            </a:pPr>
            <a:r>
              <a:rPr kumimoji="1" lang="zh-CN" altLang="en-US" sz="2800" dirty="0" smtClean="0">
                <a:solidFill>
                  <a:schemeClr val="bg1"/>
                </a:solidFill>
                <a:latin typeface="方正喵呜体" panose="02010600010101010101" pitchFamily="2" charset="-122"/>
                <a:ea typeface="方正喵呜体" panose="02010600010101010101" pitchFamily="2" charset="-122"/>
              </a:rPr>
              <a:t>插入、交换、选择、归并和基数排序</a:t>
            </a:r>
            <a:endParaRPr kumimoji="1" lang="en-US" altLang="zh-CN" sz="28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kumimoji="1" lang="zh-CN" altLang="en-US" sz="3200" dirty="0" smtClean="0">
                <a:solidFill>
                  <a:schemeClr val="bg1"/>
                </a:solidFill>
                <a:latin typeface="方正喵呜体" panose="02010600010101010101" pitchFamily="2" charset="-122"/>
                <a:ea typeface="方正喵呜体" panose="02010600010101010101" pitchFamily="2" charset="-122"/>
              </a:rPr>
              <a:t>按时间复杂度分为三类：</a:t>
            </a:r>
            <a:endParaRPr kumimoji="1" lang="en-US" altLang="zh-CN" sz="32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chemeClr val="tx1"/>
              </a:buClr>
              <a:buSzPct val="50000"/>
            </a:pPr>
            <a:r>
              <a:rPr kumimoji="1" lang="zh-CN" altLang="en-US" sz="2800" dirty="0" smtClean="0">
                <a:solidFill>
                  <a:schemeClr val="bg1"/>
                </a:solidFill>
                <a:latin typeface="方正喵呜体" panose="02010600010101010101" pitchFamily="2" charset="-122"/>
                <a:ea typeface="方正喵呜体" panose="02010600010101010101" pitchFamily="2" charset="-122"/>
              </a:rPr>
              <a:t>简单的排序方法，时间复杂度</a:t>
            </a:r>
            <a:r>
              <a:rPr kumimoji="1" lang="en-US" altLang="zh-CN" sz="2800" dirty="0" smtClean="0">
                <a:solidFill>
                  <a:schemeClr val="bg1"/>
                </a:solidFill>
                <a:latin typeface="方正喵呜体" panose="02010600010101010101" pitchFamily="2" charset="-122"/>
                <a:ea typeface="方正喵呜体" panose="02010600010101010101" pitchFamily="2" charset="-122"/>
              </a:rPr>
              <a:t>O(n</a:t>
            </a:r>
            <a:r>
              <a:rPr kumimoji="1" lang="en-US" altLang="zh-CN" sz="2800" baseline="30000" dirty="0" smtClean="0">
                <a:solidFill>
                  <a:schemeClr val="bg1"/>
                </a:solidFill>
                <a:latin typeface="方正喵呜体" panose="02010600010101010101" pitchFamily="2" charset="-122"/>
                <a:ea typeface="方正喵呜体" panose="02010600010101010101" pitchFamily="2" charset="-122"/>
              </a:rPr>
              <a:t>2</a:t>
            </a:r>
            <a:r>
              <a:rPr kumimoji="1" lang="en-US" altLang="zh-CN" sz="28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buClr>
                <a:schemeClr val="tx1"/>
              </a:buClr>
              <a:buSzPct val="50000"/>
            </a:pPr>
            <a:r>
              <a:rPr kumimoji="1" lang="zh-CN" altLang="en-US" sz="2800" dirty="0" smtClean="0">
                <a:solidFill>
                  <a:schemeClr val="bg1"/>
                </a:solidFill>
                <a:latin typeface="方正喵呜体" panose="02010600010101010101" pitchFamily="2" charset="-122"/>
                <a:ea typeface="方正喵呜体" panose="02010600010101010101" pitchFamily="2" charset="-122"/>
              </a:rPr>
              <a:t>先进的排序方法，时间复杂度</a:t>
            </a:r>
            <a:r>
              <a:rPr kumimoji="1" lang="en-US" altLang="zh-CN" sz="2800" dirty="0" smtClean="0">
                <a:solidFill>
                  <a:schemeClr val="bg1"/>
                </a:solidFill>
                <a:latin typeface="方正喵呜体" panose="02010600010101010101" pitchFamily="2" charset="-122"/>
                <a:ea typeface="方正喵呜体" panose="02010600010101010101" pitchFamily="2" charset="-122"/>
              </a:rPr>
              <a:t>O(</a:t>
            </a:r>
            <a:r>
              <a:rPr kumimoji="1" lang="en-US" altLang="zh-CN" sz="2800" dirty="0" err="1" smtClean="0">
                <a:solidFill>
                  <a:schemeClr val="bg1"/>
                </a:solidFill>
                <a:latin typeface="方正喵呜体" panose="02010600010101010101" pitchFamily="2" charset="-122"/>
                <a:ea typeface="方正喵呜体" panose="02010600010101010101" pitchFamily="2" charset="-122"/>
              </a:rPr>
              <a:t>nlogn</a:t>
            </a:r>
            <a:r>
              <a:rPr kumimoji="1" lang="en-US" altLang="zh-CN" sz="2800" dirty="0" smtClean="0">
                <a:solidFill>
                  <a:schemeClr val="bg1"/>
                </a:solidFill>
                <a:latin typeface="方正喵呜体" panose="02010600010101010101" pitchFamily="2" charset="-122"/>
                <a:ea typeface="方正喵呜体" panose="02010600010101010101" pitchFamily="2" charset="-122"/>
              </a:rPr>
              <a:t>)</a:t>
            </a:r>
          </a:p>
          <a:p>
            <a:pPr lvl="1">
              <a:lnSpc>
                <a:spcPct val="105000"/>
              </a:lnSpc>
              <a:buClr>
                <a:schemeClr val="tx1"/>
              </a:buClr>
              <a:buSzPct val="50000"/>
            </a:pPr>
            <a:r>
              <a:rPr kumimoji="1" lang="zh-CN" altLang="en-US" sz="2800" dirty="0" smtClean="0">
                <a:solidFill>
                  <a:schemeClr val="bg1"/>
                </a:solidFill>
                <a:latin typeface="方正喵呜体" panose="02010600010101010101" pitchFamily="2" charset="-122"/>
                <a:ea typeface="方正喵呜体" panose="02010600010101010101" pitchFamily="2" charset="-122"/>
              </a:rPr>
              <a:t>基数排序，时间复杂度</a:t>
            </a:r>
            <a:r>
              <a:rPr kumimoji="1" lang="en-US" altLang="zh-CN" sz="2800" dirty="0" smtClean="0">
                <a:solidFill>
                  <a:schemeClr val="bg1"/>
                </a:solidFill>
                <a:latin typeface="方正喵呜体" panose="02010600010101010101" pitchFamily="2" charset="-122"/>
                <a:ea typeface="方正喵呜体" panose="02010600010101010101" pitchFamily="2" charset="-122"/>
              </a:rPr>
              <a:t>O(d*n)</a:t>
            </a:r>
            <a:endParaRPr kumimoji="1" lang="zh-CN" altLang="en-US" sz="28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389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368425" y="441325"/>
            <a:ext cx="6248400"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插入排序 </a:t>
            </a:r>
            <a:r>
              <a:rPr lang="en-US" altLang="zh-CN" sz="4000" dirty="0" smtClean="0">
                <a:solidFill>
                  <a:schemeClr val="bg1"/>
                </a:solidFill>
                <a:latin typeface="方正喵呜体" panose="02010600010101010101" pitchFamily="2" charset="-122"/>
                <a:ea typeface="方正喵呜体" panose="02010600010101010101" pitchFamily="2" charset="-122"/>
              </a:rPr>
              <a:t>(Insert Sorting)</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474663" y="1304925"/>
            <a:ext cx="8382000" cy="5184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kumimoji="1" lang="zh-CN" altLang="en-US" sz="3000" dirty="0" smtClean="0">
                <a:solidFill>
                  <a:schemeClr val="bg1"/>
                </a:solidFill>
                <a:latin typeface="方正喵呜体" panose="02010600010101010101" pitchFamily="2" charset="-122"/>
                <a:ea typeface="方正喵呜体" panose="02010600010101010101" pitchFamily="2" charset="-122"/>
              </a:rPr>
              <a:t>基本方法是：每步将一个待排序的元素，按其</a:t>
            </a:r>
            <a:r>
              <a:rPr lang="zh-CN" altLang="en-US" dirty="0" smtClean="0">
                <a:solidFill>
                  <a:schemeClr val="bg1"/>
                </a:solidFill>
                <a:latin typeface="方正喵呜体" panose="02010600010101010101" pitchFamily="2" charset="-122"/>
                <a:ea typeface="方正喵呜体" panose="02010600010101010101" pitchFamily="2" charset="-122"/>
              </a:rPr>
              <a:t>关键字</a:t>
            </a:r>
            <a:r>
              <a:rPr kumimoji="1" lang="zh-CN" altLang="en-US" sz="3000" dirty="0" smtClean="0">
                <a:solidFill>
                  <a:schemeClr val="bg1"/>
                </a:solidFill>
                <a:latin typeface="方正喵呜体" panose="02010600010101010101" pitchFamily="2" charset="-122"/>
                <a:ea typeface="方正喵呜体" panose="02010600010101010101" pitchFamily="2" charset="-122"/>
              </a:rPr>
              <a:t>大小，插入到前面已经排好序的一组元素的适当位置上</a:t>
            </a:r>
            <a:r>
              <a:rPr kumimoji="1" lang="en-US" altLang="zh-CN" sz="3000" dirty="0" smtClean="0">
                <a:solidFill>
                  <a:schemeClr val="bg1"/>
                </a:solidFill>
                <a:latin typeface="方正喵呜体" panose="02010600010101010101" pitchFamily="2" charset="-122"/>
                <a:ea typeface="方正喵呜体" panose="02010600010101010101" pitchFamily="2" charset="-122"/>
              </a:rPr>
              <a:t>, </a:t>
            </a:r>
            <a:r>
              <a:rPr kumimoji="1" lang="zh-CN" altLang="en-US" sz="3000" dirty="0" smtClean="0">
                <a:solidFill>
                  <a:schemeClr val="bg1"/>
                </a:solidFill>
                <a:latin typeface="方正喵呜体" panose="02010600010101010101" pitchFamily="2" charset="-122"/>
                <a:ea typeface="方正喵呜体" panose="02010600010101010101" pitchFamily="2" charset="-122"/>
              </a:rPr>
              <a:t>直到元素全部插入为止。</a:t>
            </a:r>
          </a:p>
          <a:p>
            <a:pPr>
              <a:lnSpc>
                <a:spcPct val="105000"/>
              </a:lnSpc>
              <a:buClr>
                <a:schemeClr val="tx1"/>
              </a:buClr>
              <a:buSzPct val="50000"/>
            </a:pPr>
            <a:endParaRPr kumimoji="1" lang="zh-CN" altLang="en-US"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pPr>
            <a:r>
              <a:rPr kumimoji="1" lang="zh-CN" altLang="en-US" sz="3600" dirty="0" smtClean="0">
                <a:solidFill>
                  <a:schemeClr val="bg1"/>
                </a:solidFill>
                <a:latin typeface="方正喵呜体" panose="02010600010101010101" pitchFamily="2" charset="-122"/>
                <a:ea typeface="方正喵呜体" panose="02010600010101010101" pitchFamily="2" charset="-122"/>
              </a:rPr>
              <a:t>直接插入排序：</a:t>
            </a:r>
          </a:p>
          <a:p>
            <a:pPr>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基本思想是当插入第</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个元素时，前面的</a:t>
            </a:r>
            <a:r>
              <a:rPr lang="en-US" altLang="zh-CN" sz="3000" dirty="0" smtClean="0">
                <a:solidFill>
                  <a:schemeClr val="bg1"/>
                </a:solidFill>
                <a:latin typeface="方正喵呜体" panose="02010600010101010101" pitchFamily="2" charset="-122"/>
                <a:ea typeface="方正喵呜体" panose="02010600010101010101" pitchFamily="2" charset="-122"/>
              </a:rPr>
              <a:t>V[0], V[1], …, V[</a:t>
            </a:r>
            <a:r>
              <a:rPr lang="en-US" altLang="zh-CN" sz="3000" i="1"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-1]</a:t>
            </a:r>
            <a:r>
              <a:rPr lang="zh-CN" altLang="en-US" sz="3000" dirty="0" smtClean="0">
                <a:solidFill>
                  <a:schemeClr val="bg1"/>
                </a:solidFill>
                <a:latin typeface="方正喵呜体" panose="02010600010101010101" pitchFamily="2" charset="-122"/>
                <a:ea typeface="方正喵呜体" panose="02010600010101010101" pitchFamily="2" charset="-122"/>
              </a:rPr>
              <a:t>已经排好序。这时，用</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的关键字与</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-1], V[</a:t>
            </a:r>
            <a:r>
              <a:rPr lang="en-US" altLang="zh-CN" sz="3000" i="1"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-2], …</a:t>
            </a:r>
            <a:r>
              <a:rPr lang="zh-CN" altLang="en-US" sz="3000" dirty="0" smtClean="0">
                <a:solidFill>
                  <a:schemeClr val="bg1"/>
                </a:solidFill>
                <a:latin typeface="方正喵呜体" panose="02010600010101010101" pitchFamily="2" charset="-122"/>
                <a:ea typeface="方正喵呜体" panose="02010600010101010101" pitchFamily="2" charset="-122"/>
              </a:rPr>
              <a:t>的</a:t>
            </a:r>
            <a:r>
              <a:rPr lang="zh-CN" altLang="en-US" dirty="0" smtClean="0">
                <a:solidFill>
                  <a:schemeClr val="bg1"/>
                </a:solidFill>
                <a:latin typeface="方正喵呜体" panose="02010600010101010101" pitchFamily="2" charset="-122"/>
                <a:ea typeface="方正喵呜体" panose="02010600010101010101" pitchFamily="2" charset="-122"/>
              </a:rPr>
              <a:t>关键字</a:t>
            </a:r>
            <a:r>
              <a:rPr lang="zh-CN" altLang="en-US" sz="3000" dirty="0" smtClean="0">
                <a:solidFill>
                  <a:schemeClr val="bg1"/>
                </a:solidFill>
                <a:latin typeface="方正喵呜体" panose="02010600010101010101" pitchFamily="2" charset="-122"/>
                <a:ea typeface="方正喵呜体" panose="02010600010101010101" pitchFamily="2" charset="-122"/>
              </a:rPr>
              <a:t>顺序进行比较，插入位置即将</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插入，原来位置上的元素向后顺移。</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86665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81608" y="242887"/>
            <a:ext cx="7924800" cy="4543425"/>
          </a:xfrm>
          <a:prstGeom prst="rect">
            <a:avLst/>
          </a:prstGeom>
        </p:spPr>
      </p:pic>
      <p:pic>
        <p:nvPicPr>
          <p:cNvPr id="3" name="图片 2"/>
          <p:cNvPicPr>
            <a:picLocks noChangeAspect="1"/>
          </p:cNvPicPr>
          <p:nvPr/>
        </p:nvPicPr>
        <p:blipFill>
          <a:blip r:embed="rId3"/>
          <a:stretch>
            <a:fillRect/>
          </a:stretch>
        </p:blipFill>
        <p:spPr>
          <a:xfrm>
            <a:off x="1115008" y="5479014"/>
            <a:ext cx="6858000" cy="1181100"/>
          </a:xfrm>
          <a:prstGeom prst="rect">
            <a:avLst/>
          </a:prstGeom>
        </p:spPr>
      </p:pic>
      <p:sp>
        <p:nvSpPr>
          <p:cNvPr id="4" name="文本框 3"/>
          <p:cNvSpPr txBox="1"/>
          <p:nvPr/>
        </p:nvSpPr>
        <p:spPr>
          <a:xfrm>
            <a:off x="2645228" y="4648017"/>
            <a:ext cx="3797559" cy="830997"/>
          </a:xfrm>
          <a:prstGeom prst="rect">
            <a:avLst/>
          </a:prstGeom>
          <a:noFill/>
        </p:spPr>
        <p:txBody>
          <a:bodyPr wrap="square" rtlCol="0">
            <a:spAutoFit/>
          </a:bodyPr>
          <a:lstStyle/>
          <a:p>
            <a:pPr algn="ctr"/>
            <a:r>
              <a:rPr lang="en-US" altLang="zh-CN" sz="4800" dirty="0" smtClean="0">
                <a:solidFill>
                  <a:schemeClr val="bg1"/>
                </a:solidFill>
              </a:rPr>
              <a:t>… …</a:t>
            </a:r>
            <a:endParaRPr lang="zh-CN" altLang="en-US" sz="4800" dirty="0">
              <a:solidFill>
                <a:schemeClr val="bg1"/>
              </a:solidFill>
            </a:endParaRPr>
          </a:p>
        </p:txBody>
      </p:sp>
    </p:spTree>
    <p:extLst>
      <p:ext uri="{BB962C8B-B14F-4D97-AF65-F5344CB8AC3E}">
        <p14:creationId xmlns:p14="http://schemas.microsoft.com/office/powerpoint/2010/main" val="21900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9427" y="1469487"/>
            <a:ext cx="6195527" cy="4154984"/>
          </a:xfrm>
          <a:prstGeom prst="rect">
            <a:avLst/>
          </a:prstGeom>
        </p:spPr>
        <p:txBody>
          <a:bodyPr wrap="square">
            <a:spAutoFit/>
          </a:bodyPr>
          <a:lstStyle/>
          <a:p>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a:solidFill>
                  <a:schemeClr val="bg1"/>
                </a:solidFill>
                <a:latin typeface="方正喵呜体" panose="02010600010101010101" pitchFamily="2" charset="-122"/>
                <a:ea typeface="方正喵呜体" panose="02010600010101010101" pitchFamily="2" charset="-122"/>
              </a:rPr>
              <a:t>insertionSort</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int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arr</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int</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 1; </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&lt; </a:t>
            </a:r>
            <a:r>
              <a:rPr lang="en-US" altLang="zh-CN" sz="2400" dirty="0" smtClean="0">
                <a:solidFill>
                  <a:schemeClr val="bg1"/>
                </a:solidFill>
                <a:latin typeface="方正喵呜体" panose="02010600010101010101" pitchFamily="2" charset="-122"/>
                <a:ea typeface="方正喵呜体" panose="02010600010101010101" pitchFamily="2" charset="-122"/>
              </a:rPr>
              <a:t>length</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a:solidFill>
                  <a:schemeClr val="bg1"/>
                </a:solidFill>
                <a:latin typeface="方正喵呜体" panose="02010600010101010101" pitchFamily="2" charset="-122"/>
                <a:ea typeface="方正喵呜体" panose="02010600010101010101" pitchFamily="2" charset="-122"/>
              </a:rPr>
              <a:t>j = </a:t>
            </a:r>
            <a:r>
              <a:rPr lang="en-US" altLang="zh-CN" sz="2400" dirty="0" err="1">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while </a:t>
            </a:r>
            <a:r>
              <a:rPr lang="en-US" altLang="zh-CN" sz="2400" dirty="0">
                <a:solidFill>
                  <a:schemeClr val="bg1"/>
                </a:solidFill>
                <a:latin typeface="方正喵呜体" panose="02010600010101010101" pitchFamily="2" charset="-122"/>
                <a:ea typeface="方正喵呜体" panose="02010600010101010101" pitchFamily="2" charset="-122"/>
              </a:rPr>
              <a:t>(j &gt; 0 &amp;&amp; </a:t>
            </a:r>
            <a:r>
              <a:rPr lang="en-US" altLang="zh-CN" sz="2400" dirty="0" err="1">
                <a:solidFill>
                  <a:schemeClr val="bg1"/>
                </a:solidFill>
                <a:latin typeface="方正喵呜体" panose="02010600010101010101" pitchFamily="2" charset="-122"/>
                <a:ea typeface="方正喵呜体" panose="02010600010101010101" pitchFamily="2" charset="-122"/>
              </a:rPr>
              <a:t>arr</a:t>
            </a:r>
            <a:r>
              <a:rPr lang="en-US" altLang="zh-CN" sz="2400" dirty="0">
                <a:solidFill>
                  <a:schemeClr val="bg1"/>
                </a:solidFill>
                <a:latin typeface="方正喵呜体" panose="02010600010101010101" pitchFamily="2" charset="-122"/>
                <a:ea typeface="方正喵呜体" panose="02010600010101010101" pitchFamily="2" charset="-122"/>
              </a:rPr>
              <a:t>[j] &lt; </a:t>
            </a:r>
            <a:r>
              <a:rPr lang="en-US" altLang="zh-CN" sz="2400" dirty="0" err="1">
                <a:solidFill>
                  <a:schemeClr val="bg1"/>
                </a:solidFill>
                <a:latin typeface="方正喵呜体" panose="02010600010101010101" pitchFamily="2" charset="-122"/>
                <a:ea typeface="方正喵呜体" panose="02010600010101010101" pitchFamily="2" charset="-122"/>
              </a:rPr>
              <a:t>arr</a:t>
            </a:r>
            <a:r>
              <a:rPr lang="en-US" altLang="zh-CN" sz="2400" dirty="0">
                <a:solidFill>
                  <a:schemeClr val="bg1"/>
                </a:solidFill>
                <a:latin typeface="方正喵呜体" panose="02010600010101010101" pitchFamily="2" charset="-122"/>
                <a:ea typeface="方正喵呜体" panose="02010600010101010101" pitchFamily="2" charset="-122"/>
              </a:rPr>
              <a:t>[j - 1</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        {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swap(arr,j,j-1</a:t>
            </a:r>
            <a:r>
              <a:rPr lang="en-US" altLang="zh-CN" sz="2400" dirty="0">
                <a:solidFill>
                  <a:schemeClr val="bg1"/>
                </a:solidFill>
                <a:latin typeface="方正喵呜体" panose="02010600010101010101" pitchFamily="2" charset="-122"/>
                <a:ea typeface="方正喵呜体" panose="02010600010101010101" pitchFamily="2" charset="-122"/>
              </a:rPr>
              <a:t>); j--; </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0752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07910" y="384616"/>
            <a:ext cx="8528179" cy="44673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5000"/>
              </a:lnSpc>
              <a:spcBef>
                <a:spcPct val="5000"/>
              </a:spcBef>
              <a:buSzPct val="50000"/>
              <a:buFont typeface="Arial" panose="020B0604020202020204" pitchFamily="34" charset="0"/>
              <a:buNone/>
            </a:pPr>
            <a:r>
              <a:rPr lang="zh-CN" altLang="en-US" sz="4400" dirty="0" smtClean="0">
                <a:solidFill>
                  <a:schemeClr val="bg1"/>
                </a:solidFill>
                <a:latin typeface="方正喵呜体" panose="02010600010101010101" pitchFamily="2" charset="-122"/>
                <a:ea typeface="方正喵呜体" panose="02010600010101010101" pitchFamily="2" charset="-122"/>
              </a:rPr>
              <a:t>算法分析</a:t>
            </a:r>
            <a:endParaRPr lang="en-US" altLang="zh-CN" sz="4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设待排序元素个数为</a:t>
            </a:r>
            <a:r>
              <a:rPr lang="en-US" altLang="zh-CN" sz="2400" dirty="0" err="1" smtClean="0">
                <a:solidFill>
                  <a:schemeClr val="bg1"/>
                </a:solidFill>
                <a:latin typeface="方正喵呜体" panose="02010600010101010101" pitchFamily="2" charset="-122"/>
                <a:ea typeface="方正喵呜体" panose="02010600010101010101" pitchFamily="2" charset="-122"/>
              </a:rPr>
              <a:t>currentSize</a:t>
            </a:r>
            <a:r>
              <a:rPr lang="en-US" altLang="zh-CN" sz="2400" dirty="0" smtClean="0">
                <a:solidFill>
                  <a:schemeClr val="bg1"/>
                </a:solidFill>
                <a:latin typeface="方正喵呜体" panose="02010600010101010101" pitchFamily="2" charset="-122"/>
                <a:ea typeface="方正喵呜体" panose="02010600010101010101" pitchFamily="2" charset="-122"/>
              </a:rPr>
              <a:t> = n, </a:t>
            </a:r>
            <a:r>
              <a:rPr lang="zh-CN" altLang="en-US" sz="2400" dirty="0" smtClean="0">
                <a:solidFill>
                  <a:schemeClr val="bg1"/>
                </a:solidFill>
                <a:latin typeface="方正喵呜体" panose="02010600010101010101" pitchFamily="2" charset="-122"/>
                <a:ea typeface="方正喵呜体" panose="02010600010101010101" pitchFamily="2" charset="-122"/>
              </a:rPr>
              <a:t>则该算法的主程序执行</a:t>
            </a:r>
            <a:r>
              <a:rPr lang="en-US" altLang="zh-CN" sz="2400" dirty="0" smtClean="0">
                <a:solidFill>
                  <a:schemeClr val="bg1"/>
                </a:solidFill>
                <a:latin typeface="方正喵呜体" panose="02010600010101010101" pitchFamily="2" charset="-122"/>
                <a:ea typeface="方正喵呜体" panose="02010600010101010101" pitchFamily="2" charset="-122"/>
              </a:rPr>
              <a:t>n-1</a:t>
            </a:r>
            <a:r>
              <a:rPr lang="zh-CN" altLang="en-US" sz="2400" dirty="0" smtClean="0">
                <a:solidFill>
                  <a:schemeClr val="bg1"/>
                </a:solidFill>
                <a:latin typeface="方正喵呜体" panose="02010600010101010101" pitchFamily="2" charset="-122"/>
                <a:ea typeface="方正喵呜体" panose="02010600010101010101" pitchFamily="2" charset="-122"/>
              </a:rPr>
              <a:t>趟。</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最好情况下，排序前元素已按关键字从小到大有序，每趟只需与前面有序元素序列的最后一个元素比较</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次，总的关键字比较次数为 </a:t>
            </a:r>
            <a:r>
              <a:rPr lang="en-US" altLang="zh-CN" sz="2400" i="1" dirty="0" smtClean="0">
                <a:solidFill>
                  <a:schemeClr val="bg1"/>
                </a:solidFill>
                <a:latin typeface="方正喵呜体" panose="02010600010101010101" pitchFamily="2" charset="-122"/>
                <a:ea typeface="方正喵呜体" panose="02010600010101010101" pitchFamily="2" charset="-122"/>
              </a:rPr>
              <a:t>n</a:t>
            </a:r>
            <a:r>
              <a:rPr lang="en-US" altLang="zh-CN" sz="2400" dirty="0" smtClean="0">
                <a:solidFill>
                  <a:schemeClr val="bg1"/>
                </a:solidFill>
                <a:latin typeface="方正喵呜体" panose="02010600010101010101" pitchFamily="2" charset="-122"/>
                <a:ea typeface="方正喵呜体" panose="02010600010101010101" pitchFamily="2" charset="-122"/>
              </a:rPr>
              <a:t>-1, </a:t>
            </a:r>
            <a:r>
              <a:rPr lang="zh-CN" altLang="en-US" sz="2400" dirty="0" smtClean="0">
                <a:solidFill>
                  <a:schemeClr val="bg1"/>
                </a:solidFill>
                <a:latin typeface="方正喵呜体" panose="02010600010101010101" pitchFamily="2" charset="-122"/>
                <a:ea typeface="方正喵呜体" panose="02010600010101010101" pitchFamily="2" charset="-122"/>
              </a:rPr>
              <a:t>元素移动次数为</a:t>
            </a:r>
            <a:r>
              <a:rPr lang="en-US" altLang="zh-CN" sz="2400" dirty="0" smtClean="0">
                <a:solidFill>
                  <a:schemeClr val="bg1"/>
                </a:solidFill>
                <a:latin typeface="方正喵呜体" panose="02010600010101010101" pitchFamily="2" charset="-122"/>
                <a:ea typeface="方正喵呜体" panose="02010600010101010101" pitchFamily="2" charset="-122"/>
              </a:rPr>
              <a:t>0</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gn="just">
              <a:lnSpc>
                <a:spcPct val="105000"/>
              </a:lnSpc>
              <a:spcBef>
                <a:spcPct val="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最坏情况下</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第 </a:t>
            </a:r>
            <a:r>
              <a:rPr lang="en-US" altLang="zh-CN" sz="2400" i="1" dirty="0" err="1" smtClean="0">
                <a:solidFill>
                  <a:schemeClr val="bg1"/>
                </a:solidFill>
                <a:latin typeface="方正喵呜体" panose="02010600010101010101" pitchFamily="2" charset="-122"/>
                <a:ea typeface="方正喵呜体" panose="02010600010101010101" pitchFamily="2" charset="-122"/>
              </a:rPr>
              <a:t>i</a:t>
            </a:r>
            <a:r>
              <a:rPr lang="en-US" altLang="zh-CN" sz="2400" i="1"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趟时第 </a:t>
            </a:r>
            <a:r>
              <a:rPr lang="en-US" altLang="zh-CN" sz="2400" i="1" dirty="0" err="1" smtClean="0">
                <a:solidFill>
                  <a:schemeClr val="bg1"/>
                </a:solidFill>
                <a:latin typeface="方正喵呜体" panose="02010600010101010101" pitchFamily="2" charset="-122"/>
                <a:ea typeface="方正喵呜体" panose="02010600010101010101" pitchFamily="2" charset="-122"/>
              </a:rPr>
              <a:t>i</a:t>
            </a:r>
            <a:r>
              <a:rPr lang="en-US" altLang="zh-CN" sz="2400" i="1"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个元素必须与前面 </a:t>
            </a:r>
            <a:r>
              <a:rPr lang="en-US" altLang="zh-CN" sz="2400" i="1" dirty="0" err="1" smtClean="0">
                <a:solidFill>
                  <a:schemeClr val="bg1"/>
                </a:solidFill>
                <a:latin typeface="方正喵呜体" panose="02010600010101010101" pitchFamily="2" charset="-122"/>
                <a:ea typeface="方正喵呜体" panose="02010600010101010101" pitchFamily="2" charset="-122"/>
              </a:rPr>
              <a:t>i</a:t>
            </a:r>
            <a:r>
              <a:rPr lang="en-US" altLang="zh-CN" sz="2400" i="1"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个元素和插入值都做比较</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并且每做</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次比较就要做</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次数据移动。</a:t>
            </a:r>
          </a:p>
          <a:p>
            <a:pPr>
              <a:lnSpc>
                <a:spcPct val="105000"/>
              </a:lnSpc>
              <a:spcBef>
                <a:spcPct val="5000"/>
              </a:spcBef>
              <a:buClr>
                <a:srgbClr val="FF7C80"/>
              </a:buClr>
              <a:buSzPct val="50000"/>
            </a:pPr>
            <a:endParaRPr lang="en-US" altLang="zh-CN" sz="3000"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307910" y="3923774"/>
            <a:ext cx="8382000" cy="26356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总关键字比较次数</a:t>
            </a:r>
            <a:r>
              <a:rPr lang="en-US" altLang="zh-CN" sz="2400" i="1" dirty="0" smtClean="0">
                <a:solidFill>
                  <a:schemeClr val="bg1"/>
                </a:solidFill>
                <a:latin typeface="方正喵呜体" panose="02010600010101010101" pitchFamily="2" charset="-122"/>
                <a:ea typeface="方正喵呜体" panose="02010600010101010101" pitchFamily="2" charset="-122"/>
              </a:rPr>
              <a:t>KCN</a:t>
            </a:r>
            <a:r>
              <a:rPr lang="zh-CN" altLang="en-US" sz="2400" dirty="0" smtClean="0">
                <a:solidFill>
                  <a:schemeClr val="bg1"/>
                </a:solidFill>
                <a:latin typeface="方正喵呜体" panose="02010600010101010101" pitchFamily="2" charset="-122"/>
                <a:ea typeface="方正喵呜体" panose="02010600010101010101" pitchFamily="2" charset="-122"/>
              </a:rPr>
              <a:t>和元素移动次数</a:t>
            </a:r>
            <a:r>
              <a:rPr lang="en-US" altLang="zh-CN" sz="2400" i="1" dirty="0" smtClean="0">
                <a:solidFill>
                  <a:schemeClr val="bg1"/>
                </a:solidFill>
                <a:latin typeface="方正喵呜体" panose="02010600010101010101" pitchFamily="2" charset="-122"/>
                <a:ea typeface="方正喵呜体" panose="02010600010101010101" pitchFamily="2" charset="-122"/>
              </a:rPr>
              <a:t>RMN</a:t>
            </a:r>
            <a:r>
              <a:rPr lang="zh-CN" altLang="en-US" sz="2400" dirty="0" smtClean="0">
                <a:solidFill>
                  <a:schemeClr val="bg1"/>
                </a:solidFill>
                <a:latin typeface="方正喵呜体" panose="02010600010101010101" pitchFamily="2" charset="-122"/>
                <a:ea typeface="方正喵呜体" panose="02010600010101010101" pitchFamily="2" charset="-122"/>
              </a:rPr>
              <a:t>分别为</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ctr">
              <a:lnSpc>
                <a:spcPct val="105000"/>
              </a:lnSpc>
              <a:spcBef>
                <a:spcPct val="10000"/>
              </a:spcBef>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just">
              <a:lnSpc>
                <a:spcPct val="105000"/>
              </a:lnSpc>
              <a:spcBef>
                <a:spcPct val="10000"/>
              </a:spcBef>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marL="0" indent="0" algn="just">
              <a:lnSpc>
                <a:spcPct val="105000"/>
              </a:lnSpc>
              <a:spcBef>
                <a:spcPct val="10000"/>
              </a:spcBef>
              <a:buClr>
                <a:schemeClr val="tx1"/>
              </a:buClr>
              <a:buSzPct val="50000"/>
              <a:buNone/>
            </a:pP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just">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平均情况下排序的时间复杂度为 </a:t>
            </a:r>
            <a:r>
              <a:rPr lang="en-US" altLang="zh-CN" sz="2400" dirty="0" smtClean="0">
                <a:solidFill>
                  <a:schemeClr val="bg1"/>
                </a:solidFill>
                <a:latin typeface="方正喵呜体" panose="02010600010101010101" pitchFamily="2" charset="-122"/>
                <a:ea typeface="方正喵呜体" panose="02010600010101010101" pitchFamily="2" charset="-122"/>
              </a:rPr>
              <a:t>o(</a:t>
            </a:r>
            <a:r>
              <a:rPr lang="en-US" altLang="zh-CN" sz="2400" i="1" dirty="0" smtClean="0">
                <a:solidFill>
                  <a:schemeClr val="bg1"/>
                </a:solidFill>
                <a:latin typeface="方正喵呜体" panose="02010600010101010101" pitchFamily="2" charset="-122"/>
                <a:ea typeface="方正喵呜体" panose="02010600010101010101" pitchFamily="2" charset="-122"/>
              </a:rPr>
              <a:t>n</a:t>
            </a:r>
            <a:r>
              <a:rPr lang="en-US" altLang="zh-CN" sz="2400" baseline="30000" dirty="0" smtClean="0">
                <a:solidFill>
                  <a:schemeClr val="bg1"/>
                </a:solidFill>
                <a:latin typeface="方正喵呜体" panose="02010600010101010101" pitchFamily="2" charset="-122"/>
                <a:ea typeface="方正喵呜体" panose="02010600010101010101" pitchFamily="2" charset="-122"/>
              </a:rPr>
              <a:t>2</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10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直接插入排序是一种稳定的排序方法。</a:t>
            </a:r>
          </a:p>
        </p:txBody>
      </p:sp>
      <p:grpSp>
        <p:nvGrpSpPr>
          <p:cNvPr id="4" name="Group 4"/>
          <p:cNvGrpSpPr>
            <a:grpSpLocks/>
          </p:cNvGrpSpPr>
          <p:nvPr/>
        </p:nvGrpSpPr>
        <p:grpSpPr bwMode="auto">
          <a:xfrm>
            <a:off x="1512184" y="4298920"/>
            <a:ext cx="2514600" cy="1049338"/>
            <a:chOff x="576" y="2623"/>
            <a:chExt cx="1584" cy="661"/>
          </a:xfrm>
        </p:grpSpPr>
        <p:sp>
          <p:nvSpPr>
            <p:cNvPr id="5" name="Rectangle 5"/>
            <p:cNvSpPr>
              <a:spLocks noChangeArrowheads="1"/>
            </p:cNvSpPr>
            <p:nvPr/>
          </p:nvSpPr>
          <p:spPr bwMode="auto">
            <a:xfrm>
              <a:off x="576" y="2744"/>
              <a:ext cx="15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dirty="0" smtClean="0">
                  <a:solidFill>
                    <a:schemeClr val="bg1"/>
                  </a:solidFill>
                </a:rPr>
                <a:t>KCN=</a:t>
              </a:r>
              <a:r>
                <a:rPr lang="en-US" altLang="zh-CN" sz="4000" dirty="0">
                  <a:solidFill>
                    <a:schemeClr val="bg1"/>
                  </a:solidFill>
                </a:rPr>
                <a:t>∑</a:t>
              </a:r>
              <a:r>
                <a:rPr lang="en-US" altLang="zh-CN" sz="2800" dirty="0">
                  <a:solidFill>
                    <a:schemeClr val="bg1"/>
                  </a:solidFill>
                </a:rPr>
                <a:t> </a:t>
              </a:r>
              <a:r>
                <a:rPr lang="en-US" altLang="zh-CN" sz="2800" dirty="0" err="1">
                  <a:solidFill>
                    <a:schemeClr val="bg1"/>
                  </a:solidFill>
                </a:rPr>
                <a:t>i</a:t>
              </a:r>
              <a:r>
                <a:rPr lang="en-US" altLang="zh-CN" sz="2800" dirty="0" smtClean="0">
                  <a:solidFill>
                    <a:schemeClr val="bg1"/>
                  </a:solidFill>
                </a:rPr>
                <a:t> = O(n</a:t>
              </a:r>
              <a:r>
                <a:rPr lang="en-US" altLang="zh-CN" sz="2800" baseline="30000" dirty="0" smtClean="0">
                  <a:solidFill>
                    <a:schemeClr val="bg1"/>
                  </a:solidFill>
                </a:rPr>
                <a:t>2</a:t>
              </a:r>
              <a:r>
                <a:rPr lang="en-US" altLang="zh-CN" sz="2800" dirty="0" smtClean="0">
                  <a:solidFill>
                    <a:schemeClr val="bg1"/>
                  </a:solidFill>
                </a:rPr>
                <a:t>)</a:t>
              </a:r>
              <a:endParaRPr lang="en-US" altLang="zh-CN" sz="2800" dirty="0">
                <a:solidFill>
                  <a:schemeClr val="bg1"/>
                </a:solidFill>
              </a:endParaRPr>
            </a:p>
          </p:txBody>
        </p:sp>
        <p:sp>
          <p:nvSpPr>
            <p:cNvPr id="6" name="Rectangle 6"/>
            <p:cNvSpPr>
              <a:spLocks noChangeArrowheads="1"/>
            </p:cNvSpPr>
            <p:nvPr/>
          </p:nvSpPr>
          <p:spPr bwMode="auto">
            <a:xfrm>
              <a:off x="1067" y="3080"/>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err="1" smtClean="0">
                  <a:solidFill>
                    <a:schemeClr val="bg1"/>
                  </a:solidFill>
                </a:rPr>
                <a:t>i</a:t>
              </a:r>
              <a:r>
                <a:rPr lang="en-US" altLang="zh-CN" dirty="0" smtClean="0">
                  <a:solidFill>
                    <a:schemeClr val="bg1"/>
                  </a:solidFill>
                </a:rPr>
                <a:t>=2</a:t>
              </a:r>
              <a:endParaRPr lang="en-US" altLang="zh-CN" dirty="0">
                <a:solidFill>
                  <a:schemeClr val="bg1"/>
                </a:solidFill>
              </a:endParaRPr>
            </a:p>
          </p:txBody>
        </p:sp>
        <p:sp>
          <p:nvSpPr>
            <p:cNvPr id="7" name="Rectangle 7"/>
            <p:cNvSpPr>
              <a:spLocks noChangeArrowheads="1"/>
            </p:cNvSpPr>
            <p:nvPr/>
          </p:nvSpPr>
          <p:spPr bwMode="auto">
            <a:xfrm>
              <a:off x="1106" y="2623"/>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grpSp>
      <p:grpSp>
        <p:nvGrpSpPr>
          <p:cNvPr id="8" name="Group 4"/>
          <p:cNvGrpSpPr>
            <a:grpSpLocks/>
          </p:cNvGrpSpPr>
          <p:nvPr/>
        </p:nvGrpSpPr>
        <p:grpSpPr bwMode="auto">
          <a:xfrm>
            <a:off x="4535897" y="4299149"/>
            <a:ext cx="2514600" cy="1049338"/>
            <a:chOff x="576" y="2622"/>
            <a:chExt cx="1584" cy="661"/>
          </a:xfrm>
        </p:grpSpPr>
        <p:sp>
          <p:nvSpPr>
            <p:cNvPr id="9" name="Rectangle 5"/>
            <p:cNvSpPr>
              <a:spLocks noChangeArrowheads="1"/>
            </p:cNvSpPr>
            <p:nvPr/>
          </p:nvSpPr>
          <p:spPr bwMode="auto">
            <a:xfrm>
              <a:off x="576" y="2744"/>
              <a:ext cx="15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dirty="0" smtClean="0">
                  <a:solidFill>
                    <a:schemeClr val="bg1"/>
                  </a:solidFill>
                </a:rPr>
                <a:t>RMN=</a:t>
              </a:r>
              <a:r>
                <a:rPr lang="en-US" altLang="zh-CN" sz="4000" dirty="0">
                  <a:solidFill>
                    <a:schemeClr val="bg1"/>
                  </a:solidFill>
                </a:rPr>
                <a:t>∑</a:t>
              </a:r>
              <a:r>
                <a:rPr lang="en-US" altLang="zh-CN" sz="2800" dirty="0">
                  <a:solidFill>
                    <a:schemeClr val="bg1"/>
                  </a:solidFill>
                </a:rPr>
                <a:t> </a:t>
              </a:r>
              <a:r>
                <a:rPr lang="en-US" altLang="zh-CN" sz="2800" dirty="0" smtClean="0">
                  <a:solidFill>
                    <a:schemeClr val="bg1"/>
                  </a:solidFill>
                </a:rPr>
                <a:t>(i+1) = O(n</a:t>
              </a:r>
              <a:r>
                <a:rPr lang="en-US" altLang="zh-CN" sz="2800" baseline="30000" dirty="0" smtClean="0">
                  <a:solidFill>
                    <a:schemeClr val="bg1"/>
                  </a:solidFill>
                </a:rPr>
                <a:t>2</a:t>
              </a:r>
              <a:r>
                <a:rPr lang="en-US" altLang="zh-CN" sz="2800" dirty="0" smtClean="0">
                  <a:solidFill>
                    <a:schemeClr val="bg1"/>
                  </a:solidFill>
                </a:rPr>
                <a:t>)</a:t>
              </a:r>
              <a:endParaRPr lang="en-US" altLang="zh-CN" sz="2800" dirty="0">
                <a:solidFill>
                  <a:schemeClr val="bg1"/>
                </a:solidFill>
              </a:endParaRPr>
            </a:p>
          </p:txBody>
        </p:sp>
        <p:sp>
          <p:nvSpPr>
            <p:cNvPr id="10" name="Rectangle 6"/>
            <p:cNvSpPr>
              <a:spLocks noChangeArrowheads="1"/>
            </p:cNvSpPr>
            <p:nvPr/>
          </p:nvSpPr>
          <p:spPr bwMode="auto">
            <a:xfrm>
              <a:off x="1142" y="3079"/>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err="1" smtClean="0">
                  <a:solidFill>
                    <a:schemeClr val="bg1"/>
                  </a:solidFill>
                </a:rPr>
                <a:t>i</a:t>
              </a:r>
              <a:r>
                <a:rPr lang="en-US" altLang="zh-CN" dirty="0" smtClean="0">
                  <a:solidFill>
                    <a:schemeClr val="bg1"/>
                  </a:solidFill>
                </a:rPr>
                <a:t>=2</a:t>
              </a:r>
              <a:endParaRPr lang="en-US" altLang="zh-CN" dirty="0">
                <a:solidFill>
                  <a:schemeClr val="bg1"/>
                </a:solidFill>
              </a:endParaRPr>
            </a:p>
          </p:txBody>
        </p:sp>
        <p:sp>
          <p:nvSpPr>
            <p:cNvPr id="11" name="Rectangle 7"/>
            <p:cNvSpPr>
              <a:spLocks noChangeArrowheads="1"/>
            </p:cNvSpPr>
            <p:nvPr/>
          </p:nvSpPr>
          <p:spPr bwMode="auto">
            <a:xfrm>
              <a:off x="1206" y="2622"/>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grpSp>
    </p:spTree>
    <p:extLst>
      <p:ext uri="{BB962C8B-B14F-4D97-AF65-F5344CB8AC3E}">
        <p14:creationId xmlns:p14="http://schemas.microsoft.com/office/powerpoint/2010/main" val="252020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a:xfrm>
            <a:off x="1368425" y="106317"/>
            <a:ext cx="6248400" cy="9001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折半插入排序</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28" name="Rectangle 3"/>
          <p:cNvSpPr txBox="1">
            <a:spLocks noChangeArrowheads="1"/>
          </p:cNvSpPr>
          <p:nvPr/>
        </p:nvSpPr>
        <p:spPr>
          <a:xfrm>
            <a:off x="263466" y="946116"/>
            <a:ext cx="8690094" cy="5434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基本思想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利用折半查找算法，在有序表中找到合适的插入位置，然后将当前的关键字插入。</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buClr>
                <a:schemeClr val="tx1"/>
              </a:buClr>
              <a:buSzPct val="50000"/>
              <a:buFont typeface="Arial" panose="020B0604020202020204" pitchFamily="34" charset="0"/>
              <a:buNone/>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29" name="矩形 28"/>
          <p:cNvSpPr/>
          <p:nvPr/>
        </p:nvSpPr>
        <p:spPr>
          <a:xfrm>
            <a:off x="446031" y="1931967"/>
            <a:ext cx="8324964" cy="4401205"/>
          </a:xfrm>
          <a:prstGeom prst="rect">
            <a:avLst/>
          </a:prstGeom>
        </p:spPr>
        <p:txBody>
          <a:bodyPr wrap="square">
            <a:spAutoFit/>
          </a:bodyPr>
          <a:lstStyle/>
          <a:p>
            <a:pPr algn="l"/>
            <a:r>
              <a:rPr lang="en-US" altLang="zh-CN" sz="2000" dirty="0" smtClean="0">
                <a:solidFill>
                  <a:schemeClr val="bg1"/>
                </a:solidFill>
                <a:latin typeface="方正喵呜体" panose="02010600010101010101" pitchFamily="2" charset="-122"/>
                <a:ea typeface="方正喵呜体" panose="02010600010101010101" pitchFamily="2" charset="-122"/>
              </a:rPr>
              <a:t>void </a:t>
            </a:r>
            <a:r>
              <a:rPr lang="en-US" altLang="zh-CN" sz="2000" dirty="0" err="1" smtClean="0">
                <a:solidFill>
                  <a:schemeClr val="bg1"/>
                </a:solidFill>
                <a:latin typeface="方正喵呜体" panose="02010600010101010101" pitchFamily="2" charset="-122"/>
                <a:ea typeface="方正喵呜体" panose="02010600010101010101" pitchFamily="2" charset="-122"/>
              </a:rPr>
              <a:t>BInsertSort</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SqList</a:t>
            </a:r>
            <a:r>
              <a:rPr lang="en-US" altLang="zh-CN" sz="2000" dirty="0" smtClean="0">
                <a:solidFill>
                  <a:schemeClr val="bg1"/>
                </a:solidFill>
                <a:latin typeface="方正喵呜体" panose="02010600010101010101" pitchFamily="2" charset="-122"/>
                <a:ea typeface="方正喵呜体" panose="02010600010101010101" pitchFamily="2" charset="-122"/>
              </a:rPr>
              <a:t> &amp;L) {// </a:t>
            </a:r>
            <a:r>
              <a:rPr lang="zh-CN" altLang="en-US" sz="2000" dirty="0" smtClean="0">
                <a:solidFill>
                  <a:schemeClr val="bg1"/>
                </a:solidFill>
                <a:latin typeface="方正喵呜体" panose="02010600010101010101" pitchFamily="2" charset="-122"/>
                <a:ea typeface="方正喵呜体" panose="02010600010101010101" pitchFamily="2" charset="-122"/>
              </a:rPr>
              <a:t>对顺序表</a:t>
            </a:r>
            <a:r>
              <a:rPr lang="en-US" altLang="zh-CN" sz="2000" dirty="0" smtClean="0">
                <a:solidFill>
                  <a:schemeClr val="bg1"/>
                </a:solidFill>
                <a:latin typeface="方正喵呜体" panose="02010600010101010101" pitchFamily="2" charset="-122"/>
                <a:ea typeface="方正喵呜体" panose="02010600010101010101" pitchFamily="2" charset="-122"/>
              </a:rPr>
              <a:t>L</a:t>
            </a:r>
            <a:r>
              <a:rPr lang="zh-CN" altLang="en-US" sz="2000" dirty="0" smtClean="0">
                <a:solidFill>
                  <a:schemeClr val="bg1"/>
                </a:solidFill>
                <a:latin typeface="方正喵呜体" panose="02010600010101010101" pitchFamily="2" charset="-122"/>
                <a:ea typeface="方正喵呜体" panose="02010600010101010101" pitchFamily="2" charset="-122"/>
              </a:rPr>
              <a:t>作折半插入排序。</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int</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i,j,high,low,m</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for (</a:t>
            </a:r>
            <a:r>
              <a:rPr lang="en-US" altLang="zh-CN" sz="2000" dirty="0" err="1" smtClean="0">
                <a:solidFill>
                  <a:schemeClr val="bg1"/>
                </a:solidFill>
                <a:latin typeface="方正喵呜体" panose="02010600010101010101" pitchFamily="2" charset="-122"/>
                <a:ea typeface="方正喵呜体" panose="02010600010101010101" pitchFamily="2" charset="-122"/>
              </a:rPr>
              <a:t>i</a:t>
            </a:r>
            <a:r>
              <a:rPr lang="en-US" altLang="zh-CN" sz="2000" dirty="0" smtClean="0">
                <a:solidFill>
                  <a:schemeClr val="bg1"/>
                </a:solidFill>
                <a:latin typeface="方正喵呜体" panose="02010600010101010101" pitchFamily="2" charset="-122"/>
                <a:ea typeface="方正喵呜体" panose="02010600010101010101" pitchFamily="2" charset="-122"/>
              </a:rPr>
              <a:t>=2; </a:t>
            </a:r>
            <a:r>
              <a:rPr lang="en-US" altLang="zh-CN" sz="2000" dirty="0" err="1" smtClean="0">
                <a:solidFill>
                  <a:schemeClr val="bg1"/>
                </a:solidFill>
                <a:latin typeface="方正喵呜体" panose="02010600010101010101" pitchFamily="2" charset="-122"/>
                <a:ea typeface="方正喵呜体" panose="02010600010101010101" pitchFamily="2" charset="-122"/>
              </a:rPr>
              <a:t>i</a:t>
            </a:r>
            <a:r>
              <a:rPr lang="en-US" altLang="zh-CN" sz="2000" dirty="0" smtClean="0">
                <a:solidFill>
                  <a:schemeClr val="bg1"/>
                </a:solidFill>
                <a:latin typeface="方正喵呜体" panose="02010600010101010101" pitchFamily="2" charset="-122"/>
                <a:ea typeface="方正喵呜体" panose="02010600010101010101" pitchFamily="2" charset="-122"/>
              </a:rPr>
              <a:t>&lt;=</a:t>
            </a:r>
            <a:r>
              <a:rPr lang="en-US" altLang="zh-CN" sz="2000" dirty="0" err="1" smtClean="0">
                <a:solidFill>
                  <a:schemeClr val="bg1"/>
                </a:solidFill>
                <a:latin typeface="方正喵呜体" panose="02010600010101010101" pitchFamily="2" charset="-122"/>
                <a:ea typeface="方正喵呜体" panose="02010600010101010101" pitchFamily="2" charset="-122"/>
              </a:rPr>
              <a:t>L.length</a:t>
            </a:r>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i</a:t>
            </a:r>
            <a:r>
              <a:rPr lang="en-US" altLang="zh-CN" sz="2000" dirty="0" smtClean="0">
                <a:solidFill>
                  <a:schemeClr val="bg1"/>
                </a:solidFill>
                <a:latin typeface="方正喵呜体" panose="02010600010101010101" pitchFamily="2" charset="-122"/>
                <a:ea typeface="方正喵呜体" panose="02010600010101010101" pitchFamily="2" charset="-122"/>
              </a:rPr>
              <a:t>) {</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[0] =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i</a:t>
            </a:r>
            <a:r>
              <a:rPr lang="en-US" altLang="zh-CN" sz="2000" dirty="0" smtClean="0">
                <a:solidFill>
                  <a:schemeClr val="bg1"/>
                </a:solidFill>
                <a:latin typeface="方正喵呜体" panose="02010600010101010101" pitchFamily="2" charset="-122"/>
                <a:ea typeface="方正喵呜体" panose="02010600010101010101" pitchFamily="2" charset="-122"/>
              </a:rPr>
              <a:t>];       // </a:t>
            </a:r>
            <a:r>
              <a:rPr lang="zh-CN" altLang="en-US" sz="2000" dirty="0" smtClean="0">
                <a:solidFill>
                  <a:schemeClr val="bg1"/>
                </a:solidFill>
                <a:latin typeface="方正喵呜体" panose="02010600010101010101" pitchFamily="2" charset="-122"/>
                <a:ea typeface="方正喵呜体" panose="02010600010101010101" pitchFamily="2" charset="-122"/>
              </a:rPr>
              <a:t>将</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en-US" altLang="zh-CN" sz="2000" dirty="0" err="1" smtClean="0">
                <a:solidFill>
                  <a:schemeClr val="bg1"/>
                </a:solidFill>
                <a:latin typeface="方正喵呜体" panose="02010600010101010101" pitchFamily="2" charset="-122"/>
                <a:ea typeface="方正喵呜体" panose="02010600010101010101" pitchFamily="2" charset="-122"/>
              </a:rPr>
              <a:t>i</a:t>
            </a:r>
            <a:r>
              <a:rPr lang="en-US" altLang="zh-CN" sz="2000" dirty="0" smtClean="0">
                <a:solidFill>
                  <a:schemeClr val="bg1"/>
                </a:solidFill>
                <a:latin typeface="方正喵呜体" panose="02010600010101010101" pitchFamily="2" charset="-122"/>
                <a:ea typeface="方正喵呜体" panose="02010600010101010101" pitchFamily="2" charset="-122"/>
              </a:rPr>
              <a:t>]</a:t>
            </a:r>
            <a:r>
              <a:rPr lang="zh-CN" altLang="en-US" sz="2000" dirty="0" smtClean="0">
                <a:solidFill>
                  <a:schemeClr val="bg1"/>
                </a:solidFill>
                <a:latin typeface="方正喵呜体" panose="02010600010101010101" pitchFamily="2" charset="-122"/>
                <a:ea typeface="方正喵呜体" panose="02010600010101010101" pitchFamily="2" charset="-122"/>
              </a:rPr>
              <a:t>暂存到</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[0]</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low = 1;   high = i-1;</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while (low&lt;=high) {    // </a:t>
            </a:r>
            <a:r>
              <a:rPr lang="zh-CN" altLang="en-US" sz="2000" dirty="0" smtClean="0">
                <a:solidFill>
                  <a:schemeClr val="bg1"/>
                </a:solidFill>
                <a:latin typeface="方正喵呜体" panose="02010600010101010101" pitchFamily="2" charset="-122"/>
                <a:ea typeface="方正喵呜体" panose="02010600010101010101" pitchFamily="2" charset="-122"/>
              </a:rPr>
              <a:t>在</a:t>
            </a:r>
            <a:r>
              <a:rPr lang="en-US" altLang="zh-CN" sz="2000" dirty="0" smtClean="0">
                <a:solidFill>
                  <a:schemeClr val="bg1"/>
                </a:solidFill>
                <a:latin typeface="方正喵呜体" panose="02010600010101010101" pitchFamily="2" charset="-122"/>
                <a:ea typeface="方正喵呜体" panose="02010600010101010101" pitchFamily="2" charset="-122"/>
              </a:rPr>
              <a:t>r[low..high]</a:t>
            </a:r>
            <a:r>
              <a:rPr lang="zh-CN" altLang="en-US" sz="2000" dirty="0" smtClean="0">
                <a:solidFill>
                  <a:schemeClr val="bg1"/>
                </a:solidFill>
                <a:latin typeface="方正喵呜体" panose="02010600010101010101" pitchFamily="2" charset="-122"/>
                <a:ea typeface="方正喵呜体" panose="02010600010101010101" pitchFamily="2" charset="-122"/>
              </a:rPr>
              <a:t>中折半查找有序插入的位置</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m = (</a:t>
            </a:r>
            <a:r>
              <a:rPr lang="en-US" altLang="zh-CN" sz="2000" dirty="0" err="1" smtClean="0">
                <a:solidFill>
                  <a:schemeClr val="bg1"/>
                </a:solidFill>
                <a:latin typeface="方正喵呜体" panose="02010600010101010101" pitchFamily="2" charset="-122"/>
                <a:ea typeface="方正喵呜体" panose="02010600010101010101" pitchFamily="2" charset="-122"/>
              </a:rPr>
              <a:t>low+high</a:t>
            </a:r>
            <a:r>
              <a:rPr lang="en-US" altLang="zh-CN" sz="2000" dirty="0" smtClean="0">
                <a:solidFill>
                  <a:schemeClr val="bg1"/>
                </a:solidFill>
                <a:latin typeface="方正喵呜体" panose="02010600010101010101" pitchFamily="2" charset="-122"/>
                <a:ea typeface="方正喵呜体" panose="02010600010101010101" pitchFamily="2" charset="-122"/>
              </a:rPr>
              <a:t>)/2;                            // </a:t>
            </a:r>
            <a:r>
              <a:rPr lang="zh-CN" altLang="en-US" sz="2000" dirty="0" smtClean="0">
                <a:solidFill>
                  <a:schemeClr val="bg1"/>
                </a:solidFill>
                <a:latin typeface="方正喵呜体" panose="02010600010101010101" pitchFamily="2" charset="-122"/>
                <a:ea typeface="方正喵呜体" panose="02010600010101010101" pitchFamily="2" charset="-122"/>
              </a:rPr>
              <a:t>折半</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if (LT(</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[0].key,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[m].key)) high = m-1;  // </a:t>
            </a:r>
            <a:r>
              <a:rPr lang="zh-CN" altLang="en-US" sz="2000" dirty="0" smtClean="0">
                <a:solidFill>
                  <a:schemeClr val="bg1"/>
                </a:solidFill>
                <a:latin typeface="方正喵呜体" panose="02010600010101010101" pitchFamily="2" charset="-122"/>
                <a:ea typeface="方正喵呜体" panose="02010600010101010101" pitchFamily="2" charset="-122"/>
              </a:rPr>
              <a:t>插入点在低半区</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else  low = m+1;                             // </a:t>
            </a:r>
            <a:r>
              <a:rPr lang="zh-CN" altLang="en-US" sz="2000" dirty="0" smtClean="0">
                <a:solidFill>
                  <a:schemeClr val="bg1"/>
                </a:solidFill>
                <a:latin typeface="方正喵呜体" panose="02010600010101010101" pitchFamily="2" charset="-122"/>
                <a:ea typeface="方正喵呜体" panose="02010600010101010101" pitchFamily="2" charset="-122"/>
              </a:rPr>
              <a:t>插入点在高半区</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for (j=i-1; j&gt;=high+1; --j)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[j+1] =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[j];  // </a:t>
            </a:r>
            <a:r>
              <a:rPr lang="zh-CN" altLang="en-US" sz="2000" dirty="0" smtClean="0">
                <a:solidFill>
                  <a:schemeClr val="bg1"/>
                </a:solidFill>
                <a:latin typeface="方正喵呜体" panose="02010600010101010101" pitchFamily="2" charset="-122"/>
                <a:ea typeface="方正喵呜体" panose="02010600010101010101" pitchFamily="2" charset="-122"/>
              </a:rPr>
              <a:t>记录后移</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[high+1] = </a:t>
            </a:r>
            <a:r>
              <a:rPr lang="en-US" altLang="zh-CN" sz="2000" dirty="0" err="1" smtClean="0">
                <a:solidFill>
                  <a:schemeClr val="bg1"/>
                </a:solidFill>
                <a:latin typeface="方正喵呜体" panose="02010600010101010101" pitchFamily="2" charset="-122"/>
                <a:ea typeface="方正喵呜体" panose="02010600010101010101" pitchFamily="2" charset="-122"/>
              </a:rPr>
              <a:t>L.r</a:t>
            </a:r>
            <a:r>
              <a:rPr lang="en-US" altLang="zh-CN" sz="2000" dirty="0" smtClean="0">
                <a:solidFill>
                  <a:schemeClr val="bg1"/>
                </a:solidFill>
                <a:latin typeface="方正喵呜体" panose="02010600010101010101" pitchFamily="2" charset="-122"/>
                <a:ea typeface="方正喵呜体" panose="02010600010101010101" pitchFamily="2" charset="-122"/>
              </a:rPr>
              <a:t>[0];                           // </a:t>
            </a:r>
            <a:r>
              <a:rPr lang="zh-CN" altLang="en-US" sz="2000" dirty="0" smtClean="0">
                <a:solidFill>
                  <a:schemeClr val="bg1"/>
                </a:solidFill>
                <a:latin typeface="方正喵呜体" panose="02010600010101010101" pitchFamily="2" charset="-122"/>
                <a:ea typeface="方正喵呜体" panose="02010600010101010101" pitchFamily="2" charset="-122"/>
              </a:rPr>
              <a:t>插入</a:t>
            </a:r>
          </a:p>
          <a:p>
            <a:pPr algn="l"/>
            <a:r>
              <a:rPr lang="zh-CN" altLang="en-US" sz="2000" dirty="0" smtClean="0">
                <a:solidFill>
                  <a:schemeClr val="bg1"/>
                </a:solidFill>
                <a:latin typeface="方正喵呜体" panose="02010600010101010101" pitchFamily="2" charset="-122"/>
                <a:ea typeface="方正喵呜体" panose="02010600010101010101" pitchFamily="2" charset="-122"/>
              </a:rPr>
              <a:t>    </a:t>
            </a:r>
            <a:r>
              <a:rPr lang="en-US" altLang="zh-CN" sz="20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000" dirty="0" smtClean="0">
                <a:solidFill>
                  <a:schemeClr val="bg1"/>
                </a:solidFill>
                <a:latin typeface="方正喵呜体" panose="02010600010101010101" pitchFamily="2" charset="-122"/>
                <a:ea typeface="方正喵呜体" panose="02010600010101010101" pitchFamily="2" charset="-122"/>
              </a:rPr>
              <a:t>} // </a:t>
            </a:r>
            <a:r>
              <a:rPr lang="en-US" altLang="zh-CN" sz="2000" dirty="0" err="1" smtClean="0">
                <a:solidFill>
                  <a:schemeClr val="bg1"/>
                </a:solidFill>
                <a:latin typeface="方正喵呜体" panose="02010600010101010101" pitchFamily="2" charset="-122"/>
                <a:ea typeface="方正喵呜体" panose="02010600010101010101" pitchFamily="2" charset="-122"/>
              </a:rPr>
              <a:t>BInsertSort</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5118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1728" y="692604"/>
            <a:ext cx="6734992"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连续映射</a:t>
            </a:r>
            <a:r>
              <a:rPr lang="en-US" altLang="zh-CN" sz="4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连续内存</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210491" y="1898469"/>
            <a:ext cx="6418218" cy="1200329"/>
          </a:xfrm>
          <a:prstGeom prst="rect">
            <a:avLst/>
          </a:prstGeom>
          <a:noFill/>
        </p:spPr>
        <p:txBody>
          <a:bodyPr wrap="square" rtlCol="0">
            <a:spAutoFit/>
          </a:bodyPr>
          <a:lstStyle/>
          <a:p>
            <a:r>
              <a:rPr lang="en-US" altLang="zh-CN" sz="2400" dirty="0" smtClean="0">
                <a:solidFill>
                  <a:schemeClr val="tx2">
                    <a:lumMod val="10000"/>
                  </a:schemeClr>
                </a:solidFill>
              </a:rPr>
              <a:t>char	*myBuffer = (char*)malloc(</a:t>
            </a:r>
            <a:r>
              <a:rPr lang="en-US" altLang="zh-CN" sz="2400" dirty="0" smtClean="0">
                <a:solidFill>
                  <a:srgbClr val="077CFD"/>
                </a:solidFill>
              </a:rPr>
              <a:t>0x</a:t>
            </a:r>
            <a:r>
              <a:rPr lang="en-US" altLang="zh-CN" sz="2400" dirty="0" smtClean="0">
                <a:solidFill>
                  <a:schemeClr val="tx2">
                    <a:lumMod val="10000"/>
                  </a:schemeClr>
                </a:solidFill>
              </a:rPr>
              <a:t>1f);</a:t>
            </a:r>
          </a:p>
          <a:p>
            <a:r>
              <a:rPr lang="en-US" altLang="zh-CN" sz="2400" dirty="0">
                <a:solidFill>
                  <a:schemeClr val="tx2">
                    <a:lumMod val="10000"/>
                  </a:schemeClr>
                </a:solidFill>
              </a:rPr>
              <a:t>s</a:t>
            </a:r>
            <a:r>
              <a:rPr lang="en-US" altLang="zh-CN" sz="2400" dirty="0" smtClean="0">
                <a:solidFill>
                  <a:schemeClr val="tx2">
                    <a:lumMod val="10000"/>
                  </a:schemeClr>
                </a:solidFill>
              </a:rPr>
              <a:t>hort	*</a:t>
            </a:r>
            <a:r>
              <a:rPr lang="en-US" altLang="zh-CN" sz="2400" dirty="0" err="1" smtClean="0">
                <a:solidFill>
                  <a:schemeClr val="tx2">
                    <a:lumMod val="10000"/>
                  </a:schemeClr>
                </a:solidFill>
              </a:rPr>
              <a:t>shortPtr</a:t>
            </a:r>
            <a:r>
              <a:rPr lang="en-US" altLang="zh-CN" sz="2400" dirty="0" smtClean="0">
                <a:solidFill>
                  <a:schemeClr val="tx2">
                    <a:lumMod val="10000"/>
                  </a:schemeClr>
                </a:solidFill>
              </a:rPr>
              <a:t> = (short*)myBuffer;</a:t>
            </a:r>
          </a:p>
          <a:p>
            <a:r>
              <a:rPr lang="en-US" altLang="zh-CN" sz="2400" dirty="0">
                <a:solidFill>
                  <a:schemeClr val="tx2">
                    <a:lumMod val="10000"/>
                  </a:schemeClr>
                </a:solidFill>
              </a:rPr>
              <a:t>l</a:t>
            </a:r>
            <a:r>
              <a:rPr lang="en-US" altLang="zh-CN" sz="2400" dirty="0" smtClean="0">
                <a:solidFill>
                  <a:schemeClr val="tx2">
                    <a:lumMod val="10000"/>
                  </a:schemeClr>
                </a:solidFill>
              </a:rPr>
              <a:t>ong	*</a:t>
            </a:r>
            <a:r>
              <a:rPr lang="en-US" altLang="zh-CN" sz="2400" dirty="0" err="1" smtClean="0">
                <a:solidFill>
                  <a:schemeClr val="tx2">
                    <a:lumMod val="10000"/>
                  </a:schemeClr>
                </a:solidFill>
              </a:rPr>
              <a:t>longPtr</a:t>
            </a:r>
            <a:r>
              <a:rPr lang="en-US" altLang="zh-CN" sz="2400" dirty="0" smtClean="0">
                <a:solidFill>
                  <a:schemeClr val="tx2">
                    <a:lumMod val="10000"/>
                  </a:schemeClr>
                </a:solidFill>
              </a:rPr>
              <a:t> = (long*)myBuffer;</a:t>
            </a:r>
            <a:endParaRPr lang="zh-CN" altLang="en-US" sz="2400" dirty="0">
              <a:solidFill>
                <a:schemeClr val="tx2">
                  <a:lumMod val="10000"/>
                </a:schemeClr>
              </a:solidFill>
            </a:endParaRPr>
          </a:p>
        </p:txBody>
      </p:sp>
      <p:sp>
        <p:nvSpPr>
          <p:cNvPr id="4" name="矩形 3"/>
          <p:cNvSpPr/>
          <p:nvPr/>
        </p:nvSpPr>
        <p:spPr>
          <a:xfrm>
            <a:off x="2281646"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a:t>
            </a:r>
            <a:endParaRPr lang="zh-CN" altLang="en-US" dirty="0">
              <a:solidFill>
                <a:schemeClr val="tx2">
                  <a:lumMod val="10000"/>
                </a:schemeClr>
              </a:solidFill>
            </a:endParaRPr>
          </a:p>
        </p:txBody>
      </p:sp>
      <p:sp>
        <p:nvSpPr>
          <p:cNvPr id="6" name="矩形 5"/>
          <p:cNvSpPr/>
          <p:nvPr/>
        </p:nvSpPr>
        <p:spPr>
          <a:xfrm>
            <a:off x="3026229"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a:t>
            </a:r>
            <a:endParaRPr lang="zh-CN" altLang="en-US" dirty="0">
              <a:solidFill>
                <a:schemeClr val="tx2">
                  <a:lumMod val="10000"/>
                </a:schemeClr>
              </a:solidFill>
            </a:endParaRPr>
          </a:p>
        </p:txBody>
      </p:sp>
      <p:sp>
        <p:nvSpPr>
          <p:cNvPr id="7" name="矩形 6"/>
          <p:cNvSpPr/>
          <p:nvPr/>
        </p:nvSpPr>
        <p:spPr>
          <a:xfrm>
            <a:off x="3770812"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3</a:t>
            </a:r>
            <a:endParaRPr lang="zh-CN" altLang="en-US" dirty="0">
              <a:solidFill>
                <a:schemeClr val="tx2">
                  <a:lumMod val="10000"/>
                </a:schemeClr>
              </a:solidFill>
            </a:endParaRPr>
          </a:p>
        </p:txBody>
      </p:sp>
      <p:sp>
        <p:nvSpPr>
          <p:cNvPr id="8" name="矩形 7"/>
          <p:cNvSpPr/>
          <p:nvPr/>
        </p:nvSpPr>
        <p:spPr>
          <a:xfrm>
            <a:off x="4515395"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4</a:t>
            </a:r>
            <a:endParaRPr lang="zh-CN" altLang="en-US" dirty="0">
              <a:solidFill>
                <a:schemeClr val="tx2">
                  <a:lumMod val="10000"/>
                </a:schemeClr>
              </a:solidFill>
            </a:endParaRPr>
          </a:p>
        </p:txBody>
      </p:sp>
      <p:sp>
        <p:nvSpPr>
          <p:cNvPr id="9" name="矩形 8"/>
          <p:cNvSpPr/>
          <p:nvPr/>
        </p:nvSpPr>
        <p:spPr>
          <a:xfrm>
            <a:off x="5259978"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5</a:t>
            </a:r>
            <a:endParaRPr lang="zh-CN" altLang="en-US" dirty="0">
              <a:solidFill>
                <a:schemeClr val="tx2">
                  <a:lumMod val="10000"/>
                </a:schemeClr>
              </a:solidFill>
            </a:endParaRPr>
          </a:p>
        </p:txBody>
      </p:sp>
      <p:sp>
        <p:nvSpPr>
          <p:cNvPr id="10" name="矩形 9"/>
          <p:cNvSpPr/>
          <p:nvPr/>
        </p:nvSpPr>
        <p:spPr>
          <a:xfrm>
            <a:off x="6004561"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6</a:t>
            </a:r>
            <a:endParaRPr lang="zh-CN" altLang="en-US" dirty="0">
              <a:solidFill>
                <a:schemeClr val="tx2">
                  <a:lumMod val="10000"/>
                </a:schemeClr>
              </a:solidFill>
            </a:endParaRPr>
          </a:p>
        </p:txBody>
      </p:sp>
      <p:sp>
        <p:nvSpPr>
          <p:cNvPr id="11" name="矩形 10"/>
          <p:cNvSpPr/>
          <p:nvPr/>
        </p:nvSpPr>
        <p:spPr>
          <a:xfrm>
            <a:off x="6749144"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7</a:t>
            </a:r>
            <a:endParaRPr lang="zh-CN" altLang="en-US" dirty="0">
              <a:solidFill>
                <a:schemeClr val="tx2">
                  <a:lumMod val="10000"/>
                </a:schemeClr>
              </a:solidFill>
            </a:endParaRPr>
          </a:p>
        </p:txBody>
      </p:sp>
      <p:sp>
        <p:nvSpPr>
          <p:cNvPr id="12" name="矩形 11"/>
          <p:cNvSpPr/>
          <p:nvPr/>
        </p:nvSpPr>
        <p:spPr>
          <a:xfrm>
            <a:off x="1537063" y="45371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0</a:t>
            </a:r>
            <a:endParaRPr lang="zh-CN" altLang="en-US" dirty="0">
              <a:solidFill>
                <a:schemeClr val="tx2">
                  <a:lumMod val="10000"/>
                </a:schemeClr>
              </a:solidFill>
            </a:endParaRPr>
          </a:p>
        </p:txBody>
      </p:sp>
      <p:sp>
        <p:nvSpPr>
          <p:cNvPr id="17" name="矩形 16"/>
          <p:cNvSpPr/>
          <p:nvPr/>
        </p:nvSpPr>
        <p:spPr>
          <a:xfrm>
            <a:off x="2281646"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9</a:t>
            </a:r>
            <a:endParaRPr lang="zh-CN" altLang="en-US" dirty="0">
              <a:solidFill>
                <a:schemeClr val="tx2">
                  <a:lumMod val="10000"/>
                </a:schemeClr>
              </a:solidFill>
            </a:endParaRPr>
          </a:p>
        </p:txBody>
      </p:sp>
      <p:sp>
        <p:nvSpPr>
          <p:cNvPr id="18" name="矩形 17"/>
          <p:cNvSpPr/>
          <p:nvPr/>
        </p:nvSpPr>
        <p:spPr>
          <a:xfrm>
            <a:off x="3026229"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a</a:t>
            </a:r>
            <a:endParaRPr lang="zh-CN" altLang="en-US" dirty="0">
              <a:solidFill>
                <a:schemeClr val="tx2">
                  <a:lumMod val="10000"/>
                </a:schemeClr>
              </a:solidFill>
            </a:endParaRPr>
          </a:p>
        </p:txBody>
      </p:sp>
      <p:sp>
        <p:nvSpPr>
          <p:cNvPr id="19" name="矩形 18"/>
          <p:cNvSpPr/>
          <p:nvPr/>
        </p:nvSpPr>
        <p:spPr>
          <a:xfrm>
            <a:off x="3770812"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b</a:t>
            </a:r>
            <a:endParaRPr lang="zh-CN" altLang="en-US" dirty="0">
              <a:solidFill>
                <a:schemeClr val="tx2">
                  <a:lumMod val="10000"/>
                </a:schemeClr>
              </a:solidFill>
            </a:endParaRPr>
          </a:p>
        </p:txBody>
      </p:sp>
      <p:sp>
        <p:nvSpPr>
          <p:cNvPr id="20" name="矩形 19"/>
          <p:cNvSpPr/>
          <p:nvPr/>
        </p:nvSpPr>
        <p:spPr>
          <a:xfrm>
            <a:off x="4515395"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c</a:t>
            </a:r>
            <a:endParaRPr lang="zh-CN" altLang="en-US" dirty="0">
              <a:solidFill>
                <a:schemeClr val="tx2">
                  <a:lumMod val="10000"/>
                </a:schemeClr>
              </a:solidFill>
            </a:endParaRPr>
          </a:p>
        </p:txBody>
      </p:sp>
      <p:sp>
        <p:nvSpPr>
          <p:cNvPr id="21" name="矩形 20"/>
          <p:cNvSpPr/>
          <p:nvPr/>
        </p:nvSpPr>
        <p:spPr>
          <a:xfrm>
            <a:off x="5259978"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d</a:t>
            </a:r>
            <a:endParaRPr lang="zh-CN" altLang="en-US" dirty="0">
              <a:solidFill>
                <a:schemeClr val="tx2">
                  <a:lumMod val="10000"/>
                </a:schemeClr>
              </a:solidFill>
            </a:endParaRPr>
          </a:p>
        </p:txBody>
      </p:sp>
      <p:sp>
        <p:nvSpPr>
          <p:cNvPr id="22" name="矩形 21"/>
          <p:cNvSpPr/>
          <p:nvPr/>
        </p:nvSpPr>
        <p:spPr>
          <a:xfrm>
            <a:off x="6004561"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e</a:t>
            </a:r>
            <a:endParaRPr lang="zh-CN" altLang="en-US" dirty="0">
              <a:solidFill>
                <a:schemeClr val="tx2">
                  <a:lumMod val="10000"/>
                </a:schemeClr>
              </a:solidFill>
            </a:endParaRPr>
          </a:p>
        </p:txBody>
      </p:sp>
      <p:sp>
        <p:nvSpPr>
          <p:cNvPr id="23" name="矩形 22"/>
          <p:cNvSpPr/>
          <p:nvPr/>
        </p:nvSpPr>
        <p:spPr>
          <a:xfrm>
            <a:off x="6749144"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f</a:t>
            </a:r>
            <a:endParaRPr lang="zh-CN" altLang="en-US" dirty="0">
              <a:solidFill>
                <a:schemeClr val="tx2">
                  <a:lumMod val="10000"/>
                </a:schemeClr>
              </a:solidFill>
            </a:endParaRPr>
          </a:p>
        </p:txBody>
      </p:sp>
      <p:sp>
        <p:nvSpPr>
          <p:cNvPr id="24" name="矩形 23"/>
          <p:cNvSpPr/>
          <p:nvPr/>
        </p:nvSpPr>
        <p:spPr>
          <a:xfrm>
            <a:off x="1537063" y="495517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8</a:t>
            </a:r>
            <a:endParaRPr lang="zh-CN" altLang="en-US" dirty="0">
              <a:solidFill>
                <a:schemeClr val="tx2">
                  <a:lumMod val="10000"/>
                </a:schemeClr>
              </a:solidFill>
            </a:endParaRPr>
          </a:p>
        </p:txBody>
      </p:sp>
      <p:sp>
        <p:nvSpPr>
          <p:cNvPr id="25" name="矩形 24"/>
          <p:cNvSpPr/>
          <p:nvPr/>
        </p:nvSpPr>
        <p:spPr>
          <a:xfrm>
            <a:off x="2281646"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11</a:t>
            </a:r>
            <a:endParaRPr lang="zh-CN" altLang="en-US" dirty="0">
              <a:solidFill>
                <a:schemeClr val="tx2">
                  <a:lumMod val="10000"/>
                </a:schemeClr>
              </a:solidFill>
            </a:endParaRPr>
          </a:p>
        </p:txBody>
      </p:sp>
      <p:sp>
        <p:nvSpPr>
          <p:cNvPr id="26" name="矩形 25"/>
          <p:cNvSpPr/>
          <p:nvPr/>
        </p:nvSpPr>
        <p:spPr>
          <a:xfrm>
            <a:off x="3026229"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12</a:t>
            </a:r>
            <a:endParaRPr lang="zh-CN" altLang="en-US" dirty="0">
              <a:solidFill>
                <a:schemeClr val="tx2">
                  <a:lumMod val="10000"/>
                </a:schemeClr>
              </a:solidFill>
            </a:endParaRPr>
          </a:p>
        </p:txBody>
      </p:sp>
      <p:sp>
        <p:nvSpPr>
          <p:cNvPr id="27" name="矩形 26"/>
          <p:cNvSpPr/>
          <p:nvPr/>
        </p:nvSpPr>
        <p:spPr>
          <a:xfrm>
            <a:off x="3770812"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13</a:t>
            </a:r>
            <a:endParaRPr lang="zh-CN" altLang="en-US" dirty="0">
              <a:solidFill>
                <a:schemeClr val="tx2">
                  <a:lumMod val="10000"/>
                </a:schemeClr>
              </a:solidFill>
            </a:endParaRPr>
          </a:p>
        </p:txBody>
      </p:sp>
      <p:sp>
        <p:nvSpPr>
          <p:cNvPr id="28" name="矩形 27"/>
          <p:cNvSpPr/>
          <p:nvPr/>
        </p:nvSpPr>
        <p:spPr>
          <a:xfrm>
            <a:off x="4515395"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14</a:t>
            </a:r>
            <a:endParaRPr lang="zh-CN" altLang="en-US" dirty="0">
              <a:solidFill>
                <a:schemeClr val="tx2">
                  <a:lumMod val="10000"/>
                </a:schemeClr>
              </a:solidFill>
            </a:endParaRPr>
          </a:p>
        </p:txBody>
      </p:sp>
      <p:sp>
        <p:nvSpPr>
          <p:cNvPr id="29" name="矩形 28"/>
          <p:cNvSpPr/>
          <p:nvPr/>
        </p:nvSpPr>
        <p:spPr>
          <a:xfrm>
            <a:off x="5259978"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15</a:t>
            </a:r>
            <a:endParaRPr lang="zh-CN" altLang="en-US" dirty="0">
              <a:solidFill>
                <a:schemeClr val="tx2">
                  <a:lumMod val="10000"/>
                </a:schemeClr>
              </a:solidFill>
            </a:endParaRPr>
          </a:p>
        </p:txBody>
      </p:sp>
      <p:sp>
        <p:nvSpPr>
          <p:cNvPr id="30" name="矩形 29"/>
          <p:cNvSpPr/>
          <p:nvPr/>
        </p:nvSpPr>
        <p:spPr>
          <a:xfrm>
            <a:off x="6004561"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16</a:t>
            </a:r>
            <a:endParaRPr lang="zh-CN" altLang="en-US" dirty="0">
              <a:solidFill>
                <a:schemeClr val="tx2">
                  <a:lumMod val="10000"/>
                </a:schemeClr>
              </a:solidFill>
            </a:endParaRPr>
          </a:p>
        </p:txBody>
      </p:sp>
      <p:sp>
        <p:nvSpPr>
          <p:cNvPr id="31" name="矩形 30"/>
          <p:cNvSpPr/>
          <p:nvPr/>
        </p:nvSpPr>
        <p:spPr>
          <a:xfrm>
            <a:off x="6749144"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17</a:t>
            </a:r>
            <a:endParaRPr lang="zh-CN" altLang="en-US" dirty="0">
              <a:solidFill>
                <a:schemeClr val="tx2">
                  <a:lumMod val="10000"/>
                </a:schemeClr>
              </a:solidFill>
            </a:endParaRPr>
          </a:p>
        </p:txBody>
      </p:sp>
      <p:sp>
        <p:nvSpPr>
          <p:cNvPr id="32" name="矩形 31"/>
          <p:cNvSpPr/>
          <p:nvPr/>
        </p:nvSpPr>
        <p:spPr>
          <a:xfrm>
            <a:off x="1537063" y="53746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10</a:t>
            </a:r>
            <a:endParaRPr lang="zh-CN" altLang="en-US" dirty="0">
              <a:solidFill>
                <a:schemeClr val="tx2">
                  <a:lumMod val="10000"/>
                </a:schemeClr>
              </a:solidFill>
            </a:endParaRPr>
          </a:p>
        </p:txBody>
      </p:sp>
      <p:sp>
        <p:nvSpPr>
          <p:cNvPr id="33" name="矩形 32"/>
          <p:cNvSpPr/>
          <p:nvPr/>
        </p:nvSpPr>
        <p:spPr>
          <a:xfrm>
            <a:off x="2281646"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19</a:t>
            </a:r>
            <a:endParaRPr lang="zh-CN" altLang="en-US" dirty="0">
              <a:solidFill>
                <a:schemeClr val="tx2">
                  <a:lumMod val="10000"/>
                </a:schemeClr>
              </a:solidFill>
            </a:endParaRPr>
          </a:p>
        </p:txBody>
      </p:sp>
      <p:sp>
        <p:nvSpPr>
          <p:cNvPr id="34" name="矩形 33"/>
          <p:cNvSpPr/>
          <p:nvPr/>
        </p:nvSpPr>
        <p:spPr>
          <a:xfrm>
            <a:off x="3026229"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1a</a:t>
            </a:r>
            <a:endParaRPr lang="zh-CN" altLang="en-US" dirty="0">
              <a:solidFill>
                <a:schemeClr val="tx2">
                  <a:lumMod val="10000"/>
                </a:schemeClr>
              </a:solidFill>
            </a:endParaRPr>
          </a:p>
        </p:txBody>
      </p:sp>
      <p:sp>
        <p:nvSpPr>
          <p:cNvPr id="35" name="矩形 34"/>
          <p:cNvSpPr/>
          <p:nvPr/>
        </p:nvSpPr>
        <p:spPr>
          <a:xfrm>
            <a:off x="3770812"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1b</a:t>
            </a:r>
            <a:endParaRPr lang="zh-CN" altLang="en-US" dirty="0">
              <a:solidFill>
                <a:schemeClr val="tx2">
                  <a:lumMod val="10000"/>
                </a:schemeClr>
              </a:solidFill>
            </a:endParaRPr>
          </a:p>
        </p:txBody>
      </p:sp>
      <p:sp>
        <p:nvSpPr>
          <p:cNvPr id="36" name="矩形 35"/>
          <p:cNvSpPr/>
          <p:nvPr/>
        </p:nvSpPr>
        <p:spPr>
          <a:xfrm>
            <a:off x="4515395"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1c</a:t>
            </a:r>
            <a:endParaRPr lang="zh-CN" altLang="en-US" dirty="0">
              <a:solidFill>
                <a:schemeClr val="tx2">
                  <a:lumMod val="10000"/>
                </a:schemeClr>
              </a:solidFill>
            </a:endParaRPr>
          </a:p>
        </p:txBody>
      </p:sp>
      <p:sp>
        <p:nvSpPr>
          <p:cNvPr id="37" name="矩形 36"/>
          <p:cNvSpPr/>
          <p:nvPr/>
        </p:nvSpPr>
        <p:spPr>
          <a:xfrm>
            <a:off x="5259978"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1d</a:t>
            </a:r>
            <a:endParaRPr lang="zh-CN" altLang="en-US" dirty="0">
              <a:solidFill>
                <a:schemeClr val="tx2">
                  <a:lumMod val="10000"/>
                </a:schemeClr>
              </a:solidFill>
            </a:endParaRPr>
          </a:p>
        </p:txBody>
      </p:sp>
      <p:sp>
        <p:nvSpPr>
          <p:cNvPr id="38" name="矩形 37"/>
          <p:cNvSpPr/>
          <p:nvPr/>
        </p:nvSpPr>
        <p:spPr>
          <a:xfrm>
            <a:off x="6004561"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1e</a:t>
            </a:r>
            <a:endParaRPr lang="zh-CN" altLang="en-US" dirty="0">
              <a:solidFill>
                <a:schemeClr val="tx2">
                  <a:lumMod val="10000"/>
                </a:schemeClr>
              </a:solidFill>
            </a:endParaRPr>
          </a:p>
        </p:txBody>
      </p:sp>
      <p:sp>
        <p:nvSpPr>
          <p:cNvPr id="39" name="矩形 38"/>
          <p:cNvSpPr/>
          <p:nvPr/>
        </p:nvSpPr>
        <p:spPr>
          <a:xfrm>
            <a:off x="6749144"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1f</a:t>
            </a:r>
            <a:endParaRPr lang="zh-CN" altLang="en-US" dirty="0">
              <a:solidFill>
                <a:schemeClr val="tx2">
                  <a:lumMod val="10000"/>
                </a:schemeClr>
              </a:solidFill>
            </a:endParaRPr>
          </a:p>
        </p:txBody>
      </p:sp>
      <p:sp>
        <p:nvSpPr>
          <p:cNvPr id="40" name="矩形 39"/>
          <p:cNvSpPr/>
          <p:nvPr/>
        </p:nvSpPr>
        <p:spPr>
          <a:xfrm>
            <a:off x="1537063" y="57926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18</a:t>
            </a:r>
            <a:endParaRPr lang="zh-CN" altLang="en-US" dirty="0">
              <a:solidFill>
                <a:schemeClr val="tx2">
                  <a:lumMod val="10000"/>
                </a:schemeClr>
              </a:solidFill>
            </a:endParaRPr>
          </a:p>
        </p:txBody>
      </p:sp>
      <p:grpSp>
        <p:nvGrpSpPr>
          <p:cNvPr id="43" name="组合 42"/>
          <p:cNvGrpSpPr/>
          <p:nvPr/>
        </p:nvGrpSpPr>
        <p:grpSpPr>
          <a:xfrm>
            <a:off x="1349828" y="3657656"/>
            <a:ext cx="1123406" cy="825807"/>
            <a:chOff x="1349828" y="3657656"/>
            <a:chExt cx="1123406" cy="825807"/>
          </a:xfrm>
        </p:grpSpPr>
        <p:sp>
          <p:nvSpPr>
            <p:cNvPr id="41" name="下箭头 40"/>
            <p:cNvSpPr/>
            <p:nvPr/>
          </p:nvSpPr>
          <p:spPr>
            <a:xfrm>
              <a:off x="1541417" y="4030618"/>
              <a:ext cx="740229" cy="452845"/>
            </a:xfrm>
            <a:prstGeom prst="downArrow">
              <a:avLst>
                <a:gd name="adj1" fmla="val 66471"/>
                <a:gd name="adj2" fmla="val 50000"/>
              </a:avLst>
            </a:prstGeom>
            <a:solidFill>
              <a:srgbClr val="077CFD"/>
            </a:solid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349828" y="3657656"/>
              <a:ext cx="1123406" cy="369332"/>
            </a:xfrm>
            <a:prstGeom prst="rect">
              <a:avLst/>
            </a:prstGeom>
            <a:noFill/>
          </p:spPr>
          <p:txBody>
            <a:bodyPr wrap="square" rtlCol="0">
              <a:spAutoFit/>
            </a:bodyPr>
            <a:lstStyle/>
            <a:p>
              <a:pPr algn="ctr"/>
              <a:r>
                <a:rPr lang="en-US" altLang="zh-CN" dirty="0" smtClean="0">
                  <a:solidFill>
                    <a:schemeClr val="tx2">
                      <a:lumMod val="10000"/>
                    </a:schemeClr>
                  </a:solidFill>
                </a:rPr>
                <a:t>myBuffer</a:t>
              </a:r>
              <a:endParaRPr lang="zh-CN" altLang="en-US" dirty="0">
                <a:solidFill>
                  <a:schemeClr val="tx2">
                    <a:lumMod val="10000"/>
                  </a:schemeClr>
                </a:solidFill>
              </a:endParaRPr>
            </a:p>
          </p:txBody>
        </p:sp>
      </p:grpSp>
      <p:grpSp>
        <p:nvGrpSpPr>
          <p:cNvPr id="50" name="组合 49"/>
          <p:cNvGrpSpPr/>
          <p:nvPr/>
        </p:nvGrpSpPr>
        <p:grpSpPr>
          <a:xfrm>
            <a:off x="1349828" y="3657656"/>
            <a:ext cx="1123406" cy="825807"/>
            <a:chOff x="1349828" y="3657656"/>
            <a:chExt cx="1123406" cy="825807"/>
          </a:xfrm>
        </p:grpSpPr>
        <p:sp>
          <p:nvSpPr>
            <p:cNvPr id="51" name="下箭头 50"/>
            <p:cNvSpPr/>
            <p:nvPr/>
          </p:nvSpPr>
          <p:spPr>
            <a:xfrm>
              <a:off x="1541417" y="4030618"/>
              <a:ext cx="740229" cy="452845"/>
            </a:xfrm>
            <a:prstGeom prst="downArrow">
              <a:avLst>
                <a:gd name="adj1" fmla="val 66471"/>
                <a:gd name="adj2" fmla="val 50000"/>
              </a:avLst>
            </a:prstGeom>
            <a:solidFill>
              <a:schemeClr val="accent4">
                <a:lumMod val="75000"/>
              </a:schemeClr>
            </a:solidFill>
            <a:ln>
              <a:solidFill>
                <a:schemeClr val="accent4">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349828" y="3657656"/>
              <a:ext cx="1123406" cy="369332"/>
            </a:xfrm>
            <a:prstGeom prst="rect">
              <a:avLst/>
            </a:prstGeom>
            <a:noFill/>
          </p:spPr>
          <p:txBody>
            <a:bodyPr wrap="square" rtlCol="0">
              <a:spAutoFit/>
            </a:bodyPr>
            <a:lstStyle/>
            <a:p>
              <a:pPr algn="ctr"/>
              <a:r>
                <a:rPr lang="en-US" altLang="zh-CN" dirty="0" err="1" smtClean="0">
                  <a:solidFill>
                    <a:schemeClr val="tx2">
                      <a:lumMod val="10000"/>
                    </a:schemeClr>
                  </a:solidFill>
                </a:rPr>
                <a:t>shortPtr</a:t>
              </a:r>
              <a:endParaRPr lang="zh-CN" altLang="en-US" dirty="0">
                <a:solidFill>
                  <a:schemeClr val="tx2">
                    <a:lumMod val="10000"/>
                  </a:schemeClr>
                </a:solidFill>
              </a:endParaRPr>
            </a:p>
          </p:txBody>
        </p:sp>
      </p:grpSp>
      <p:grpSp>
        <p:nvGrpSpPr>
          <p:cNvPr id="53" name="组合 52"/>
          <p:cNvGrpSpPr/>
          <p:nvPr/>
        </p:nvGrpSpPr>
        <p:grpSpPr>
          <a:xfrm>
            <a:off x="1349828" y="3665276"/>
            <a:ext cx="1123406" cy="825807"/>
            <a:chOff x="1349828" y="3657656"/>
            <a:chExt cx="1123406" cy="825807"/>
          </a:xfrm>
        </p:grpSpPr>
        <p:sp>
          <p:nvSpPr>
            <p:cNvPr id="54" name="下箭头 53"/>
            <p:cNvSpPr/>
            <p:nvPr/>
          </p:nvSpPr>
          <p:spPr>
            <a:xfrm>
              <a:off x="1541417" y="4030618"/>
              <a:ext cx="740229" cy="452845"/>
            </a:xfrm>
            <a:prstGeom prst="downArrow">
              <a:avLst>
                <a:gd name="adj1" fmla="val 66471"/>
                <a:gd name="adj2" fmla="val 50000"/>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349828" y="3657656"/>
              <a:ext cx="1123406" cy="369332"/>
            </a:xfrm>
            <a:prstGeom prst="rect">
              <a:avLst/>
            </a:prstGeom>
            <a:noFill/>
          </p:spPr>
          <p:txBody>
            <a:bodyPr wrap="square" rtlCol="0">
              <a:spAutoFit/>
            </a:bodyPr>
            <a:lstStyle/>
            <a:p>
              <a:pPr algn="ctr"/>
              <a:r>
                <a:rPr lang="en-US" altLang="zh-CN" dirty="0" err="1" smtClean="0">
                  <a:solidFill>
                    <a:schemeClr val="tx2">
                      <a:lumMod val="10000"/>
                    </a:schemeClr>
                  </a:solidFill>
                </a:rPr>
                <a:t>longPtr</a:t>
              </a:r>
              <a:endParaRPr lang="zh-CN" altLang="en-US" dirty="0">
                <a:solidFill>
                  <a:schemeClr val="tx2">
                    <a:lumMod val="10000"/>
                  </a:schemeClr>
                </a:solidFill>
              </a:endParaRPr>
            </a:p>
          </p:txBody>
        </p:sp>
      </p:grpSp>
    </p:spTree>
    <p:extLst>
      <p:ext uri="{BB962C8B-B14F-4D97-AF65-F5344CB8AC3E}">
        <p14:creationId xmlns:p14="http://schemas.microsoft.com/office/powerpoint/2010/main" val="222883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1.48148E-6 L 0.07378 0.00139 " pathEditMode="relative" rAng="0" ptsTypes="AA">
                                      <p:cBhvr>
                                        <p:cTn id="6" dur="300" fill="hold"/>
                                        <p:tgtEl>
                                          <p:spTgt spid="43"/>
                                        </p:tgtEl>
                                        <p:attrNameLst>
                                          <p:attrName>ppt_x</p:attrName>
                                          <p:attrName>ppt_y</p:attrName>
                                        </p:attrNameLst>
                                      </p:cBhvr>
                                      <p:rCtr x="3681"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7378 0.00139 L 0.15955 0.00139 " pathEditMode="relative" rAng="0" ptsTypes="AA">
                                      <p:cBhvr>
                                        <p:cTn id="10" dur="300" fill="hold"/>
                                        <p:tgtEl>
                                          <p:spTgt spid="43"/>
                                        </p:tgtEl>
                                        <p:attrNameLst>
                                          <p:attrName>ppt_x</p:attrName>
                                          <p:attrName>ppt_y</p:attrName>
                                        </p:attrNameLst>
                                      </p:cBhvr>
                                      <p:rCtr x="3993" y="2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15955 0.00138 L 0.24236 0.00139 " pathEditMode="relative" rAng="0" ptsTypes="AA">
                                      <p:cBhvr>
                                        <p:cTn id="14" dur="300" fill="hold"/>
                                        <p:tgtEl>
                                          <p:spTgt spid="43"/>
                                        </p:tgtEl>
                                        <p:attrNameLst>
                                          <p:attrName>ppt_x</p:attrName>
                                          <p:attrName>ppt_y</p:attrName>
                                        </p:attrNameLst>
                                      </p:cBhvr>
                                      <p:rCtr x="4045" y="2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24236 0.00139 L 0.32344 0.00139 " pathEditMode="relative" rAng="0" ptsTypes="AA">
                                      <p:cBhvr>
                                        <p:cTn id="18" dur="300" fill="hold"/>
                                        <p:tgtEl>
                                          <p:spTgt spid="43"/>
                                        </p:tgtEl>
                                        <p:attrNameLst>
                                          <p:attrName>ppt_x</p:attrName>
                                          <p:attrName>ppt_y</p:attrName>
                                        </p:attrNameLst>
                                      </p:cBhvr>
                                      <p:rCtr x="3993" y="0"/>
                                    </p:animMotion>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22222E-6 1.48148E-6 L 0.15955 0.00139 " pathEditMode="relative" rAng="0" ptsTypes="AA">
                                      <p:cBhvr>
                                        <p:cTn id="30" dur="300" fill="hold"/>
                                        <p:tgtEl>
                                          <p:spTgt spid="50"/>
                                        </p:tgtEl>
                                        <p:attrNameLst>
                                          <p:attrName>ppt_x</p:attrName>
                                          <p:attrName>ppt_y</p:attrName>
                                        </p:attrNameLst>
                                      </p:cBhvr>
                                      <p:rCtr x="7969" y="69"/>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15955 0.00139 L 0.32222 0.00301 " pathEditMode="relative" rAng="0" ptsTypes="AA">
                                      <p:cBhvr>
                                        <p:cTn id="34" dur="300" fill="hold"/>
                                        <p:tgtEl>
                                          <p:spTgt spid="50"/>
                                        </p:tgtEl>
                                        <p:attrNameLst>
                                          <p:attrName>ppt_x</p:attrName>
                                          <p:attrName>ppt_y</p:attrName>
                                        </p:attrNameLst>
                                      </p:cBhvr>
                                      <p:rCtr x="8125" y="69"/>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32222 0.00301 L 0.48194 0.00509 " pathEditMode="relative" rAng="0" ptsTypes="AA">
                                      <p:cBhvr>
                                        <p:cTn id="38" dur="300" fill="hold"/>
                                        <p:tgtEl>
                                          <p:spTgt spid="50"/>
                                        </p:tgtEl>
                                        <p:attrNameLst>
                                          <p:attrName>ppt_x</p:attrName>
                                          <p:attrName>ppt_y</p:attrName>
                                        </p:attrNameLst>
                                      </p:cBhvr>
                                      <p:rCtr x="7986" y="93"/>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0"/>
                                        </p:tgtEl>
                                      </p:cBhvr>
                                    </p:animEffect>
                                    <p:set>
                                      <p:cBhvr>
                                        <p:cTn id="43" dur="1" fill="hold">
                                          <p:stCondLst>
                                            <p:cond delay="499"/>
                                          </p:stCondLst>
                                        </p:cTn>
                                        <p:tgtEl>
                                          <p:spTgt spid="5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2.22222E-6 4.07407E-6 L 0.3243 0.00277 " pathEditMode="relative" rAng="0" ptsTypes="AA">
                                      <p:cBhvr>
                                        <p:cTn id="50" dur="300" fill="hold"/>
                                        <p:tgtEl>
                                          <p:spTgt spid="53"/>
                                        </p:tgtEl>
                                        <p:attrNameLst>
                                          <p:attrName>ppt_x</p:attrName>
                                          <p:attrName>ppt_y</p:attrName>
                                        </p:attrNameLst>
                                      </p:cBhvr>
                                      <p:rCtr x="1621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3238" y="325395"/>
            <a:ext cx="8229600" cy="60912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5000"/>
              </a:lnSpc>
              <a:spcBef>
                <a:spcPct val="5000"/>
              </a:spcBef>
              <a:buFont typeface="Wingdings" pitchFamily="2" charset="2"/>
              <a:buNone/>
            </a:pPr>
            <a:r>
              <a:rPr lang="zh-CN" altLang="en-US" sz="3600" dirty="0" smtClean="0">
                <a:solidFill>
                  <a:schemeClr val="bg1"/>
                </a:solidFill>
                <a:latin typeface="方正喵呜体" panose="02010600010101010101" pitchFamily="2" charset="-122"/>
                <a:ea typeface="方正喵呜体" panose="02010600010101010101" pitchFamily="2" charset="-122"/>
              </a:rPr>
              <a:t>算法分析</a:t>
            </a:r>
          </a:p>
          <a:p>
            <a:pPr>
              <a:lnSpc>
                <a:spcPct val="11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折半搜索比顺序搜索快</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所以折半插入排序就平均性能来说比直接插入排序要快；</a:t>
            </a:r>
          </a:p>
          <a:p>
            <a:pPr>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算法仅减少了关键字比较的次数，所需附加空间和记录的移动次数与插入排序相同；</a:t>
            </a:r>
          </a:p>
          <a:p>
            <a:pPr>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折半插入排序是一个稳定的排序方法。</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lgn="just">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当 </a:t>
            </a:r>
            <a:r>
              <a:rPr lang="en-US" altLang="zh-CN" i="1"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较大时，总关键字比较次数比直接插入排序的最坏情况要好得多，但比其最好情况要差。</a:t>
            </a:r>
          </a:p>
          <a:p>
            <a:pPr algn="just">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在元素的初始排列已经按关键字排好序或接近有序时，直接插入排序比折半插入排序执行的关键字比较次数要少。折半插入排序的元素移动次数与直接插入排序相同，依赖于元素的初始排列。</a:t>
            </a:r>
          </a:p>
          <a:p>
            <a:pPr>
              <a:lnSpc>
                <a:spcPct val="105000"/>
              </a:lnSpc>
              <a:buClr>
                <a:schemeClr val="tx1"/>
              </a:buClr>
              <a:buSzPct val="50000"/>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70244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152400"/>
            <a:ext cx="8812213" cy="6445250"/>
          </a:xfrm>
          <a:prstGeom prst="rect">
            <a:avLst/>
          </a:prstGeom>
        </p:spPr>
        <p:txBody>
          <a:bodyPr vert="horz">
            <a:normAutofit/>
          </a:bodyPr>
          <a:lstStyle/>
          <a:p>
            <a:pPr marL="0" marR="0" lvl="0" indent="0" algn="ctr" defTabSz="914400" rtl="0" eaLnBrk="1" fontAlgn="auto" latinLnBrk="0" hangingPunct="1">
              <a:lnSpc>
                <a:spcPct val="110000"/>
              </a:lnSpc>
              <a:spcBef>
                <a:spcPct val="20000"/>
              </a:spcBef>
              <a:spcAft>
                <a:spcPct val="10000"/>
              </a:spcAft>
              <a:buClr>
                <a:schemeClr val="accent1"/>
              </a:buClr>
              <a:buSzPct val="80000"/>
              <a:buFont typeface="Wingdings" pitchFamily="2" charset="2"/>
              <a:buNone/>
              <a:tabLst/>
              <a:defRPr/>
            </a:pPr>
            <a:r>
              <a:rPr kumimoji="0" lang="en-US" altLang="zh-CN" sz="40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2-</a:t>
            </a:r>
            <a:r>
              <a:rPr kumimoji="0" lang="zh-CN" altLang="en-US" sz="40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路插入排序</a:t>
            </a:r>
          </a:p>
          <a:p>
            <a:pPr marL="0" marR="0" lvl="0" indent="0" algn="l" defTabSz="914400" rtl="0" eaLnBrk="1" fontAlgn="auto" latinLnBrk="0" hangingPunct="1">
              <a:lnSpc>
                <a:spcPct val="110000"/>
              </a:lnSpc>
              <a:spcBef>
                <a:spcPct val="20000"/>
              </a:spcBef>
              <a:spcAft>
                <a:spcPts val="0"/>
              </a:spcAft>
              <a:buClr>
                <a:schemeClr val="accent1"/>
              </a:buClr>
              <a:buSzPct val="80000"/>
              <a:buFont typeface="Wingdings" pitchFamily="2" charset="2"/>
              <a:buNone/>
              <a:tabLst/>
              <a:defRPr/>
            </a:pP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对折半插入排序的改进，以减少排序过程中移动记录的次数。附加</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n</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个记录的辅助空间，方法是：</a:t>
            </a:r>
          </a:p>
          <a:p>
            <a:pPr marL="533400" lvl="1" algn="l" fontAlgn="auto">
              <a:lnSpc>
                <a:spcPct val="110000"/>
              </a:lnSpc>
              <a:spcBef>
                <a:spcPct val="20000"/>
              </a:spcBef>
              <a:spcAft>
                <a:spcPts val="0"/>
              </a:spcAft>
              <a:buClr>
                <a:schemeClr val="accent1"/>
              </a:buClr>
              <a:buSzPct val="90000"/>
              <a:defRPr/>
            </a:pP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①  另设一个和</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L</a:t>
            </a:r>
            <a:r>
              <a:rPr lang="en-US" altLang="zh-CN" sz="2600" dirty="0" smtClean="0">
                <a:solidFill>
                  <a:schemeClr val="bg1"/>
                </a:solidFill>
                <a:latin typeface="方正喵呜体" panose="02010600010101010101" pitchFamily="2" charset="-122"/>
                <a:ea typeface="方正喵呜体" panose="02010600010101010101" pitchFamily="2" charset="-122"/>
              </a:rPr>
              <a:t>.</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r</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同类型的循环数组</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lang="en-US" altLang="zh-CN" sz="2600" dirty="0" smtClean="0">
                <a:solidFill>
                  <a:schemeClr val="bg1"/>
                </a:solidFill>
                <a:latin typeface="方正喵呜体" panose="02010600010101010101" pitchFamily="2" charset="-122"/>
                <a:ea typeface="方正喵呜体" panose="02010600010101010101" pitchFamily="2" charset="-122"/>
              </a:rPr>
              <a:t> </a:t>
            </a:r>
            <a:r>
              <a:rPr lang="en-US" altLang="zh-CN" sz="2600" dirty="0" err="1" smtClean="0">
                <a:solidFill>
                  <a:schemeClr val="bg1"/>
                </a:solidFill>
                <a:latin typeface="方正喵呜体" panose="02010600010101010101" pitchFamily="2" charset="-122"/>
                <a:ea typeface="方正喵呜体" panose="02010600010101010101" pitchFamily="2" charset="-122"/>
              </a:rPr>
              <a:t>L.r</a:t>
            </a:r>
            <a:r>
              <a:rPr lang="en-US" altLang="zh-CN" sz="2600" dirty="0" smtClean="0">
                <a:solidFill>
                  <a:schemeClr val="bg1"/>
                </a:solidFill>
                <a:latin typeface="方正喵呜体" panose="02010600010101010101" pitchFamily="2" charset="-122"/>
                <a:ea typeface="方正喵呜体" panose="02010600010101010101" pitchFamily="2" charset="-122"/>
              </a:rPr>
              <a:t>[1</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赋给</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d[1]</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，将</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d[1]</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看成是排好序的序列中中间位置的记录；</a:t>
            </a:r>
          </a:p>
          <a:p>
            <a:pPr marL="533400" lvl="1" algn="l" fontAlgn="auto">
              <a:lnSpc>
                <a:spcPct val="110000"/>
              </a:lnSpc>
              <a:spcBef>
                <a:spcPct val="20000"/>
              </a:spcBef>
              <a:spcAft>
                <a:spcPts val="0"/>
              </a:spcAft>
              <a:buClr>
                <a:schemeClr val="accent1"/>
              </a:buClr>
              <a:buSzPct val="90000"/>
              <a:defRPr/>
            </a:pP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cs typeface="Times New Roman" pitchFamily="18" charset="0"/>
              </a:rPr>
              <a:t>②  </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分别将</a:t>
            </a:r>
            <a:r>
              <a:rPr lang="en-US" altLang="zh-CN" sz="2600" dirty="0" err="1" smtClean="0">
                <a:solidFill>
                  <a:schemeClr val="bg1"/>
                </a:solidFill>
                <a:latin typeface="方正喵呜体" panose="02010600010101010101" pitchFamily="2" charset="-122"/>
                <a:ea typeface="方正喵呜体" panose="02010600010101010101" pitchFamily="2" charset="-122"/>
              </a:rPr>
              <a:t>L.r</a:t>
            </a:r>
            <a:r>
              <a:rPr lang="en-US" altLang="zh-CN" sz="2600" dirty="0" smtClean="0">
                <a:solidFill>
                  <a:schemeClr val="bg1"/>
                </a:solidFill>
                <a:latin typeface="方正喵呜体" panose="02010600010101010101" pitchFamily="2" charset="-122"/>
                <a:ea typeface="方正喵呜体" panose="02010600010101010101" pitchFamily="2" charset="-122"/>
              </a:rPr>
              <a:t>[ </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中的第</a:t>
            </a:r>
            <a:r>
              <a:rPr kumimoji="0" lang="en-US" altLang="zh-CN" sz="2600" i="0" u="none" strike="noStrike" kern="1200" cap="none" spc="0" normalizeH="0" baseline="0" noProof="0" dirty="0" err="1" smtClean="0">
                <a:ln>
                  <a:noFill/>
                </a:ln>
                <a:solidFill>
                  <a:schemeClr val="bg1"/>
                </a:solidFill>
                <a:effectLst/>
                <a:uLnTx/>
                <a:uFillTx/>
                <a:latin typeface="方正喵呜体" panose="02010600010101010101" pitchFamily="2" charset="-122"/>
                <a:ea typeface="方正喵呜体" panose="02010600010101010101" pitchFamily="2" charset="-122"/>
              </a:rPr>
              <a:t>i</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个记录依次插入到</a:t>
            </a:r>
            <a:r>
              <a:rPr kumimoji="0" lang="en-US" altLang="zh-CN"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d[1]</a:t>
            </a:r>
            <a:r>
              <a:rPr kumimoji="0" lang="zh-CN" altLang="en-US" sz="2600" i="0" u="sng"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之前或之后</a:t>
            </a:r>
            <a:r>
              <a:rPr kumimoji="0" lang="zh-CN" altLang="en-US" sz="26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的有序序列中，具体方法： </a:t>
            </a:r>
          </a:p>
          <a:p>
            <a:pPr marL="1079500" lvl="2" algn="l" fontAlgn="auto">
              <a:lnSpc>
                <a:spcPct val="110000"/>
              </a:lnSpc>
              <a:spcBef>
                <a:spcPct val="20000"/>
              </a:spcBef>
              <a:spcAft>
                <a:spcPts val="0"/>
              </a:spcAft>
              <a:buClr>
                <a:schemeClr val="accent2"/>
              </a:buClr>
              <a:buSzPct val="85000"/>
              <a:defRPr/>
            </a:pP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L.r</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i</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].key&lt;d[1].key</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L.r</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i</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插入到</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d[1]</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之前的有序表中；</a:t>
            </a:r>
          </a:p>
          <a:p>
            <a:pPr marL="1079500" lvl="2" algn="l" fontAlgn="auto">
              <a:lnSpc>
                <a:spcPct val="110000"/>
              </a:lnSpc>
              <a:spcBef>
                <a:spcPct val="20000"/>
              </a:spcBef>
              <a:spcAft>
                <a:spcPts val="0"/>
              </a:spcAft>
              <a:buClr>
                <a:schemeClr val="accent2"/>
              </a:buClr>
              <a:buSzPct val="85000"/>
              <a:defRPr/>
            </a:pP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L.r</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i</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kumimoji="0" lang="en-US" altLang="zh-CN" sz="2800" i="0" u="none" strike="noStrike" kern="1200" cap="none" spc="0" normalizeH="0" baseline="0" noProof="0" dirty="0" err="1" smtClean="0">
                <a:ln>
                  <a:noFill/>
                </a:ln>
                <a:solidFill>
                  <a:schemeClr val="bg1"/>
                </a:solidFill>
                <a:effectLst/>
                <a:uLnTx/>
                <a:uFillTx/>
                <a:latin typeface="方正喵呜体" panose="02010600010101010101" pitchFamily="2" charset="-122"/>
                <a:ea typeface="方正喵呜体" panose="02010600010101010101" pitchFamily="2" charset="-122"/>
              </a:rPr>
              <a:t>key</a:t>
            </a:r>
            <a:r>
              <a:rPr kumimoji="0" lang="en-US" altLang="zh-CN" sz="2800" i="0" u="none" strike="noStrike" kern="1200" cap="none" spc="0" normalizeH="0" baseline="0" noProof="0" dirty="0" err="1" smtClean="0">
                <a:ln>
                  <a:noFill/>
                </a:ln>
                <a:solidFill>
                  <a:schemeClr val="bg1"/>
                </a:solidFill>
                <a:effectLst/>
                <a:uLnTx/>
                <a:uFillTx/>
                <a:latin typeface="方正喵呜体" panose="02010600010101010101" pitchFamily="2" charset="-122"/>
                <a:ea typeface="方正喵呜体" panose="02010600010101010101" pitchFamily="2" charset="-122"/>
                <a:cs typeface="Times New Roman" pitchFamily="18" charset="0"/>
              </a:rPr>
              <a:t>≥</a:t>
            </a:r>
            <a:r>
              <a:rPr kumimoji="0" lang="en-US" altLang="zh-CN" sz="2800" i="0" u="none" strike="noStrike" kern="1200" cap="none" spc="0" normalizeH="0" baseline="0" noProof="0" dirty="0" err="1" smtClean="0">
                <a:ln>
                  <a:noFill/>
                </a:ln>
                <a:solidFill>
                  <a:schemeClr val="bg1"/>
                </a:solidFill>
                <a:effectLst/>
                <a:uLnTx/>
                <a:uFillTx/>
                <a:latin typeface="方正喵呜体" panose="02010600010101010101" pitchFamily="2" charset="-122"/>
                <a:ea typeface="方正喵呜体" panose="02010600010101010101" pitchFamily="2" charset="-122"/>
              </a:rPr>
              <a:t>d</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[1].key</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L.r</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en-US" altLang="zh-CN" sz="2800" dirty="0" err="1" smtClean="0">
                <a:solidFill>
                  <a:schemeClr val="bg1"/>
                </a:solidFill>
                <a:latin typeface="方正喵呜体" panose="02010600010101010101" pitchFamily="2" charset="-122"/>
                <a:ea typeface="方正喵呜体" panose="02010600010101010101" pitchFamily="2" charset="-122"/>
              </a:rPr>
              <a:t>i</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插入到</a:t>
            </a:r>
            <a:r>
              <a:rPr kumimoji="0" lang="en-US" altLang="zh-CN"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d[1]</a:t>
            </a:r>
            <a:r>
              <a:rPr kumimoji="0" lang="zh-CN" altLang="en-US" sz="2800" i="0" u="none" strike="noStrike" kern="1200" cap="none" spc="0" normalizeH="0" baseline="0" noProof="0" dirty="0" smtClean="0">
                <a:ln>
                  <a:noFill/>
                </a:ln>
                <a:solidFill>
                  <a:schemeClr val="bg1"/>
                </a:solidFill>
                <a:effectLst/>
                <a:uLnTx/>
                <a:uFillTx/>
                <a:latin typeface="方正喵呜体" panose="02010600010101010101" pitchFamily="2" charset="-122"/>
                <a:ea typeface="方正喵呜体" panose="02010600010101010101" pitchFamily="2" charset="-122"/>
              </a:rPr>
              <a:t>之后的有序表中；</a:t>
            </a:r>
          </a:p>
        </p:txBody>
      </p:sp>
    </p:spTree>
    <p:extLst>
      <p:ext uri="{BB962C8B-B14F-4D97-AF65-F5344CB8AC3E}">
        <p14:creationId xmlns:p14="http://schemas.microsoft.com/office/powerpoint/2010/main" val="26731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images.cnblogs.com/cnblogs_com/Clingingboy/201109/201109121715199229.png"/>
          <p:cNvPicPr>
            <a:picLocks noChangeAspect="1" noChangeArrowheads="1"/>
          </p:cNvPicPr>
          <p:nvPr/>
        </p:nvPicPr>
        <p:blipFill>
          <a:blip r:embed="rId2" cstate="print"/>
          <a:srcRect/>
          <a:stretch>
            <a:fillRect/>
          </a:stretch>
        </p:blipFill>
        <p:spPr bwMode="auto">
          <a:xfrm>
            <a:off x="1231641" y="382555"/>
            <a:ext cx="6681879" cy="6125057"/>
          </a:xfrm>
          <a:prstGeom prst="rect">
            <a:avLst/>
          </a:prstGeom>
          <a:noFill/>
        </p:spPr>
      </p:pic>
    </p:spTree>
    <p:extLst>
      <p:ext uri="{BB962C8B-B14F-4D97-AF65-F5344CB8AC3E}">
        <p14:creationId xmlns:p14="http://schemas.microsoft.com/office/powerpoint/2010/main" val="382379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92083" y="530124"/>
            <a:ext cx="8229600" cy="6324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smtClean="0">
                <a:solidFill>
                  <a:schemeClr val="bg1"/>
                </a:solidFill>
                <a:latin typeface="方正喵呜体" panose="02010600010101010101" pitchFamily="2" charset="-122"/>
                <a:ea typeface="方正喵呜体" panose="02010600010101010101" pitchFamily="2" charset="-122"/>
              </a:rPr>
              <a:t>希尔排序 </a:t>
            </a:r>
            <a:r>
              <a:rPr lang="en-US" altLang="zh-CN" sz="3600" dirty="0" smtClean="0">
                <a:solidFill>
                  <a:schemeClr val="bg1"/>
                </a:solidFill>
                <a:latin typeface="方正喵呜体" panose="02010600010101010101" pitchFamily="2" charset="-122"/>
                <a:ea typeface="方正喵呜体" panose="02010600010101010101" pitchFamily="2" charset="-122"/>
              </a:rPr>
              <a:t>(Shell Sort)</a:t>
            </a:r>
            <a:endParaRPr lang="en-US" altLang="zh-CN" sz="3600" dirty="0">
              <a:solidFill>
                <a:schemeClr val="bg1"/>
              </a:solidFill>
              <a:latin typeface="方正喵呜体" panose="02010600010101010101" pitchFamily="2" charset="-122"/>
              <a:ea typeface="方正喵呜体" panose="02010600010101010101" pitchFamily="2" charset="-122"/>
            </a:endParaRPr>
          </a:p>
        </p:txBody>
      </p:sp>
      <p:sp>
        <p:nvSpPr>
          <p:cNvPr id="3" name="Rectangle 2"/>
          <p:cNvSpPr txBox="1">
            <a:spLocks noChangeArrowheads="1"/>
          </p:cNvSpPr>
          <p:nvPr/>
        </p:nvSpPr>
        <p:spPr>
          <a:xfrm>
            <a:off x="442103" y="1331527"/>
            <a:ext cx="8305800" cy="54145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bg1"/>
              </a:buClr>
              <a:buSzPct val="100000"/>
            </a:pPr>
            <a:r>
              <a:rPr lang="zh-CN" altLang="en-US" sz="2400" dirty="0" smtClean="0">
                <a:solidFill>
                  <a:schemeClr val="bg1"/>
                </a:solidFill>
                <a:latin typeface="方正喵呜体" panose="02010600010101010101" pitchFamily="2" charset="-122"/>
                <a:ea typeface="方正喵呜体" panose="02010600010101010101" pitchFamily="2" charset="-122"/>
              </a:rPr>
              <a:t>希尔排序方法又称为</a:t>
            </a:r>
            <a:r>
              <a:rPr lang="zh-CN" altLang="en-US" sz="2400" dirty="0" smtClean="0">
                <a:solidFill>
                  <a:srgbClr val="2959F3"/>
                </a:solidFill>
                <a:latin typeface="方正喵呜体" panose="02010600010101010101" pitchFamily="2" charset="-122"/>
                <a:ea typeface="方正喵呜体" panose="02010600010101010101" pitchFamily="2" charset="-122"/>
              </a:rPr>
              <a:t>缩小增量</a:t>
            </a:r>
            <a:r>
              <a:rPr lang="zh-CN" altLang="en-US" sz="2400" dirty="0" smtClean="0">
                <a:solidFill>
                  <a:schemeClr val="bg1"/>
                </a:solidFill>
                <a:latin typeface="方正喵呜体" panose="02010600010101010101" pitchFamily="2" charset="-122"/>
                <a:ea typeface="方正喵呜体" panose="02010600010101010101" pitchFamily="2" charset="-122"/>
              </a:rPr>
              <a:t>排序。</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10000"/>
              </a:lnSpc>
              <a:buClr>
                <a:schemeClr val="bg1"/>
              </a:buClr>
              <a:buSzPct val="100000"/>
            </a:pPr>
            <a:r>
              <a:rPr lang="zh-CN" altLang="en-US" sz="2400" dirty="0" smtClean="0">
                <a:solidFill>
                  <a:schemeClr val="bg1"/>
                </a:solidFill>
                <a:latin typeface="方正喵呜体" panose="02010600010101010101" pitchFamily="2" charset="-122"/>
                <a:ea typeface="方正喵呜体" panose="02010600010101010101" pitchFamily="2" charset="-122"/>
              </a:rPr>
              <a:t>基本思想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设待排序元素序列有 </a:t>
            </a:r>
            <a:r>
              <a:rPr lang="en-US" altLang="zh-CN" sz="2400" dirty="0" smtClean="0">
                <a:solidFill>
                  <a:schemeClr val="bg1"/>
                </a:solidFill>
                <a:latin typeface="方正喵呜体" panose="02010600010101010101" pitchFamily="2" charset="-122"/>
                <a:ea typeface="方正喵呜体" panose="02010600010101010101" pitchFamily="2" charset="-122"/>
              </a:rPr>
              <a:t>n </a:t>
            </a:r>
            <a:r>
              <a:rPr lang="zh-CN" altLang="en-US" sz="2400" dirty="0" smtClean="0">
                <a:solidFill>
                  <a:schemeClr val="bg1"/>
                </a:solidFill>
                <a:latin typeface="方正喵呜体" panose="02010600010101010101" pitchFamily="2" charset="-122"/>
                <a:ea typeface="方正喵呜体" panose="02010600010101010101" pitchFamily="2" charset="-122"/>
              </a:rPr>
              <a:t>个元素</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首先取一个整数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&lt; n </a:t>
            </a:r>
            <a:r>
              <a:rPr lang="zh-CN" altLang="en-US" sz="2400" dirty="0" smtClean="0">
                <a:solidFill>
                  <a:schemeClr val="bg1"/>
                </a:solidFill>
                <a:latin typeface="方正喵呜体" panose="02010600010101010101" pitchFamily="2" charset="-122"/>
                <a:ea typeface="方正喵呜体" panose="02010600010101010101" pitchFamily="2" charset="-122"/>
              </a:rPr>
              <a:t>作为间隔，将全部元素分为</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zh-CN" altLang="en-US" sz="2400" dirty="0" smtClean="0">
                <a:solidFill>
                  <a:schemeClr val="bg1"/>
                </a:solidFill>
                <a:latin typeface="方正喵呜体" panose="02010600010101010101" pitchFamily="2" charset="-122"/>
                <a:ea typeface="方正喵呜体" panose="02010600010101010101" pitchFamily="2" charset="-122"/>
              </a:rPr>
              <a:t>个子序列，所有距离为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zh-CN" altLang="en-US" sz="2400" dirty="0" smtClean="0">
                <a:solidFill>
                  <a:schemeClr val="bg1"/>
                </a:solidFill>
                <a:latin typeface="方正喵呜体" panose="02010600010101010101" pitchFamily="2" charset="-122"/>
                <a:ea typeface="方正喵呜体" panose="02010600010101010101" pitchFamily="2" charset="-122"/>
              </a:rPr>
              <a:t>的元素放在同一个子序列中，在每一个子序列中分别施行直接插入排序。然后缩小间隔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例如取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/2</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2400" dirty="0" smtClean="0">
                <a:solidFill>
                  <a:schemeClr val="bg1"/>
                </a:solidFill>
                <a:latin typeface="方正喵呜体" panose="02010600010101010101" pitchFamily="2" charset="-122"/>
                <a:ea typeface="方正喵呜体" panose="02010600010101010101" pitchFamily="2" charset="-122"/>
              </a:rPr>
              <a:t>，重复上述的子序列划分和排序工作。直到最后取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i="1" dirty="0" smtClean="0">
                <a:solidFill>
                  <a:schemeClr val="bg1"/>
                </a:solidFill>
                <a:latin typeface="方正喵呜体" panose="02010600010101010101" pitchFamily="2" charset="-122"/>
                <a:ea typeface="方正喵呜体" panose="02010600010101010101" pitchFamily="2" charset="-122"/>
              </a:rPr>
              <a:t> = </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zh-CN" altLang="en-US" sz="2400" dirty="0" smtClean="0">
                <a:solidFill>
                  <a:schemeClr val="bg1"/>
                </a:solidFill>
                <a:latin typeface="方正喵呜体" panose="02010600010101010101" pitchFamily="2" charset="-122"/>
                <a:ea typeface="方正喵呜体" panose="02010600010101010101" pitchFamily="2" charset="-122"/>
              </a:rPr>
              <a:t>，将所有元素放在同一个序列中排序为止。</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10000"/>
              </a:lnSpc>
              <a:buClr>
                <a:schemeClr val="bg1"/>
              </a:buClr>
              <a:buSzPct val="100000"/>
            </a:pPr>
            <a:r>
              <a:rPr lang="zh-CN" altLang="en-US" sz="2400" dirty="0">
                <a:solidFill>
                  <a:schemeClr val="bg1"/>
                </a:solidFill>
                <a:latin typeface="方正喵呜体" panose="02010600010101010101" pitchFamily="2" charset="-122"/>
                <a:ea typeface="方正喵呜体" panose="02010600010101010101" pitchFamily="2" charset="-122"/>
              </a:rPr>
              <a:t>开始时</a:t>
            </a:r>
            <a:r>
              <a:rPr lang="zh-CN" altLang="en-US" sz="2400" i="1"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dk</a:t>
            </a: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i="1"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的值较大，子序列中的元素较少，排序速度较快</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随着排序进展，</a:t>
            </a:r>
            <a:r>
              <a:rPr lang="en-US" altLang="zh-CN" sz="2400" dirty="0" err="1">
                <a:solidFill>
                  <a:schemeClr val="bg1"/>
                </a:solidFill>
                <a:latin typeface="方正喵呜体" panose="02010600010101010101" pitchFamily="2" charset="-122"/>
                <a:ea typeface="方正喵呜体" panose="02010600010101010101" pitchFamily="2" charset="-122"/>
              </a:rPr>
              <a:t>dk</a:t>
            </a:r>
            <a:r>
              <a:rPr lang="zh-CN" altLang="en-US" sz="2400" dirty="0">
                <a:solidFill>
                  <a:schemeClr val="bg1"/>
                </a:solidFill>
                <a:latin typeface="方正喵呜体" panose="02010600010101010101" pitchFamily="2" charset="-122"/>
                <a:ea typeface="方正喵呜体" panose="02010600010101010101" pitchFamily="2" charset="-122"/>
              </a:rPr>
              <a:t>值逐渐变小</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子序列中元素个数逐渐变多，由于前面工作的基础，大多数元素已基本有序，所以排序速度仍然很快。</a:t>
            </a:r>
            <a:endParaRPr lang="en-US" altLang="zh-CN" sz="2400" dirty="0">
              <a:solidFill>
                <a:schemeClr val="bg1"/>
              </a:solidFill>
              <a:latin typeface="方正喵呜体" panose="02010600010101010101" pitchFamily="2" charset="-122"/>
              <a:ea typeface="方正喵呜体" panose="02010600010101010101" pitchFamily="2" charset="-122"/>
            </a:endParaRPr>
          </a:p>
          <a:p>
            <a:pPr>
              <a:lnSpc>
                <a:spcPct val="110000"/>
              </a:lnSpc>
              <a:buClr>
                <a:schemeClr val="bg1"/>
              </a:buClr>
              <a:buSzPct val="100000"/>
            </a:pPr>
            <a:r>
              <a:rPr lang="zh-CN" altLang="en-US" sz="2400" dirty="0">
                <a:solidFill>
                  <a:schemeClr val="bg1"/>
                </a:solidFill>
                <a:latin typeface="方正喵呜体" panose="02010600010101010101" pitchFamily="2" charset="-122"/>
                <a:ea typeface="方正喵呜体" panose="02010600010101010101" pitchFamily="2" charset="-122"/>
              </a:rPr>
              <a:t>最后</a:t>
            </a:r>
            <a:r>
              <a:rPr lang="en-US" altLang="zh-CN" sz="2400" dirty="0" err="1">
                <a:solidFill>
                  <a:schemeClr val="bg1"/>
                </a:solidFill>
                <a:latin typeface="方正喵呜体" panose="02010600010101010101" pitchFamily="2" charset="-122"/>
                <a:ea typeface="方正喵呜体" panose="02010600010101010101" pitchFamily="2" charset="-122"/>
              </a:rPr>
              <a:t>dk</a:t>
            </a:r>
            <a:r>
              <a:rPr lang="en-US" altLang="zh-CN" sz="2400" dirty="0">
                <a:solidFill>
                  <a:schemeClr val="bg1"/>
                </a:solidFill>
                <a:latin typeface="方正喵呜体" panose="02010600010101010101" pitchFamily="2" charset="-122"/>
                <a:ea typeface="方正喵呜体" panose="02010600010101010101" pitchFamily="2" charset="-122"/>
              </a:rPr>
              <a:t> =1</a:t>
            </a:r>
            <a:r>
              <a:rPr lang="zh-CN" altLang="en-US" sz="2400" dirty="0">
                <a:solidFill>
                  <a:schemeClr val="bg1"/>
                </a:solidFill>
                <a:latin typeface="方正喵呜体" panose="02010600010101010101" pitchFamily="2" charset="-122"/>
                <a:ea typeface="方正喵呜体" panose="02010600010101010101" pitchFamily="2" charset="-122"/>
              </a:rPr>
              <a:t>，进行一次插入排序，使得所有元素变为有序</a:t>
            </a:r>
            <a:r>
              <a:rPr lang="zh-CN" altLang="en-US" sz="2400" b="1" dirty="0">
                <a:solidFill>
                  <a:schemeClr val="bg1"/>
                </a:solidFill>
                <a:latin typeface="方正喵呜体" panose="02010600010101010101" pitchFamily="2" charset="-122"/>
                <a:ea typeface="方正喵呜体" panose="02010600010101010101" pitchFamily="2" charset="-122"/>
              </a:rPr>
              <a:t>。</a:t>
            </a:r>
          </a:p>
          <a:p>
            <a:pPr>
              <a:lnSpc>
                <a:spcPct val="110000"/>
              </a:lnSpc>
              <a:buClr>
                <a:schemeClr val="tx1"/>
              </a:buClr>
              <a:buSzPct val="50000"/>
            </a:pP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7271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1053" y="704376"/>
            <a:ext cx="6904653" cy="5582041"/>
          </a:xfrm>
          <a:prstGeom prst="rect">
            <a:avLst/>
          </a:prstGeom>
        </p:spPr>
        <p:txBody>
          <a:bodyPr wrap="square">
            <a:spAutoFit/>
          </a:bodyPr>
          <a:lstStyle/>
          <a:p>
            <a:r>
              <a:rPr lang="zh-CN" altLang="en-US" sz="2400" dirty="0">
                <a:solidFill>
                  <a:schemeClr val="bg1"/>
                </a:solidFill>
                <a:latin typeface="方正喵呜体" panose="02010600010101010101" pitchFamily="2" charset="-122"/>
                <a:ea typeface="方正喵呜体" panose="02010600010101010101" pitchFamily="2" charset="-122"/>
              </a:rPr>
              <a:t>该方法实质上是一种分组插入</a:t>
            </a:r>
            <a:r>
              <a:rPr lang="zh-CN" altLang="en-US" sz="2400" dirty="0" smtClean="0">
                <a:solidFill>
                  <a:schemeClr val="bg1"/>
                </a:solidFill>
                <a:latin typeface="方正喵呜体" panose="02010600010101010101" pitchFamily="2" charset="-122"/>
                <a:ea typeface="方正喵呜体" panose="02010600010101010101" pitchFamily="2" charset="-122"/>
              </a:rPr>
              <a:t>方法</a:t>
            </a:r>
            <a:r>
              <a:rPr lang="zh-CN" altLang="en-US" sz="2400" dirty="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比较</a:t>
            </a:r>
            <a:r>
              <a:rPr lang="zh-CN" altLang="en-US" sz="2400" dirty="0">
                <a:solidFill>
                  <a:schemeClr val="bg1"/>
                </a:solidFill>
                <a:latin typeface="方正喵呜体" panose="02010600010101010101" pitchFamily="2" charset="-122"/>
                <a:ea typeface="方正喵呜体" panose="02010600010101010101" pitchFamily="2" charset="-122"/>
              </a:rPr>
              <a:t>相隔较远距离（称为</a:t>
            </a:r>
            <a:r>
              <a:rPr lang="zh-CN" altLang="en-US" sz="2400" dirty="0">
                <a:solidFill>
                  <a:schemeClr val="bg1"/>
                </a:solidFill>
                <a:latin typeface="方正喵呜体" panose="02010600010101010101" pitchFamily="2" charset="-122"/>
                <a:ea typeface="方正喵呜体" panose="02010600010101010101" pitchFamily="2" charset="-122"/>
                <a:hlinkClick r:id="rId2"/>
              </a:rPr>
              <a:t>增量</a:t>
            </a:r>
            <a:r>
              <a:rPr lang="zh-CN" altLang="en-US" sz="2400" dirty="0">
                <a:solidFill>
                  <a:schemeClr val="bg1"/>
                </a:solidFill>
                <a:latin typeface="方正喵呜体" panose="02010600010101010101" pitchFamily="2" charset="-122"/>
                <a:ea typeface="方正喵呜体" panose="02010600010101010101" pitchFamily="2" charset="-122"/>
              </a:rPr>
              <a:t>）的数，使得数移动时能跨过多个元素，则进行一次比较就可能消除多个元素交换。</a:t>
            </a:r>
            <a:r>
              <a:rPr lang="en-US" altLang="zh-CN" sz="2400" dirty="0" err="1">
                <a:solidFill>
                  <a:schemeClr val="bg1"/>
                </a:solidFill>
                <a:latin typeface="方正喵呜体" panose="02010600010101010101" pitchFamily="2" charset="-122"/>
                <a:ea typeface="方正喵呜体" panose="02010600010101010101" pitchFamily="2" charset="-122"/>
              </a:rPr>
              <a:t>D.L.shell</a:t>
            </a:r>
            <a:r>
              <a:rPr lang="zh-CN" altLang="en-US" sz="2400" dirty="0">
                <a:solidFill>
                  <a:schemeClr val="bg1"/>
                </a:solidFill>
                <a:latin typeface="方正喵呜体" panose="02010600010101010101" pitchFamily="2" charset="-122"/>
                <a:ea typeface="方正喵呜体" panose="02010600010101010101" pitchFamily="2" charset="-122"/>
              </a:rPr>
              <a:t>于</a:t>
            </a:r>
            <a:r>
              <a:rPr lang="en-US" altLang="zh-CN" sz="2400" dirty="0">
                <a:solidFill>
                  <a:schemeClr val="bg1"/>
                </a:solidFill>
                <a:latin typeface="方正喵呜体" panose="02010600010101010101" pitchFamily="2" charset="-122"/>
                <a:ea typeface="方正喵呜体" panose="02010600010101010101" pitchFamily="2" charset="-122"/>
              </a:rPr>
              <a:t>1959</a:t>
            </a:r>
            <a:r>
              <a:rPr lang="zh-CN" altLang="en-US" sz="2400" dirty="0">
                <a:solidFill>
                  <a:schemeClr val="bg1"/>
                </a:solidFill>
                <a:latin typeface="方正喵呜体" panose="02010600010101010101" pitchFamily="2" charset="-122"/>
                <a:ea typeface="方正喵呜体" panose="02010600010101010101" pitchFamily="2" charset="-122"/>
              </a:rPr>
              <a:t>年在以他名字命名的</a:t>
            </a:r>
            <a:r>
              <a:rPr lang="zh-CN" altLang="en-US" sz="2400" dirty="0">
                <a:solidFill>
                  <a:schemeClr val="bg1"/>
                </a:solidFill>
                <a:latin typeface="方正喵呜体" panose="02010600010101010101" pitchFamily="2" charset="-122"/>
                <a:ea typeface="方正喵呜体" panose="02010600010101010101" pitchFamily="2" charset="-122"/>
                <a:hlinkClick r:id="rId3"/>
              </a:rPr>
              <a:t>排序算法</a:t>
            </a:r>
            <a:r>
              <a:rPr lang="zh-CN" altLang="en-US" sz="2400" dirty="0">
                <a:solidFill>
                  <a:schemeClr val="bg1"/>
                </a:solidFill>
                <a:latin typeface="方正喵呜体" panose="02010600010101010101" pitchFamily="2" charset="-122"/>
                <a:ea typeface="方正喵呜体" panose="02010600010101010101" pitchFamily="2" charset="-122"/>
              </a:rPr>
              <a:t>中实现了这一思想</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endParaRPr lang="zh-CN" altLang="en-US" sz="2400" dirty="0">
              <a:solidFill>
                <a:schemeClr val="bg1"/>
              </a:solidFill>
              <a:latin typeface="方正喵呜体" panose="02010600010101010101" pitchFamily="2" charset="-122"/>
              <a:ea typeface="方正喵呜体" panose="02010600010101010101" pitchFamily="2" charset="-122"/>
            </a:endParaRPr>
          </a:p>
          <a:p>
            <a:pPr>
              <a:lnSpc>
                <a:spcPct val="150000"/>
              </a:lnSpc>
            </a:pPr>
            <a:r>
              <a:rPr lang="zh-CN" altLang="en-US" sz="2400" dirty="0" smtClean="0">
                <a:solidFill>
                  <a:srgbClr val="333333"/>
                </a:solidFill>
                <a:latin typeface="方正喵呜体" panose="02010600010101010101" pitchFamily="2" charset="-122"/>
                <a:ea typeface="方正喵呜体" panose="02010600010101010101" pitchFamily="2" charset="-122"/>
              </a:rPr>
              <a:t>希</a:t>
            </a:r>
            <a:r>
              <a:rPr lang="zh-CN" altLang="en-US" sz="2400" dirty="0">
                <a:solidFill>
                  <a:srgbClr val="333333"/>
                </a:solidFill>
                <a:latin typeface="方正喵呜体" panose="02010600010101010101" pitchFamily="2" charset="-122"/>
                <a:ea typeface="方正喵呜体" panose="02010600010101010101" pitchFamily="2" charset="-122"/>
              </a:rPr>
              <a:t>尔排序是基于插入排序的以下两点性质而提出改进方法的：</a:t>
            </a:r>
          </a:p>
          <a:p>
            <a:pPr lvl="1">
              <a:lnSpc>
                <a:spcPct val="150000"/>
              </a:lnSpc>
              <a:buFont typeface="+mj-lt"/>
              <a:buAutoNum type="arabicPeriod"/>
            </a:pPr>
            <a:r>
              <a:rPr lang="zh-CN" altLang="en-US" sz="2400" dirty="0">
                <a:solidFill>
                  <a:srgbClr val="333333"/>
                </a:solidFill>
                <a:latin typeface="方正喵呜体" panose="02010600010101010101" pitchFamily="2" charset="-122"/>
                <a:ea typeface="方正喵呜体" panose="02010600010101010101" pitchFamily="2" charset="-122"/>
              </a:rPr>
              <a:t>插入排序在对几乎已经排好序的数据操作时，效率高，即可以达到线性排序的效率。</a:t>
            </a:r>
          </a:p>
          <a:p>
            <a:pPr lvl="1">
              <a:lnSpc>
                <a:spcPct val="150000"/>
              </a:lnSpc>
              <a:buFont typeface="+mj-lt"/>
              <a:buAutoNum type="arabicPeriod"/>
            </a:pPr>
            <a:r>
              <a:rPr lang="zh-CN" altLang="en-US" sz="2400" dirty="0">
                <a:solidFill>
                  <a:srgbClr val="333333"/>
                </a:solidFill>
                <a:latin typeface="方正喵呜体" panose="02010600010101010101" pitchFamily="2" charset="-122"/>
                <a:ea typeface="方正喵呜体" panose="02010600010101010101" pitchFamily="2" charset="-122"/>
              </a:rPr>
              <a:t>但插入排序一般来说是低效的，因为插入排序每次只能将数据移动一位。</a:t>
            </a:r>
            <a:endParaRPr lang="zh-CN" altLang="en-US" sz="2400" b="0" i="0" dirty="0">
              <a:solidFill>
                <a:srgbClr val="333333"/>
              </a:solidFill>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1147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imgsa.baidu.com/timg?image&amp;quality=80&amp;size=b9999_10000&amp;sec=1545195819829&amp;di=0e13b82f6667a090e1e1f144b17f1bbe&amp;imgtype=jpg&amp;src=http%3A%2F%2Fimg2.imgtn.bdimg.com%2Fit%2Fu%3D1938917182%2C606506446%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44" y="849246"/>
            <a:ext cx="7487110" cy="528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3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499" y="3167752"/>
            <a:ext cx="7352522" cy="1569660"/>
          </a:xfrm>
          <a:prstGeom prst="rect">
            <a:avLst/>
          </a:prstGeom>
        </p:spPr>
        <p:txBody>
          <a:bodyPr wrap="square">
            <a:spAutoFit/>
          </a:bodyPr>
          <a:lstStyle/>
          <a:p>
            <a:r>
              <a:rPr lang="zh-CN" altLang="en-US" sz="2400">
                <a:solidFill>
                  <a:srgbClr val="333333"/>
                </a:solidFill>
                <a:latin typeface="方正喵呜体" panose="02010600010101010101" pitchFamily="2" charset="-122"/>
                <a:ea typeface="方正喵呜体" panose="02010600010101010101" pitchFamily="2" charset="-122"/>
              </a:rPr>
              <a:t>由于多次插入排序，我们知道一次插入排序是稳定的，不会改变相同元素的相对顺序，但在不同的插入排序过程中，相同的元素可能在各自的插入排序中移动，最后其稳定性就会被打乱，所以</a:t>
            </a:r>
            <a:r>
              <a:rPr lang="en-US" altLang="zh-CN" sz="2400" dirty="0">
                <a:solidFill>
                  <a:srgbClr val="333333"/>
                </a:solidFill>
                <a:latin typeface="方正喵呜体" panose="02010600010101010101" pitchFamily="2" charset="-122"/>
                <a:ea typeface="方正喵呜体" panose="02010600010101010101" pitchFamily="2" charset="-122"/>
              </a:rPr>
              <a:t>shell</a:t>
            </a:r>
            <a:r>
              <a:rPr lang="zh-CN" altLang="en-US" sz="2400" dirty="0">
                <a:solidFill>
                  <a:srgbClr val="333333"/>
                </a:solidFill>
                <a:latin typeface="方正喵呜体" panose="02010600010101010101" pitchFamily="2" charset="-122"/>
                <a:ea typeface="方正喵呜体" panose="02010600010101010101" pitchFamily="2" charset="-122"/>
              </a:rPr>
              <a:t>排序是不稳定的。</a:t>
            </a:r>
            <a:endParaRPr lang="zh-CN" altLang="en-US" sz="2400" dirty="0">
              <a:latin typeface="方正喵呜体" panose="02010600010101010101" pitchFamily="2" charset="-122"/>
              <a:ea typeface="方正喵呜体" panose="02010600010101010101" pitchFamily="2" charset="-122"/>
            </a:endParaRPr>
          </a:p>
        </p:txBody>
      </p:sp>
      <p:sp>
        <p:nvSpPr>
          <p:cNvPr id="3" name="矩形 2"/>
          <p:cNvSpPr/>
          <p:nvPr/>
        </p:nvSpPr>
        <p:spPr>
          <a:xfrm>
            <a:off x="1528666" y="1606420"/>
            <a:ext cx="597159" cy="597159"/>
          </a:xfrm>
          <a:prstGeom prst="rect">
            <a:avLst/>
          </a:prstGeom>
          <a:solidFill>
            <a:schemeClr val="accent3">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4" name="矩形 3"/>
          <p:cNvSpPr/>
          <p:nvPr/>
        </p:nvSpPr>
        <p:spPr>
          <a:xfrm>
            <a:off x="4635760" y="1606420"/>
            <a:ext cx="597159" cy="597159"/>
          </a:xfrm>
          <a:prstGeom prst="rect">
            <a:avLst/>
          </a:prstGeom>
          <a:solidFill>
            <a:schemeClr val="accent3">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5" name="矩形 4"/>
          <p:cNvSpPr/>
          <p:nvPr/>
        </p:nvSpPr>
        <p:spPr>
          <a:xfrm>
            <a:off x="2281141" y="1606420"/>
            <a:ext cx="597159" cy="597159"/>
          </a:xfrm>
          <a:prstGeom prst="rect">
            <a:avLst/>
          </a:prstGeom>
          <a:solidFill>
            <a:schemeClr val="accent2">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30</a:t>
            </a:r>
            <a:endParaRPr lang="zh-CN" altLang="en-US" dirty="0">
              <a:solidFill>
                <a:schemeClr val="bg1"/>
              </a:solidFill>
            </a:endParaRPr>
          </a:p>
        </p:txBody>
      </p:sp>
      <p:sp>
        <p:nvSpPr>
          <p:cNvPr id="6" name="矩形 5"/>
          <p:cNvSpPr/>
          <p:nvPr/>
        </p:nvSpPr>
        <p:spPr>
          <a:xfrm>
            <a:off x="5388235" y="1606420"/>
            <a:ext cx="597159" cy="597159"/>
          </a:xfrm>
          <a:prstGeom prst="rect">
            <a:avLst/>
          </a:prstGeom>
          <a:solidFill>
            <a:schemeClr val="accent2">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20</a:t>
            </a:r>
            <a:endParaRPr lang="zh-CN" altLang="en-US" dirty="0">
              <a:solidFill>
                <a:schemeClr val="bg1"/>
              </a:solidFill>
            </a:endParaRPr>
          </a:p>
        </p:txBody>
      </p:sp>
      <p:sp>
        <p:nvSpPr>
          <p:cNvPr id="7" name="矩形 6"/>
          <p:cNvSpPr/>
          <p:nvPr/>
        </p:nvSpPr>
        <p:spPr>
          <a:xfrm>
            <a:off x="3033616" y="1606420"/>
            <a:ext cx="597159" cy="597159"/>
          </a:xfrm>
          <a:prstGeom prst="rect">
            <a:avLst/>
          </a:prstGeom>
          <a:solidFill>
            <a:schemeClr val="accent5">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8" name="矩形 7"/>
          <p:cNvSpPr/>
          <p:nvPr/>
        </p:nvSpPr>
        <p:spPr>
          <a:xfrm>
            <a:off x="6140710" y="1606420"/>
            <a:ext cx="597159" cy="597159"/>
          </a:xfrm>
          <a:prstGeom prst="rect">
            <a:avLst/>
          </a:prstGeom>
          <a:solidFill>
            <a:schemeClr val="accent5">
              <a:lumMod val="20000"/>
              <a:lumOff val="8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sp>
        <p:nvSpPr>
          <p:cNvPr id="9" name="文本框 8"/>
          <p:cNvSpPr txBox="1"/>
          <p:nvPr/>
        </p:nvSpPr>
        <p:spPr>
          <a:xfrm>
            <a:off x="3485568" y="1434138"/>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
        <p:nvSpPr>
          <p:cNvPr id="10" name="文本框 9"/>
          <p:cNvSpPr txBox="1"/>
          <p:nvPr/>
        </p:nvSpPr>
        <p:spPr>
          <a:xfrm>
            <a:off x="6571668" y="1434137"/>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Tree>
    <p:extLst>
      <p:ext uri="{BB962C8B-B14F-4D97-AF65-F5344CB8AC3E}">
        <p14:creationId xmlns:p14="http://schemas.microsoft.com/office/powerpoint/2010/main" val="205158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275" y="238319"/>
            <a:ext cx="8662113" cy="4524315"/>
          </a:xfrm>
          <a:prstGeom prst="rect">
            <a:avLst/>
          </a:prstGeom>
        </p:spPr>
        <p:txBody>
          <a:bodyPr wrap="square">
            <a:spAutoFit/>
          </a:bodyPr>
          <a:lstStyle/>
          <a:p>
            <a:pPr algn="l"/>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ShellInsert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SqList</a:t>
            </a:r>
            <a:r>
              <a:rPr lang="en-US" altLang="zh-CN" sz="2400" dirty="0" smtClean="0">
                <a:solidFill>
                  <a:schemeClr val="bg1"/>
                </a:solidFill>
                <a:latin typeface="方正喵呜体" panose="02010600010101010101" pitchFamily="2" charset="-122"/>
                <a:ea typeface="方正喵呜体" panose="02010600010101010101" pitchFamily="2" charset="-122"/>
              </a:rPr>
              <a:t> &amp;L,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对顺序表</a:t>
            </a:r>
            <a:r>
              <a:rPr lang="en-US" altLang="zh-CN" sz="2400" dirty="0" smtClean="0">
                <a:solidFill>
                  <a:schemeClr val="bg1"/>
                </a:solidFill>
                <a:latin typeface="方正喵呜体" panose="02010600010101010101" pitchFamily="2" charset="-122"/>
                <a:ea typeface="方正喵呜体" panose="02010600010101010101" pitchFamily="2" charset="-122"/>
              </a:rPr>
              <a:t>L</a:t>
            </a:r>
            <a:r>
              <a:rPr lang="zh-CN" altLang="en-US" sz="2400" dirty="0" smtClean="0">
                <a:solidFill>
                  <a:schemeClr val="bg1"/>
                </a:solidFill>
                <a:latin typeface="方正喵呜体" panose="02010600010101010101" pitchFamily="2" charset="-122"/>
                <a:ea typeface="方正喵呜体" panose="02010600010101010101" pitchFamily="2" charset="-122"/>
              </a:rPr>
              <a:t>作一趟希尔插入排序。</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i,j</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=dk+1;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&lt;=</a:t>
            </a:r>
            <a:r>
              <a:rPr lang="en-US" altLang="zh-CN" sz="2400" dirty="0" err="1" smtClean="0">
                <a:solidFill>
                  <a:schemeClr val="bg1"/>
                </a:solidFill>
                <a:latin typeface="方正喵呜体" panose="02010600010101010101" pitchFamily="2" charset="-122"/>
                <a:ea typeface="方正喵呜体" panose="02010600010101010101" pitchFamily="2" charset="-122"/>
              </a:rPr>
              <a:t>L.length</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 { // </a:t>
            </a:r>
            <a:r>
              <a:rPr lang="en-US" altLang="zh-CN" sz="2400" dirty="0" err="1">
                <a:solidFill>
                  <a:schemeClr val="bg1"/>
                </a:solidFill>
                <a:latin typeface="方正喵呜体" panose="02010600010101010101" pitchFamily="2" charset="-122"/>
                <a:ea typeface="方正喵呜体" panose="02010600010101010101" pitchFamily="2" charset="-122"/>
              </a:rPr>
              <a:t>L.r</a:t>
            </a:r>
            <a:r>
              <a:rPr lang="en-US" altLang="zh-CN" sz="2400" dirty="0">
                <a:solidFill>
                  <a:schemeClr val="bg1"/>
                </a:solidFill>
                <a:latin typeface="方正喵呜体" panose="02010600010101010101" pitchFamily="2" charset="-122"/>
                <a:ea typeface="方正喵呜体" panose="02010600010101010101" pitchFamily="2" charset="-122"/>
              </a:rPr>
              <a:t>[0</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作为交换区</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if (LT(</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].key,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i-dk</a:t>
            </a:r>
            <a:r>
              <a:rPr lang="en-US" altLang="zh-CN" sz="2400" dirty="0" smtClean="0">
                <a:solidFill>
                  <a:schemeClr val="bg1"/>
                </a:solidFill>
                <a:latin typeface="方正喵呜体" panose="02010600010101010101" pitchFamily="2" charset="-122"/>
                <a:ea typeface="方正喵呜体" panose="02010600010101010101" pitchFamily="2" charset="-122"/>
              </a:rPr>
              <a:t>].key)) {</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[0] =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for (j=</a:t>
            </a:r>
            <a:r>
              <a:rPr lang="en-US" altLang="zh-CN" sz="2400" dirty="0" err="1" smtClean="0">
                <a:solidFill>
                  <a:schemeClr val="bg1"/>
                </a:solidFill>
                <a:latin typeface="方正喵呜体" panose="02010600010101010101" pitchFamily="2" charset="-122"/>
                <a:ea typeface="方正喵呜体" panose="02010600010101010101" pitchFamily="2" charset="-122"/>
              </a:rPr>
              <a:t>i-dk</a:t>
            </a:r>
            <a:r>
              <a:rPr lang="en-US" altLang="zh-CN" sz="2400" dirty="0" smtClean="0">
                <a:solidFill>
                  <a:schemeClr val="bg1"/>
                </a:solidFill>
                <a:latin typeface="方正喵呜体" panose="02010600010101010101" pitchFamily="2" charset="-122"/>
                <a:ea typeface="方正喵呜体" panose="02010600010101010101" pitchFamily="2" charset="-122"/>
              </a:rPr>
              <a:t>; j&gt;0 &amp;&amp; LT(</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[0].key,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[j].key); j-=</a:t>
            </a:r>
            <a:r>
              <a:rPr lang="en-US" altLang="zh-CN" sz="2400" dirty="0" err="1" smtClean="0">
                <a:solidFill>
                  <a:schemeClr val="bg1"/>
                </a:solidFill>
                <a:latin typeface="方正喵呜体" panose="02010600010101010101" pitchFamily="2" charset="-122"/>
                <a:ea typeface="方正喵呜体" panose="02010600010101010101" pitchFamily="2" charset="-122"/>
              </a:rPr>
              <a:t>dk</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j+dk</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[j]; </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j+dk</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L.r</a:t>
            </a:r>
            <a:r>
              <a:rPr lang="en-US" altLang="zh-CN" sz="2400" dirty="0" smtClean="0">
                <a:solidFill>
                  <a:schemeClr val="bg1"/>
                </a:solidFill>
                <a:latin typeface="方正喵呜体" panose="02010600010101010101" pitchFamily="2" charset="-122"/>
                <a:ea typeface="方正喵呜体" panose="02010600010101010101" pitchFamily="2" charset="-122"/>
              </a:rPr>
              <a:t>[0]; // </a:t>
            </a:r>
            <a:r>
              <a:rPr lang="zh-CN" altLang="en-US" sz="2400" dirty="0" smtClean="0">
                <a:solidFill>
                  <a:schemeClr val="bg1"/>
                </a:solidFill>
                <a:latin typeface="方正喵呜体" panose="02010600010101010101" pitchFamily="2" charset="-122"/>
                <a:ea typeface="方正喵呜体" panose="02010600010101010101" pitchFamily="2" charset="-122"/>
              </a:rPr>
              <a:t>插入</a:t>
            </a:r>
          </a:p>
          <a:p>
            <a:pPr algn="l"/>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ShellInsert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604866" y="5084208"/>
            <a:ext cx="447870" cy="44787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2</a:t>
            </a:r>
            <a:endParaRPr lang="zh-CN" altLang="en-US" b="1" dirty="0">
              <a:solidFill>
                <a:schemeClr val="bg1"/>
              </a:solidFill>
            </a:endParaRPr>
          </a:p>
        </p:txBody>
      </p:sp>
      <p:sp>
        <p:nvSpPr>
          <p:cNvPr id="4" name="矩形 3"/>
          <p:cNvSpPr/>
          <p:nvPr/>
        </p:nvSpPr>
        <p:spPr>
          <a:xfrm>
            <a:off x="3175519" y="5084208"/>
            <a:ext cx="447870" cy="44787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5" name="矩形 4"/>
          <p:cNvSpPr/>
          <p:nvPr/>
        </p:nvSpPr>
        <p:spPr>
          <a:xfrm>
            <a:off x="4746172" y="5084208"/>
            <a:ext cx="447870" cy="44787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30</a:t>
            </a:r>
            <a:endParaRPr lang="zh-CN" altLang="en-US" b="1" dirty="0">
              <a:solidFill>
                <a:schemeClr val="bg1"/>
              </a:solidFill>
            </a:endParaRPr>
          </a:p>
        </p:txBody>
      </p:sp>
      <p:sp>
        <p:nvSpPr>
          <p:cNvPr id="6" name="矩形 5"/>
          <p:cNvSpPr/>
          <p:nvPr/>
        </p:nvSpPr>
        <p:spPr>
          <a:xfrm>
            <a:off x="6316825" y="5084208"/>
            <a:ext cx="447870" cy="447870"/>
          </a:xfrm>
          <a:prstGeom prst="rect">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7" name="文本框 6"/>
          <p:cNvSpPr txBox="1"/>
          <p:nvPr/>
        </p:nvSpPr>
        <p:spPr>
          <a:xfrm>
            <a:off x="1966428" y="4762637"/>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
        <p:nvSpPr>
          <p:cNvPr id="8" name="文本框 7"/>
          <p:cNvSpPr txBox="1"/>
          <p:nvPr/>
        </p:nvSpPr>
        <p:spPr>
          <a:xfrm>
            <a:off x="3537081" y="4762636"/>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
        <p:nvSpPr>
          <p:cNvPr id="9" name="文本框 8"/>
          <p:cNvSpPr txBox="1"/>
          <p:nvPr/>
        </p:nvSpPr>
        <p:spPr>
          <a:xfrm>
            <a:off x="5125619" y="4762635"/>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
        <p:nvSpPr>
          <p:cNvPr id="10" name="文本框 9"/>
          <p:cNvSpPr txBox="1"/>
          <p:nvPr/>
        </p:nvSpPr>
        <p:spPr>
          <a:xfrm>
            <a:off x="6714157" y="4762634"/>
            <a:ext cx="1295400" cy="769441"/>
          </a:xfrm>
          <a:prstGeom prst="rect">
            <a:avLst/>
          </a:prstGeom>
          <a:noFill/>
        </p:spPr>
        <p:txBody>
          <a:bodyPr wrap="square" rtlCol="0">
            <a:spAutoFit/>
          </a:bodyPr>
          <a:lstStyle/>
          <a:p>
            <a:pPr algn="ctr"/>
            <a:r>
              <a:rPr lang="en-US" altLang="zh-CN" sz="4400" dirty="0" smtClean="0">
                <a:solidFill>
                  <a:schemeClr val="bg1"/>
                </a:solidFill>
              </a:rPr>
              <a:t>……</a:t>
            </a:r>
            <a:endParaRPr lang="zh-CN" altLang="en-US" sz="4400" dirty="0">
              <a:solidFill>
                <a:schemeClr val="bg1"/>
              </a:solidFill>
            </a:endParaRPr>
          </a:p>
        </p:txBody>
      </p:sp>
      <p:sp>
        <p:nvSpPr>
          <p:cNvPr id="11" name="矩形 10"/>
          <p:cNvSpPr/>
          <p:nvPr/>
        </p:nvSpPr>
        <p:spPr>
          <a:xfrm>
            <a:off x="889519" y="5647155"/>
            <a:ext cx="447870" cy="447870"/>
          </a:xfrm>
          <a:prstGeom prst="rect">
            <a:avLst/>
          </a:prstGeom>
          <a:solidFill>
            <a:schemeClr val="accent5">
              <a:lumMod val="40000"/>
              <a:lumOff val="60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3" name="弧形 12"/>
          <p:cNvSpPr/>
          <p:nvPr/>
        </p:nvSpPr>
        <p:spPr>
          <a:xfrm flipH="1">
            <a:off x="4970107" y="5274976"/>
            <a:ext cx="1484344" cy="578672"/>
          </a:xfrm>
          <a:prstGeom prst="arc">
            <a:avLst>
              <a:gd name="adj1" fmla="val 61892"/>
              <a:gd name="adj2" fmla="val 10799998"/>
            </a:avLst>
          </a:prstGeom>
          <a:ln w="28575">
            <a:solidFill>
              <a:schemeClr val="bg1">
                <a:lumMod val="75000"/>
                <a:lumOff val="2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flipH="1">
            <a:off x="3417341" y="5274976"/>
            <a:ext cx="1484344" cy="578672"/>
          </a:xfrm>
          <a:prstGeom prst="arc">
            <a:avLst>
              <a:gd name="adj1" fmla="val 61892"/>
              <a:gd name="adj2" fmla="val 10799998"/>
            </a:avLst>
          </a:prstGeom>
          <a:ln w="28575">
            <a:solidFill>
              <a:schemeClr val="bg1">
                <a:lumMod val="75000"/>
                <a:lumOff val="2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2179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0388" y="1811225"/>
            <a:ext cx="7620387" cy="3416320"/>
          </a:xfrm>
          <a:prstGeom prst="rect">
            <a:avLst/>
          </a:prstGeom>
          <a:ln>
            <a:noFill/>
          </a:ln>
        </p:spPr>
        <p:txBody>
          <a:bodyPr wrap="square">
            <a:spAutoFit/>
          </a:bodyPr>
          <a:lstStyle/>
          <a:p>
            <a:pPr algn="l">
              <a:lnSpc>
                <a:spcPct val="150000"/>
              </a:lnSpc>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ShellSort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SqList</a:t>
            </a:r>
            <a:r>
              <a:rPr lang="en-US" altLang="zh-CN" sz="2400" dirty="0" smtClean="0">
                <a:solidFill>
                  <a:schemeClr val="bg1"/>
                </a:solidFill>
                <a:latin typeface="方正喵呜体" panose="02010600010101010101" pitchFamily="2" charset="-122"/>
                <a:ea typeface="方正喵呜体" panose="02010600010101010101" pitchFamily="2" charset="-122"/>
              </a:rPr>
              <a:t> &amp;L,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dlta</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t) {</a:t>
            </a:r>
          </a:p>
          <a:p>
            <a:pPr algn="l">
              <a:lnSpc>
                <a:spcPct val="150000"/>
              </a:lnSpc>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按增量序列</a:t>
            </a:r>
            <a:r>
              <a:rPr lang="en-US" altLang="zh-CN" sz="2400" dirty="0" err="1" smtClean="0">
                <a:solidFill>
                  <a:schemeClr val="bg1"/>
                </a:solidFill>
                <a:latin typeface="方正喵呜体" panose="02010600010101010101" pitchFamily="2" charset="-122"/>
                <a:ea typeface="方正喵呜体" panose="02010600010101010101" pitchFamily="2" charset="-122"/>
              </a:rPr>
              <a:t>dlta</a:t>
            </a:r>
            <a:r>
              <a:rPr lang="en-US" altLang="zh-CN" sz="2400" dirty="0" smtClean="0">
                <a:solidFill>
                  <a:schemeClr val="bg1"/>
                </a:solidFill>
                <a:latin typeface="方正喵呜体" panose="02010600010101010101" pitchFamily="2" charset="-122"/>
                <a:ea typeface="方正喵呜体" panose="02010600010101010101" pitchFamily="2" charset="-122"/>
              </a:rPr>
              <a:t>[0..t-1]</a:t>
            </a:r>
            <a:r>
              <a:rPr lang="zh-CN" altLang="en-US" sz="2400" dirty="0" smtClean="0">
                <a:solidFill>
                  <a:schemeClr val="bg1"/>
                </a:solidFill>
                <a:latin typeface="方正喵呜体" panose="02010600010101010101" pitchFamily="2" charset="-122"/>
                <a:ea typeface="方正喵呜体" panose="02010600010101010101" pitchFamily="2" charset="-122"/>
              </a:rPr>
              <a:t>对顺序表</a:t>
            </a:r>
            <a:r>
              <a:rPr lang="en-US" altLang="zh-CN" sz="2400" dirty="0" smtClean="0">
                <a:solidFill>
                  <a:schemeClr val="bg1"/>
                </a:solidFill>
                <a:latin typeface="方正喵呜体" panose="02010600010101010101" pitchFamily="2" charset="-122"/>
                <a:ea typeface="方正喵呜体" panose="02010600010101010101" pitchFamily="2" charset="-122"/>
              </a:rPr>
              <a:t>L</a:t>
            </a:r>
            <a:r>
              <a:rPr lang="zh-CN" altLang="en-US" sz="2400" dirty="0" smtClean="0">
                <a:solidFill>
                  <a:schemeClr val="bg1"/>
                </a:solidFill>
                <a:latin typeface="方正喵呜体" panose="02010600010101010101" pitchFamily="2" charset="-122"/>
                <a:ea typeface="方正喵呜体" panose="02010600010101010101" pitchFamily="2" charset="-122"/>
              </a:rPr>
              <a:t>作希尔排序</a:t>
            </a:r>
          </a:p>
          <a:p>
            <a:pPr algn="l">
              <a:lnSpc>
                <a:spcPct val="150000"/>
              </a:lnSpc>
            </a:pPr>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k=0; k&lt;t; ++k) {</a:t>
            </a:r>
          </a:p>
          <a:p>
            <a:pPr algn="l">
              <a:lnSpc>
                <a:spcPct val="150000"/>
              </a:lnSpc>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ShellInsert</a:t>
            </a:r>
            <a:r>
              <a:rPr lang="en-US" altLang="zh-CN" sz="2400" dirty="0" smtClean="0">
                <a:solidFill>
                  <a:schemeClr val="bg1"/>
                </a:solidFill>
                <a:latin typeface="方正喵呜体" panose="02010600010101010101" pitchFamily="2" charset="-122"/>
                <a:ea typeface="方正喵呜体" panose="02010600010101010101" pitchFamily="2" charset="-122"/>
              </a:rPr>
              <a:t>(L, </a:t>
            </a:r>
            <a:r>
              <a:rPr lang="en-US" altLang="zh-CN" sz="2400" dirty="0" err="1" smtClean="0">
                <a:solidFill>
                  <a:schemeClr val="bg1"/>
                </a:solidFill>
                <a:latin typeface="方正喵呜体" panose="02010600010101010101" pitchFamily="2" charset="-122"/>
                <a:ea typeface="方正喵呜体" panose="02010600010101010101" pitchFamily="2" charset="-122"/>
              </a:rPr>
              <a:t>dlta</a:t>
            </a:r>
            <a:r>
              <a:rPr lang="en-US" altLang="zh-CN" sz="2400" dirty="0" smtClean="0">
                <a:solidFill>
                  <a:schemeClr val="bg1"/>
                </a:solidFill>
                <a:latin typeface="方正喵呜体" panose="02010600010101010101" pitchFamily="2" charset="-122"/>
                <a:ea typeface="方正喵呜体" panose="02010600010101010101" pitchFamily="2" charset="-122"/>
              </a:rPr>
              <a:t>[k]);</a:t>
            </a:r>
          </a:p>
          <a:p>
            <a:pPr algn="l">
              <a:lnSpc>
                <a:spcPct val="150000"/>
              </a:lnSpc>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endParaRPr lang="zh-CN" altLang="en-US" sz="2400" dirty="0" smtClean="0">
              <a:solidFill>
                <a:schemeClr val="bg1"/>
              </a:solidFill>
              <a:latin typeface="方正喵呜体" panose="02010600010101010101" pitchFamily="2" charset="-122"/>
              <a:ea typeface="方正喵呜体" panose="02010600010101010101" pitchFamily="2" charset="-122"/>
            </a:endParaRPr>
          </a:p>
          <a:p>
            <a:pPr algn="l">
              <a:lnSpc>
                <a:spcPct val="150000"/>
              </a:lnSpc>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ShellSort</a:t>
            </a:r>
            <a:endParaRPr lang="en-US" altLang="zh-CN"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0352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57200" y="434934"/>
            <a:ext cx="8229600" cy="59468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itchFamily="2" charset="2"/>
              <a:buNone/>
            </a:pPr>
            <a:endParaRPr lang="en-US" altLang="zh-CN" sz="1000" dirty="0" smtClean="0">
              <a:solidFill>
                <a:schemeClr val="bg1"/>
              </a:solidFill>
              <a:latin typeface="方正喵呜体" panose="02010600010101010101" pitchFamily="2" charset="-122"/>
              <a:ea typeface="方正喵呜体" panose="02010600010101010101" pitchFamily="2" charset="-122"/>
            </a:endParaRPr>
          </a:p>
          <a:p>
            <a:pPr algn="ctr">
              <a:lnSpc>
                <a:spcPct val="105000"/>
              </a:lnSpc>
              <a:spcBef>
                <a:spcPct val="5000"/>
              </a:spcBef>
              <a:buClr>
                <a:schemeClr val="tx1"/>
              </a:buClr>
              <a:buFont typeface="Wingdings" pitchFamily="2" charset="2"/>
              <a:buNone/>
            </a:pPr>
            <a:r>
              <a:rPr lang="zh-CN" altLang="en-US" sz="4300" dirty="0" smtClean="0">
                <a:solidFill>
                  <a:schemeClr val="bg1"/>
                </a:solidFill>
                <a:latin typeface="方正喵呜体" panose="02010600010101010101" pitchFamily="2" charset="-122"/>
                <a:ea typeface="方正喵呜体" panose="02010600010101010101" pitchFamily="2" charset="-122"/>
              </a:rPr>
              <a:t>算法分析</a:t>
            </a:r>
          </a:p>
          <a:p>
            <a:pPr>
              <a:spcBef>
                <a:spcPct val="15000"/>
              </a:spcBef>
              <a:buClr>
                <a:schemeClr val="tx1"/>
              </a:buClr>
              <a:buSzPct val="50000"/>
            </a:pP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spcBef>
                <a:spcPct val="15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增量</a:t>
            </a:r>
            <a:r>
              <a:rPr lang="en-US" altLang="zh-CN" sz="3000" dirty="0" err="1" smtClean="0">
                <a:solidFill>
                  <a:schemeClr val="bg1"/>
                </a:solidFill>
                <a:latin typeface="方正喵呜体" panose="02010600010101010101" pitchFamily="2" charset="-122"/>
                <a:ea typeface="方正喵呜体" panose="02010600010101010101" pitchFamily="2" charset="-122"/>
              </a:rPr>
              <a:t>dk</a:t>
            </a:r>
            <a:r>
              <a:rPr lang="zh-CN" altLang="en-US" sz="3000" dirty="0" smtClean="0">
                <a:solidFill>
                  <a:schemeClr val="bg1"/>
                </a:solidFill>
                <a:latin typeface="方正喵呜体" panose="02010600010101010101" pitchFamily="2" charset="-122"/>
                <a:ea typeface="方正喵呜体" panose="02010600010101010101" pitchFamily="2" charset="-122"/>
              </a:rPr>
              <a:t>的取法有多种。对特定的待排序元素序列，可以准确地估算关键字的比较次数和元素移动次数。</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algn="just">
              <a:lnSpc>
                <a:spcPct val="110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想要弄清关键字比较次数和元素移动次数与增量选择之间的依赖关系，并给出完整的数学分析，是尚未解决的数学问题。 </a:t>
            </a:r>
          </a:p>
          <a:p>
            <a:pPr algn="just">
              <a:lnSpc>
                <a:spcPct val="110000"/>
              </a:lnSpc>
              <a:buClr>
                <a:schemeClr val="tx1"/>
              </a:buClr>
              <a:buSzPct val="50000"/>
            </a:pPr>
            <a:r>
              <a:rPr lang="en-US" altLang="zh-CN" dirty="0" smtClean="0">
                <a:solidFill>
                  <a:schemeClr val="bg1"/>
                </a:solidFill>
                <a:latin typeface="方正喵呜体" panose="02010600010101010101" pitchFamily="2" charset="-122"/>
                <a:ea typeface="方正喵呜体" panose="02010600010101010101" pitchFamily="2" charset="-122"/>
              </a:rPr>
              <a:t>Knuth</a:t>
            </a:r>
            <a:r>
              <a:rPr lang="zh-CN" altLang="en-US" dirty="0" smtClean="0">
                <a:solidFill>
                  <a:schemeClr val="bg1"/>
                </a:solidFill>
                <a:latin typeface="方正喵呜体" panose="02010600010101010101" pitchFamily="2" charset="-122"/>
                <a:ea typeface="方正喵呜体" panose="02010600010101010101" pitchFamily="2" charset="-122"/>
              </a:rPr>
              <a:t>利用大量实验统计资料得出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当 </a:t>
            </a:r>
            <a:r>
              <a:rPr lang="en-US" altLang="zh-CN" i="1"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很大时，关键字平均比较次数和元素平均移动次数大约在</a:t>
            </a:r>
            <a:r>
              <a:rPr lang="zh-CN" altLang="en-US" b="1" dirty="0" smtClean="0">
                <a:solidFill>
                  <a:srgbClr val="2959F3"/>
                </a:solidFill>
                <a:latin typeface="方正喵呜体" panose="02010600010101010101" pitchFamily="2" charset="-122"/>
                <a:ea typeface="方正喵呜体" panose="02010600010101010101" pitchFamily="2" charset="-122"/>
              </a:rPr>
              <a:t> </a:t>
            </a:r>
            <a:r>
              <a:rPr lang="en-US" altLang="zh-CN" b="1" i="1" dirty="0" smtClean="0">
                <a:solidFill>
                  <a:srgbClr val="2959F3"/>
                </a:solidFill>
                <a:latin typeface="方正喵呜体" panose="02010600010101010101" pitchFamily="2" charset="-122"/>
                <a:ea typeface="方正喵呜体" panose="02010600010101010101" pitchFamily="2" charset="-122"/>
              </a:rPr>
              <a:t>n</a:t>
            </a:r>
            <a:r>
              <a:rPr lang="en-US" altLang="zh-CN" b="1" baseline="30000" dirty="0" smtClean="0">
                <a:solidFill>
                  <a:srgbClr val="2959F3"/>
                </a:solidFill>
                <a:latin typeface="方正喵呜体" panose="02010600010101010101" pitchFamily="2" charset="-122"/>
                <a:ea typeface="方正喵呜体" panose="02010600010101010101" pitchFamily="2" charset="-122"/>
              </a:rPr>
              <a:t>1.25 </a:t>
            </a:r>
            <a:r>
              <a:rPr lang="zh-CN" altLang="en-US" dirty="0" smtClean="0">
                <a:solidFill>
                  <a:schemeClr val="bg1"/>
                </a:solidFill>
                <a:latin typeface="方正喵呜体" panose="02010600010101010101" pitchFamily="2" charset="-122"/>
                <a:ea typeface="方正喵呜体" panose="02010600010101010101" pitchFamily="2" charset="-122"/>
              </a:rPr>
              <a:t>到 </a:t>
            </a:r>
            <a:r>
              <a:rPr lang="en-US" altLang="zh-CN" b="1" dirty="0" smtClean="0">
                <a:solidFill>
                  <a:srgbClr val="2959F3"/>
                </a:solidFill>
                <a:latin typeface="方正喵呜体" panose="02010600010101010101" pitchFamily="2" charset="-122"/>
                <a:ea typeface="方正喵呜体" panose="02010600010101010101" pitchFamily="2" charset="-122"/>
              </a:rPr>
              <a:t>1.6</a:t>
            </a:r>
            <a:r>
              <a:rPr lang="en-US" altLang="zh-CN" b="1" i="1" dirty="0" smtClean="0">
                <a:solidFill>
                  <a:srgbClr val="2959F3"/>
                </a:solidFill>
                <a:latin typeface="方正喵呜体" panose="02010600010101010101" pitchFamily="2" charset="-122"/>
                <a:ea typeface="方正喵呜体" panose="02010600010101010101" pitchFamily="2" charset="-122"/>
              </a:rPr>
              <a:t>n</a:t>
            </a:r>
            <a:r>
              <a:rPr lang="en-US" altLang="zh-CN" b="1" baseline="30000" dirty="0" smtClean="0">
                <a:solidFill>
                  <a:srgbClr val="2959F3"/>
                </a:solidFill>
                <a:latin typeface="方正喵呜体" panose="02010600010101010101" pitchFamily="2" charset="-122"/>
                <a:ea typeface="方正喵呜体" panose="02010600010101010101" pitchFamily="2" charset="-122"/>
              </a:rPr>
              <a:t>1.25 </a:t>
            </a:r>
            <a:r>
              <a:rPr lang="zh-CN" altLang="en-US" dirty="0" smtClean="0">
                <a:solidFill>
                  <a:schemeClr val="bg1"/>
                </a:solidFill>
                <a:latin typeface="方正喵呜体" panose="02010600010101010101" pitchFamily="2" charset="-122"/>
                <a:ea typeface="方正喵呜体" panose="02010600010101010101" pitchFamily="2" charset="-122"/>
              </a:rPr>
              <a:t>的范围内。这是在利用直接插入排序作为子序列排序方法的情况下得到的。</a:t>
            </a:r>
          </a:p>
          <a:p>
            <a:pPr algn="just">
              <a:lnSpc>
                <a:spcPct val="110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希尔排序是一种不稳定的排序方法。</a:t>
            </a:r>
          </a:p>
          <a:p>
            <a:pPr>
              <a:spcBef>
                <a:spcPct val="15000"/>
              </a:spcBef>
              <a:buClr>
                <a:srgbClr val="800080"/>
              </a:buClr>
              <a:buSzPct val="50000"/>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7873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1728" y="692604"/>
            <a:ext cx="6734992"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连续映射</a:t>
            </a:r>
            <a:r>
              <a:rPr lang="en-US" altLang="zh-CN" sz="4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连续内存</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2981564" y="1610090"/>
            <a:ext cx="3243232" cy="2677656"/>
          </a:xfrm>
          <a:prstGeom prst="rect">
            <a:avLst/>
          </a:prstGeom>
          <a:noFill/>
        </p:spPr>
        <p:txBody>
          <a:bodyPr wrap="square" rtlCol="0">
            <a:spAutoFit/>
          </a:bodyPr>
          <a:lstStyle/>
          <a:p>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800" b="1" dirty="0" smtClean="0">
                <a:solidFill>
                  <a:srgbClr val="7030A0"/>
                </a:solidFill>
                <a:latin typeface="方正喵呜体" panose="02010600010101010101" pitchFamily="2" charset="-122"/>
                <a:ea typeface="方正喵呜体" panose="02010600010101010101" pitchFamily="2" charset="-122"/>
              </a:rPr>
              <a:t>Student</a:t>
            </a:r>
          </a:p>
          <a:p>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800" b="1" dirty="0" smtClean="0">
                <a:solidFill>
                  <a:srgbClr val="077CFD"/>
                </a:solidFill>
                <a:latin typeface="方正喵呜体" panose="02010600010101010101" pitchFamily="2" charset="-122"/>
                <a:ea typeface="方正喵呜体" panose="02010600010101010101" pitchFamily="2" charset="-122"/>
              </a:rPr>
              <a:t>char</a:t>
            </a:r>
            <a:r>
              <a:rPr lang="en-US" altLang="zh-CN" sz="2800" dirty="0" smtClean="0">
                <a:solidFill>
                  <a:srgbClr val="077CFD"/>
                </a:solidFill>
                <a:latin typeface="方正喵呜体" panose="02010600010101010101" pitchFamily="2" charset="-122"/>
                <a:ea typeface="方正喵呜体" panose="02010600010101010101" pitchFamily="2" charset="-122"/>
              </a:rPr>
              <a:t> </a:t>
            </a:r>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sz="28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800" b="1" dirty="0" smtClean="0">
                <a:solidFill>
                  <a:srgbClr val="077CFD"/>
                </a:solidFill>
                <a:latin typeface="方正喵呜体" panose="02010600010101010101" pitchFamily="2" charset="-122"/>
                <a:ea typeface="方正喵呜体" panose="02010600010101010101" pitchFamily="2" charset="-122"/>
              </a:rPr>
              <a:t>char</a:t>
            </a:r>
            <a:r>
              <a:rPr lang="en-US" altLang="zh-CN" sz="2800" dirty="0" smtClean="0">
                <a:solidFill>
                  <a:srgbClr val="077CFD"/>
                </a:solidFill>
                <a:latin typeface="方正喵呜体" panose="02010600010101010101" pitchFamily="2" charset="-122"/>
                <a:ea typeface="方正喵呜体" panose="02010600010101010101" pitchFamily="2" charset="-122"/>
              </a:rPr>
              <a:t> </a:t>
            </a:r>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sz="28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800" b="1" dirty="0" smtClean="0">
                <a:solidFill>
                  <a:srgbClr val="077CFD"/>
                </a:solidFill>
                <a:latin typeface="方正喵呜体" panose="02010600010101010101" pitchFamily="2" charset="-122"/>
                <a:ea typeface="方正喵呜体" panose="02010600010101010101" pitchFamily="2" charset="-122"/>
              </a:rPr>
              <a:t>short</a:t>
            </a:r>
            <a:r>
              <a:rPr lang="en-US" altLang="zh-CN" sz="2800" dirty="0" smtClean="0">
                <a:solidFill>
                  <a:srgbClr val="077CFD"/>
                </a:solidFill>
                <a:latin typeface="方正喵呜体" panose="02010600010101010101" pitchFamily="2" charset="-122"/>
                <a:ea typeface="方正喵呜体" panose="02010600010101010101" pitchFamily="2" charset="-122"/>
              </a:rPr>
              <a:t> </a:t>
            </a:r>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score;</a:t>
            </a:r>
            <a:endParaRPr lang="en-US" altLang="zh-CN" sz="28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800"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8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右箭头 4"/>
          <p:cNvSpPr/>
          <p:nvPr/>
        </p:nvSpPr>
        <p:spPr>
          <a:xfrm>
            <a:off x="3383280" y="2393022"/>
            <a:ext cx="1881052" cy="505096"/>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chemeClr val="tx1"/>
                  </a:solidFill>
                </a:ln>
                <a:effectLst>
                  <a:outerShdw blurRad="63500" sx="102000" sy="102000" algn="ctr" rotWithShape="0">
                    <a:schemeClr val="bg1"/>
                  </a:outerShdw>
                </a:effectLst>
              </a:rPr>
              <a:t>16 BYTEs</a:t>
            </a:r>
            <a:endParaRPr lang="zh-CN" altLang="en-US" dirty="0">
              <a:ln>
                <a:solidFill>
                  <a:schemeClr val="tx1"/>
                </a:solidFill>
              </a:ln>
              <a:effectLst>
                <a:outerShdw blurRad="63500" sx="102000" sy="102000" algn="ctr" rotWithShape="0">
                  <a:schemeClr val="bg1"/>
                </a:outerShdw>
              </a:effectLst>
            </a:endParaRPr>
          </a:p>
        </p:txBody>
      </p:sp>
      <p:sp>
        <p:nvSpPr>
          <p:cNvPr id="7" name="右箭头 6"/>
          <p:cNvSpPr/>
          <p:nvPr/>
        </p:nvSpPr>
        <p:spPr>
          <a:xfrm>
            <a:off x="3383280" y="2897811"/>
            <a:ext cx="1881052" cy="505096"/>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chemeClr val="tx1"/>
                  </a:solidFill>
                </a:ln>
                <a:effectLst>
                  <a:outerShdw blurRad="63500" sx="102000" sy="102000" algn="ctr" rotWithShape="0">
                    <a:schemeClr val="bg1"/>
                  </a:outerShdw>
                </a:effectLst>
              </a:rPr>
              <a:t>16 BYTEs</a:t>
            </a:r>
            <a:endParaRPr lang="zh-CN" altLang="en-US" dirty="0">
              <a:ln>
                <a:solidFill>
                  <a:schemeClr val="tx1"/>
                </a:solidFill>
              </a:ln>
              <a:effectLst>
                <a:outerShdw blurRad="63500" sx="102000" sy="102000" algn="ctr" rotWithShape="0">
                  <a:schemeClr val="bg1"/>
                </a:outerShdw>
              </a:effectLst>
            </a:endParaRPr>
          </a:p>
        </p:txBody>
      </p:sp>
      <p:sp>
        <p:nvSpPr>
          <p:cNvPr id="8" name="右箭头 7"/>
          <p:cNvSpPr/>
          <p:nvPr/>
        </p:nvSpPr>
        <p:spPr>
          <a:xfrm>
            <a:off x="3383280" y="3402600"/>
            <a:ext cx="1881052" cy="505096"/>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chemeClr val="tx1"/>
                  </a:solidFill>
                </a:ln>
                <a:effectLst>
                  <a:outerShdw blurRad="63500" sx="102000" sy="102000" algn="ctr" rotWithShape="0">
                    <a:schemeClr val="bg1"/>
                  </a:outerShdw>
                </a:effectLst>
              </a:rPr>
              <a:t>2 BYTEs</a:t>
            </a:r>
            <a:endParaRPr lang="zh-CN" altLang="en-US" dirty="0">
              <a:ln>
                <a:solidFill>
                  <a:schemeClr val="tx1"/>
                </a:solidFill>
              </a:ln>
              <a:effectLst>
                <a:outerShdw blurRad="63500" sx="102000" sy="102000" algn="ctr" rotWithShape="0">
                  <a:schemeClr val="bg1"/>
                </a:outerShdw>
              </a:effectLst>
            </a:endParaRPr>
          </a:p>
        </p:txBody>
      </p:sp>
      <p:grpSp>
        <p:nvGrpSpPr>
          <p:cNvPr id="9" name="组合 8"/>
          <p:cNvGrpSpPr/>
          <p:nvPr/>
        </p:nvGrpSpPr>
        <p:grpSpPr>
          <a:xfrm>
            <a:off x="5488248" y="2626520"/>
            <a:ext cx="2883724" cy="998186"/>
            <a:chOff x="1524363" y="2905217"/>
            <a:chExt cx="5891350" cy="2039260"/>
          </a:xfrm>
        </p:grpSpPr>
        <p:sp>
          <p:nvSpPr>
            <p:cNvPr id="10" name="矩形 9"/>
            <p:cNvSpPr/>
            <p:nvPr/>
          </p:nvSpPr>
          <p:spPr>
            <a:xfrm>
              <a:off x="2268946"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a:t>
              </a:r>
              <a:endParaRPr lang="zh-CN" altLang="en-US" sz="800" dirty="0">
                <a:solidFill>
                  <a:schemeClr val="tx2">
                    <a:lumMod val="10000"/>
                  </a:schemeClr>
                </a:solidFill>
              </a:endParaRPr>
            </a:p>
          </p:txBody>
        </p:sp>
        <p:sp>
          <p:nvSpPr>
            <p:cNvPr id="11" name="矩形 10"/>
            <p:cNvSpPr/>
            <p:nvPr/>
          </p:nvSpPr>
          <p:spPr>
            <a:xfrm>
              <a:off x="3013529"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a:t>
              </a:r>
              <a:endParaRPr lang="zh-CN" altLang="en-US" sz="800" dirty="0">
                <a:solidFill>
                  <a:schemeClr val="tx2">
                    <a:lumMod val="10000"/>
                  </a:schemeClr>
                </a:solidFill>
              </a:endParaRPr>
            </a:p>
          </p:txBody>
        </p:sp>
        <p:sp>
          <p:nvSpPr>
            <p:cNvPr id="12" name="矩形 11"/>
            <p:cNvSpPr/>
            <p:nvPr/>
          </p:nvSpPr>
          <p:spPr>
            <a:xfrm>
              <a:off x="3758112"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3</a:t>
              </a:r>
              <a:endParaRPr lang="zh-CN" altLang="en-US" sz="800" dirty="0">
                <a:solidFill>
                  <a:schemeClr val="tx2">
                    <a:lumMod val="10000"/>
                  </a:schemeClr>
                </a:solidFill>
              </a:endParaRPr>
            </a:p>
          </p:txBody>
        </p:sp>
        <p:sp>
          <p:nvSpPr>
            <p:cNvPr id="13" name="矩形 12"/>
            <p:cNvSpPr/>
            <p:nvPr/>
          </p:nvSpPr>
          <p:spPr>
            <a:xfrm>
              <a:off x="4502695"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4</a:t>
              </a:r>
              <a:endParaRPr lang="zh-CN" altLang="en-US" sz="800" dirty="0">
                <a:solidFill>
                  <a:schemeClr val="tx2">
                    <a:lumMod val="10000"/>
                  </a:schemeClr>
                </a:solidFill>
              </a:endParaRPr>
            </a:p>
          </p:txBody>
        </p:sp>
        <p:sp>
          <p:nvSpPr>
            <p:cNvPr id="14" name="矩形 13"/>
            <p:cNvSpPr/>
            <p:nvPr/>
          </p:nvSpPr>
          <p:spPr>
            <a:xfrm>
              <a:off x="5247278"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5</a:t>
              </a:r>
              <a:endParaRPr lang="zh-CN" altLang="en-US" sz="800" dirty="0">
                <a:solidFill>
                  <a:schemeClr val="tx2">
                    <a:lumMod val="10000"/>
                  </a:schemeClr>
                </a:solidFill>
              </a:endParaRPr>
            </a:p>
          </p:txBody>
        </p:sp>
        <p:sp>
          <p:nvSpPr>
            <p:cNvPr id="15" name="矩形 14"/>
            <p:cNvSpPr/>
            <p:nvPr/>
          </p:nvSpPr>
          <p:spPr>
            <a:xfrm>
              <a:off x="5991861"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6</a:t>
              </a:r>
              <a:endParaRPr lang="zh-CN" altLang="en-US" sz="800" dirty="0">
                <a:solidFill>
                  <a:schemeClr val="tx2">
                    <a:lumMod val="10000"/>
                  </a:schemeClr>
                </a:solidFill>
              </a:endParaRPr>
            </a:p>
          </p:txBody>
        </p:sp>
        <p:sp>
          <p:nvSpPr>
            <p:cNvPr id="16" name="矩形 15"/>
            <p:cNvSpPr/>
            <p:nvPr/>
          </p:nvSpPr>
          <p:spPr>
            <a:xfrm>
              <a:off x="6736444"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7</a:t>
              </a:r>
              <a:endParaRPr lang="zh-CN" altLang="en-US" sz="800" dirty="0">
                <a:solidFill>
                  <a:schemeClr val="tx2">
                    <a:lumMod val="10000"/>
                  </a:schemeClr>
                </a:solidFill>
              </a:endParaRPr>
            </a:p>
          </p:txBody>
        </p:sp>
        <p:sp>
          <p:nvSpPr>
            <p:cNvPr id="17" name="矩形 16"/>
            <p:cNvSpPr/>
            <p:nvPr/>
          </p:nvSpPr>
          <p:spPr>
            <a:xfrm>
              <a:off x="1524363" y="29052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0</a:t>
              </a:r>
              <a:endParaRPr lang="zh-CN" altLang="en-US" sz="800" dirty="0">
                <a:solidFill>
                  <a:schemeClr val="tx2">
                    <a:lumMod val="10000"/>
                  </a:schemeClr>
                </a:solidFill>
              </a:endParaRPr>
            </a:p>
          </p:txBody>
        </p:sp>
        <p:sp>
          <p:nvSpPr>
            <p:cNvPr id="18" name="矩形 17"/>
            <p:cNvSpPr/>
            <p:nvPr/>
          </p:nvSpPr>
          <p:spPr>
            <a:xfrm>
              <a:off x="2268946"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9</a:t>
              </a:r>
              <a:endParaRPr lang="zh-CN" altLang="en-US" sz="800" dirty="0">
                <a:solidFill>
                  <a:schemeClr val="tx2">
                    <a:lumMod val="10000"/>
                  </a:schemeClr>
                </a:solidFill>
              </a:endParaRPr>
            </a:p>
          </p:txBody>
        </p:sp>
        <p:sp>
          <p:nvSpPr>
            <p:cNvPr id="19" name="矩形 18"/>
            <p:cNvSpPr/>
            <p:nvPr/>
          </p:nvSpPr>
          <p:spPr>
            <a:xfrm>
              <a:off x="3013529"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a</a:t>
              </a:r>
              <a:endParaRPr lang="zh-CN" altLang="en-US" sz="800" dirty="0">
                <a:solidFill>
                  <a:schemeClr val="tx2">
                    <a:lumMod val="10000"/>
                  </a:schemeClr>
                </a:solidFill>
              </a:endParaRPr>
            </a:p>
          </p:txBody>
        </p:sp>
        <p:sp>
          <p:nvSpPr>
            <p:cNvPr id="20" name="矩形 19"/>
            <p:cNvSpPr/>
            <p:nvPr/>
          </p:nvSpPr>
          <p:spPr>
            <a:xfrm>
              <a:off x="3758112"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b</a:t>
              </a:r>
              <a:endParaRPr lang="zh-CN" altLang="en-US" sz="800" dirty="0">
                <a:solidFill>
                  <a:schemeClr val="tx2">
                    <a:lumMod val="10000"/>
                  </a:schemeClr>
                </a:solidFill>
              </a:endParaRPr>
            </a:p>
          </p:txBody>
        </p:sp>
        <p:sp>
          <p:nvSpPr>
            <p:cNvPr id="21" name="矩形 20"/>
            <p:cNvSpPr/>
            <p:nvPr/>
          </p:nvSpPr>
          <p:spPr>
            <a:xfrm>
              <a:off x="4502695"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c</a:t>
              </a:r>
              <a:endParaRPr lang="zh-CN" altLang="en-US" sz="800" dirty="0">
                <a:solidFill>
                  <a:schemeClr val="tx2">
                    <a:lumMod val="10000"/>
                  </a:schemeClr>
                </a:solidFill>
              </a:endParaRPr>
            </a:p>
          </p:txBody>
        </p:sp>
        <p:sp>
          <p:nvSpPr>
            <p:cNvPr id="22" name="矩形 21"/>
            <p:cNvSpPr/>
            <p:nvPr/>
          </p:nvSpPr>
          <p:spPr>
            <a:xfrm>
              <a:off x="5247278"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d</a:t>
              </a:r>
              <a:endParaRPr lang="zh-CN" altLang="en-US" sz="800" dirty="0">
                <a:solidFill>
                  <a:schemeClr val="tx2">
                    <a:lumMod val="10000"/>
                  </a:schemeClr>
                </a:solidFill>
              </a:endParaRPr>
            </a:p>
          </p:txBody>
        </p:sp>
        <p:sp>
          <p:nvSpPr>
            <p:cNvPr id="23" name="矩形 22"/>
            <p:cNvSpPr/>
            <p:nvPr/>
          </p:nvSpPr>
          <p:spPr>
            <a:xfrm>
              <a:off x="5991861"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e</a:t>
              </a:r>
              <a:endParaRPr lang="zh-CN" altLang="en-US" sz="800" dirty="0">
                <a:solidFill>
                  <a:schemeClr val="tx2">
                    <a:lumMod val="10000"/>
                  </a:schemeClr>
                </a:solidFill>
              </a:endParaRPr>
            </a:p>
          </p:txBody>
        </p:sp>
        <p:sp>
          <p:nvSpPr>
            <p:cNvPr id="24" name="矩形 23"/>
            <p:cNvSpPr/>
            <p:nvPr/>
          </p:nvSpPr>
          <p:spPr>
            <a:xfrm>
              <a:off x="6736444"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f</a:t>
              </a:r>
              <a:endParaRPr lang="zh-CN" altLang="en-US" sz="800" dirty="0">
                <a:solidFill>
                  <a:schemeClr val="tx2">
                    <a:lumMod val="10000"/>
                  </a:schemeClr>
                </a:solidFill>
              </a:endParaRPr>
            </a:p>
          </p:txBody>
        </p:sp>
        <p:sp>
          <p:nvSpPr>
            <p:cNvPr id="25" name="矩形 24"/>
            <p:cNvSpPr/>
            <p:nvPr/>
          </p:nvSpPr>
          <p:spPr>
            <a:xfrm>
              <a:off x="1524363" y="3323229"/>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8</a:t>
              </a:r>
              <a:endParaRPr lang="zh-CN" altLang="en-US" sz="800" dirty="0">
                <a:solidFill>
                  <a:schemeClr val="tx2">
                    <a:lumMod val="10000"/>
                  </a:schemeClr>
                </a:solidFill>
              </a:endParaRPr>
            </a:p>
          </p:txBody>
        </p:sp>
        <p:sp>
          <p:nvSpPr>
            <p:cNvPr id="26" name="矩形 25"/>
            <p:cNvSpPr/>
            <p:nvPr/>
          </p:nvSpPr>
          <p:spPr>
            <a:xfrm>
              <a:off x="2268946"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11</a:t>
              </a:r>
              <a:endParaRPr lang="zh-CN" altLang="en-US" sz="800" dirty="0">
                <a:solidFill>
                  <a:schemeClr val="tx2">
                    <a:lumMod val="10000"/>
                  </a:schemeClr>
                </a:solidFill>
              </a:endParaRPr>
            </a:p>
          </p:txBody>
        </p:sp>
        <p:sp>
          <p:nvSpPr>
            <p:cNvPr id="27" name="矩形 26"/>
            <p:cNvSpPr/>
            <p:nvPr/>
          </p:nvSpPr>
          <p:spPr>
            <a:xfrm>
              <a:off x="3013529"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12</a:t>
              </a:r>
              <a:endParaRPr lang="zh-CN" altLang="en-US" sz="800" dirty="0">
                <a:solidFill>
                  <a:schemeClr val="tx2">
                    <a:lumMod val="10000"/>
                  </a:schemeClr>
                </a:solidFill>
              </a:endParaRPr>
            </a:p>
          </p:txBody>
        </p:sp>
        <p:sp>
          <p:nvSpPr>
            <p:cNvPr id="28" name="矩形 27"/>
            <p:cNvSpPr/>
            <p:nvPr/>
          </p:nvSpPr>
          <p:spPr>
            <a:xfrm>
              <a:off x="3758112"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13</a:t>
              </a:r>
              <a:endParaRPr lang="zh-CN" altLang="en-US" sz="800" dirty="0">
                <a:solidFill>
                  <a:schemeClr val="tx2">
                    <a:lumMod val="10000"/>
                  </a:schemeClr>
                </a:solidFill>
              </a:endParaRPr>
            </a:p>
          </p:txBody>
        </p:sp>
        <p:sp>
          <p:nvSpPr>
            <p:cNvPr id="29" name="矩形 28"/>
            <p:cNvSpPr/>
            <p:nvPr/>
          </p:nvSpPr>
          <p:spPr>
            <a:xfrm>
              <a:off x="4502695"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14</a:t>
              </a:r>
              <a:endParaRPr lang="zh-CN" altLang="en-US" sz="800" dirty="0">
                <a:solidFill>
                  <a:schemeClr val="tx2">
                    <a:lumMod val="10000"/>
                  </a:schemeClr>
                </a:solidFill>
              </a:endParaRPr>
            </a:p>
          </p:txBody>
        </p:sp>
        <p:sp>
          <p:nvSpPr>
            <p:cNvPr id="30" name="矩形 29"/>
            <p:cNvSpPr/>
            <p:nvPr/>
          </p:nvSpPr>
          <p:spPr>
            <a:xfrm>
              <a:off x="5247278"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15</a:t>
              </a:r>
              <a:endParaRPr lang="zh-CN" altLang="en-US" sz="800" dirty="0">
                <a:solidFill>
                  <a:schemeClr val="tx2">
                    <a:lumMod val="10000"/>
                  </a:schemeClr>
                </a:solidFill>
              </a:endParaRPr>
            </a:p>
          </p:txBody>
        </p:sp>
        <p:sp>
          <p:nvSpPr>
            <p:cNvPr id="31" name="矩形 30"/>
            <p:cNvSpPr/>
            <p:nvPr/>
          </p:nvSpPr>
          <p:spPr>
            <a:xfrm>
              <a:off x="5991861"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16</a:t>
              </a:r>
              <a:endParaRPr lang="zh-CN" altLang="en-US" sz="800" dirty="0">
                <a:solidFill>
                  <a:schemeClr val="tx2">
                    <a:lumMod val="10000"/>
                  </a:schemeClr>
                </a:solidFill>
              </a:endParaRPr>
            </a:p>
          </p:txBody>
        </p:sp>
        <p:sp>
          <p:nvSpPr>
            <p:cNvPr id="32" name="矩形 31"/>
            <p:cNvSpPr/>
            <p:nvPr/>
          </p:nvSpPr>
          <p:spPr>
            <a:xfrm>
              <a:off x="6736444"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17</a:t>
              </a:r>
              <a:endParaRPr lang="zh-CN" altLang="en-US" sz="800" dirty="0">
                <a:solidFill>
                  <a:schemeClr val="tx2">
                    <a:lumMod val="10000"/>
                  </a:schemeClr>
                </a:solidFill>
              </a:endParaRPr>
            </a:p>
          </p:txBody>
        </p:sp>
        <p:sp>
          <p:nvSpPr>
            <p:cNvPr id="33" name="矩形 32"/>
            <p:cNvSpPr/>
            <p:nvPr/>
          </p:nvSpPr>
          <p:spPr>
            <a:xfrm>
              <a:off x="1524363" y="374269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10</a:t>
              </a:r>
              <a:endParaRPr lang="zh-CN" altLang="en-US" sz="800" dirty="0">
                <a:solidFill>
                  <a:schemeClr val="tx2">
                    <a:lumMod val="10000"/>
                  </a:schemeClr>
                </a:solidFill>
              </a:endParaRPr>
            </a:p>
          </p:txBody>
        </p:sp>
        <p:sp>
          <p:nvSpPr>
            <p:cNvPr id="34" name="矩形 33"/>
            <p:cNvSpPr/>
            <p:nvPr/>
          </p:nvSpPr>
          <p:spPr>
            <a:xfrm>
              <a:off x="2268946"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19</a:t>
              </a:r>
              <a:endParaRPr lang="zh-CN" altLang="en-US" sz="800" dirty="0">
                <a:solidFill>
                  <a:schemeClr val="tx2">
                    <a:lumMod val="10000"/>
                  </a:schemeClr>
                </a:solidFill>
              </a:endParaRPr>
            </a:p>
          </p:txBody>
        </p:sp>
        <p:sp>
          <p:nvSpPr>
            <p:cNvPr id="35" name="矩形 34"/>
            <p:cNvSpPr/>
            <p:nvPr/>
          </p:nvSpPr>
          <p:spPr>
            <a:xfrm>
              <a:off x="3013529"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1a</a:t>
              </a:r>
              <a:endParaRPr lang="zh-CN" altLang="en-US" sz="800" dirty="0">
                <a:solidFill>
                  <a:schemeClr val="tx2">
                    <a:lumMod val="10000"/>
                  </a:schemeClr>
                </a:solidFill>
              </a:endParaRPr>
            </a:p>
          </p:txBody>
        </p:sp>
        <p:sp>
          <p:nvSpPr>
            <p:cNvPr id="36" name="矩形 35"/>
            <p:cNvSpPr/>
            <p:nvPr/>
          </p:nvSpPr>
          <p:spPr>
            <a:xfrm>
              <a:off x="3758112"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1b</a:t>
              </a:r>
              <a:endParaRPr lang="zh-CN" altLang="en-US" sz="800" dirty="0">
                <a:solidFill>
                  <a:schemeClr val="tx2">
                    <a:lumMod val="10000"/>
                  </a:schemeClr>
                </a:solidFill>
              </a:endParaRPr>
            </a:p>
          </p:txBody>
        </p:sp>
        <p:sp>
          <p:nvSpPr>
            <p:cNvPr id="37" name="矩形 36"/>
            <p:cNvSpPr/>
            <p:nvPr/>
          </p:nvSpPr>
          <p:spPr>
            <a:xfrm>
              <a:off x="4502695"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1c</a:t>
              </a:r>
              <a:endParaRPr lang="zh-CN" altLang="en-US" sz="800" dirty="0">
                <a:solidFill>
                  <a:schemeClr val="tx2">
                    <a:lumMod val="10000"/>
                  </a:schemeClr>
                </a:solidFill>
              </a:endParaRPr>
            </a:p>
          </p:txBody>
        </p:sp>
        <p:sp>
          <p:nvSpPr>
            <p:cNvPr id="38" name="矩形 37"/>
            <p:cNvSpPr/>
            <p:nvPr/>
          </p:nvSpPr>
          <p:spPr>
            <a:xfrm>
              <a:off x="5247278"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1d</a:t>
              </a:r>
              <a:endParaRPr lang="zh-CN" altLang="en-US" sz="800" dirty="0">
                <a:solidFill>
                  <a:schemeClr val="tx2">
                    <a:lumMod val="10000"/>
                  </a:schemeClr>
                </a:solidFill>
              </a:endParaRPr>
            </a:p>
          </p:txBody>
        </p:sp>
        <p:sp>
          <p:nvSpPr>
            <p:cNvPr id="39" name="矩形 38"/>
            <p:cNvSpPr/>
            <p:nvPr/>
          </p:nvSpPr>
          <p:spPr>
            <a:xfrm>
              <a:off x="5991861"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1e</a:t>
              </a:r>
              <a:endParaRPr lang="zh-CN" altLang="en-US" sz="800" dirty="0">
                <a:solidFill>
                  <a:schemeClr val="tx2">
                    <a:lumMod val="10000"/>
                  </a:schemeClr>
                </a:solidFill>
              </a:endParaRPr>
            </a:p>
          </p:txBody>
        </p:sp>
        <p:sp>
          <p:nvSpPr>
            <p:cNvPr id="40" name="矩形 39"/>
            <p:cNvSpPr/>
            <p:nvPr/>
          </p:nvSpPr>
          <p:spPr>
            <a:xfrm>
              <a:off x="6736444"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1f</a:t>
              </a:r>
              <a:endParaRPr lang="zh-CN" altLang="en-US" sz="800" dirty="0">
                <a:solidFill>
                  <a:schemeClr val="tx2">
                    <a:lumMod val="10000"/>
                  </a:schemeClr>
                </a:solidFill>
              </a:endParaRPr>
            </a:p>
          </p:txBody>
        </p:sp>
        <p:sp>
          <p:nvSpPr>
            <p:cNvPr id="41" name="矩形 40"/>
            <p:cNvSpPr/>
            <p:nvPr/>
          </p:nvSpPr>
          <p:spPr>
            <a:xfrm>
              <a:off x="1524363" y="416070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18</a:t>
              </a:r>
              <a:endParaRPr lang="zh-CN" altLang="en-US" sz="800" dirty="0">
                <a:solidFill>
                  <a:schemeClr val="tx2">
                    <a:lumMod val="10000"/>
                  </a:schemeClr>
                </a:solidFill>
              </a:endParaRPr>
            </a:p>
          </p:txBody>
        </p:sp>
        <p:sp>
          <p:nvSpPr>
            <p:cNvPr id="42" name="矩形 41"/>
            <p:cNvSpPr/>
            <p:nvPr/>
          </p:nvSpPr>
          <p:spPr>
            <a:xfrm>
              <a:off x="1524363" y="45787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20</a:t>
              </a:r>
              <a:endParaRPr lang="zh-CN" altLang="en-US" sz="800" dirty="0">
                <a:solidFill>
                  <a:schemeClr val="tx2">
                    <a:lumMod val="10000"/>
                  </a:schemeClr>
                </a:solidFill>
              </a:endParaRPr>
            </a:p>
          </p:txBody>
        </p:sp>
        <p:sp>
          <p:nvSpPr>
            <p:cNvPr id="43" name="矩形 42"/>
            <p:cNvSpPr/>
            <p:nvPr/>
          </p:nvSpPr>
          <p:spPr>
            <a:xfrm>
              <a:off x="2268946" y="457871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21</a:t>
              </a:r>
              <a:endParaRPr lang="zh-CN" altLang="en-US" sz="800" dirty="0">
                <a:solidFill>
                  <a:schemeClr val="tx2">
                    <a:lumMod val="10000"/>
                  </a:schemeClr>
                </a:solidFill>
              </a:endParaRPr>
            </a:p>
          </p:txBody>
        </p:sp>
      </p:grpSp>
      <p:grpSp>
        <p:nvGrpSpPr>
          <p:cNvPr id="44" name="组合 43"/>
          <p:cNvGrpSpPr/>
          <p:nvPr/>
        </p:nvGrpSpPr>
        <p:grpSpPr>
          <a:xfrm>
            <a:off x="1966442" y="4739728"/>
            <a:ext cx="5874823" cy="1424985"/>
            <a:chOff x="1154762" y="3759292"/>
            <a:chExt cx="5182964" cy="1257169"/>
          </a:xfrm>
        </p:grpSpPr>
        <p:sp>
          <p:nvSpPr>
            <p:cNvPr id="45" name="矩形 44"/>
            <p:cNvSpPr/>
            <p:nvPr/>
          </p:nvSpPr>
          <p:spPr>
            <a:xfrm>
              <a:off x="1480483"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t>
              </a:r>
              <a:endParaRPr lang="zh-CN" altLang="en-US" sz="1000" dirty="0">
                <a:solidFill>
                  <a:schemeClr val="tx2">
                    <a:lumMod val="10000"/>
                  </a:schemeClr>
                </a:solidFill>
              </a:endParaRPr>
            </a:p>
          </p:txBody>
        </p:sp>
        <p:sp>
          <p:nvSpPr>
            <p:cNvPr id="46" name="矩形 45"/>
            <p:cNvSpPr/>
            <p:nvPr/>
          </p:nvSpPr>
          <p:spPr>
            <a:xfrm>
              <a:off x="1806204"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a:t>
              </a:r>
              <a:endParaRPr lang="zh-CN" altLang="en-US" sz="1000" dirty="0">
                <a:solidFill>
                  <a:schemeClr val="tx2">
                    <a:lumMod val="10000"/>
                  </a:schemeClr>
                </a:solidFill>
              </a:endParaRPr>
            </a:p>
          </p:txBody>
        </p:sp>
        <p:sp>
          <p:nvSpPr>
            <p:cNvPr id="47" name="矩形 46"/>
            <p:cNvSpPr/>
            <p:nvPr/>
          </p:nvSpPr>
          <p:spPr>
            <a:xfrm>
              <a:off x="2131925"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3</a:t>
              </a:r>
              <a:endParaRPr lang="zh-CN" altLang="en-US" sz="1000" dirty="0">
                <a:solidFill>
                  <a:schemeClr val="tx2">
                    <a:lumMod val="10000"/>
                  </a:schemeClr>
                </a:solidFill>
              </a:endParaRPr>
            </a:p>
          </p:txBody>
        </p:sp>
        <p:sp>
          <p:nvSpPr>
            <p:cNvPr id="48" name="矩形 47"/>
            <p:cNvSpPr/>
            <p:nvPr/>
          </p:nvSpPr>
          <p:spPr>
            <a:xfrm>
              <a:off x="2457646"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4</a:t>
              </a:r>
              <a:endParaRPr lang="zh-CN" altLang="en-US" sz="1000" dirty="0">
                <a:solidFill>
                  <a:schemeClr val="tx2">
                    <a:lumMod val="10000"/>
                  </a:schemeClr>
                </a:solidFill>
              </a:endParaRPr>
            </a:p>
          </p:txBody>
        </p:sp>
        <p:sp>
          <p:nvSpPr>
            <p:cNvPr id="49" name="矩形 48"/>
            <p:cNvSpPr/>
            <p:nvPr/>
          </p:nvSpPr>
          <p:spPr>
            <a:xfrm>
              <a:off x="2783367"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5</a:t>
              </a:r>
              <a:endParaRPr lang="zh-CN" altLang="en-US" sz="1000" dirty="0">
                <a:solidFill>
                  <a:schemeClr val="tx2">
                    <a:lumMod val="10000"/>
                  </a:schemeClr>
                </a:solidFill>
              </a:endParaRPr>
            </a:p>
          </p:txBody>
        </p:sp>
        <p:sp>
          <p:nvSpPr>
            <p:cNvPr id="50" name="矩形 49"/>
            <p:cNvSpPr/>
            <p:nvPr/>
          </p:nvSpPr>
          <p:spPr>
            <a:xfrm>
              <a:off x="3109088"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6</a:t>
              </a:r>
              <a:endParaRPr lang="zh-CN" altLang="en-US" sz="1000" dirty="0">
                <a:solidFill>
                  <a:schemeClr val="tx2">
                    <a:lumMod val="10000"/>
                  </a:schemeClr>
                </a:solidFill>
              </a:endParaRPr>
            </a:p>
          </p:txBody>
        </p:sp>
        <p:sp>
          <p:nvSpPr>
            <p:cNvPr id="51" name="矩形 50"/>
            <p:cNvSpPr/>
            <p:nvPr/>
          </p:nvSpPr>
          <p:spPr>
            <a:xfrm>
              <a:off x="3434809"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7</a:t>
              </a:r>
              <a:endParaRPr lang="zh-CN" altLang="en-US" sz="1000" dirty="0">
                <a:solidFill>
                  <a:schemeClr val="tx2">
                    <a:lumMod val="10000"/>
                  </a:schemeClr>
                </a:solidFill>
              </a:endParaRPr>
            </a:p>
          </p:txBody>
        </p:sp>
        <p:sp>
          <p:nvSpPr>
            <p:cNvPr id="52" name="矩形 51"/>
            <p:cNvSpPr/>
            <p:nvPr/>
          </p:nvSpPr>
          <p:spPr>
            <a:xfrm>
              <a:off x="1154762"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0</a:t>
              </a:r>
              <a:endParaRPr lang="zh-CN" altLang="en-US" sz="1000" dirty="0">
                <a:solidFill>
                  <a:schemeClr val="tx2">
                    <a:lumMod val="10000"/>
                  </a:schemeClr>
                </a:solidFill>
              </a:endParaRPr>
            </a:p>
          </p:txBody>
        </p:sp>
        <p:sp>
          <p:nvSpPr>
            <p:cNvPr id="53" name="矩形 52"/>
            <p:cNvSpPr/>
            <p:nvPr/>
          </p:nvSpPr>
          <p:spPr>
            <a:xfrm>
              <a:off x="4086251"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9</a:t>
              </a:r>
              <a:endParaRPr lang="zh-CN" altLang="en-US" sz="1000" dirty="0">
                <a:solidFill>
                  <a:schemeClr val="tx2">
                    <a:lumMod val="10000"/>
                  </a:schemeClr>
                </a:solidFill>
              </a:endParaRPr>
            </a:p>
          </p:txBody>
        </p:sp>
        <p:sp>
          <p:nvSpPr>
            <p:cNvPr id="54" name="矩形 53"/>
            <p:cNvSpPr/>
            <p:nvPr/>
          </p:nvSpPr>
          <p:spPr>
            <a:xfrm>
              <a:off x="4411972"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a</a:t>
              </a:r>
              <a:endParaRPr lang="zh-CN" altLang="en-US" sz="1000" dirty="0">
                <a:solidFill>
                  <a:schemeClr val="tx2">
                    <a:lumMod val="10000"/>
                  </a:schemeClr>
                </a:solidFill>
              </a:endParaRPr>
            </a:p>
          </p:txBody>
        </p:sp>
        <p:sp>
          <p:nvSpPr>
            <p:cNvPr id="55" name="矩形 54"/>
            <p:cNvSpPr/>
            <p:nvPr/>
          </p:nvSpPr>
          <p:spPr>
            <a:xfrm>
              <a:off x="4737693"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b</a:t>
              </a:r>
              <a:endParaRPr lang="zh-CN" altLang="en-US" sz="1000" dirty="0">
                <a:solidFill>
                  <a:schemeClr val="tx2">
                    <a:lumMod val="10000"/>
                  </a:schemeClr>
                </a:solidFill>
              </a:endParaRPr>
            </a:p>
          </p:txBody>
        </p:sp>
        <p:sp>
          <p:nvSpPr>
            <p:cNvPr id="56" name="矩形 55"/>
            <p:cNvSpPr/>
            <p:nvPr/>
          </p:nvSpPr>
          <p:spPr>
            <a:xfrm>
              <a:off x="5063414"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c</a:t>
              </a:r>
              <a:endParaRPr lang="zh-CN" altLang="en-US" sz="1000" dirty="0">
                <a:solidFill>
                  <a:schemeClr val="tx2">
                    <a:lumMod val="10000"/>
                  </a:schemeClr>
                </a:solidFill>
              </a:endParaRPr>
            </a:p>
          </p:txBody>
        </p:sp>
        <p:sp>
          <p:nvSpPr>
            <p:cNvPr id="57" name="矩形 56"/>
            <p:cNvSpPr/>
            <p:nvPr/>
          </p:nvSpPr>
          <p:spPr>
            <a:xfrm>
              <a:off x="5389135"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d</a:t>
              </a:r>
              <a:endParaRPr lang="zh-CN" altLang="en-US" sz="1000" dirty="0">
                <a:solidFill>
                  <a:schemeClr val="tx2">
                    <a:lumMod val="10000"/>
                  </a:schemeClr>
                </a:solidFill>
              </a:endParaRPr>
            </a:p>
          </p:txBody>
        </p:sp>
        <p:sp>
          <p:nvSpPr>
            <p:cNvPr id="58" name="矩形 57"/>
            <p:cNvSpPr/>
            <p:nvPr/>
          </p:nvSpPr>
          <p:spPr>
            <a:xfrm>
              <a:off x="5714856"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e</a:t>
              </a:r>
              <a:endParaRPr lang="zh-CN" altLang="en-US" sz="1000" dirty="0">
                <a:solidFill>
                  <a:schemeClr val="tx2">
                    <a:lumMod val="10000"/>
                  </a:schemeClr>
                </a:solidFill>
              </a:endParaRPr>
            </a:p>
          </p:txBody>
        </p:sp>
        <p:sp>
          <p:nvSpPr>
            <p:cNvPr id="59" name="矩形 58"/>
            <p:cNvSpPr/>
            <p:nvPr/>
          </p:nvSpPr>
          <p:spPr>
            <a:xfrm>
              <a:off x="6040577"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f</a:t>
              </a:r>
              <a:endParaRPr lang="zh-CN" altLang="en-US" sz="1000" dirty="0">
                <a:solidFill>
                  <a:schemeClr val="tx2">
                    <a:lumMod val="10000"/>
                  </a:schemeClr>
                </a:solidFill>
              </a:endParaRPr>
            </a:p>
          </p:txBody>
        </p:sp>
        <p:sp>
          <p:nvSpPr>
            <p:cNvPr id="60" name="矩形 59"/>
            <p:cNvSpPr/>
            <p:nvPr/>
          </p:nvSpPr>
          <p:spPr>
            <a:xfrm>
              <a:off x="3760530" y="3759292"/>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8</a:t>
              </a:r>
              <a:endParaRPr lang="zh-CN" altLang="en-US" sz="1000" dirty="0">
                <a:solidFill>
                  <a:schemeClr val="tx2">
                    <a:lumMod val="10000"/>
                  </a:schemeClr>
                </a:solidFill>
              </a:endParaRPr>
            </a:p>
          </p:txBody>
        </p:sp>
        <p:sp>
          <p:nvSpPr>
            <p:cNvPr id="61" name="矩形 60"/>
            <p:cNvSpPr/>
            <p:nvPr/>
          </p:nvSpPr>
          <p:spPr>
            <a:xfrm>
              <a:off x="1480483"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11</a:t>
              </a:r>
              <a:endParaRPr lang="zh-CN" altLang="en-US" sz="1000" dirty="0">
                <a:solidFill>
                  <a:schemeClr val="tx2">
                    <a:lumMod val="10000"/>
                  </a:schemeClr>
                </a:solidFill>
              </a:endParaRPr>
            </a:p>
          </p:txBody>
        </p:sp>
        <p:sp>
          <p:nvSpPr>
            <p:cNvPr id="62" name="矩形 61"/>
            <p:cNvSpPr/>
            <p:nvPr/>
          </p:nvSpPr>
          <p:spPr>
            <a:xfrm>
              <a:off x="1806204"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12</a:t>
              </a:r>
              <a:endParaRPr lang="zh-CN" altLang="en-US" sz="1000" dirty="0">
                <a:solidFill>
                  <a:schemeClr val="tx2">
                    <a:lumMod val="10000"/>
                  </a:schemeClr>
                </a:solidFill>
              </a:endParaRPr>
            </a:p>
          </p:txBody>
        </p:sp>
        <p:sp>
          <p:nvSpPr>
            <p:cNvPr id="63" name="矩形 62"/>
            <p:cNvSpPr/>
            <p:nvPr/>
          </p:nvSpPr>
          <p:spPr>
            <a:xfrm>
              <a:off x="2131925"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13</a:t>
              </a:r>
              <a:endParaRPr lang="zh-CN" altLang="en-US" sz="1000" dirty="0">
                <a:solidFill>
                  <a:schemeClr val="tx2">
                    <a:lumMod val="10000"/>
                  </a:schemeClr>
                </a:solidFill>
              </a:endParaRPr>
            </a:p>
          </p:txBody>
        </p:sp>
        <p:sp>
          <p:nvSpPr>
            <p:cNvPr id="64" name="矩形 63"/>
            <p:cNvSpPr/>
            <p:nvPr/>
          </p:nvSpPr>
          <p:spPr>
            <a:xfrm>
              <a:off x="2457646"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14</a:t>
              </a:r>
              <a:endParaRPr lang="zh-CN" altLang="en-US" sz="1000" dirty="0">
                <a:solidFill>
                  <a:schemeClr val="tx2">
                    <a:lumMod val="10000"/>
                  </a:schemeClr>
                </a:solidFill>
              </a:endParaRPr>
            </a:p>
          </p:txBody>
        </p:sp>
        <p:sp>
          <p:nvSpPr>
            <p:cNvPr id="65" name="矩形 64"/>
            <p:cNvSpPr/>
            <p:nvPr/>
          </p:nvSpPr>
          <p:spPr>
            <a:xfrm>
              <a:off x="2783367"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15</a:t>
              </a:r>
              <a:endParaRPr lang="zh-CN" altLang="en-US" sz="1000" dirty="0">
                <a:solidFill>
                  <a:schemeClr val="tx2">
                    <a:lumMod val="10000"/>
                  </a:schemeClr>
                </a:solidFill>
              </a:endParaRPr>
            </a:p>
          </p:txBody>
        </p:sp>
        <p:sp>
          <p:nvSpPr>
            <p:cNvPr id="66" name="矩形 65"/>
            <p:cNvSpPr/>
            <p:nvPr/>
          </p:nvSpPr>
          <p:spPr>
            <a:xfrm>
              <a:off x="3109088"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16</a:t>
              </a:r>
              <a:endParaRPr lang="zh-CN" altLang="en-US" sz="1000" dirty="0">
                <a:solidFill>
                  <a:schemeClr val="tx2">
                    <a:lumMod val="10000"/>
                  </a:schemeClr>
                </a:solidFill>
              </a:endParaRPr>
            </a:p>
          </p:txBody>
        </p:sp>
        <p:sp>
          <p:nvSpPr>
            <p:cNvPr id="67" name="矩形 66"/>
            <p:cNvSpPr/>
            <p:nvPr/>
          </p:nvSpPr>
          <p:spPr>
            <a:xfrm>
              <a:off x="3434809"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17</a:t>
              </a:r>
              <a:endParaRPr lang="zh-CN" altLang="en-US" sz="1000" dirty="0">
                <a:solidFill>
                  <a:schemeClr val="tx2">
                    <a:lumMod val="10000"/>
                  </a:schemeClr>
                </a:solidFill>
              </a:endParaRPr>
            </a:p>
          </p:txBody>
        </p:sp>
        <p:sp>
          <p:nvSpPr>
            <p:cNvPr id="68" name="矩形 67"/>
            <p:cNvSpPr/>
            <p:nvPr/>
          </p:nvSpPr>
          <p:spPr>
            <a:xfrm>
              <a:off x="1154762"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10</a:t>
              </a:r>
              <a:endParaRPr lang="zh-CN" altLang="en-US" sz="1000" dirty="0">
                <a:solidFill>
                  <a:schemeClr val="tx2">
                    <a:lumMod val="10000"/>
                  </a:schemeClr>
                </a:solidFill>
              </a:endParaRPr>
            </a:p>
          </p:txBody>
        </p:sp>
        <p:sp>
          <p:nvSpPr>
            <p:cNvPr id="69" name="矩形 68"/>
            <p:cNvSpPr/>
            <p:nvPr/>
          </p:nvSpPr>
          <p:spPr>
            <a:xfrm>
              <a:off x="4086251"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19</a:t>
              </a:r>
              <a:endParaRPr lang="zh-CN" altLang="en-US" sz="1000" dirty="0">
                <a:solidFill>
                  <a:schemeClr val="tx2">
                    <a:lumMod val="10000"/>
                  </a:schemeClr>
                </a:solidFill>
              </a:endParaRPr>
            </a:p>
          </p:txBody>
        </p:sp>
        <p:sp>
          <p:nvSpPr>
            <p:cNvPr id="70" name="矩形 69"/>
            <p:cNvSpPr/>
            <p:nvPr/>
          </p:nvSpPr>
          <p:spPr>
            <a:xfrm>
              <a:off x="4411972"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a:t>
              </a:r>
              <a:endParaRPr lang="zh-CN" altLang="en-US" sz="1000" dirty="0">
                <a:solidFill>
                  <a:schemeClr val="tx2">
                    <a:lumMod val="10000"/>
                  </a:schemeClr>
                </a:solidFill>
              </a:endParaRPr>
            </a:p>
          </p:txBody>
        </p:sp>
        <p:sp>
          <p:nvSpPr>
            <p:cNvPr id="71" name="矩形 70"/>
            <p:cNvSpPr/>
            <p:nvPr/>
          </p:nvSpPr>
          <p:spPr>
            <a:xfrm>
              <a:off x="4737693"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1b</a:t>
              </a:r>
              <a:endParaRPr lang="zh-CN" altLang="en-US" sz="1000" dirty="0">
                <a:solidFill>
                  <a:schemeClr val="tx2">
                    <a:lumMod val="10000"/>
                  </a:schemeClr>
                </a:solidFill>
              </a:endParaRPr>
            </a:p>
          </p:txBody>
        </p:sp>
        <p:sp>
          <p:nvSpPr>
            <p:cNvPr id="72" name="矩形 71"/>
            <p:cNvSpPr/>
            <p:nvPr/>
          </p:nvSpPr>
          <p:spPr>
            <a:xfrm>
              <a:off x="5063414"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1c</a:t>
              </a:r>
              <a:endParaRPr lang="zh-CN" altLang="en-US" sz="1000" dirty="0">
                <a:solidFill>
                  <a:schemeClr val="tx2">
                    <a:lumMod val="10000"/>
                  </a:schemeClr>
                </a:solidFill>
              </a:endParaRPr>
            </a:p>
          </p:txBody>
        </p:sp>
        <p:sp>
          <p:nvSpPr>
            <p:cNvPr id="73" name="矩形 72"/>
            <p:cNvSpPr/>
            <p:nvPr/>
          </p:nvSpPr>
          <p:spPr>
            <a:xfrm>
              <a:off x="5389135"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1d</a:t>
              </a:r>
              <a:endParaRPr lang="zh-CN" altLang="en-US" sz="1000" dirty="0">
                <a:solidFill>
                  <a:schemeClr val="tx2">
                    <a:lumMod val="10000"/>
                  </a:schemeClr>
                </a:solidFill>
              </a:endParaRPr>
            </a:p>
          </p:txBody>
        </p:sp>
        <p:sp>
          <p:nvSpPr>
            <p:cNvPr id="74" name="矩形 73"/>
            <p:cNvSpPr/>
            <p:nvPr/>
          </p:nvSpPr>
          <p:spPr>
            <a:xfrm>
              <a:off x="5714856"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1e</a:t>
              </a:r>
              <a:endParaRPr lang="zh-CN" altLang="en-US" sz="1000" dirty="0">
                <a:solidFill>
                  <a:schemeClr val="tx2">
                    <a:lumMod val="10000"/>
                  </a:schemeClr>
                </a:solidFill>
              </a:endParaRPr>
            </a:p>
          </p:txBody>
        </p:sp>
        <p:sp>
          <p:nvSpPr>
            <p:cNvPr id="75" name="矩形 74"/>
            <p:cNvSpPr/>
            <p:nvPr/>
          </p:nvSpPr>
          <p:spPr>
            <a:xfrm>
              <a:off x="6040577"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1f</a:t>
              </a:r>
              <a:endParaRPr lang="zh-CN" altLang="en-US" sz="1000" dirty="0">
                <a:solidFill>
                  <a:schemeClr val="tx2">
                    <a:lumMod val="10000"/>
                  </a:schemeClr>
                </a:solidFill>
              </a:endParaRPr>
            </a:p>
          </p:txBody>
        </p:sp>
        <p:sp>
          <p:nvSpPr>
            <p:cNvPr id="76" name="矩形 75"/>
            <p:cNvSpPr/>
            <p:nvPr/>
          </p:nvSpPr>
          <p:spPr>
            <a:xfrm>
              <a:off x="3760530" y="3942153"/>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18</a:t>
              </a:r>
              <a:endParaRPr lang="zh-CN" altLang="en-US" sz="1000" dirty="0">
                <a:solidFill>
                  <a:schemeClr val="tx2">
                    <a:lumMod val="10000"/>
                  </a:schemeClr>
                </a:solidFill>
              </a:endParaRPr>
            </a:p>
          </p:txBody>
        </p:sp>
        <p:sp>
          <p:nvSpPr>
            <p:cNvPr id="77" name="矩形 76"/>
            <p:cNvSpPr/>
            <p:nvPr/>
          </p:nvSpPr>
          <p:spPr>
            <a:xfrm>
              <a:off x="1154762" y="4125014"/>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20</a:t>
              </a:r>
              <a:endParaRPr lang="zh-CN" altLang="en-US" sz="1000" dirty="0">
                <a:solidFill>
                  <a:schemeClr val="tx2">
                    <a:lumMod val="10000"/>
                  </a:schemeClr>
                </a:solidFill>
              </a:endParaRPr>
            </a:p>
          </p:txBody>
        </p:sp>
        <p:sp>
          <p:nvSpPr>
            <p:cNvPr id="78" name="矩形 77"/>
            <p:cNvSpPr/>
            <p:nvPr/>
          </p:nvSpPr>
          <p:spPr>
            <a:xfrm>
              <a:off x="1480483" y="4125014"/>
              <a:ext cx="297149" cy="160003"/>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21</a:t>
              </a:r>
              <a:endParaRPr lang="zh-CN" altLang="en-US" sz="1000" dirty="0">
                <a:solidFill>
                  <a:schemeClr val="tx2">
                    <a:lumMod val="10000"/>
                  </a:schemeClr>
                </a:solidFill>
              </a:endParaRPr>
            </a:p>
          </p:txBody>
        </p:sp>
        <p:sp>
          <p:nvSpPr>
            <p:cNvPr id="79" name="矩形 78"/>
            <p:cNvSpPr/>
            <p:nvPr/>
          </p:nvSpPr>
          <p:spPr>
            <a:xfrm>
              <a:off x="2131925"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t>
              </a:r>
              <a:endParaRPr lang="zh-CN" altLang="en-US" sz="1000" dirty="0">
                <a:solidFill>
                  <a:schemeClr val="tx2">
                    <a:lumMod val="10000"/>
                  </a:schemeClr>
                </a:solidFill>
              </a:endParaRPr>
            </a:p>
          </p:txBody>
        </p:sp>
        <p:sp>
          <p:nvSpPr>
            <p:cNvPr id="80" name="矩形 79"/>
            <p:cNvSpPr/>
            <p:nvPr/>
          </p:nvSpPr>
          <p:spPr>
            <a:xfrm>
              <a:off x="2457646"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a:t>
              </a:r>
              <a:endParaRPr lang="zh-CN" altLang="en-US" sz="1000" dirty="0">
                <a:solidFill>
                  <a:schemeClr val="tx2">
                    <a:lumMod val="10000"/>
                  </a:schemeClr>
                </a:solidFill>
              </a:endParaRPr>
            </a:p>
          </p:txBody>
        </p:sp>
        <p:sp>
          <p:nvSpPr>
            <p:cNvPr id="81" name="矩形 80"/>
            <p:cNvSpPr/>
            <p:nvPr/>
          </p:nvSpPr>
          <p:spPr>
            <a:xfrm>
              <a:off x="2783367"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3</a:t>
              </a:r>
              <a:endParaRPr lang="zh-CN" altLang="en-US" sz="1000" dirty="0">
                <a:solidFill>
                  <a:schemeClr val="tx2">
                    <a:lumMod val="10000"/>
                  </a:schemeClr>
                </a:solidFill>
              </a:endParaRPr>
            </a:p>
          </p:txBody>
        </p:sp>
        <p:sp>
          <p:nvSpPr>
            <p:cNvPr id="82" name="矩形 81"/>
            <p:cNvSpPr/>
            <p:nvPr/>
          </p:nvSpPr>
          <p:spPr>
            <a:xfrm>
              <a:off x="3109088"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4</a:t>
              </a:r>
              <a:endParaRPr lang="zh-CN" altLang="en-US" sz="1000" dirty="0">
                <a:solidFill>
                  <a:schemeClr val="tx2">
                    <a:lumMod val="10000"/>
                  </a:schemeClr>
                </a:solidFill>
              </a:endParaRPr>
            </a:p>
          </p:txBody>
        </p:sp>
        <p:sp>
          <p:nvSpPr>
            <p:cNvPr id="83" name="矩形 82"/>
            <p:cNvSpPr/>
            <p:nvPr/>
          </p:nvSpPr>
          <p:spPr>
            <a:xfrm>
              <a:off x="3434809"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5</a:t>
              </a:r>
              <a:endParaRPr lang="zh-CN" altLang="en-US" sz="1000" dirty="0">
                <a:solidFill>
                  <a:schemeClr val="tx2">
                    <a:lumMod val="10000"/>
                  </a:schemeClr>
                </a:solidFill>
              </a:endParaRPr>
            </a:p>
          </p:txBody>
        </p:sp>
        <p:sp>
          <p:nvSpPr>
            <p:cNvPr id="84" name="矩形 83"/>
            <p:cNvSpPr/>
            <p:nvPr/>
          </p:nvSpPr>
          <p:spPr>
            <a:xfrm>
              <a:off x="3760530"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6</a:t>
              </a:r>
              <a:endParaRPr lang="zh-CN" altLang="en-US" sz="1000" dirty="0">
                <a:solidFill>
                  <a:schemeClr val="tx2">
                    <a:lumMod val="10000"/>
                  </a:schemeClr>
                </a:solidFill>
              </a:endParaRPr>
            </a:p>
          </p:txBody>
        </p:sp>
        <p:sp>
          <p:nvSpPr>
            <p:cNvPr id="85" name="矩形 84"/>
            <p:cNvSpPr/>
            <p:nvPr/>
          </p:nvSpPr>
          <p:spPr>
            <a:xfrm>
              <a:off x="4086251"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7</a:t>
              </a:r>
              <a:endParaRPr lang="zh-CN" altLang="en-US" sz="1000" dirty="0">
                <a:solidFill>
                  <a:schemeClr val="tx2">
                    <a:lumMod val="10000"/>
                  </a:schemeClr>
                </a:solidFill>
              </a:endParaRPr>
            </a:p>
          </p:txBody>
        </p:sp>
        <p:sp>
          <p:nvSpPr>
            <p:cNvPr id="86" name="矩形 85"/>
            <p:cNvSpPr/>
            <p:nvPr/>
          </p:nvSpPr>
          <p:spPr>
            <a:xfrm>
              <a:off x="1806204"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0</a:t>
              </a:r>
              <a:endParaRPr lang="zh-CN" altLang="en-US" sz="1000" dirty="0">
                <a:solidFill>
                  <a:schemeClr val="tx2">
                    <a:lumMod val="10000"/>
                  </a:schemeClr>
                </a:solidFill>
              </a:endParaRPr>
            </a:p>
          </p:txBody>
        </p:sp>
        <p:sp>
          <p:nvSpPr>
            <p:cNvPr id="87" name="矩形 86"/>
            <p:cNvSpPr/>
            <p:nvPr/>
          </p:nvSpPr>
          <p:spPr>
            <a:xfrm>
              <a:off x="4737693"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9</a:t>
              </a:r>
              <a:endParaRPr lang="zh-CN" altLang="en-US" sz="1000" dirty="0">
                <a:solidFill>
                  <a:schemeClr val="tx2">
                    <a:lumMod val="10000"/>
                  </a:schemeClr>
                </a:solidFill>
              </a:endParaRPr>
            </a:p>
          </p:txBody>
        </p:sp>
        <p:sp>
          <p:nvSpPr>
            <p:cNvPr id="88" name="矩形 87"/>
            <p:cNvSpPr/>
            <p:nvPr/>
          </p:nvSpPr>
          <p:spPr>
            <a:xfrm>
              <a:off x="5063414"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a</a:t>
              </a:r>
              <a:endParaRPr lang="zh-CN" altLang="en-US" sz="1000" dirty="0">
                <a:solidFill>
                  <a:schemeClr val="tx2">
                    <a:lumMod val="10000"/>
                  </a:schemeClr>
                </a:solidFill>
              </a:endParaRPr>
            </a:p>
          </p:txBody>
        </p:sp>
        <p:sp>
          <p:nvSpPr>
            <p:cNvPr id="89" name="矩形 88"/>
            <p:cNvSpPr/>
            <p:nvPr/>
          </p:nvSpPr>
          <p:spPr>
            <a:xfrm>
              <a:off x="5389135"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b</a:t>
              </a:r>
              <a:endParaRPr lang="zh-CN" altLang="en-US" sz="1000" dirty="0">
                <a:solidFill>
                  <a:schemeClr val="tx2">
                    <a:lumMod val="10000"/>
                  </a:schemeClr>
                </a:solidFill>
              </a:endParaRPr>
            </a:p>
          </p:txBody>
        </p:sp>
        <p:sp>
          <p:nvSpPr>
            <p:cNvPr id="90" name="矩形 89"/>
            <p:cNvSpPr/>
            <p:nvPr/>
          </p:nvSpPr>
          <p:spPr>
            <a:xfrm>
              <a:off x="5714856"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c</a:t>
              </a:r>
              <a:endParaRPr lang="zh-CN" altLang="en-US" sz="1000" dirty="0">
                <a:solidFill>
                  <a:schemeClr val="tx2">
                    <a:lumMod val="10000"/>
                  </a:schemeClr>
                </a:solidFill>
              </a:endParaRPr>
            </a:p>
          </p:txBody>
        </p:sp>
        <p:sp>
          <p:nvSpPr>
            <p:cNvPr id="91" name="矩形 90"/>
            <p:cNvSpPr/>
            <p:nvPr/>
          </p:nvSpPr>
          <p:spPr>
            <a:xfrm>
              <a:off x="6040577"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d</a:t>
              </a:r>
              <a:endParaRPr lang="zh-CN" altLang="en-US" sz="1000" dirty="0">
                <a:solidFill>
                  <a:schemeClr val="tx2">
                    <a:lumMod val="10000"/>
                  </a:schemeClr>
                </a:solidFill>
              </a:endParaRPr>
            </a:p>
          </p:txBody>
        </p:sp>
        <p:sp>
          <p:nvSpPr>
            <p:cNvPr id="92" name="矩形 91"/>
            <p:cNvSpPr/>
            <p:nvPr/>
          </p:nvSpPr>
          <p:spPr>
            <a:xfrm>
              <a:off x="1154762"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e</a:t>
              </a:r>
              <a:endParaRPr lang="zh-CN" altLang="en-US" sz="1000" dirty="0">
                <a:solidFill>
                  <a:schemeClr val="tx2">
                    <a:lumMod val="10000"/>
                  </a:schemeClr>
                </a:solidFill>
              </a:endParaRPr>
            </a:p>
          </p:txBody>
        </p:sp>
        <p:sp>
          <p:nvSpPr>
            <p:cNvPr id="93" name="矩形 92"/>
            <p:cNvSpPr/>
            <p:nvPr/>
          </p:nvSpPr>
          <p:spPr>
            <a:xfrm>
              <a:off x="1480483"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f</a:t>
              </a:r>
              <a:endParaRPr lang="zh-CN" altLang="en-US" sz="1000" dirty="0">
                <a:solidFill>
                  <a:schemeClr val="tx2">
                    <a:lumMod val="10000"/>
                  </a:schemeClr>
                </a:solidFill>
              </a:endParaRPr>
            </a:p>
          </p:txBody>
        </p:sp>
        <p:sp>
          <p:nvSpPr>
            <p:cNvPr id="94" name="矩形 93"/>
            <p:cNvSpPr/>
            <p:nvPr/>
          </p:nvSpPr>
          <p:spPr>
            <a:xfrm>
              <a:off x="4411972" y="4125014"/>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8</a:t>
              </a:r>
              <a:endParaRPr lang="zh-CN" altLang="en-US" sz="1000" dirty="0">
                <a:solidFill>
                  <a:schemeClr val="tx2">
                    <a:lumMod val="10000"/>
                  </a:schemeClr>
                </a:solidFill>
              </a:endParaRPr>
            </a:p>
          </p:txBody>
        </p:sp>
        <p:sp>
          <p:nvSpPr>
            <p:cNvPr id="95" name="矩形 94"/>
            <p:cNvSpPr/>
            <p:nvPr/>
          </p:nvSpPr>
          <p:spPr>
            <a:xfrm>
              <a:off x="2131925"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11</a:t>
              </a:r>
              <a:endParaRPr lang="zh-CN" altLang="en-US" sz="1000" dirty="0">
                <a:solidFill>
                  <a:schemeClr val="tx2">
                    <a:lumMod val="10000"/>
                  </a:schemeClr>
                </a:solidFill>
              </a:endParaRPr>
            </a:p>
          </p:txBody>
        </p:sp>
        <p:sp>
          <p:nvSpPr>
            <p:cNvPr id="96" name="矩形 95"/>
            <p:cNvSpPr/>
            <p:nvPr/>
          </p:nvSpPr>
          <p:spPr>
            <a:xfrm>
              <a:off x="2457646"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12</a:t>
              </a:r>
              <a:endParaRPr lang="zh-CN" altLang="en-US" sz="1000" dirty="0">
                <a:solidFill>
                  <a:schemeClr val="tx2">
                    <a:lumMod val="10000"/>
                  </a:schemeClr>
                </a:solidFill>
              </a:endParaRPr>
            </a:p>
          </p:txBody>
        </p:sp>
        <p:sp>
          <p:nvSpPr>
            <p:cNvPr id="97" name="矩形 96"/>
            <p:cNvSpPr/>
            <p:nvPr/>
          </p:nvSpPr>
          <p:spPr>
            <a:xfrm>
              <a:off x="2783367"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13</a:t>
              </a:r>
              <a:endParaRPr lang="zh-CN" altLang="en-US" sz="1000" dirty="0">
                <a:solidFill>
                  <a:schemeClr val="tx2">
                    <a:lumMod val="10000"/>
                  </a:schemeClr>
                </a:solidFill>
              </a:endParaRPr>
            </a:p>
          </p:txBody>
        </p:sp>
        <p:sp>
          <p:nvSpPr>
            <p:cNvPr id="98" name="矩形 97"/>
            <p:cNvSpPr/>
            <p:nvPr/>
          </p:nvSpPr>
          <p:spPr>
            <a:xfrm>
              <a:off x="3109088"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14</a:t>
              </a:r>
              <a:endParaRPr lang="zh-CN" altLang="en-US" sz="1000" dirty="0">
                <a:solidFill>
                  <a:schemeClr val="tx2">
                    <a:lumMod val="10000"/>
                  </a:schemeClr>
                </a:solidFill>
              </a:endParaRPr>
            </a:p>
          </p:txBody>
        </p:sp>
        <p:sp>
          <p:nvSpPr>
            <p:cNvPr id="99" name="矩形 98"/>
            <p:cNvSpPr/>
            <p:nvPr/>
          </p:nvSpPr>
          <p:spPr>
            <a:xfrm>
              <a:off x="3434809"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15</a:t>
              </a:r>
              <a:endParaRPr lang="zh-CN" altLang="en-US" sz="1000" dirty="0">
                <a:solidFill>
                  <a:schemeClr val="tx2">
                    <a:lumMod val="10000"/>
                  </a:schemeClr>
                </a:solidFill>
              </a:endParaRPr>
            </a:p>
          </p:txBody>
        </p:sp>
        <p:sp>
          <p:nvSpPr>
            <p:cNvPr id="100" name="矩形 99"/>
            <p:cNvSpPr/>
            <p:nvPr/>
          </p:nvSpPr>
          <p:spPr>
            <a:xfrm>
              <a:off x="3760530"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16</a:t>
              </a:r>
              <a:endParaRPr lang="zh-CN" altLang="en-US" sz="1000" dirty="0">
                <a:solidFill>
                  <a:schemeClr val="tx2">
                    <a:lumMod val="10000"/>
                  </a:schemeClr>
                </a:solidFill>
              </a:endParaRPr>
            </a:p>
          </p:txBody>
        </p:sp>
        <p:sp>
          <p:nvSpPr>
            <p:cNvPr id="101" name="矩形 100"/>
            <p:cNvSpPr/>
            <p:nvPr/>
          </p:nvSpPr>
          <p:spPr>
            <a:xfrm>
              <a:off x="4086251"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17</a:t>
              </a:r>
              <a:endParaRPr lang="zh-CN" altLang="en-US" sz="1000" dirty="0">
                <a:solidFill>
                  <a:schemeClr val="tx2">
                    <a:lumMod val="10000"/>
                  </a:schemeClr>
                </a:solidFill>
              </a:endParaRPr>
            </a:p>
          </p:txBody>
        </p:sp>
        <p:sp>
          <p:nvSpPr>
            <p:cNvPr id="102" name="矩形 101"/>
            <p:cNvSpPr/>
            <p:nvPr/>
          </p:nvSpPr>
          <p:spPr>
            <a:xfrm>
              <a:off x="1806204"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10</a:t>
              </a:r>
              <a:endParaRPr lang="zh-CN" altLang="en-US" sz="1000" dirty="0">
                <a:solidFill>
                  <a:schemeClr val="tx2">
                    <a:lumMod val="10000"/>
                  </a:schemeClr>
                </a:solidFill>
              </a:endParaRPr>
            </a:p>
          </p:txBody>
        </p:sp>
        <p:sp>
          <p:nvSpPr>
            <p:cNvPr id="103" name="矩形 102"/>
            <p:cNvSpPr/>
            <p:nvPr/>
          </p:nvSpPr>
          <p:spPr>
            <a:xfrm>
              <a:off x="4737693"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19</a:t>
              </a:r>
              <a:endParaRPr lang="zh-CN" altLang="en-US" sz="1000" dirty="0">
                <a:solidFill>
                  <a:schemeClr val="tx2">
                    <a:lumMod val="10000"/>
                  </a:schemeClr>
                </a:solidFill>
              </a:endParaRPr>
            </a:p>
          </p:txBody>
        </p:sp>
        <p:sp>
          <p:nvSpPr>
            <p:cNvPr id="104" name="矩形 103"/>
            <p:cNvSpPr/>
            <p:nvPr/>
          </p:nvSpPr>
          <p:spPr>
            <a:xfrm>
              <a:off x="5063414"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a:t>
              </a:r>
              <a:endParaRPr lang="zh-CN" altLang="en-US" sz="1000" dirty="0">
                <a:solidFill>
                  <a:schemeClr val="tx2">
                    <a:lumMod val="10000"/>
                  </a:schemeClr>
                </a:solidFill>
              </a:endParaRPr>
            </a:p>
          </p:txBody>
        </p:sp>
        <p:sp>
          <p:nvSpPr>
            <p:cNvPr id="105" name="矩形 104"/>
            <p:cNvSpPr/>
            <p:nvPr/>
          </p:nvSpPr>
          <p:spPr>
            <a:xfrm>
              <a:off x="5389135"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1b</a:t>
              </a:r>
              <a:endParaRPr lang="zh-CN" altLang="en-US" sz="1000" dirty="0">
                <a:solidFill>
                  <a:schemeClr val="tx2">
                    <a:lumMod val="10000"/>
                  </a:schemeClr>
                </a:solidFill>
              </a:endParaRPr>
            </a:p>
          </p:txBody>
        </p:sp>
        <p:sp>
          <p:nvSpPr>
            <p:cNvPr id="106" name="矩形 105"/>
            <p:cNvSpPr/>
            <p:nvPr/>
          </p:nvSpPr>
          <p:spPr>
            <a:xfrm>
              <a:off x="5714856"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1c</a:t>
              </a:r>
              <a:endParaRPr lang="zh-CN" altLang="en-US" sz="1000" dirty="0">
                <a:solidFill>
                  <a:schemeClr val="tx2">
                    <a:lumMod val="10000"/>
                  </a:schemeClr>
                </a:solidFill>
              </a:endParaRPr>
            </a:p>
          </p:txBody>
        </p:sp>
        <p:sp>
          <p:nvSpPr>
            <p:cNvPr id="107" name="矩形 106"/>
            <p:cNvSpPr/>
            <p:nvPr/>
          </p:nvSpPr>
          <p:spPr>
            <a:xfrm>
              <a:off x="6040577"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1d</a:t>
              </a:r>
              <a:endParaRPr lang="zh-CN" altLang="en-US" sz="1000" dirty="0">
                <a:solidFill>
                  <a:schemeClr val="tx2">
                    <a:lumMod val="10000"/>
                  </a:schemeClr>
                </a:solidFill>
              </a:endParaRPr>
            </a:p>
          </p:txBody>
        </p:sp>
        <p:sp>
          <p:nvSpPr>
            <p:cNvPr id="108" name="矩形 107"/>
            <p:cNvSpPr/>
            <p:nvPr/>
          </p:nvSpPr>
          <p:spPr>
            <a:xfrm>
              <a:off x="1154762" y="4490736"/>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1e</a:t>
              </a:r>
              <a:endParaRPr lang="zh-CN" altLang="en-US" sz="1000" dirty="0">
                <a:solidFill>
                  <a:schemeClr val="tx2">
                    <a:lumMod val="10000"/>
                  </a:schemeClr>
                </a:solidFill>
              </a:endParaRPr>
            </a:p>
          </p:txBody>
        </p:sp>
        <p:sp>
          <p:nvSpPr>
            <p:cNvPr id="109" name="矩形 108"/>
            <p:cNvSpPr/>
            <p:nvPr/>
          </p:nvSpPr>
          <p:spPr>
            <a:xfrm>
              <a:off x="1480483" y="4490736"/>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1f</a:t>
              </a:r>
              <a:endParaRPr lang="zh-CN" altLang="en-US" sz="1000" dirty="0">
                <a:solidFill>
                  <a:schemeClr val="tx2">
                    <a:lumMod val="10000"/>
                  </a:schemeClr>
                </a:solidFill>
              </a:endParaRPr>
            </a:p>
          </p:txBody>
        </p:sp>
        <p:sp>
          <p:nvSpPr>
            <p:cNvPr id="110" name="矩形 109"/>
            <p:cNvSpPr/>
            <p:nvPr/>
          </p:nvSpPr>
          <p:spPr>
            <a:xfrm>
              <a:off x="4411972" y="4307875"/>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18</a:t>
              </a:r>
              <a:endParaRPr lang="zh-CN" altLang="en-US" sz="1000" dirty="0">
                <a:solidFill>
                  <a:schemeClr val="tx2">
                    <a:lumMod val="10000"/>
                  </a:schemeClr>
                </a:solidFill>
              </a:endParaRPr>
            </a:p>
          </p:txBody>
        </p:sp>
        <p:sp>
          <p:nvSpPr>
            <p:cNvPr id="111" name="矩形 110"/>
            <p:cNvSpPr/>
            <p:nvPr/>
          </p:nvSpPr>
          <p:spPr>
            <a:xfrm>
              <a:off x="1806204" y="4490736"/>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20</a:t>
              </a:r>
              <a:endParaRPr lang="zh-CN" altLang="en-US" sz="1000" dirty="0">
                <a:solidFill>
                  <a:schemeClr val="tx2">
                    <a:lumMod val="10000"/>
                  </a:schemeClr>
                </a:solidFill>
              </a:endParaRPr>
            </a:p>
          </p:txBody>
        </p:sp>
        <p:sp>
          <p:nvSpPr>
            <p:cNvPr id="112" name="矩形 111"/>
            <p:cNvSpPr/>
            <p:nvPr/>
          </p:nvSpPr>
          <p:spPr>
            <a:xfrm>
              <a:off x="2131925" y="4490736"/>
              <a:ext cx="297149" cy="160003"/>
            </a:xfrm>
            <a:prstGeom prst="rect">
              <a:avLst/>
            </a:prstGeom>
            <a:solidFill>
              <a:schemeClr val="accent2">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21</a:t>
              </a:r>
              <a:endParaRPr lang="zh-CN" altLang="en-US" sz="1000" dirty="0">
                <a:solidFill>
                  <a:schemeClr val="tx2">
                    <a:lumMod val="10000"/>
                  </a:schemeClr>
                </a:solidFill>
              </a:endParaRPr>
            </a:p>
          </p:txBody>
        </p:sp>
        <p:sp>
          <p:nvSpPr>
            <p:cNvPr id="113" name="矩形 112"/>
            <p:cNvSpPr/>
            <p:nvPr/>
          </p:nvSpPr>
          <p:spPr>
            <a:xfrm>
              <a:off x="2783367"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t>
              </a:r>
              <a:endParaRPr lang="zh-CN" altLang="en-US" sz="1000" dirty="0">
                <a:solidFill>
                  <a:schemeClr val="tx2">
                    <a:lumMod val="10000"/>
                  </a:schemeClr>
                </a:solidFill>
              </a:endParaRPr>
            </a:p>
          </p:txBody>
        </p:sp>
        <p:sp>
          <p:nvSpPr>
            <p:cNvPr id="114" name="矩形 113"/>
            <p:cNvSpPr/>
            <p:nvPr/>
          </p:nvSpPr>
          <p:spPr>
            <a:xfrm>
              <a:off x="3109088"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a:t>
              </a:r>
              <a:endParaRPr lang="zh-CN" altLang="en-US" sz="1000" dirty="0">
                <a:solidFill>
                  <a:schemeClr val="tx2">
                    <a:lumMod val="10000"/>
                  </a:schemeClr>
                </a:solidFill>
              </a:endParaRPr>
            </a:p>
          </p:txBody>
        </p:sp>
        <p:sp>
          <p:nvSpPr>
            <p:cNvPr id="115" name="矩形 114"/>
            <p:cNvSpPr/>
            <p:nvPr/>
          </p:nvSpPr>
          <p:spPr>
            <a:xfrm>
              <a:off x="3434809"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3</a:t>
              </a:r>
              <a:endParaRPr lang="zh-CN" altLang="en-US" sz="1000" dirty="0">
                <a:solidFill>
                  <a:schemeClr val="tx2">
                    <a:lumMod val="10000"/>
                  </a:schemeClr>
                </a:solidFill>
              </a:endParaRPr>
            </a:p>
          </p:txBody>
        </p:sp>
        <p:sp>
          <p:nvSpPr>
            <p:cNvPr id="116" name="矩形 115"/>
            <p:cNvSpPr/>
            <p:nvPr/>
          </p:nvSpPr>
          <p:spPr>
            <a:xfrm>
              <a:off x="3760530"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4</a:t>
              </a:r>
              <a:endParaRPr lang="zh-CN" altLang="en-US" sz="1000" dirty="0">
                <a:solidFill>
                  <a:schemeClr val="tx2">
                    <a:lumMod val="10000"/>
                  </a:schemeClr>
                </a:solidFill>
              </a:endParaRPr>
            </a:p>
          </p:txBody>
        </p:sp>
        <p:sp>
          <p:nvSpPr>
            <p:cNvPr id="117" name="矩形 116"/>
            <p:cNvSpPr/>
            <p:nvPr/>
          </p:nvSpPr>
          <p:spPr>
            <a:xfrm>
              <a:off x="4086251"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5</a:t>
              </a:r>
              <a:endParaRPr lang="zh-CN" altLang="en-US" sz="1000" dirty="0">
                <a:solidFill>
                  <a:schemeClr val="tx2">
                    <a:lumMod val="10000"/>
                  </a:schemeClr>
                </a:solidFill>
              </a:endParaRPr>
            </a:p>
          </p:txBody>
        </p:sp>
        <p:sp>
          <p:nvSpPr>
            <p:cNvPr id="118" name="矩形 117"/>
            <p:cNvSpPr/>
            <p:nvPr/>
          </p:nvSpPr>
          <p:spPr>
            <a:xfrm>
              <a:off x="4411972"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6</a:t>
              </a:r>
              <a:endParaRPr lang="zh-CN" altLang="en-US" sz="1000" dirty="0">
                <a:solidFill>
                  <a:schemeClr val="tx2">
                    <a:lumMod val="10000"/>
                  </a:schemeClr>
                </a:solidFill>
              </a:endParaRPr>
            </a:p>
          </p:txBody>
        </p:sp>
        <p:sp>
          <p:nvSpPr>
            <p:cNvPr id="119" name="矩形 118"/>
            <p:cNvSpPr/>
            <p:nvPr/>
          </p:nvSpPr>
          <p:spPr>
            <a:xfrm>
              <a:off x="4737693"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7</a:t>
              </a:r>
              <a:endParaRPr lang="zh-CN" altLang="en-US" sz="1000" dirty="0">
                <a:solidFill>
                  <a:schemeClr val="tx2">
                    <a:lumMod val="10000"/>
                  </a:schemeClr>
                </a:solidFill>
              </a:endParaRPr>
            </a:p>
          </p:txBody>
        </p:sp>
        <p:sp>
          <p:nvSpPr>
            <p:cNvPr id="120" name="矩形 119"/>
            <p:cNvSpPr/>
            <p:nvPr/>
          </p:nvSpPr>
          <p:spPr>
            <a:xfrm>
              <a:off x="2457646"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0</a:t>
              </a:r>
              <a:endParaRPr lang="zh-CN" altLang="en-US" sz="1000" dirty="0">
                <a:solidFill>
                  <a:schemeClr val="tx2">
                    <a:lumMod val="10000"/>
                  </a:schemeClr>
                </a:solidFill>
              </a:endParaRPr>
            </a:p>
          </p:txBody>
        </p:sp>
        <p:sp>
          <p:nvSpPr>
            <p:cNvPr id="121" name="矩形 120"/>
            <p:cNvSpPr/>
            <p:nvPr/>
          </p:nvSpPr>
          <p:spPr>
            <a:xfrm>
              <a:off x="5389135"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9</a:t>
              </a:r>
              <a:endParaRPr lang="zh-CN" altLang="en-US" sz="1000" dirty="0">
                <a:solidFill>
                  <a:schemeClr val="tx2">
                    <a:lumMod val="10000"/>
                  </a:schemeClr>
                </a:solidFill>
              </a:endParaRPr>
            </a:p>
          </p:txBody>
        </p:sp>
        <p:sp>
          <p:nvSpPr>
            <p:cNvPr id="122" name="矩形 121"/>
            <p:cNvSpPr/>
            <p:nvPr/>
          </p:nvSpPr>
          <p:spPr>
            <a:xfrm>
              <a:off x="5714856"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a</a:t>
              </a:r>
              <a:endParaRPr lang="zh-CN" altLang="en-US" sz="1000" dirty="0">
                <a:solidFill>
                  <a:schemeClr val="tx2">
                    <a:lumMod val="10000"/>
                  </a:schemeClr>
                </a:solidFill>
              </a:endParaRPr>
            </a:p>
          </p:txBody>
        </p:sp>
        <p:sp>
          <p:nvSpPr>
            <p:cNvPr id="123" name="矩形 122"/>
            <p:cNvSpPr/>
            <p:nvPr/>
          </p:nvSpPr>
          <p:spPr>
            <a:xfrm>
              <a:off x="6040577"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b</a:t>
              </a:r>
              <a:endParaRPr lang="zh-CN" altLang="en-US" sz="1000" dirty="0">
                <a:solidFill>
                  <a:schemeClr val="tx2">
                    <a:lumMod val="10000"/>
                  </a:schemeClr>
                </a:solidFill>
              </a:endParaRPr>
            </a:p>
          </p:txBody>
        </p:sp>
        <p:sp>
          <p:nvSpPr>
            <p:cNvPr id="124" name="矩形 123"/>
            <p:cNvSpPr/>
            <p:nvPr/>
          </p:nvSpPr>
          <p:spPr>
            <a:xfrm>
              <a:off x="1154762"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c</a:t>
              </a:r>
              <a:endParaRPr lang="zh-CN" altLang="en-US" sz="1000" dirty="0">
                <a:solidFill>
                  <a:schemeClr val="tx2">
                    <a:lumMod val="10000"/>
                  </a:schemeClr>
                </a:solidFill>
              </a:endParaRPr>
            </a:p>
          </p:txBody>
        </p:sp>
        <p:sp>
          <p:nvSpPr>
            <p:cNvPr id="125" name="矩形 124"/>
            <p:cNvSpPr/>
            <p:nvPr/>
          </p:nvSpPr>
          <p:spPr>
            <a:xfrm>
              <a:off x="1480483"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d</a:t>
              </a:r>
              <a:endParaRPr lang="zh-CN" altLang="en-US" sz="1000" dirty="0">
                <a:solidFill>
                  <a:schemeClr val="tx2">
                    <a:lumMod val="10000"/>
                  </a:schemeClr>
                </a:solidFill>
              </a:endParaRPr>
            </a:p>
          </p:txBody>
        </p:sp>
        <p:sp>
          <p:nvSpPr>
            <p:cNvPr id="126" name="矩形 125"/>
            <p:cNvSpPr/>
            <p:nvPr/>
          </p:nvSpPr>
          <p:spPr>
            <a:xfrm>
              <a:off x="5063414" y="4490736"/>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8</a:t>
              </a:r>
              <a:endParaRPr lang="zh-CN" altLang="en-US" sz="1000" dirty="0">
                <a:solidFill>
                  <a:schemeClr val="tx2">
                    <a:lumMod val="10000"/>
                  </a:schemeClr>
                </a:solidFill>
              </a:endParaRPr>
            </a:p>
          </p:txBody>
        </p:sp>
        <p:sp>
          <p:nvSpPr>
            <p:cNvPr id="127" name="矩形 126"/>
            <p:cNvSpPr/>
            <p:nvPr/>
          </p:nvSpPr>
          <p:spPr>
            <a:xfrm>
              <a:off x="1806204"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e</a:t>
              </a:r>
              <a:endParaRPr lang="zh-CN" altLang="en-US" sz="1000" dirty="0">
                <a:solidFill>
                  <a:schemeClr val="tx2">
                    <a:lumMod val="10000"/>
                  </a:schemeClr>
                </a:solidFill>
              </a:endParaRPr>
            </a:p>
          </p:txBody>
        </p:sp>
        <p:sp>
          <p:nvSpPr>
            <p:cNvPr id="128" name="矩形 127"/>
            <p:cNvSpPr/>
            <p:nvPr/>
          </p:nvSpPr>
          <p:spPr>
            <a:xfrm>
              <a:off x="2131925"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f</a:t>
              </a:r>
              <a:endParaRPr lang="zh-CN" altLang="en-US" sz="1000" dirty="0">
                <a:solidFill>
                  <a:schemeClr val="tx2">
                    <a:lumMod val="10000"/>
                  </a:schemeClr>
                </a:solidFill>
              </a:endParaRPr>
            </a:p>
          </p:txBody>
        </p:sp>
        <p:sp>
          <p:nvSpPr>
            <p:cNvPr id="129" name="矩形 128"/>
            <p:cNvSpPr/>
            <p:nvPr/>
          </p:nvSpPr>
          <p:spPr>
            <a:xfrm>
              <a:off x="2783367"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11</a:t>
              </a:r>
              <a:endParaRPr lang="zh-CN" altLang="en-US" sz="1000" dirty="0">
                <a:solidFill>
                  <a:schemeClr val="tx2">
                    <a:lumMod val="10000"/>
                  </a:schemeClr>
                </a:solidFill>
              </a:endParaRPr>
            </a:p>
          </p:txBody>
        </p:sp>
        <p:sp>
          <p:nvSpPr>
            <p:cNvPr id="130" name="矩形 129"/>
            <p:cNvSpPr/>
            <p:nvPr/>
          </p:nvSpPr>
          <p:spPr>
            <a:xfrm>
              <a:off x="3109088"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12</a:t>
              </a:r>
              <a:endParaRPr lang="zh-CN" altLang="en-US" sz="1000" dirty="0">
                <a:solidFill>
                  <a:schemeClr val="tx2">
                    <a:lumMod val="10000"/>
                  </a:schemeClr>
                </a:solidFill>
              </a:endParaRPr>
            </a:p>
          </p:txBody>
        </p:sp>
        <p:sp>
          <p:nvSpPr>
            <p:cNvPr id="131" name="矩形 130"/>
            <p:cNvSpPr/>
            <p:nvPr/>
          </p:nvSpPr>
          <p:spPr>
            <a:xfrm>
              <a:off x="3434809"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13</a:t>
              </a:r>
              <a:endParaRPr lang="zh-CN" altLang="en-US" sz="1000" dirty="0">
                <a:solidFill>
                  <a:schemeClr val="tx2">
                    <a:lumMod val="10000"/>
                  </a:schemeClr>
                </a:solidFill>
              </a:endParaRPr>
            </a:p>
          </p:txBody>
        </p:sp>
        <p:sp>
          <p:nvSpPr>
            <p:cNvPr id="132" name="矩形 131"/>
            <p:cNvSpPr/>
            <p:nvPr/>
          </p:nvSpPr>
          <p:spPr>
            <a:xfrm>
              <a:off x="3760530"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14</a:t>
              </a:r>
              <a:endParaRPr lang="zh-CN" altLang="en-US" sz="1000" dirty="0">
                <a:solidFill>
                  <a:schemeClr val="tx2">
                    <a:lumMod val="10000"/>
                  </a:schemeClr>
                </a:solidFill>
              </a:endParaRPr>
            </a:p>
          </p:txBody>
        </p:sp>
        <p:sp>
          <p:nvSpPr>
            <p:cNvPr id="133" name="矩形 132"/>
            <p:cNvSpPr/>
            <p:nvPr/>
          </p:nvSpPr>
          <p:spPr>
            <a:xfrm>
              <a:off x="4086251"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15</a:t>
              </a:r>
              <a:endParaRPr lang="zh-CN" altLang="en-US" sz="1000" dirty="0">
                <a:solidFill>
                  <a:schemeClr val="tx2">
                    <a:lumMod val="10000"/>
                  </a:schemeClr>
                </a:solidFill>
              </a:endParaRPr>
            </a:p>
          </p:txBody>
        </p:sp>
        <p:sp>
          <p:nvSpPr>
            <p:cNvPr id="134" name="矩形 133"/>
            <p:cNvSpPr/>
            <p:nvPr/>
          </p:nvSpPr>
          <p:spPr>
            <a:xfrm>
              <a:off x="4411972"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16</a:t>
              </a:r>
              <a:endParaRPr lang="zh-CN" altLang="en-US" sz="1000" dirty="0">
                <a:solidFill>
                  <a:schemeClr val="tx2">
                    <a:lumMod val="10000"/>
                  </a:schemeClr>
                </a:solidFill>
              </a:endParaRPr>
            </a:p>
          </p:txBody>
        </p:sp>
        <p:sp>
          <p:nvSpPr>
            <p:cNvPr id="135" name="矩形 134"/>
            <p:cNvSpPr/>
            <p:nvPr/>
          </p:nvSpPr>
          <p:spPr>
            <a:xfrm>
              <a:off x="4737693"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17</a:t>
              </a:r>
              <a:endParaRPr lang="zh-CN" altLang="en-US" sz="1000" dirty="0">
                <a:solidFill>
                  <a:schemeClr val="tx2">
                    <a:lumMod val="10000"/>
                  </a:schemeClr>
                </a:solidFill>
              </a:endParaRPr>
            </a:p>
          </p:txBody>
        </p:sp>
        <p:sp>
          <p:nvSpPr>
            <p:cNvPr id="136" name="矩形 135"/>
            <p:cNvSpPr/>
            <p:nvPr/>
          </p:nvSpPr>
          <p:spPr>
            <a:xfrm>
              <a:off x="2457646"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10</a:t>
              </a:r>
              <a:endParaRPr lang="zh-CN" altLang="en-US" sz="1000" dirty="0">
                <a:solidFill>
                  <a:schemeClr val="tx2">
                    <a:lumMod val="10000"/>
                  </a:schemeClr>
                </a:solidFill>
              </a:endParaRPr>
            </a:p>
          </p:txBody>
        </p:sp>
        <p:sp>
          <p:nvSpPr>
            <p:cNvPr id="137" name="矩形 136"/>
            <p:cNvSpPr/>
            <p:nvPr/>
          </p:nvSpPr>
          <p:spPr>
            <a:xfrm>
              <a:off x="5389135"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19</a:t>
              </a:r>
              <a:endParaRPr lang="zh-CN" altLang="en-US" sz="1000" dirty="0">
                <a:solidFill>
                  <a:schemeClr val="tx2">
                    <a:lumMod val="10000"/>
                  </a:schemeClr>
                </a:solidFill>
              </a:endParaRPr>
            </a:p>
          </p:txBody>
        </p:sp>
        <p:sp>
          <p:nvSpPr>
            <p:cNvPr id="138" name="矩形 137"/>
            <p:cNvSpPr/>
            <p:nvPr/>
          </p:nvSpPr>
          <p:spPr>
            <a:xfrm>
              <a:off x="5714856"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1a</a:t>
              </a:r>
              <a:endParaRPr lang="zh-CN" altLang="en-US" sz="1000" dirty="0">
                <a:solidFill>
                  <a:schemeClr val="tx2">
                    <a:lumMod val="10000"/>
                  </a:schemeClr>
                </a:solidFill>
              </a:endParaRPr>
            </a:p>
          </p:txBody>
        </p:sp>
        <p:sp>
          <p:nvSpPr>
            <p:cNvPr id="139" name="矩形 138"/>
            <p:cNvSpPr/>
            <p:nvPr/>
          </p:nvSpPr>
          <p:spPr>
            <a:xfrm>
              <a:off x="6040577"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1b</a:t>
              </a:r>
              <a:endParaRPr lang="zh-CN" altLang="en-US" sz="1000" dirty="0">
                <a:solidFill>
                  <a:schemeClr val="tx2">
                    <a:lumMod val="10000"/>
                  </a:schemeClr>
                </a:solidFill>
              </a:endParaRPr>
            </a:p>
          </p:txBody>
        </p:sp>
        <p:sp>
          <p:nvSpPr>
            <p:cNvPr id="140" name="矩形 139"/>
            <p:cNvSpPr/>
            <p:nvPr/>
          </p:nvSpPr>
          <p:spPr>
            <a:xfrm>
              <a:off x="5063414" y="4673597"/>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18</a:t>
              </a:r>
              <a:endParaRPr lang="zh-CN" altLang="en-US" sz="1000" dirty="0">
                <a:solidFill>
                  <a:schemeClr val="tx2">
                    <a:lumMod val="10000"/>
                  </a:schemeClr>
                </a:solidFill>
              </a:endParaRPr>
            </a:p>
          </p:txBody>
        </p:sp>
        <p:sp>
          <p:nvSpPr>
            <p:cNvPr id="141" name="矩形 140"/>
            <p:cNvSpPr/>
            <p:nvPr/>
          </p:nvSpPr>
          <p:spPr>
            <a:xfrm>
              <a:off x="1154762"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1c</a:t>
              </a:r>
              <a:endParaRPr lang="zh-CN" altLang="en-US" sz="1000" dirty="0">
                <a:solidFill>
                  <a:schemeClr val="tx2">
                    <a:lumMod val="10000"/>
                  </a:schemeClr>
                </a:solidFill>
              </a:endParaRPr>
            </a:p>
          </p:txBody>
        </p:sp>
        <p:sp>
          <p:nvSpPr>
            <p:cNvPr id="142" name="矩形 141"/>
            <p:cNvSpPr/>
            <p:nvPr/>
          </p:nvSpPr>
          <p:spPr>
            <a:xfrm>
              <a:off x="1480483"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1d</a:t>
              </a:r>
              <a:endParaRPr lang="zh-CN" altLang="en-US" sz="1000" dirty="0">
                <a:solidFill>
                  <a:schemeClr val="tx2">
                    <a:lumMod val="10000"/>
                  </a:schemeClr>
                </a:solidFill>
              </a:endParaRPr>
            </a:p>
          </p:txBody>
        </p:sp>
        <p:sp>
          <p:nvSpPr>
            <p:cNvPr id="143" name="矩形 142"/>
            <p:cNvSpPr/>
            <p:nvPr/>
          </p:nvSpPr>
          <p:spPr>
            <a:xfrm>
              <a:off x="1806204"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1e</a:t>
              </a:r>
              <a:endParaRPr lang="zh-CN" altLang="en-US" sz="1000" dirty="0">
                <a:solidFill>
                  <a:schemeClr val="tx2">
                    <a:lumMod val="10000"/>
                  </a:schemeClr>
                </a:solidFill>
              </a:endParaRPr>
            </a:p>
          </p:txBody>
        </p:sp>
        <p:sp>
          <p:nvSpPr>
            <p:cNvPr id="144" name="矩形 143"/>
            <p:cNvSpPr/>
            <p:nvPr/>
          </p:nvSpPr>
          <p:spPr>
            <a:xfrm>
              <a:off x="2131925"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1f</a:t>
              </a:r>
              <a:endParaRPr lang="zh-CN" altLang="en-US" sz="1000" dirty="0">
                <a:solidFill>
                  <a:schemeClr val="tx2">
                    <a:lumMod val="10000"/>
                  </a:schemeClr>
                </a:solidFill>
              </a:endParaRPr>
            </a:p>
          </p:txBody>
        </p:sp>
        <p:sp>
          <p:nvSpPr>
            <p:cNvPr id="145" name="矩形 144"/>
            <p:cNvSpPr/>
            <p:nvPr/>
          </p:nvSpPr>
          <p:spPr>
            <a:xfrm>
              <a:off x="2457646"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20</a:t>
              </a:r>
              <a:endParaRPr lang="zh-CN" altLang="en-US" sz="1000" dirty="0">
                <a:solidFill>
                  <a:schemeClr val="tx2">
                    <a:lumMod val="10000"/>
                  </a:schemeClr>
                </a:solidFill>
              </a:endParaRPr>
            </a:p>
          </p:txBody>
        </p:sp>
        <p:sp>
          <p:nvSpPr>
            <p:cNvPr id="146" name="矩形 145"/>
            <p:cNvSpPr/>
            <p:nvPr/>
          </p:nvSpPr>
          <p:spPr>
            <a:xfrm>
              <a:off x="2783367" y="4856458"/>
              <a:ext cx="297149" cy="160003"/>
            </a:xfrm>
            <a:prstGeom prst="rect">
              <a:avLst/>
            </a:prstGeom>
            <a:solidFill>
              <a:schemeClr val="accent6">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smtClean="0">
                  <a:solidFill>
                    <a:schemeClr val="tx2">
                      <a:lumMod val="10000"/>
                    </a:schemeClr>
                  </a:solidFill>
                </a:rPr>
                <a:t>21</a:t>
              </a:r>
              <a:endParaRPr lang="zh-CN" altLang="en-US" sz="1000" dirty="0">
                <a:solidFill>
                  <a:schemeClr val="tx2">
                    <a:lumMod val="10000"/>
                  </a:schemeClr>
                </a:solidFill>
              </a:endParaRPr>
            </a:p>
          </p:txBody>
        </p:sp>
      </p:grpSp>
    </p:spTree>
    <p:extLst>
      <p:ext uri="{BB962C8B-B14F-4D97-AF65-F5344CB8AC3E}">
        <p14:creationId xmlns:p14="http://schemas.microsoft.com/office/powerpoint/2010/main" val="54902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8889E-6 -1.11111E-6 L -0.24965 -0.00046 " pathEditMode="relative" rAng="0" ptsTypes="AA">
                                      <p:cBhvr>
                                        <p:cTn id="6" dur="500" fill="hold"/>
                                        <p:tgtEl>
                                          <p:spTgt spid="4"/>
                                        </p:tgtEl>
                                        <p:attrNameLst>
                                          <p:attrName>ppt_x</p:attrName>
                                          <p:attrName>ppt_y</p:attrName>
                                        </p:attrNameLst>
                                      </p:cBhvr>
                                      <p:rCtr x="-12483" y="-23"/>
                                    </p:animMotion>
                                  </p:childTnLst>
                                </p:cTn>
                              </p:par>
                            </p:childTnLst>
                          </p:cTn>
                        </p:par>
                        <p:par>
                          <p:cTn id="7" fill="hold">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300"/>
                                        <p:tgtEl>
                                          <p:spTgt spid="5"/>
                                        </p:tgtEl>
                                      </p:cBhvr>
                                    </p:animEffect>
                                  </p:childTnLst>
                                </p:cTn>
                              </p:par>
                            </p:childTnLst>
                          </p:cTn>
                        </p:par>
                        <p:par>
                          <p:cTn id="11" fill="hold">
                            <p:stCondLst>
                              <p:cond delay="8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300"/>
                                        <p:tgtEl>
                                          <p:spTgt spid="7"/>
                                        </p:tgtEl>
                                      </p:cBhvr>
                                    </p:animEffect>
                                  </p:childTnLst>
                                </p:cTn>
                              </p:par>
                            </p:childTnLst>
                          </p:cTn>
                        </p:par>
                        <p:par>
                          <p:cTn id="15" fill="hold">
                            <p:stCondLst>
                              <p:cond delay="11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300"/>
                                        <p:tgtEl>
                                          <p:spTgt spid="8"/>
                                        </p:tgtEl>
                                      </p:cBhvr>
                                    </p:animEffect>
                                  </p:childTnLst>
                                </p:cTn>
                              </p:par>
                            </p:childTnLst>
                          </p:cTn>
                        </p:par>
                        <p:par>
                          <p:cTn id="19" fill="hold">
                            <p:stCondLst>
                              <p:cond delay="1400"/>
                            </p:stCondLst>
                            <p:childTnLst>
                              <p:par>
                                <p:cTn id="20" presetID="5" presetClass="entr" presetSubtype="1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8"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303109" y="965544"/>
            <a:ext cx="6705600" cy="704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冒泡排序 </a:t>
            </a:r>
            <a:r>
              <a:rPr kumimoji="1" lang="en-US" altLang="zh-CN" sz="4000" dirty="0" smtClean="0">
                <a:solidFill>
                  <a:schemeClr val="bg1"/>
                </a:solidFill>
                <a:latin typeface="方正喵呜体" panose="02010600010101010101" pitchFamily="2" charset="-122"/>
                <a:ea typeface="方正喵呜体" panose="02010600010101010101" pitchFamily="2" charset="-122"/>
              </a:rPr>
              <a:t>(Bubble Sort)</a:t>
            </a:r>
            <a:endParaRPr kumimoji="1"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70159" y="1815482"/>
            <a:ext cx="8617068" cy="1356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基本方法：设待排序元素序列中的元素个数为 </a:t>
            </a:r>
            <a:r>
              <a:rPr lang="en-US" altLang="zh-CN" sz="2400" i="1" dirty="0" smtClean="0">
                <a:solidFill>
                  <a:schemeClr val="bg1"/>
                </a:solidFill>
                <a:latin typeface="方正喵呜体" panose="02010600010101010101" pitchFamily="2" charset="-122"/>
                <a:ea typeface="方正喵呜体" panose="02010600010101010101" pitchFamily="2" charset="-122"/>
              </a:rPr>
              <a:t>n</a:t>
            </a:r>
            <a:r>
              <a:rPr lang="zh-CN" altLang="en-US" sz="2400" dirty="0" smtClean="0">
                <a:solidFill>
                  <a:schemeClr val="bg1"/>
                </a:solidFill>
                <a:latin typeface="方正喵呜体" panose="02010600010101010101" pitchFamily="2" charset="-122"/>
                <a:ea typeface="方正喵呜体" panose="02010600010101010101" pitchFamily="2" charset="-122"/>
              </a:rPr>
              <a:t>。最多作 </a:t>
            </a:r>
            <a:r>
              <a:rPr lang="en-US" altLang="zh-CN" sz="2400" i="1" dirty="0" smtClean="0">
                <a:solidFill>
                  <a:schemeClr val="bg1"/>
                </a:solidFill>
                <a:latin typeface="方正喵呜体" panose="02010600010101010101" pitchFamily="2" charset="-122"/>
                <a:ea typeface="方正喵呜体" panose="02010600010101010101" pitchFamily="2" charset="-122"/>
              </a:rPr>
              <a:t>n</a:t>
            </a:r>
            <a:r>
              <a:rPr lang="en-US" altLang="zh-CN" sz="2400" dirty="0" smtClean="0">
                <a:solidFill>
                  <a:schemeClr val="bg1"/>
                </a:solidFill>
                <a:latin typeface="方正喵呜体" panose="02010600010101010101" pitchFamily="2" charset="-122"/>
                <a:ea typeface="方正喵呜体" panose="02010600010101010101" pitchFamily="2" charset="-122"/>
              </a:rPr>
              <a:t>-1 </a:t>
            </a:r>
            <a:r>
              <a:rPr lang="zh-CN" altLang="en-US" sz="2400" dirty="0" smtClean="0">
                <a:solidFill>
                  <a:schemeClr val="bg1"/>
                </a:solidFill>
                <a:latin typeface="方正喵呜体" panose="02010600010101010101" pitchFamily="2" charset="-122"/>
                <a:ea typeface="方正喵呜体" panose="02010600010101010101" pitchFamily="2" charset="-122"/>
              </a:rPr>
              <a:t>趟，</a:t>
            </a:r>
            <a:r>
              <a:rPr lang="en-US" altLang="zh-CN" sz="2400" i="1"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=2, </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en-US" altLang="zh-CN" sz="2400" i="1" dirty="0" smtClean="0">
                <a:solidFill>
                  <a:schemeClr val="bg1"/>
                </a:solidFill>
                <a:latin typeface="方正喵呜体" panose="02010600010101010101" pitchFamily="2" charset="-122"/>
                <a:ea typeface="方正喵呜体" panose="02010600010101010101" pitchFamily="2" charset="-122"/>
              </a:rPr>
              <a:t>n</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。在第 </a:t>
            </a:r>
            <a:r>
              <a:rPr lang="en-US" altLang="zh-CN" sz="2400" i="1" dirty="0" err="1" smtClean="0">
                <a:solidFill>
                  <a:schemeClr val="bg1"/>
                </a:solidFill>
                <a:latin typeface="方正喵呜体" panose="02010600010101010101" pitchFamily="2" charset="-122"/>
                <a:ea typeface="方正喵呜体" panose="02010600010101010101" pitchFamily="2" charset="-122"/>
                <a:sym typeface="Symbol" pitchFamily="18" charset="2"/>
              </a:rPr>
              <a:t>i</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趟中从前向后</a:t>
            </a:r>
            <a:r>
              <a:rPr lang="zh-CN" altLang="en-US" sz="2400" dirty="0" smtClean="0">
                <a:solidFill>
                  <a:schemeClr val="bg1"/>
                </a:solidFill>
                <a:latin typeface="方正喵呜体" panose="02010600010101010101" pitchFamily="2" charset="-122"/>
                <a:ea typeface="方正喵呜体" panose="02010600010101010101" pitchFamily="2" charset="-122"/>
              </a:rPr>
              <a:t>，</a:t>
            </a:r>
            <a:r>
              <a:rPr lang="en-US" altLang="zh-CN" sz="2400" i="1" dirty="0" smtClean="0">
                <a:solidFill>
                  <a:schemeClr val="bg1"/>
                </a:solidFill>
                <a:latin typeface="方正喵呜体" panose="02010600010101010101" pitchFamily="2" charset="-122"/>
                <a:ea typeface="方正喵呜体" panose="02010600010101010101" pitchFamily="2" charset="-122"/>
              </a:rPr>
              <a:t>j</a:t>
            </a:r>
            <a:r>
              <a:rPr lang="en-US" altLang="zh-CN" sz="2400" dirty="0" smtClean="0">
                <a:solidFill>
                  <a:schemeClr val="bg1"/>
                </a:solidFill>
                <a:latin typeface="方正喵呜体" panose="02010600010101010101" pitchFamily="2" charset="-122"/>
                <a:ea typeface="方正喵呜体" panose="02010600010101010101" pitchFamily="2" charset="-122"/>
              </a:rPr>
              <a:t> = 1, 2, </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en-US" altLang="zh-CN" sz="2400" i="1" dirty="0" smtClean="0">
                <a:solidFill>
                  <a:schemeClr val="bg1"/>
                </a:solidFill>
                <a:latin typeface="方正喵呜体" panose="02010600010101010101" pitchFamily="2" charset="-122"/>
                <a:ea typeface="方正喵呜体" panose="02010600010101010101" pitchFamily="2" charset="-122"/>
                <a:sym typeface="Symbol" pitchFamily="18" charset="2"/>
              </a:rPr>
              <a:t>n</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2400" i="1" dirty="0" smtClean="0">
                <a:solidFill>
                  <a:schemeClr val="bg1"/>
                </a:solidFill>
                <a:latin typeface="方正喵呜体" panose="02010600010101010101" pitchFamily="2" charset="-122"/>
                <a:ea typeface="方正喵呜体" panose="02010600010101010101" pitchFamily="2" charset="-122"/>
                <a:sym typeface="Symbol" pitchFamily="18" charset="2"/>
              </a:rPr>
              <a:t>i+</a:t>
            </a:r>
            <a:r>
              <a:rPr lang="en-US" altLang="zh-CN" sz="2400" dirty="0" smtClean="0">
                <a:solidFill>
                  <a:schemeClr val="bg1"/>
                </a:solidFill>
                <a:latin typeface="方正喵呜体" panose="02010600010101010101" pitchFamily="2" charset="-122"/>
                <a:ea typeface="方正喵呜体" panose="02010600010101010101" pitchFamily="2" charset="-122"/>
                <a:sym typeface="Symbol" pitchFamily="18" charset="2"/>
              </a:rPr>
              <a:t>1</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，顺次两两</a:t>
            </a:r>
            <a:r>
              <a:rPr lang="zh-CN" altLang="en-US" sz="2400" dirty="0" smtClean="0">
                <a:solidFill>
                  <a:schemeClr val="bg1"/>
                </a:solidFill>
                <a:latin typeface="方正喵呜体" panose="02010600010101010101" pitchFamily="2" charset="-122"/>
                <a:ea typeface="方正喵呜体" panose="02010600010101010101" pitchFamily="2" charset="-122"/>
              </a:rPr>
              <a:t>比较</a:t>
            </a:r>
            <a:r>
              <a:rPr lang="en-US" altLang="zh-CN" sz="2400" dirty="0" smtClean="0">
                <a:solidFill>
                  <a:schemeClr val="bg1"/>
                </a:solidFill>
                <a:latin typeface="方正喵呜体" panose="02010600010101010101" pitchFamily="2" charset="-122"/>
                <a:ea typeface="方正喵呜体" panose="02010600010101010101" pitchFamily="2" charset="-122"/>
              </a:rPr>
              <a:t>V[</a:t>
            </a:r>
            <a:r>
              <a:rPr lang="en-US" altLang="zh-CN" sz="2400" i="1" dirty="0" smtClean="0">
                <a:solidFill>
                  <a:schemeClr val="bg1"/>
                </a:solidFill>
                <a:latin typeface="方正喵呜体" panose="02010600010101010101" pitchFamily="2" charset="-122"/>
                <a:ea typeface="方正喵呜体" panose="02010600010101010101" pitchFamily="2" charset="-122"/>
              </a:rPr>
              <a:t>j</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r.key</a:t>
            </a:r>
            <a:r>
              <a:rPr lang="zh-CN" altLang="en-US" sz="2400" dirty="0" smtClean="0">
                <a:solidFill>
                  <a:schemeClr val="bg1"/>
                </a:solidFill>
                <a:latin typeface="方正喵呜体" panose="02010600010101010101" pitchFamily="2" charset="-122"/>
                <a:ea typeface="方正喵呜体" panose="02010600010101010101" pitchFamily="2" charset="-122"/>
              </a:rPr>
              <a:t>和</a:t>
            </a:r>
            <a:r>
              <a:rPr lang="en-US" altLang="zh-CN" sz="2400" dirty="0" smtClean="0">
                <a:solidFill>
                  <a:schemeClr val="bg1"/>
                </a:solidFill>
                <a:latin typeface="方正喵呜体" panose="02010600010101010101" pitchFamily="2" charset="-122"/>
                <a:ea typeface="方正喵呜体" panose="02010600010101010101" pitchFamily="2" charset="-122"/>
              </a:rPr>
              <a:t>V[</a:t>
            </a:r>
            <a:r>
              <a:rPr lang="en-US" altLang="zh-CN" sz="2400" i="1" dirty="0" smtClean="0">
                <a:solidFill>
                  <a:schemeClr val="bg1"/>
                </a:solidFill>
                <a:latin typeface="方正喵呜体" panose="02010600010101010101" pitchFamily="2" charset="-122"/>
                <a:ea typeface="方正喵呜体" panose="02010600010101010101" pitchFamily="2" charset="-122"/>
              </a:rPr>
              <a:t>j</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en-US" altLang="zh-CN" sz="2400" dirty="0" err="1" smtClean="0">
                <a:solidFill>
                  <a:schemeClr val="bg1"/>
                </a:solidFill>
                <a:latin typeface="方正喵呜体" panose="02010600010101010101" pitchFamily="2" charset="-122"/>
                <a:ea typeface="方正喵呜体" panose="02010600010101010101" pitchFamily="2" charset="-122"/>
              </a:rPr>
              <a:t>r.key</a:t>
            </a:r>
            <a:r>
              <a:rPr lang="zh-CN" altLang="en-US" sz="24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2400" dirty="0" smtClean="0">
                <a:solidFill>
                  <a:schemeClr val="bg1"/>
                </a:solidFill>
                <a:latin typeface="方正喵呜体" panose="02010600010101010101" pitchFamily="2" charset="-122"/>
                <a:ea typeface="方正喵呜体" panose="02010600010101010101" pitchFamily="2" charset="-122"/>
              </a:rPr>
              <a:t>如果发生逆序，则交换。</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693" y="3573722"/>
            <a:ext cx="3810000" cy="2733675"/>
          </a:xfrm>
          <a:prstGeom prst="rect">
            <a:avLst/>
          </a:prstGeom>
        </p:spPr>
      </p:pic>
    </p:spTree>
    <p:extLst>
      <p:ext uri="{BB962C8B-B14F-4D97-AF65-F5344CB8AC3E}">
        <p14:creationId xmlns:p14="http://schemas.microsoft.com/office/powerpoint/2010/main" val="53876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5739" y="1518486"/>
            <a:ext cx="3405673" cy="3970318"/>
          </a:xfrm>
          <a:prstGeom prst="rect">
            <a:avLst/>
          </a:prstGeom>
        </p:spPr>
        <p:txBody>
          <a:bodyPr wrap="square">
            <a:spAutoFit/>
          </a:bodyPr>
          <a:lstStyle/>
          <a:p>
            <a:r>
              <a:rPr lang="zh-CN" altLang="en-US" dirty="0">
                <a:solidFill>
                  <a:schemeClr val="bg1"/>
                </a:solidFill>
              </a:rPr>
              <a:t>void bubble_sort(int a[], int n)</a:t>
            </a:r>
          </a:p>
          <a:p>
            <a:r>
              <a:rPr lang="zh-CN" altLang="en-US" dirty="0">
                <a:solidFill>
                  <a:schemeClr val="bg1"/>
                </a:solidFill>
              </a:rPr>
              <a:t>{</a:t>
            </a:r>
          </a:p>
          <a:p>
            <a:r>
              <a:rPr lang="zh-CN" altLang="en-US" dirty="0">
                <a:solidFill>
                  <a:schemeClr val="bg1"/>
                </a:solidFill>
              </a:rPr>
              <a:t>    int i, j, temp;</a:t>
            </a:r>
          </a:p>
          <a:p>
            <a:r>
              <a:rPr lang="zh-CN" altLang="en-US" dirty="0">
                <a:solidFill>
                  <a:schemeClr val="bg1"/>
                </a:solidFill>
              </a:rPr>
              <a:t>    for (j = 0; j &lt; n - 1; j++)</a:t>
            </a:r>
          </a:p>
          <a:p>
            <a:r>
              <a:rPr lang="zh-CN" altLang="en-US" dirty="0">
                <a:solidFill>
                  <a:schemeClr val="bg1"/>
                </a:solidFill>
              </a:rPr>
              <a:t>        for (i = 0; i &lt; n - 1 - j; i++)</a:t>
            </a:r>
          </a:p>
          <a:p>
            <a:r>
              <a:rPr lang="zh-CN" altLang="en-US" dirty="0">
                <a:solidFill>
                  <a:schemeClr val="bg1"/>
                </a:solidFill>
              </a:rPr>
              <a:t>        {</a:t>
            </a:r>
          </a:p>
          <a:p>
            <a:r>
              <a:rPr lang="zh-CN" altLang="en-US" dirty="0">
                <a:solidFill>
                  <a:schemeClr val="bg1"/>
                </a:solidFill>
              </a:rPr>
              <a:t>            if(a[i] &gt; a[i + 1])</a:t>
            </a:r>
          </a:p>
          <a:p>
            <a:r>
              <a:rPr lang="zh-CN" altLang="en-US" dirty="0">
                <a:solidFill>
                  <a:schemeClr val="bg1"/>
                </a:solidFill>
              </a:rPr>
              <a:t>            {</a:t>
            </a:r>
          </a:p>
          <a:p>
            <a:r>
              <a:rPr lang="zh-CN" altLang="en-US" dirty="0">
                <a:solidFill>
                  <a:schemeClr val="bg1"/>
                </a:solidFill>
              </a:rPr>
              <a:t>                temp = a[i];</a:t>
            </a:r>
          </a:p>
          <a:p>
            <a:r>
              <a:rPr lang="zh-CN" altLang="en-US" dirty="0">
                <a:solidFill>
                  <a:schemeClr val="bg1"/>
                </a:solidFill>
              </a:rPr>
              <a:t>                a[i] = a[i + 1];</a:t>
            </a:r>
          </a:p>
          <a:p>
            <a:r>
              <a:rPr lang="zh-CN" altLang="en-US" dirty="0">
                <a:solidFill>
                  <a:schemeClr val="bg1"/>
                </a:solidFill>
              </a:rPr>
              <a:t>                a[i + 1] = temp;</a:t>
            </a:r>
          </a:p>
          <a:p>
            <a:r>
              <a:rPr lang="zh-CN" altLang="en-US" dirty="0">
                <a:solidFill>
                  <a:schemeClr val="bg1"/>
                </a:solidFill>
              </a:rPr>
              <a:t>            }</a:t>
            </a:r>
          </a:p>
          <a:p>
            <a:r>
              <a:rPr lang="zh-CN" altLang="en-US" dirty="0">
                <a:solidFill>
                  <a:schemeClr val="bg1"/>
                </a:solidFill>
              </a:rPr>
              <a:t>        }</a:t>
            </a:r>
          </a:p>
          <a:p>
            <a:r>
              <a:rPr lang="zh-CN" altLang="en-US" dirty="0">
                <a:solidFill>
                  <a:schemeClr val="bg1"/>
                </a:solidFill>
              </a:rPr>
              <a:t>}</a:t>
            </a:r>
          </a:p>
        </p:txBody>
      </p:sp>
      <p:sp>
        <p:nvSpPr>
          <p:cNvPr id="3" name="矩形 2"/>
          <p:cNvSpPr/>
          <p:nvPr/>
        </p:nvSpPr>
        <p:spPr>
          <a:xfrm>
            <a:off x="5029200" y="1518486"/>
            <a:ext cx="3209731" cy="3970318"/>
          </a:xfrm>
          <a:prstGeom prst="rect">
            <a:avLst/>
          </a:prstGeom>
        </p:spPr>
        <p:txBody>
          <a:bodyPr wrap="square">
            <a:spAutoFit/>
          </a:bodyPr>
          <a:lstStyle/>
          <a:p>
            <a:r>
              <a:rPr lang="zh-CN" altLang="en-US" dirty="0">
                <a:solidFill>
                  <a:schemeClr val="bg1"/>
                </a:solidFill>
              </a:rPr>
              <a:t>void bubble_sort(int a[], int n)</a:t>
            </a:r>
          </a:p>
          <a:p>
            <a:r>
              <a:rPr lang="zh-CN" altLang="en-US" dirty="0">
                <a:solidFill>
                  <a:schemeClr val="bg1"/>
                </a:solidFill>
              </a:rPr>
              <a:t>{</a:t>
            </a:r>
          </a:p>
          <a:p>
            <a:r>
              <a:rPr lang="zh-CN" altLang="en-US" dirty="0">
                <a:solidFill>
                  <a:schemeClr val="bg1"/>
                </a:solidFill>
              </a:rPr>
              <a:t>    int i, j, temp;</a:t>
            </a:r>
          </a:p>
          <a:p>
            <a:r>
              <a:rPr lang="zh-CN" altLang="en-US" dirty="0">
                <a:solidFill>
                  <a:schemeClr val="bg1"/>
                </a:solidFill>
              </a:rPr>
              <a:t>    for (j = 0; j &lt; n - 1; j++)</a:t>
            </a:r>
          </a:p>
          <a:p>
            <a:r>
              <a:rPr lang="zh-CN" altLang="en-US" dirty="0">
                <a:solidFill>
                  <a:schemeClr val="bg1"/>
                </a:solidFill>
              </a:rPr>
              <a:t>        for (i = j+1; i &lt; n - 1; i++)</a:t>
            </a:r>
          </a:p>
          <a:p>
            <a:r>
              <a:rPr lang="zh-CN" altLang="en-US" dirty="0">
                <a:solidFill>
                  <a:schemeClr val="bg1"/>
                </a:solidFill>
              </a:rPr>
              <a:t>        {</a:t>
            </a:r>
          </a:p>
          <a:p>
            <a:r>
              <a:rPr lang="zh-CN" altLang="en-US" dirty="0">
                <a:solidFill>
                  <a:schemeClr val="bg1"/>
                </a:solidFill>
              </a:rPr>
              <a:t>            if(a[i] &lt; a[j])</a:t>
            </a:r>
          </a:p>
          <a:p>
            <a:r>
              <a:rPr lang="zh-CN" altLang="en-US" dirty="0">
                <a:solidFill>
                  <a:schemeClr val="bg1"/>
                </a:solidFill>
              </a:rPr>
              <a:t>            {</a:t>
            </a:r>
          </a:p>
          <a:p>
            <a:r>
              <a:rPr lang="zh-CN" altLang="en-US" dirty="0">
                <a:solidFill>
                  <a:schemeClr val="bg1"/>
                </a:solidFill>
              </a:rPr>
              <a:t>                temp = a[j];</a:t>
            </a:r>
          </a:p>
          <a:p>
            <a:r>
              <a:rPr lang="zh-CN" altLang="en-US" dirty="0">
                <a:solidFill>
                  <a:schemeClr val="bg1"/>
                </a:solidFill>
              </a:rPr>
              <a:t>                a[j] = a[i];</a:t>
            </a:r>
          </a:p>
          <a:p>
            <a:r>
              <a:rPr lang="zh-CN" altLang="en-US" dirty="0">
                <a:solidFill>
                  <a:schemeClr val="bg1"/>
                </a:solidFill>
              </a:rPr>
              <a:t>                a[j] = temp;</a:t>
            </a:r>
          </a:p>
          <a:p>
            <a:r>
              <a:rPr lang="zh-CN" altLang="en-US" dirty="0">
                <a:solidFill>
                  <a:schemeClr val="bg1"/>
                </a:solidFill>
              </a:rPr>
              <a:t>            }</a:t>
            </a:r>
          </a:p>
          <a:p>
            <a:r>
              <a:rPr lang="zh-CN" altLang="en-US" dirty="0">
                <a:solidFill>
                  <a:schemeClr val="bg1"/>
                </a:solidFill>
              </a:rPr>
              <a:t>        }</a:t>
            </a:r>
          </a:p>
          <a:p>
            <a:r>
              <a:rPr lang="zh-CN" altLang="en-US" dirty="0">
                <a:solidFill>
                  <a:schemeClr val="bg1"/>
                </a:solidFill>
              </a:rPr>
              <a:t>}</a:t>
            </a:r>
          </a:p>
        </p:txBody>
      </p:sp>
    </p:spTree>
    <p:extLst>
      <p:ext uri="{BB962C8B-B14F-4D97-AF65-F5344CB8AC3E}">
        <p14:creationId xmlns:p14="http://schemas.microsoft.com/office/powerpoint/2010/main" val="28499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28198" y="233265"/>
            <a:ext cx="5449680" cy="6401079"/>
          </a:xfrm>
          <a:prstGeom prst="rect">
            <a:avLst/>
          </a:prstGeom>
        </p:spPr>
      </p:pic>
    </p:spTree>
    <p:extLst>
      <p:ext uri="{BB962C8B-B14F-4D97-AF65-F5344CB8AC3E}">
        <p14:creationId xmlns:p14="http://schemas.microsoft.com/office/powerpoint/2010/main" val="30093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457200" y="544473"/>
            <a:ext cx="7520473" cy="5872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5000"/>
              </a:lnSpc>
              <a:spcBef>
                <a:spcPct val="5000"/>
              </a:spcBef>
              <a:buFont typeface="Wingdings" pitchFamily="2" charset="2"/>
              <a:buNone/>
            </a:pPr>
            <a:r>
              <a:rPr kumimoji="1" lang="zh-CN" altLang="en-US" sz="3600" dirty="0" smtClean="0">
                <a:solidFill>
                  <a:schemeClr val="bg1"/>
                </a:solidFill>
                <a:latin typeface="方正喵呜体" panose="02010600010101010101" pitchFamily="2" charset="-122"/>
                <a:ea typeface="方正喵呜体" panose="02010600010101010101" pitchFamily="2" charset="-122"/>
              </a:rPr>
              <a:t>算法分析</a:t>
            </a:r>
          </a:p>
          <a:p>
            <a:pPr>
              <a:lnSpc>
                <a:spcPct val="105000"/>
              </a:lnSpc>
              <a:spcBef>
                <a:spcPct val="15000"/>
              </a:spcBef>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“正序”序列，只需要</a:t>
            </a:r>
            <a:r>
              <a:rPr lang="en-US" altLang="zh-CN" sz="2400" dirty="0" smtClean="0">
                <a:solidFill>
                  <a:schemeClr val="bg1"/>
                </a:solidFill>
                <a:latin typeface="方正喵呜体" panose="02010600010101010101" pitchFamily="2" charset="-122"/>
                <a:ea typeface="方正喵呜体" panose="02010600010101010101" pitchFamily="2" charset="-122"/>
              </a:rPr>
              <a:t>n-1</a:t>
            </a:r>
            <a:r>
              <a:rPr lang="zh-CN" altLang="en-US" sz="2400" dirty="0" smtClean="0">
                <a:solidFill>
                  <a:schemeClr val="bg1"/>
                </a:solidFill>
                <a:latin typeface="方正喵呜体" panose="02010600010101010101" pitchFamily="2" charset="-122"/>
                <a:ea typeface="方正喵呜体" panose="02010600010101010101" pitchFamily="2" charset="-122"/>
              </a:rPr>
              <a:t>次比较。</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“逆序”序列，需要</a:t>
            </a:r>
            <a:r>
              <a:rPr lang="en-US" altLang="zh-CN" sz="2400" dirty="0" smtClean="0">
                <a:solidFill>
                  <a:schemeClr val="bg1"/>
                </a:solidFill>
                <a:latin typeface="方正喵呜体" panose="02010600010101010101" pitchFamily="2" charset="-122"/>
                <a:ea typeface="方正喵呜体" panose="02010600010101010101" pitchFamily="2" charset="-122"/>
              </a:rPr>
              <a:t>n-1</a:t>
            </a:r>
            <a:r>
              <a:rPr lang="zh-CN" altLang="en-US" sz="2400" dirty="0" smtClean="0">
                <a:solidFill>
                  <a:schemeClr val="bg1"/>
                </a:solidFill>
                <a:latin typeface="方正喵呜体" panose="02010600010101010101" pitchFamily="2" charset="-122"/>
                <a:ea typeface="方正喵呜体" panose="02010600010101010101" pitchFamily="2" charset="-122"/>
              </a:rPr>
              <a:t>趟排序，需进行</a:t>
            </a:r>
            <a:r>
              <a:rPr lang="en-US" altLang="zh-CN" sz="2400" dirty="0" smtClean="0">
                <a:solidFill>
                  <a:schemeClr val="bg1"/>
                </a:solidFill>
                <a:latin typeface="方正喵呜体" panose="02010600010101010101" pitchFamily="2" charset="-122"/>
                <a:ea typeface="方正喵呜体" panose="02010600010101010101" pitchFamily="2" charset="-122"/>
              </a:rPr>
              <a:t/>
            </a:r>
            <a:br>
              <a:rPr lang="en-US" altLang="zh-CN" sz="2400" dirty="0" smtClean="0">
                <a:solidFill>
                  <a:schemeClr val="bg1"/>
                </a:solidFill>
                <a:latin typeface="方正喵呜体" panose="02010600010101010101" pitchFamily="2" charset="-122"/>
                <a:ea typeface="方正喵呜体" panose="02010600010101010101" pitchFamily="2" charset="-122"/>
              </a:rPr>
            </a:br>
            <a:r>
              <a:rPr lang="en-US" altLang="zh-CN" sz="2400" dirty="0" smtClean="0">
                <a:solidFill>
                  <a:schemeClr val="bg1"/>
                </a:solidFill>
                <a:latin typeface="方正喵呜体" panose="02010600010101010101" pitchFamily="2" charset="-122"/>
                <a:ea typeface="方正喵呜体" panose="02010600010101010101" pitchFamily="2" charset="-122"/>
              </a:rPr>
              <a:t/>
            </a:r>
            <a:br>
              <a:rPr lang="en-US" altLang="zh-CN" sz="2400" dirty="0" smtClean="0">
                <a:solidFill>
                  <a:schemeClr val="bg1"/>
                </a:solidFill>
                <a:latin typeface="方正喵呜体" panose="02010600010101010101" pitchFamily="2" charset="-122"/>
                <a:ea typeface="方正喵呜体" panose="02010600010101010101" pitchFamily="2" charset="-122"/>
              </a:rPr>
            </a:br>
            <a:r>
              <a:rPr lang="en-US" altLang="zh-CN" sz="2400" dirty="0" smtClean="0">
                <a:solidFill>
                  <a:schemeClr val="bg1"/>
                </a:solidFill>
                <a:latin typeface="方正喵呜体" panose="02010600010101010101" pitchFamily="2" charset="-122"/>
                <a:ea typeface="方正喵呜体" panose="02010600010101010101" pitchFamily="2" charset="-122"/>
              </a:rPr>
              <a:t/>
            </a:r>
            <a:br>
              <a:rPr lang="en-US" altLang="zh-CN" sz="2400" dirty="0" smtClean="0">
                <a:solidFill>
                  <a:schemeClr val="bg1"/>
                </a:solidFill>
                <a:latin typeface="方正喵呜体" panose="02010600010101010101" pitchFamily="2" charset="-122"/>
                <a:ea typeface="方正喵呜体" panose="02010600010101010101" pitchFamily="2" charset="-122"/>
              </a:rPr>
            </a:br>
            <a:r>
              <a:rPr lang="en-US" altLang="zh-CN" sz="2400" dirty="0" smtClean="0">
                <a:solidFill>
                  <a:schemeClr val="bg1"/>
                </a:solidFill>
                <a:latin typeface="方正喵呜体" panose="02010600010101010101" pitchFamily="2" charset="-122"/>
                <a:ea typeface="方正喵呜体" panose="02010600010101010101" pitchFamily="2" charset="-122"/>
              </a:rPr>
              <a:t/>
            </a:r>
            <a:br>
              <a:rPr lang="en-US" altLang="zh-CN" sz="2400" dirty="0" smtClean="0">
                <a:solidFill>
                  <a:schemeClr val="bg1"/>
                </a:solidFill>
                <a:latin typeface="方正喵呜体" panose="02010600010101010101" pitchFamily="2" charset="-122"/>
                <a:ea typeface="方正喵呜体" panose="02010600010101010101" pitchFamily="2" charset="-122"/>
              </a:rPr>
            </a:br>
            <a:r>
              <a:rPr lang="zh-CN" altLang="en-US" sz="2400" dirty="0" smtClean="0">
                <a:solidFill>
                  <a:schemeClr val="bg1"/>
                </a:solidFill>
                <a:latin typeface="方正喵呜体" panose="02010600010101010101" pitchFamily="2" charset="-122"/>
                <a:ea typeface="方正喵呜体" panose="02010600010101010101" pitchFamily="2" charset="-122"/>
              </a:rPr>
              <a:t>次比较和等数量级的记录移动（</a:t>
            </a:r>
            <a:r>
              <a:rPr lang="en-US" altLang="zh-CN" sz="2400" dirty="0" smtClean="0">
                <a:solidFill>
                  <a:schemeClr val="bg1"/>
                </a:solidFill>
                <a:latin typeface="方正喵呜体" panose="02010600010101010101" pitchFamily="2" charset="-122"/>
                <a:ea typeface="方正喵呜体" panose="02010600010101010101" pitchFamily="2" charset="-122"/>
              </a:rPr>
              <a:t>3</a:t>
            </a:r>
            <a:r>
              <a:rPr lang="zh-CN" altLang="en-US" sz="2400" dirty="0" smtClean="0">
                <a:solidFill>
                  <a:schemeClr val="bg1"/>
                </a:solidFill>
                <a:latin typeface="方正喵呜体" panose="02010600010101010101" pitchFamily="2" charset="-122"/>
                <a:ea typeface="方正喵呜体" panose="02010600010101010101" pitchFamily="2" charset="-122"/>
              </a:rPr>
              <a:t>倍），总的时间复杂度为</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en-US" altLang="zh-CN" sz="2400" baseline="30000" dirty="0" smtClean="0">
                <a:solidFill>
                  <a:schemeClr val="bg1"/>
                </a:solidFill>
                <a:latin typeface="方正喵呜体" panose="02010600010101010101" pitchFamily="2" charset="-122"/>
                <a:ea typeface="方正喵呜体" panose="02010600010101010101" pitchFamily="2" charset="-122"/>
              </a:rPr>
              <a:t>2</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起泡排序需要一个附加元素以实现元素值的对换。起泡排序是一个稳定的排序方法。</a:t>
            </a:r>
          </a:p>
          <a:p>
            <a:pPr>
              <a:lnSpc>
                <a:spcPct val="105000"/>
              </a:lnSpc>
              <a:spcBef>
                <a:spcPct val="15000"/>
              </a:spcBef>
              <a:buClr>
                <a:schemeClr val="tx1"/>
              </a:buClr>
              <a:buSzPct val="50000"/>
            </a:pPr>
            <a:endParaRPr lang="en-US" altLang="zh-CN" sz="2400" dirty="0" smtClean="0">
              <a:solidFill>
                <a:schemeClr val="bg1"/>
              </a:solidFill>
              <a:latin typeface="方正喵呜体" panose="02010600010101010101" pitchFamily="2" charset="-122"/>
              <a:ea typeface="方正喵呜体" panose="02010600010101010101" pitchFamily="2" charset="-122"/>
            </a:endParaRPr>
          </a:p>
        </p:txBody>
      </p:sp>
      <p:grpSp>
        <p:nvGrpSpPr>
          <p:cNvPr id="3" name="Group 4"/>
          <p:cNvGrpSpPr>
            <a:grpSpLocks/>
          </p:cNvGrpSpPr>
          <p:nvPr/>
        </p:nvGrpSpPr>
        <p:grpSpPr bwMode="auto">
          <a:xfrm>
            <a:off x="2636846" y="2499118"/>
            <a:ext cx="2794000" cy="1076326"/>
            <a:chOff x="538" y="2606"/>
            <a:chExt cx="1760" cy="678"/>
          </a:xfrm>
        </p:grpSpPr>
        <p:sp>
          <p:nvSpPr>
            <p:cNvPr id="4" name="Rectangle 5"/>
            <p:cNvSpPr>
              <a:spLocks noChangeArrowheads="1"/>
            </p:cNvSpPr>
            <p:nvPr/>
          </p:nvSpPr>
          <p:spPr bwMode="auto">
            <a:xfrm>
              <a:off x="576" y="2744"/>
              <a:ext cx="172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4000" dirty="0" smtClean="0">
                  <a:solidFill>
                    <a:schemeClr val="bg1"/>
                  </a:solidFill>
                </a:rPr>
                <a:t>∑</a:t>
              </a:r>
              <a:r>
                <a:rPr lang="en-US" altLang="zh-CN" sz="2800" dirty="0" smtClean="0">
                  <a:solidFill>
                    <a:schemeClr val="bg1"/>
                  </a:solidFill>
                </a:rPr>
                <a:t> (i-1) = n(n-1)/2</a:t>
              </a:r>
              <a:endParaRPr lang="en-US" altLang="zh-CN" sz="2800" dirty="0">
                <a:solidFill>
                  <a:schemeClr val="bg1"/>
                </a:solidFill>
              </a:endParaRPr>
            </a:p>
          </p:txBody>
        </p:sp>
        <p:sp>
          <p:nvSpPr>
            <p:cNvPr id="5" name="Rectangle 6"/>
            <p:cNvSpPr>
              <a:spLocks noChangeArrowheads="1"/>
            </p:cNvSpPr>
            <p:nvPr/>
          </p:nvSpPr>
          <p:spPr bwMode="auto">
            <a:xfrm>
              <a:off x="538" y="3080"/>
              <a:ext cx="3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err="1" smtClean="0">
                  <a:solidFill>
                    <a:schemeClr val="bg1"/>
                  </a:solidFill>
                </a:rPr>
                <a:t>i</a:t>
              </a:r>
              <a:r>
                <a:rPr lang="en-US" altLang="zh-CN" dirty="0" smtClean="0">
                  <a:solidFill>
                    <a:schemeClr val="bg1"/>
                  </a:solidFill>
                </a:rPr>
                <a:t>=2</a:t>
              </a:r>
              <a:endParaRPr lang="en-US" altLang="zh-CN" dirty="0">
                <a:solidFill>
                  <a:schemeClr val="bg1"/>
                </a:solidFill>
              </a:endParaRPr>
            </a:p>
          </p:txBody>
        </p:sp>
        <p:sp>
          <p:nvSpPr>
            <p:cNvPr id="6" name="Rectangle 7"/>
            <p:cNvSpPr>
              <a:spLocks noChangeArrowheads="1"/>
            </p:cNvSpPr>
            <p:nvPr/>
          </p:nvSpPr>
          <p:spPr bwMode="auto">
            <a:xfrm>
              <a:off x="628" y="2606"/>
              <a:ext cx="182"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chemeClr val="bg1"/>
                  </a:solidFill>
                </a:rPr>
                <a:t>n</a:t>
              </a:r>
            </a:p>
          </p:txBody>
        </p:sp>
      </p:grpSp>
    </p:spTree>
    <p:extLst>
      <p:ext uri="{BB962C8B-B14F-4D97-AF65-F5344CB8AC3E}">
        <p14:creationId xmlns:p14="http://schemas.microsoft.com/office/powerpoint/2010/main" val="171647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15256" y="419877"/>
            <a:ext cx="5970587" cy="11160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快速排序 </a:t>
            </a:r>
            <a:r>
              <a:rPr lang="en-US" altLang="zh-CN" sz="4000" smtClean="0">
                <a:solidFill>
                  <a:schemeClr val="bg1"/>
                </a:solidFill>
                <a:latin typeface="方正喵呜体" panose="02010600010101010101" pitchFamily="2" charset="-122"/>
                <a:ea typeface="方正喵呜体" panose="02010600010101010101" pitchFamily="2" charset="-122"/>
              </a:rPr>
              <a:t>(Quick Sort)</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19866" y="1512045"/>
            <a:ext cx="8255000" cy="508796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15000"/>
              </a:spcBef>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基本思想是任取待排序元素序列中的某个元素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例如取第一个元素</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作为</a:t>
            </a:r>
            <a:r>
              <a:rPr lang="zh-CN" altLang="en-US" sz="3000" dirty="0" smtClean="0">
                <a:solidFill>
                  <a:srgbClr val="2959F3"/>
                </a:solidFill>
                <a:latin typeface="方正喵呜体" panose="02010600010101010101" pitchFamily="2" charset="-122"/>
                <a:ea typeface="方正喵呜体" panose="02010600010101010101" pitchFamily="2" charset="-122"/>
              </a:rPr>
              <a:t>枢轴</a:t>
            </a:r>
            <a:r>
              <a:rPr lang="zh-CN" altLang="en-US" sz="3000" dirty="0" smtClean="0">
                <a:solidFill>
                  <a:schemeClr val="bg1"/>
                </a:solidFill>
                <a:latin typeface="方正喵呜体" panose="02010600010101010101" pitchFamily="2" charset="-122"/>
                <a:ea typeface="方正喵呜体" panose="02010600010101010101" pitchFamily="2" charset="-122"/>
              </a:rPr>
              <a:t>，按照该元素的关键字大小，将整个元素序列划分为左右两个子序列：</a:t>
            </a:r>
          </a:p>
          <a:p>
            <a:pPr lvl="1">
              <a:lnSpc>
                <a:spcPct val="110000"/>
              </a:lnSpc>
              <a:spcBef>
                <a:spcPct val="15000"/>
              </a:spcBef>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左侧子序列中所有元素的关键字都小于或等于基准元素的关键字  </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lvl="1">
              <a:lnSpc>
                <a:spcPct val="105000"/>
              </a:lnSpc>
              <a:buClr>
                <a:schemeClr val="tx1"/>
              </a:buClr>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右侧子序列中所有元素的关键字都大于基准元素的关键字</a:t>
            </a:r>
          </a:p>
          <a:p>
            <a:pPr>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基准元素则排在这两个子序列中间</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这也是该元素最终应安放的位置</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a:t>
            </a:r>
          </a:p>
          <a:p>
            <a:pPr>
              <a:lnSpc>
                <a:spcPct val="105000"/>
              </a:lnSpc>
              <a:buClr>
                <a:schemeClr val="tx1"/>
              </a:buClr>
              <a:buSzPct val="50000"/>
            </a:pPr>
            <a:r>
              <a:rPr lang="zh-CN" altLang="en-US" dirty="0" smtClean="0">
                <a:solidFill>
                  <a:schemeClr val="bg1"/>
                </a:solidFill>
                <a:latin typeface="方正喵呜体" panose="02010600010101010101" pitchFamily="2" charset="-122"/>
                <a:ea typeface="方正喵呜体" panose="02010600010101010101" pitchFamily="2" charset="-122"/>
              </a:rPr>
              <a:t>然后分别对这两个子序列重复施行上述方法，直到所有的元素都排在相应位置上为止。</a:t>
            </a:r>
          </a:p>
          <a:p>
            <a:pPr lvl="1">
              <a:lnSpc>
                <a:spcPct val="110000"/>
              </a:lnSpc>
              <a:spcBef>
                <a:spcPct val="15000"/>
              </a:spcBef>
              <a:buClr>
                <a:schemeClr val="tx1"/>
              </a:buClr>
              <a:buSzPct val="50000"/>
              <a:buFont typeface="Wingdings" pitchFamily="2" charset="2"/>
              <a:buChar char="u"/>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616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7118" y="1542099"/>
            <a:ext cx="7931021" cy="3970318"/>
          </a:xfrm>
          <a:prstGeom prst="rect">
            <a:avLst/>
          </a:prstGeom>
        </p:spPr>
        <p:txBody>
          <a:bodyPr wrap="square">
            <a:spAutoFit/>
          </a:bodyPr>
          <a:lstStyle/>
          <a:p>
            <a:r>
              <a:rPr lang="en-US" altLang="zh-CN" sz="2800" dirty="0">
                <a:solidFill>
                  <a:srgbClr val="333333"/>
                </a:solidFill>
                <a:latin typeface="方正喵呜体" panose="02010600010101010101" pitchFamily="2" charset="-122"/>
                <a:ea typeface="方正喵呜体" panose="02010600010101010101" pitchFamily="2" charset="-122"/>
              </a:rPr>
              <a:t>1</a:t>
            </a:r>
            <a:r>
              <a:rPr lang="zh-CN" altLang="en-US" sz="2800" dirty="0">
                <a:solidFill>
                  <a:srgbClr val="333333"/>
                </a:solidFill>
                <a:latin typeface="方正喵呜体" panose="02010600010101010101" pitchFamily="2" charset="-122"/>
                <a:ea typeface="方正喵呜体" panose="02010600010101010101" pitchFamily="2" charset="-122"/>
              </a:rPr>
              <a:t>）设置两个变量</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zh-CN" altLang="en-US" sz="2800" dirty="0">
                <a:solidFill>
                  <a:srgbClr val="333333"/>
                </a:solidFill>
                <a:latin typeface="方正喵呜体" panose="02010600010101010101" pitchFamily="2" charset="-122"/>
                <a:ea typeface="方正喵呜体" panose="02010600010101010101" pitchFamily="2" charset="-122"/>
              </a:rPr>
              <a:t>、</a:t>
            </a:r>
            <a:r>
              <a:rPr lang="en-US" altLang="zh-CN" sz="2800" dirty="0">
                <a:solidFill>
                  <a:srgbClr val="333333"/>
                </a:solidFill>
                <a:latin typeface="方正喵呜体" panose="02010600010101010101" pitchFamily="2" charset="-122"/>
                <a:ea typeface="方正喵呜体" panose="02010600010101010101" pitchFamily="2" charset="-122"/>
              </a:rPr>
              <a:t>j</a:t>
            </a:r>
            <a:r>
              <a:rPr lang="zh-CN" altLang="en-US" sz="2800" dirty="0">
                <a:solidFill>
                  <a:srgbClr val="333333"/>
                </a:solidFill>
                <a:latin typeface="方正喵呜体" panose="02010600010101010101" pitchFamily="2" charset="-122"/>
                <a:ea typeface="方正喵呜体" panose="02010600010101010101" pitchFamily="2" charset="-122"/>
              </a:rPr>
              <a:t>，</a:t>
            </a:r>
            <a:r>
              <a:rPr lang="zh-CN" altLang="en-US" sz="2800" dirty="0">
                <a:solidFill>
                  <a:srgbClr val="136EC2"/>
                </a:solidFill>
                <a:latin typeface="方正喵呜体" panose="02010600010101010101" pitchFamily="2" charset="-122"/>
                <a:ea typeface="方正喵呜体" panose="02010600010101010101" pitchFamily="2" charset="-122"/>
                <a:hlinkClick r:id="rId2"/>
              </a:rPr>
              <a:t>排序</a:t>
            </a:r>
            <a:r>
              <a:rPr lang="zh-CN" altLang="en-US" sz="2800" dirty="0">
                <a:solidFill>
                  <a:srgbClr val="333333"/>
                </a:solidFill>
                <a:latin typeface="方正喵呜体" panose="02010600010101010101" pitchFamily="2" charset="-122"/>
                <a:ea typeface="方正喵呜体" panose="02010600010101010101" pitchFamily="2" charset="-122"/>
              </a:rPr>
              <a:t>开始的时候：</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=0</a:t>
            </a:r>
            <a:r>
              <a:rPr lang="zh-CN" altLang="en-US" sz="2800" dirty="0">
                <a:solidFill>
                  <a:srgbClr val="333333"/>
                </a:solidFill>
                <a:latin typeface="方正喵呜体" panose="02010600010101010101" pitchFamily="2" charset="-122"/>
                <a:ea typeface="方正喵呜体" panose="02010600010101010101" pitchFamily="2" charset="-122"/>
              </a:rPr>
              <a:t>，</a:t>
            </a:r>
            <a:r>
              <a:rPr lang="en-US" altLang="zh-CN" sz="2800" dirty="0">
                <a:solidFill>
                  <a:srgbClr val="333333"/>
                </a:solidFill>
                <a:latin typeface="方正喵呜体" panose="02010600010101010101" pitchFamily="2" charset="-122"/>
                <a:ea typeface="方正喵呜体" panose="02010600010101010101" pitchFamily="2" charset="-122"/>
              </a:rPr>
              <a:t>j=N-1</a:t>
            </a:r>
            <a:r>
              <a:rPr lang="zh-CN" altLang="en-US" sz="2800" dirty="0">
                <a:solidFill>
                  <a:srgbClr val="333333"/>
                </a:solidFill>
                <a:latin typeface="方正喵呜体" panose="02010600010101010101" pitchFamily="2" charset="-122"/>
                <a:ea typeface="方正喵呜体" panose="02010600010101010101" pitchFamily="2" charset="-122"/>
              </a:rPr>
              <a:t>；</a:t>
            </a:r>
          </a:p>
          <a:p>
            <a:r>
              <a:rPr lang="en-US" altLang="zh-CN" sz="2800" dirty="0">
                <a:solidFill>
                  <a:srgbClr val="333333"/>
                </a:solidFill>
                <a:latin typeface="方正喵呜体" panose="02010600010101010101" pitchFamily="2" charset="-122"/>
                <a:ea typeface="方正喵呜体" panose="02010600010101010101" pitchFamily="2" charset="-122"/>
              </a:rPr>
              <a:t>2</a:t>
            </a:r>
            <a:r>
              <a:rPr lang="zh-CN" altLang="en-US" sz="2800" dirty="0">
                <a:solidFill>
                  <a:srgbClr val="333333"/>
                </a:solidFill>
                <a:latin typeface="方正喵呜体" panose="02010600010101010101" pitchFamily="2" charset="-122"/>
                <a:ea typeface="方正喵呜体" panose="02010600010101010101" pitchFamily="2" charset="-122"/>
              </a:rPr>
              <a:t>）以第一个数组元素作为关键数据，赋值给</a:t>
            </a:r>
            <a:r>
              <a:rPr lang="en-US" altLang="zh-CN" sz="2800" dirty="0">
                <a:solidFill>
                  <a:srgbClr val="333333"/>
                </a:solidFill>
                <a:latin typeface="方正喵呜体" panose="02010600010101010101" pitchFamily="2" charset="-122"/>
                <a:ea typeface="方正喵呜体" panose="02010600010101010101" pitchFamily="2" charset="-122"/>
              </a:rPr>
              <a:t>key</a:t>
            </a:r>
            <a:r>
              <a:rPr lang="zh-CN" altLang="en-US" sz="2800" dirty="0">
                <a:solidFill>
                  <a:srgbClr val="333333"/>
                </a:solidFill>
                <a:latin typeface="方正喵呜体" panose="02010600010101010101" pitchFamily="2" charset="-122"/>
                <a:ea typeface="方正喵呜体" panose="02010600010101010101" pitchFamily="2" charset="-122"/>
              </a:rPr>
              <a:t>，即</a:t>
            </a:r>
            <a:r>
              <a:rPr lang="en-US" altLang="zh-CN" sz="2800" dirty="0">
                <a:solidFill>
                  <a:srgbClr val="333333"/>
                </a:solidFill>
                <a:latin typeface="方正喵呜体" panose="02010600010101010101" pitchFamily="2" charset="-122"/>
                <a:ea typeface="方正喵呜体" panose="02010600010101010101" pitchFamily="2" charset="-122"/>
              </a:rPr>
              <a:t>key=A[0]</a:t>
            </a:r>
            <a:r>
              <a:rPr lang="zh-CN" altLang="en-US" sz="2800" dirty="0">
                <a:solidFill>
                  <a:srgbClr val="333333"/>
                </a:solidFill>
                <a:latin typeface="方正喵呜体" panose="02010600010101010101" pitchFamily="2" charset="-122"/>
                <a:ea typeface="方正喵呜体" panose="02010600010101010101" pitchFamily="2" charset="-122"/>
              </a:rPr>
              <a:t>；</a:t>
            </a:r>
          </a:p>
          <a:p>
            <a:r>
              <a:rPr lang="en-US" altLang="zh-CN" sz="2800" dirty="0">
                <a:solidFill>
                  <a:srgbClr val="333333"/>
                </a:solidFill>
                <a:latin typeface="方正喵呜体" panose="02010600010101010101" pitchFamily="2" charset="-122"/>
                <a:ea typeface="方正喵呜体" panose="02010600010101010101" pitchFamily="2" charset="-122"/>
              </a:rPr>
              <a:t>3</a:t>
            </a:r>
            <a:r>
              <a:rPr lang="zh-CN" altLang="en-US" sz="2800" dirty="0">
                <a:solidFill>
                  <a:srgbClr val="333333"/>
                </a:solidFill>
                <a:latin typeface="方正喵呜体" panose="02010600010101010101" pitchFamily="2" charset="-122"/>
                <a:ea typeface="方正喵呜体" panose="02010600010101010101" pitchFamily="2" charset="-122"/>
              </a:rPr>
              <a:t>）从</a:t>
            </a:r>
            <a:r>
              <a:rPr lang="en-US" altLang="zh-CN" sz="2800" dirty="0">
                <a:solidFill>
                  <a:srgbClr val="333333"/>
                </a:solidFill>
                <a:latin typeface="方正喵呜体" panose="02010600010101010101" pitchFamily="2" charset="-122"/>
                <a:ea typeface="方正喵呜体" panose="02010600010101010101" pitchFamily="2" charset="-122"/>
              </a:rPr>
              <a:t>j</a:t>
            </a:r>
            <a:r>
              <a:rPr lang="zh-CN" altLang="en-US" sz="2800" dirty="0">
                <a:solidFill>
                  <a:srgbClr val="333333"/>
                </a:solidFill>
                <a:latin typeface="方正喵呜体" panose="02010600010101010101" pitchFamily="2" charset="-122"/>
                <a:ea typeface="方正喵呜体" panose="02010600010101010101" pitchFamily="2" charset="-122"/>
              </a:rPr>
              <a:t>开始向前搜索，即由后开始向前搜索</a:t>
            </a:r>
            <a:r>
              <a:rPr lang="en-US" altLang="zh-CN" sz="2800" dirty="0">
                <a:solidFill>
                  <a:srgbClr val="333333"/>
                </a:solidFill>
                <a:latin typeface="方正喵呜体" panose="02010600010101010101" pitchFamily="2" charset="-122"/>
                <a:ea typeface="方正喵呜体" panose="02010600010101010101" pitchFamily="2" charset="-122"/>
              </a:rPr>
              <a:t>(j--)</a:t>
            </a:r>
            <a:r>
              <a:rPr lang="zh-CN" altLang="en-US" sz="2800" dirty="0">
                <a:solidFill>
                  <a:srgbClr val="333333"/>
                </a:solidFill>
                <a:latin typeface="方正喵呜体" panose="02010600010101010101" pitchFamily="2" charset="-122"/>
                <a:ea typeface="方正喵呜体" panose="02010600010101010101" pitchFamily="2" charset="-122"/>
              </a:rPr>
              <a:t>，找到第一个小于</a:t>
            </a:r>
            <a:r>
              <a:rPr lang="en-US" altLang="zh-CN" sz="2800" dirty="0">
                <a:solidFill>
                  <a:srgbClr val="333333"/>
                </a:solidFill>
                <a:latin typeface="方正喵呜体" panose="02010600010101010101" pitchFamily="2" charset="-122"/>
                <a:ea typeface="方正喵呜体" panose="02010600010101010101" pitchFamily="2" charset="-122"/>
              </a:rPr>
              <a:t>key</a:t>
            </a:r>
            <a:r>
              <a:rPr lang="zh-CN" altLang="en-US" sz="2800" dirty="0">
                <a:solidFill>
                  <a:srgbClr val="333333"/>
                </a:solidFill>
                <a:latin typeface="方正喵呜体" panose="02010600010101010101" pitchFamily="2" charset="-122"/>
                <a:ea typeface="方正喵呜体" panose="02010600010101010101" pitchFamily="2" charset="-122"/>
              </a:rPr>
              <a:t>的值</a:t>
            </a:r>
            <a:r>
              <a:rPr lang="en-US" altLang="zh-CN" sz="2800" dirty="0">
                <a:solidFill>
                  <a:srgbClr val="333333"/>
                </a:solidFill>
                <a:latin typeface="方正喵呜体" panose="02010600010101010101" pitchFamily="2" charset="-122"/>
                <a:ea typeface="方正喵呜体" panose="02010600010101010101" pitchFamily="2" charset="-122"/>
              </a:rPr>
              <a:t>A[j]</a:t>
            </a:r>
            <a:r>
              <a:rPr lang="zh-CN" altLang="en-US" sz="2800" dirty="0">
                <a:solidFill>
                  <a:srgbClr val="333333"/>
                </a:solidFill>
                <a:latin typeface="方正喵呜体" panose="02010600010101010101" pitchFamily="2" charset="-122"/>
                <a:ea typeface="方正喵呜体" panose="02010600010101010101" pitchFamily="2" charset="-122"/>
              </a:rPr>
              <a:t>，将</a:t>
            </a:r>
            <a:r>
              <a:rPr lang="en-US" altLang="zh-CN" sz="2800" dirty="0">
                <a:solidFill>
                  <a:srgbClr val="333333"/>
                </a:solidFill>
                <a:latin typeface="方正喵呜体" panose="02010600010101010101" pitchFamily="2" charset="-122"/>
                <a:ea typeface="方正喵呜体" panose="02010600010101010101" pitchFamily="2" charset="-122"/>
              </a:rPr>
              <a:t>A[j]</a:t>
            </a:r>
            <a:r>
              <a:rPr lang="zh-CN" altLang="en-US" sz="2800" dirty="0">
                <a:solidFill>
                  <a:srgbClr val="333333"/>
                </a:solidFill>
                <a:latin typeface="方正喵呜体" panose="02010600010101010101" pitchFamily="2" charset="-122"/>
                <a:ea typeface="方正喵呜体" panose="02010600010101010101" pitchFamily="2" charset="-122"/>
              </a:rPr>
              <a:t>的值赋给</a:t>
            </a:r>
            <a:r>
              <a:rPr lang="en-US" altLang="zh-CN" sz="2800" dirty="0">
                <a:solidFill>
                  <a:srgbClr val="333333"/>
                </a:solidFill>
                <a:latin typeface="方正喵呜体" panose="02010600010101010101" pitchFamily="2" charset="-122"/>
                <a:ea typeface="方正喵呜体" panose="02010600010101010101" pitchFamily="2" charset="-122"/>
              </a:rPr>
              <a:t>A[</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a:t>
            </a:r>
            <a:r>
              <a:rPr lang="zh-CN" altLang="en-US" sz="2800" dirty="0">
                <a:solidFill>
                  <a:srgbClr val="333333"/>
                </a:solidFill>
                <a:latin typeface="方正喵呜体" panose="02010600010101010101" pitchFamily="2" charset="-122"/>
                <a:ea typeface="方正喵呜体" panose="02010600010101010101" pitchFamily="2" charset="-122"/>
              </a:rPr>
              <a:t>；</a:t>
            </a:r>
          </a:p>
          <a:p>
            <a:r>
              <a:rPr lang="en-US" altLang="zh-CN" sz="2800" dirty="0">
                <a:solidFill>
                  <a:srgbClr val="333333"/>
                </a:solidFill>
                <a:latin typeface="方正喵呜体" panose="02010600010101010101" pitchFamily="2" charset="-122"/>
                <a:ea typeface="方正喵呜体" panose="02010600010101010101" pitchFamily="2" charset="-122"/>
              </a:rPr>
              <a:t>4</a:t>
            </a:r>
            <a:r>
              <a:rPr lang="zh-CN" altLang="en-US" sz="2800" dirty="0">
                <a:solidFill>
                  <a:srgbClr val="333333"/>
                </a:solidFill>
                <a:latin typeface="方正喵呜体" panose="02010600010101010101" pitchFamily="2" charset="-122"/>
                <a:ea typeface="方正喵呜体" panose="02010600010101010101" pitchFamily="2" charset="-122"/>
              </a:rPr>
              <a:t>）从</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zh-CN" altLang="en-US" sz="2800" dirty="0">
                <a:solidFill>
                  <a:srgbClr val="333333"/>
                </a:solidFill>
                <a:latin typeface="方正喵呜体" panose="02010600010101010101" pitchFamily="2" charset="-122"/>
                <a:ea typeface="方正喵呜体" panose="02010600010101010101" pitchFamily="2" charset="-122"/>
              </a:rPr>
              <a:t>开始向后搜索，即由前开始向后搜索</a:t>
            </a:r>
            <a:r>
              <a:rPr lang="en-US" altLang="zh-CN" sz="2800" dirty="0">
                <a:solidFill>
                  <a:srgbClr val="333333"/>
                </a:solidFill>
                <a:latin typeface="方正喵呜体" panose="02010600010101010101" pitchFamily="2" charset="-122"/>
                <a:ea typeface="方正喵呜体" panose="02010600010101010101" pitchFamily="2" charset="-122"/>
              </a:rPr>
              <a:t>(</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a:t>
            </a:r>
            <a:r>
              <a:rPr lang="zh-CN" altLang="en-US" sz="2800" dirty="0">
                <a:solidFill>
                  <a:srgbClr val="333333"/>
                </a:solidFill>
                <a:latin typeface="方正喵呜体" panose="02010600010101010101" pitchFamily="2" charset="-122"/>
                <a:ea typeface="方正喵呜体" panose="02010600010101010101" pitchFamily="2" charset="-122"/>
              </a:rPr>
              <a:t>，找到第一个大于</a:t>
            </a:r>
            <a:r>
              <a:rPr lang="en-US" altLang="zh-CN" sz="2800" dirty="0">
                <a:solidFill>
                  <a:srgbClr val="333333"/>
                </a:solidFill>
                <a:latin typeface="方正喵呜体" panose="02010600010101010101" pitchFamily="2" charset="-122"/>
                <a:ea typeface="方正喵呜体" panose="02010600010101010101" pitchFamily="2" charset="-122"/>
              </a:rPr>
              <a:t>key</a:t>
            </a:r>
            <a:r>
              <a:rPr lang="zh-CN" altLang="en-US" sz="2800" dirty="0">
                <a:solidFill>
                  <a:srgbClr val="333333"/>
                </a:solidFill>
                <a:latin typeface="方正喵呜体" panose="02010600010101010101" pitchFamily="2" charset="-122"/>
                <a:ea typeface="方正喵呜体" panose="02010600010101010101" pitchFamily="2" charset="-122"/>
              </a:rPr>
              <a:t>的</a:t>
            </a:r>
            <a:r>
              <a:rPr lang="en-US" altLang="zh-CN" sz="2800" dirty="0">
                <a:solidFill>
                  <a:srgbClr val="333333"/>
                </a:solidFill>
                <a:latin typeface="方正喵呜体" panose="02010600010101010101" pitchFamily="2" charset="-122"/>
                <a:ea typeface="方正喵呜体" panose="02010600010101010101" pitchFamily="2" charset="-122"/>
              </a:rPr>
              <a:t>A[</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a:t>
            </a:r>
            <a:r>
              <a:rPr lang="zh-CN" altLang="en-US" sz="2800" dirty="0">
                <a:solidFill>
                  <a:srgbClr val="333333"/>
                </a:solidFill>
                <a:latin typeface="方正喵呜体" panose="02010600010101010101" pitchFamily="2" charset="-122"/>
                <a:ea typeface="方正喵呜体" panose="02010600010101010101" pitchFamily="2" charset="-122"/>
              </a:rPr>
              <a:t>，将</a:t>
            </a:r>
            <a:r>
              <a:rPr lang="en-US" altLang="zh-CN" sz="2800" dirty="0">
                <a:solidFill>
                  <a:srgbClr val="333333"/>
                </a:solidFill>
                <a:latin typeface="方正喵呜体" panose="02010600010101010101" pitchFamily="2" charset="-122"/>
                <a:ea typeface="方正喵呜体" panose="02010600010101010101" pitchFamily="2" charset="-122"/>
              </a:rPr>
              <a:t>A[</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a:t>
            </a:r>
            <a:r>
              <a:rPr lang="zh-CN" altLang="en-US" sz="2800" dirty="0">
                <a:solidFill>
                  <a:srgbClr val="333333"/>
                </a:solidFill>
                <a:latin typeface="方正喵呜体" panose="02010600010101010101" pitchFamily="2" charset="-122"/>
                <a:ea typeface="方正喵呜体" panose="02010600010101010101" pitchFamily="2" charset="-122"/>
              </a:rPr>
              <a:t>的值赋给</a:t>
            </a:r>
            <a:r>
              <a:rPr lang="en-US" altLang="zh-CN" sz="2800" dirty="0">
                <a:solidFill>
                  <a:srgbClr val="333333"/>
                </a:solidFill>
                <a:latin typeface="方正喵呜体" panose="02010600010101010101" pitchFamily="2" charset="-122"/>
                <a:ea typeface="方正喵呜体" panose="02010600010101010101" pitchFamily="2" charset="-122"/>
              </a:rPr>
              <a:t>A[j]</a:t>
            </a:r>
            <a:r>
              <a:rPr lang="zh-CN" altLang="en-US" sz="2800" dirty="0">
                <a:solidFill>
                  <a:srgbClr val="333333"/>
                </a:solidFill>
                <a:latin typeface="方正喵呜体" panose="02010600010101010101" pitchFamily="2" charset="-122"/>
                <a:ea typeface="方正喵呜体" panose="02010600010101010101" pitchFamily="2" charset="-122"/>
              </a:rPr>
              <a:t>；</a:t>
            </a:r>
          </a:p>
          <a:p>
            <a:r>
              <a:rPr lang="en-US" altLang="zh-CN" sz="2800" dirty="0">
                <a:solidFill>
                  <a:srgbClr val="333333"/>
                </a:solidFill>
                <a:latin typeface="方正喵呜体" panose="02010600010101010101" pitchFamily="2" charset="-122"/>
                <a:ea typeface="方正喵呜体" panose="02010600010101010101" pitchFamily="2" charset="-122"/>
              </a:rPr>
              <a:t>5</a:t>
            </a:r>
            <a:r>
              <a:rPr lang="zh-CN" altLang="en-US" sz="2800" dirty="0">
                <a:solidFill>
                  <a:srgbClr val="333333"/>
                </a:solidFill>
                <a:latin typeface="方正喵呜体" panose="02010600010101010101" pitchFamily="2" charset="-122"/>
                <a:ea typeface="方正喵呜体" panose="02010600010101010101" pitchFamily="2" charset="-122"/>
              </a:rPr>
              <a:t>）重复第</a:t>
            </a:r>
            <a:r>
              <a:rPr lang="en-US" altLang="zh-CN" sz="2800" dirty="0">
                <a:solidFill>
                  <a:srgbClr val="333333"/>
                </a:solidFill>
                <a:latin typeface="方正喵呜体" panose="02010600010101010101" pitchFamily="2" charset="-122"/>
                <a:ea typeface="方正喵呜体" panose="02010600010101010101" pitchFamily="2" charset="-122"/>
              </a:rPr>
              <a:t>3</a:t>
            </a:r>
            <a:r>
              <a:rPr lang="zh-CN" altLang="en-US" sz="2800" dirty="0">
                <a:solidFill>
                  <a:srgbClr val="333333"/>
                </a:solidFill>
                <a:latin typeface="方正喵呜体" panose="02010600010101010101" pitchFamily="2" charset="-122"/>
                <a:ea typeface="方正喵呜体" panose="02010600010101010101" pitchFamily="2" charset="-122"/>
              </a:rPr>
              <a:t>、</a:t>
            </a:r>
            <a:r>
              <a:rPr lang="en-US" altLang="zh-CN" sz="2800" dirty="0">
                <a:solidFill>
                  <a:srgbClr val="333333"/>
                </a:solidFill>
                <a:latin typeface="方正喵呜体" panose="02010600010101010101" pitchFamily="2" charset="-122"/>
                <a:ea typeface="方正喵呜体" panose="02010600010101010101" pitchFamily="2" charset="-122"/>
              </a:rPr>
              <a:t>4</a:t>
            </a:r>
            <a:r>
              <a:rPr lang="zh-CN" altLang="en-US" sz="2800" dirty="0">
                <a:solidFill>
                  <a:srgbClr val="333333"/>
                </a:solidFill>
                <a:latin typeface="方正喵呜体" panose="02010600010101010101" pitchFamily="2" charset="-122"/>
                <a:ea typeface="方正喵呜体" panose="02010600010101010101" pitchFamily="2" charset="-122"/>
              </a:rPr>
              <a:t>步，直到</a:t>
            </a:r>
            <a:r>
              <a:rPr lang="en-US" altLang="zh-CN" sz="2800" dirty="0" err="1">
                <a:solidFill>
                  <a:srgbClr val="333333"/>
                </a:solidFill>
                <a:latin typeface="方正喵呜体" panose="02010600010101010101" pitchFamily="2" charset="-122"/>
                <a:ea typeface="方正喵呜体" panose="02010600010101010101" pitchFamily="2" charset="-122"/>
              </a:rPr>
              <a:t>i</a:t>
            </a:r>
            <a:r>
              <a:rPr lang="en-US" altLang="zh-CN" sz="2800" dirty="0">
                <a:solidFill>
                  <a:srgbClr val="333333"/>
                </a:solidFill>
                <a:latin typeface="方正喵呜体" panose="02010600010101010101" pitchFamily="2" charset="-122"/>
                <a:ea typeface="方正喵呜体" panose="02010600010101010101" pitchFamily="2" charset="-122"/>
              </a:rPr>
              <a:t>=j</a:t>
            </a:r>
            <a:r>
              <a:rPr lang="zh-CN" altLang="en-US" sz="2800" dirty="0">
                <a:solidFill>
                  <a:srgbClr val="333333"/>
                </a:solidFill>
                <a:latin typeface="方正喵呜体" panose="02010600010101010101" pitchFamily="2" charset="-122"/>
                <a:ea typeface="方正喵呜体" panose="02010600010101010101" pitchFamily="2" charset="-122"/>
              </a:rPr>
              <a:t>；</a:t>
            </a:r>
            <a:endParaRPr lang="zh-CN" altLang="en-US" sz="2800" i="0" u="none" strike="noStrike" dirty="0">
              <a:solidFill>
                <a:srgbClr val="333333"/>
              </a:solidFill>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6959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40172" y="130629"/>
            <a:ext cx="5419045" cy="6626840"/>
          </a:xfrm>
          <a:prstGeom prst="rect">
            <a:avLst/>
          </a:prstGeom>
        </p:spPr>
      </p:pic>
    </p:spTree>
    <p:extLst>
      <p:ext uri="{BB962C8B-B14F-4D97-AF65-F5344CB8AC3E}">
        <p14:creationId xmlns:p14="http://schemas.microsoft.com/office/powerpoint/2010/main" val="151620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499" y="182100"/>
            <a:ext cx="8880534" cy="2800767"/>
          </a:xfrm>
          <a:prstGeom prst="rect">
            <a:avLst/>
          </a:prstGeom>
        </p:spPr>
        <p:txBody>
          <a:bodyPr wrap="square">
            <a:spAutoFit/>
          </a:bodyPr>
          <a:lstStyle/>
          <a:p>
            <a:pPr algn="l"/>
            <a:r>
              <a:rPr lang="en-US" altLang="zh-CN" sz="2200" dirty="0" smtClean="0">
                <a:solidFill>
                  <a:srgbClr val="C00000"/>
                </a:solidFill>
                <a:latin typeface="方正喵呜体" panose="02010600010101010101" pitchFamily="2" charset="-122"/>
                <a:ea typeface="方正喵呜体" panose="02010600010101010101" pitchFamily="2" charset="-122"/>
              </a:rPr>
              <a:t>void </a:t>
            </a:r>
            <a:r>
              <a:rPr lang="en-US" altLang="zh-CN" sz="2200" dirty="0" err="1" smtClean="0">
                <a:solidFill>
                  <a:srgbClr val="C00000"/>
                </a:solidFill>
                <a:latin typeface="方正喵呜体" panose="02010600010101010101" pitchFamily="2" charset="-122"/>
                <a:ea typeface="方正喵呜体" panose="02010600010101010101" pitchFamily="2" charset="-122"/>
              </a:rPr>
              <a:t>QSort</a:t>
            </a:r>
            <a:r>
              <a:rPr lang="en-US" altLang="zh-CN" sz="2200" dirty="0" smtClean="0">
                <a:solidFill>
                  <a:srgbClr val="C00000"/>
                </a:solidFill>
                <a:latin typeface="方正喵呜体" panose="02010600010101010101" pitchFamily="2" charset="-122"/>
                <a:ea typeface="方正喵呜体" panose="02010600010101010101" pitchFamily="2" charset="-122"/>
              </a:rPr>
              <a:t>(</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zh-CN" altLang="en-US" sz="2200" dirty="0" smtClean="0">
                <a:solidFill>
                  <a:srgbClr val="C00000"/>
                </a:solidFill>
                <a:latin typeface="方正喵呜体" panose="02010600010101010101" pitchFamily="2" charset="-122"/>
                <a:ea typeface="方正喵呜体" panose="02010600010101010101" pitchFamily="2" charset="-122"/>
              </a:rPr>
              <a:t>*</a:t>
            </a:r>
            <a:r>
              <a:rPr lang="en-US" altLang="zh-CN" sz="2200" dirty="0" smtClean="0">
                <a:solidFill>
                  <a:srgbClr val="C00000"/>
                </a:solidFill>
                <a:latin typeface="方正喵呜体" panose="02010600010101010101" pitchFamily="2" charset="-122"/>
                <a:ea typeface="方正喵呜体" panose="02010600010101010101" pitchFamily="2" charset="-122"/>
              </a:rPr>
              <a:t> List, </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low, </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high) </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zh-CN" altLang="en-US" sz="2200" dirty="0" smtClean="0">
                <a:solidFill>
                  <a:schemeClr val="bg1"/>
                </a:solidFill>
                <a:latin typeface="方正喵呜体" panose="02010600010101010101" pitchFamily="2" charset="-122"/>
                <a:ea typeface="方正喵呜体" panose="02010600010101010101" pitchFamily="2" charset="-122"/>
              </a:rPr>
              <a:t>对</a:t>
            </a:r>
            <a:r>
              <a:rPr lang="en-US" altLang="zh-CN" sz="2200" dirty="0" smtClean="0">
                <a:solidFill>
                  <a:schemeClr val="bg1"/>
                </a:solidFill>
                <a:latin typeface="方正喵呜体" panose="02010600010101010101" pitchFamily="2" charset="-122"/>
                <a:ea typeface="方正喵呜体" panose="02010600010101010101" pitchFamily="2" charset="-122"/>
              </a:rPr>
              <a:t>List</a:t>
            </a:r>
            <a:r>
              <a:rPr lang="zh-CN" altLang="en-US" sz="2200" dirty="0" smtClean="0">
                <a:solidFill>
                  <a:schemeClr val="bg1"/>
                </a:solidFill>
                <a:latin typeface="方正喵呜体" panose="02010600010101010101" pitchFamily="2" charset="-122"/>
                <a:ea typeface="方正喵呜体" panose="02010600010101010101" pitchFamily="2" charset="-122"/>
              </a:rPr>
              <a:t>数组</a:t>
            </a:r>
            <a:r>
              <a:rPr lang="en-US" altLang="zh-CN" sz="2200" dirty="0" smtClean="0">
                <a:solidFill>
                  <a:schemeClr val="bg1"/>
                </a:solidFill>
                <a:latin typeface="方正喵呜体" panose="02010600010101010101" pitchFamily="2" charset="-122"/>
                <a:ea typeface="方正喵呜体" panose="02010600010101010101" pitchFamily="2" charset="-122"/>
              </a:rPr>
              <a:t>low</a:t>
            </a:r>
            <a:r>
              <a:rPr lang="zh-CN" altLang="en-US" sz="2200" dirty="0" smtClean="0">
                <a:solidFill>
                  <a:schemeClr val="bg1"/>
                </a:solidFill>
                <a:latin typeface="方正喵呜体" panose="02010600010101010101" pitchFamily="2" charset="-122"/>
                <a:ea typeface="方正喵呜体" panose="02010600010101010101" pitchFamily="2" charset="-122"/>
              </a:rPr>
              <a:t>到</a:t>
            </a:r>
            <a:r>
              <a:rPr lang="en-US" altLang="zh-CN" sz="2200" dirty="0" smtClean="0">
                <a:solidFill>
                  <a:schemeClr val="bg1"/>
                </a:solidFill>
                <a:latin typeface="方正喵呜体" panose="02010600010101010101" pitchFamily="2" charset="-122"/>
                <a:ea typeface="方正喵呜体" panose="02010600010101010101" pitchFamily="2" charset="-122"/>
              </a:rPr>
              <a:t>high</a:t>
            </a:r>
            <a:r>
              <a:rPr lang="zh-CN" altLang="en-US" sz="2200" dirty="0" smtClean="0">
                <a:solidFill>
                  <a:schemeClr val="bg1"/>
                </a:solidFill>
                <a:latin typeface="方正喵呜体" panose="02010600010101010101" pitchFamily="2" charset="-122"/>
                <a:ea typeface="方正喵呜体" panose="02010600010101010101" pitchFamily="2" charset="-122"/>
              </a:rPr>
              <a:t>排序</a:t>
            </a:r>
            <a:endParaRPr lang="en-US" altLang="zh-CN" sz="2200" dirty="0" smtClean="0">
              <a:solidFill>
                <a:schemeClr val="bg1"/>
              </a:solidFill>
              <a:latin typeface="方正喵呜体" panose="02010600010101010101" pitchFamily="2" charset="-122"/>
              <a:ea typeface="方正喵呜体" panose="02010600010101010101" pitchFamily="2" charset="-122"/>
            </a:endParaRP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pivotloc</a:t>
            </a:r>
            <a:r>
              <a:rPr lang="en-US" altLang="zh-CN" sz="22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if (low &lt; high) {</a:t>
            </a:r>
          </a:p>
          <a:p>
            <a:r>
              <a:rPr lang="en-US" altLang="zh-CN" sz="2200" dirty="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pivotloc</a:t>
            </a:r>
            <a:r>
              <a:rPr lang="en-US" altLang="zh-CN" sz="2200" dirty="0" smtClean="0">
                <a:solidFill>
                  <a:schemeClr val="bg1"/>
                </a:solidFill>
                <a:latin typeface="方正喵呜体" panose="02010600010101010101" pitchFamily="2" charset="-122"/>
                <a:ea typeface="方正喵呜体" panose="02010600010101010101" pitchFamily="2" charset="-122"/>
              </a:rPr>
              <a:t> = Partition(List, low, high);  </a:t>
            </a:r>
            <a:endParaRPr lang="zh-CN" altLang="en-US" sz="2200" dirty="0" smtClean="0">
              <a:solidFill>
                <a:schemeClr val="bg1"/>
              </a:solidFill>
              <a:latin typeface="方正喵呜体" panose="02010600010101010101" pitchFamily="2" charset="-122"/>
              <a:ea typeface="方正喵呜体" panose="02010600010101010101" pitchFamily="2" charset="-122"/>
            </a:endParaRP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QSort</a:t>
            </a:r>
            <a:r>
              <a:rPr lang="en-US" altLang="zh-CN" sz="2200" dirty="0" smtClean="0">
                <a:solidFill>
                  <a:schemeClr val="bg1"/>
                </a:solidFill>
                <a:latin typeface="方正喵呜体" panose="02010600010101010101" pitchFamily="2" charset="-122"/>
                <a:ea typeface="方正喵呜体" panose="02010600010101010101" pitchFamily="2" charset="-122"/>
              </a:rPr>
              <a:t>(L, low, pivotloc-1); </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QSort</a:t>
            </a:r>
            <a:r>
              <a:rPr lang="en-US" altLang="zh-CN" sz="2200" dirty="0" smtClean="0">
                <a:solidFill>
                  <a:schemeClr val="bg1"/>
                </a:solidFill>
                <a:latin typeface="方正喵呜体" panose="02010600010101010101" pitchFamily="2" charset="-122"/>
                <a:ea typeface="方正喵呜体" panose="02010600010101010101" pitchFamily="2" charset="-122"/>
              </a:rPr>
              <a:t>(L, pivotloc+1, high);          </a:t>
            </a:r>
            <a:endParaRPr lang="zh-CN" altLang="en-US" sz="2200" dirty="0" smtClean="0">
              <a:solidFill>
                <a:schemeClr val="bg1"/>
              </a:solidFill>
              <a:latin typeface="方正喵呜体" panose="02010600010101010101" pitchFamily="2" charset="-122"/>
              <a:ea typeface="方正喵呜体" panose="02010600010101010101" pitchFamily="2" charset="-122"/>
            </a:endParaRPr>
          </a:p>
          <a:p>
            <a:pPr algn="l"/>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en-US" altLang="zh-CN" sz="2200" dirty="0" err="1" smtClean="0">
                <a:solidFill>
                  <a:schemeClr val="bg1"/>
                </a:solidFill>
                <a:latin typeface="方正喵呜体" panose="02010600010101010101" pitchFamily="2" charset="-122"/>
                <a:ea typeface="方正喵呜体" panose="02010600010101010101" pitchFamily="2" charset="-122"/>
              </a:rPr>
              <a:t>QSort</a:t>
            </a:r>
            <a:endParaRPr lang="zh-CN" altLang="en-US" sz="2200" dirty="0">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51499" y="2979938"/>
            <a:ext cx="8685991" cy="3816429"/>
          </a:xfrm>
          <a:prstGeom prst="rect">
            <a:avLst/>
          </a:prstGeom>
        </p:spPr>
        <p:txBody>
          <a:bodyPr wrap="square">
            <a:spAutoFit/>
          </a:bodyPr>
          <a:lstStyle/>
          <a:p>
            <a:pPr algn="l"/>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Partition(</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List, </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low, </a:t>
            </a:r>
            <a:r>
              <a:rPr lang="en-US" altLang="zh-CN" sz="2200" dirty="0" err="1" smtClean="0">
                <a:solidFill>
                  <a:srgbClr val="C00000"/>
                </a:solidFill>
                <a:latin typeface="方正喵呜体" panose="02010600010101010101" pitchFamily="2" charset="-122"/>
                <a:ea typeface="方正喵呜体" panose="02010600010101010101" pitchFamily="2" charset="-122"/>
              </a:rPr>
              <a:t>int</a:t>
            </a:r>
            <a:r>
              <a:rPr lang="en-US" altLang="zh-CN" sz="2200" dirty="0" smtClean="0">
                <a:solidFill>
                  <a:srgbClr val="C00000"/>
                </a:solidFill>
                <a:latin typeface="方正喵呜体" panose="02010600010101010101" pitchFamily="2" charset="-122"/>
                <a:ea typeface="方正喵呜体" panose="02010600010101010101" pitchFamily="2" charset="-122"/>
              </a:rPr>
              <a:t> high)</a:t>
            </a:r>
            <a:r>
              <a:rPr lang="en-US" altLang="zh-CN" sz="2200" dirty="0" smtClean="0">
                <a:solidFill>
                  <a:schemeClr val="bg1"/>
                </a:solidFill>
                <a:latin typeface="方正喵呜体" panose="02010600010101010101" pitchFamily="2" charset="-122"/>
                <a:ea typeface="方正喵呜体" panose="02010600010101010101" pitchFamily="2" charset="-122"/>
              </a:rPr>
              <a:t> {</a:t>
            </a:r>
          </a:p>
          <a:p>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pivotkey</a:t>
            </a:r>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en-US" altLang="zh-CN" sz="2200" dirty="0">
                <a:solidFill>
                  <a:schemeClr val="bg1"/>
                </a:solidFill>
                <a:latin typeface="方正喵呜体" panose="02010600010101010101" pitchFamily="2" charset="-122"/>
                <a:ea typeface="方正喵呜体" panose="02010600010101010101" pitchFamily="2" charset="-122"/>
              </a:rPr>
              <a:t>L[low]; // </a:t>
            </a:r>
            <a:r>
              <a:rPr lang="zh-CN" altLang="en-US" sz="2200" dirty="0">
                <a:solidFill>
                  <a:schemeClr val="bg1"/>
                </a:solidFill>
                <a:latin typeface="方正喵呜体" panose="02010600010101010101" pitchFamily="2" charset="-122"/>
                <a:ea typeface="方正喵呜体" panose="02010600010101010101" pitchFamily="2" charset="-122"/>
              </a:rPr>
              <a:t>用子表的第一个记录作枢轴记录</a:t>
            </a:r>
          </a:p>
          <a:p>
            <a:pPr algn="l"/>
            <a:r>
              <a:rPr lang="en-US" altLang="zh-CN" sz="2200" dirty="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   while (low&lt;high) { // </a:t>
            </a:r>
            <a:r>
              <a:rPr lang="zh-CN" altLang="en-US" sz="2200" dirty="0" smtClean="0">
                <a:solidFill>
                  <a:schemeClr val="bg1"/>
                </a:solidFill>
                <a:latin typeface="方正喵呜体" panose="02010600010101010101" pitchFamily="2" charset="-122"/>
                <a:ea typeface="方正喵呜体" panose="02010600010101010101" pitchFamily="2" charset="-122"/>
              </a:rPr>
              <a:t>从表的两端交替地向中间扫描</a:t>
            </a:r>
          </a:p>
          <a:p>
            <a:pPr algn="l"/>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while (low&lt;high &amp;&amp; List[high]&gt;=</a:t>
            </a:r>
            <a:r>
              <a:rPr lang="en-US" altLang="zh-CN" sz="2200" dirty="0" err="1" smtClean="0">
                <a:solidFill>
                  <a:schemeClr val="bg1"/>
                </a:solidFill>
                <a:latin typeface="方正喵呜体" panose="02010600010101010101" pitchFamily="2" charset="-122"/>
                <a:ea typeface="方正喵呜体" panose="02010600010101010101" pitchFamily="2" charset="-122"/>
              </a:rPr>
              <a:t>pivotkey</a:t>
            </a:r>
            <a:r>
              <a:rPr lang="en-US" altLang="zh-CN" sz="2200" dirty="0" smtClean="0">
                <a:solidFill>
                  <a:schemeClr val="bg1"/>
                </a:solidFill>
                <a:latin typeface="方正喵呜体" panose="02010600010101010101" pitchFamily="2" charset="-122"/>
                <a:ea typeface="方正喵呜体" panose="02010600010101010101" pitchFamily="2" charset="-122"/>
              </a:rPr>
              <a:t>) {--high;}</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List[low] = List[high]; // </a:t>
            </a:r>
            <a:r>
              <a:rPr lang="zh-CN" altLang="en-US" sz="2200" dirty="0" smtClean="0">
                <a:solidFill>
                  <a:schemeClr val="bg1"/>
                </a:solidFill>
                <a:latin typeface="方正喵呜体" panose="02010600010101010101" pitchFamily="2" charset="-122"/>
                <a:ea typeface="方正喵呜体" panose="02010600010101010101" pitchFamily="2" charset="-122"/>
              </a:rPr>
              <a:t>将比枢轴记录小的记录移到低端</a:t>
            </a:r>
          </a:p>
          <a:p>
            <a:pPr algn="l"/>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while (low&lt;high &amp;&amp; List[low]&lt;=</a:t>
            </a:r>
            <a:r>
              <a:rPr lang="en-US" altLang="zh-CN" sz="2200" dirty="0" err="1" smtClean="0">
                <a:solidFill>
                  <a:schemeClr val="bg1"/>
                </a:solidFill>
                <a:latin typeface="方正喵呜体" panose="02010600010101010101" pitchFamily="2" charset="-122"/>
                <a:ea typeface="方正喵呜体" panose="02010600010101010101" pitchFamily="2" charset="-122"/>
              </a:rPr>
              <a:t>pivotkey</a:t>
            </a:r>
            <a:r>
              <a:rPr lang="en-US" altLang="zh-CN" sz="2200" dirty="0" smtClean="0">
                <a:solidFill>
                  <a:schemeClr val="bg1"/>
                </a:solidFill>
                <a:latin typeface="方正喵呜体" panose="02010600010101010101" pitchFamily="2" charset="-122"/>
                <a:ea typeface="方正喵呜体" panose="02010600010101010101" pitchFamily="2" charset="-122"/>
              </a:rPr>
              <a:t>) {++low;}</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List[high] = List[low]; // </a:t>
            </a:r>
            <a:r>
              <a:rPr lang="zh-CN" altLang="en-US" sz="2200" dirty="0" smtClean="0">
                <a:solidFill>
                  <a:schemeClr val="bg1"/>
                </a:solidFill>
                <a:latin typeface="方正喵呜体" panose="02010600010101010101" pitchFamily="2" charset="-122"/>
                <a:ea typeface="方正喵呜体" panose="02010600010101010101" pitchFamily="2" charset="-122"/>
              </a:rPr>
              <a:t>将比枢轴记录大的记录移到高端</a:t>
            </a:r>
          </a:p>
          <a:p>
            <a:pPr algn="l"/>
            <a:r>
              <a:rPr lang="zh-CN" altLang="en-US" sz="2200" dirty="0">
                <a:solidFill>
                  <a:schemeClr val="bg1"/>
                </a:solidFill>
                <a:latin typeface="方正喵呜体" panose="02010600010101010101" pitchFamily="2" charset="-122"/>
                <a:ea typeface="方正喵呜体" panose="02010600010101010101" pitchFamily="2" charset="-122"/>
              </a:rPr>
              <a:t> </a:t>
            </a:r>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a:t>
            </a:r>
          </a:p>
          <a:p>
            <a:r>
              <a:rPr lang="en-US" altLang="zh-CN" sz="2200" dirty="0" smtClean="0">
                <a:solidFill>
                  <a:schemeClr val="bg1"/>
                </a:solidFill>
                <a:latin typeface="方正喵呜体" panose="02010600010101010101" pitchFamily="2" charset="-122"/>
                <a:ea typeface="方正喵呜体" panose="02010600010101010101" pitchFamily="2" charset="-122"/>
              </a:rPr>
              <a:t>    List[low] = </a:t>
            </a:r>
            <a:r>
              <a:rPr lang="en-US" altLang="zh-CN" sz="2200" dirty="0" err="1">
                <a:solidFill>
                  <a:schemeClr val="bg1"/>
                </a:solidFill>
                <a:latin typeface="方正喵呜体" panose="02010600010101010101" pitchFamily="2" charset="-122"/>
                <a:ea typeface="方正喵呜体" panose="02010600010101010101" pitchFamily="2" charset="-122"/>
              </a:rPr>
              <a:t>pivotkey</a:t>
            </a:r>
            <a:r>
              <a:rPr lang="en-US" altLang="zh-CN" sz="2200" dirty="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zh-CN" altLang="en-US" sz="2200" dirty="0" smtClean="0">
                <a:solidFill>
                  <a:schemeClr val="bg1"/>
                </a:solidFill>
                <a:latin typeface="方正喵呜体" panose="02010600010101010101" pitchFamily="2" charset="-122"/>
                <a:ea typeface="方正喵呜体" panose="02010600010101010101" pitchFamily="2" charset="-122"/>
              </a:rPr>
              <a:t>枢轴记录到位</a:t>
            </a:r>
          </a:p>
          <a:p>
            <a:pPr algn="l"/>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return low; // </a:t>
            </a:r>
            <a:r>
              <a:rPr lang="zh-CN" altLang="en-US" sz="2200" dirty="0" smtClean="0">
                <a:solidFill>
                  <a:schemeClr val="bg1"/>
                </a:solidFill>
                <a:latin typeface="方正喵呜体" panose="02010600010101010101" pitchFamily="2" charset="-122"/>
                <a:ea typeface="方正喵呜体" panose="02010600010101010101" pitchFamily="2" charset="-122"/>
              </a:rPr>
              <a:t>返回枢轴位置</a:t>
            </a:r>
          </a:p>
          <a:p>
            <a:pPr algn="l"/>
            <a:r>
              <a:rPr lang="en-US" altLang="zh-CN" sz="2200" dirty="0" smtClean="0">
                <a:solidFill>
                  <a:schemeClr val="bg1"/>
                </a:solidFill>
                <a:latin typeface="方正喵呜体" panose="02010600010101010101" pitchFamily="2" charset="-122"/>
                <a:ea typeface="方正喵呜体" panose="02010600010101010101" pitchFamily="2" charset="-122"/>
              </a:rPr>
              <a:t>} // Partition</a:t>
            </a:r>
            <a:endParaRPr lang="en-US" altLang="zh-CN" sz="2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7086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txBox="1">
            <a:spLocks noChangeArrowheads="1"/>
          </p:cNvSpPr>
          <p:nvPr/>
        </p:nvSpPr>
        <p:spPr>
          <a:xfrm>
            <a:off x="351162" y="756222"/>
            <a:ext cx="8229600" cy="4776831"/>
          </a:xfrm>
          <a:prstGeom prst="rect">
            <a:avLst/>
          </a:prstGeom>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15000"/>
              </a:spcBef>
              <a:buClr>
                <a:srgbClr val="800080"/>
              </a:buClr>
              <a:buSzPct val="50000"/>
              <a:buFont typeface="Arial" panose="020B0604020202020204" pitchFamily="34" charset="0"/>
              <a:buNone/>
            </a:pPr>
            <a:r>
              <a:rPr lang="zh-CN" altLang="en-US" sz="4400" dirty="0" smtClean="0">
                <a:solidFill>
                  <a:schemeClr val="bg1"/>
                </a:solidFill>
                <a:latin typeface="方正喵呜体" panose="02010600010101010101" pitchFamily="2" charset="-122"/>
                <a:ea typeface="方正喵呜体" panose="02010600010101010101" pitchFamily="2" charset="-122"/>
              </a:rPr>
              <a:t>算法分析</a:t>
            </a:r>
            <a:endParaRPr lang="en-US" altLang="zh-CN" sz="4400" dirty="0" smtClean="0">
              <a:solidFill>
                <a:schemeClr val="bg1"/>
              </a:solidFill>
              <a:latin typeface="方正喵呜体" panose="02010600010101010101" pitchFamily="2" charset="-122"/>
              <a:ea typeface="方正喵呜体" panose="02010600010101010101" pitchFamily="2" charset="-122"/>
            </a:endParaRPr>
          </a:p>
          <a:p>
            <a:pPr algn="ctr">
              <a:spcBef>
                <a:spcPct val="15000"/>
              </a:spcBef>
              <a:buClr>
                <a:srgbClr val="800080"/>
              </a:buClr>
              <a:buSzPct val="50000"/>
              <a:buFont typeface="Arial" panose="020B0604020202020204" pitchFamily="34" charset="0"/>
              <a:buNone/>
            </a:pPr>
            <a:endParaRPr lang="zh-CN" altLang="en-US" sz="1600" dirty="0" smtClean="0">
              <a:solidFill>
                <a:schemeClr val="bg1"/>
              </a:solidFill>
              <a:latin typeface="方正喵呜体" panose="02010600010101010101" pitchFamily="2" charset="-122"/>
              <a:ea typeface="方正喵呜体" panose="02010600010101010101" pitchFamily="2" charset="-122"/>
            </a:endParaRPr>
          </a:p>
          <a:p>
            <a:pPr>
              <a:spcBef>
                <a:spcPct val="15000"/>
              </a:spcBef>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算法</a:t>
            </a:r>
            <a:r>
              <a:rPr lang="en-US" altLang="zh-CN" sz="2400" dirty="0" smtClean="0">
                <a:solidFill>
                  <a:schemeClr val="bg1"/>
                </a:solidFill>
                <a:latin typeface="方正喵呜体" panose="02010600010101010101" pitchFamily="2" charset="-122"/>
                <a:ea typeface="方正喵呜体" panose="02010600010101010101" pitchFamily="2" charset="-122"/>
              </a:rPr>
              <a:t>partition</a:t>
            </a:r>
            <a:r>
              <a:rPr lang="zh-CN" altLang="en-US" sz="2400" dirty="0" smtClean="0">
                <a:solidFill>
                  <a:schemeClr val="bg1"/>
                </a:solidFill>
                <a:latin typeface="方正喵呜体" panose="02010600010101010101" pitchFamily="2" charset="-122"/>
                <a:ea typeface="方正喵呜体" panose="02010600010101010101" pitchFamily="2" charset="-122"/>
              </a:rPr>
              <a:t>利用序列第一个元素作为基准，将整个序列划分为左右两个子序列。算法中执行了一个循环，只要是关键字小于基准元素关键字的元素都移到序列左侧，最后基准元素安到位</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函数返回其位置。</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0000"/>
              </a:spcBef>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从快速排序算法的递归树可知，快速排序的趟数取决于</a:t>
            </a:r>
            <a:r>
              <a:rPr lang="zh-CN" altLang="en-US" sz="2400" dirty="0" smtClean="0">
                <a:solidFill>
                  <a:srgbClr val="2959F3"/>
                </a:solidFill>
                <a:latin typeface="方正喵呜体" panose="02010600010101010101" pitchFamily="2" charset="-122"/>
                <a:ea typeface="方正喵呜体" panose="02010600010101010101" pitchFamily="2" charset="-122"/>
              </a:rPr>
              <a:t>递归树的高度</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10000"/>
              </a:spcBef>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如果每次划分对一个元素定位后，该元素的</a:t>
            </a:r>
            <a:r>
              <a:rPr lang="zh-CN" altLang="en-US" sz="2400" dirty="0" smtClean="0">
                <a:solidFill>
                  <a:srgbClr val="2959F3"/>
                </a:solidFill>
                <a:latin typeface="方正喵呜体" panose="02010600010101010101" pitchFamily="2" charset="-122"/>
                <a:ea typeface="方正喵呜体" panose="02010600010101010101" pitchFamily="2" charset="-122"/>
              </a:rPr>
              <a:t>左侧子序列与右侧子序列的长度相同</a:t>
            </a:r>
            <a:r>
              <a:rPr lang="zh-CN" altLang="en-US" sz="2400" dirty="0" smtClean="0">
                <a:solidFill>
                  <a:schemeClr val="bg1"/>
                </a:solidFill>
                <a:latin typeface="方正喵呜体" panose="02010600010101010101" pitchFamily="2" charset="-122"/>
                <a:ea typeface="方正喵呜体" panose="02010600010101010101" pitchFamily="2" charset="-122"/>
              </a:rPr>
              <a:t>，则下 一步将是对两个长度减半的子序列进行排序，这是最理想的情况。</a:t>
            </a:r>
          </a:p>
        </p:txBody>
      </p:sp>
    </p:spTree>
    <p:extLst>
      <p:ext uri="{BB962C8B-B14F-4D97-AF65-F5344CB8AC3E}">
        <p14:creationId xmlns:p14="http://schemas.microsoft.com/office/powerpoint/2010/main" val="106005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34975" y="688975"/>
            <a:ext cx="8313738" cy="3192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可以证明，快速排序的平均时间复杂度是</a:t>
            </a:r>
            <a:r>
              <a:rPr lang="en-US" altLang="zh-CN" sz="2400" dirty="0" smtClean="0">
                <a:solidFill>
                  <a:srgbClr val="2959F3"/>
                </a:solidFill>
                <a:latin typeface="方正喵呜体" panose="02010600010101010101" pitchFamily="2" charset="-122"/>
                <a:ea typeface="方正喵呜体" panose="02010600010101010101" pitchFamily="2" charset="-122"/>
              </a:rPr>
              <a:t>O(</a:t>
            </a:r>
            <a:r>
              <a:rPr lang="en-US" altLang="zh-CN" sz="2400" i="1" dirty="0" smtClean="0">
                <a:solidFill>
                  <a:srgbClr val="2959F3"/>
                </a:solidFill>
                <a:latin typeface="方正喵呜体" panose="02010600010101010101" pitchFamily="2" charset="-122"/>
                <a:ea typeface="方正喵呜体" panose="02010600010101010101" pitchFamily="2" charset="-122"/>
              </a:rPr>
              <a:t>n</a:t>
            </a:r>
            <a:r>
              <a:rPr lang="en-US" altLang="zh-CN" sz="2400" dirty="0" smtClean="0">
                <a:solidFill>
                  <a:srgbClr val="2959F3"/>
                </a:solidFill>
                <a:latin typeface="方正喵呜体" panose="02010600010101010101" pitchFamily="2" charset="-122"/>
                <a:ea typeface="方正喵呜体" panose="02010600010101010101" pitchFamily="2" charset="-122"/>
              </a:rPr>
              <a:t>log</a:t>
            </a:r>
            <a:r>
              <a:rPr lang="en-US" altLang="zh-CN" sz="2400" baseline="-25000" dirty="0" smtClean="0">
                <a:solidFill>
                  <a:srgbClr val="2959F3"/>
                </a:solidFill>
                <a:latin typeface="方正喵呜体" panose="02010600010101010101" pitchFamily="2" charset="-122"/>
                <a:ea typeface="方正喵呜体" panose="02010600010101010101" pitchFamily="2" charset="-122"/>
              </a:rPr>
              <a:t>2</a:t>
            </a:r>
            <a:r>
              <a:rPr lang="en-US" altLang="zh-CN" sz="2400" i="1" dirty="0" smtClean="0">
                <a:solidFill>
                  <a:srgbClr val="2959F3"/>
                </a:solidFill>
                <a:latin typeface="方正喵呜体" panose="02010600010101010101" pitchFamily="2" charset="-122"/>
                <a:ea typeface="方正喵呜体" panose="02010600010101010101" pitchFamily="2" charset="-122"/>
              </a:rPr>
              <a:t>n</a:t>
            </a:r>
            <a:r>
              <a:rPr lang="en-US" altLang="zh-CN"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。实验结果表明</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就平均计算时间而言，快速排序是内排序方法中最好的一个。</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just">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快速排序是递归的，需要有一个栈存放每层递归调用时的指针和参数。</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lgn="just">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在最坏情况下，每次划分选取的是当前无序区中的最大（小）的记录，划分的结果是一个子区为空，另一个为当前数目减一。这是的时间复杂度为</a:t>
            </a:r>
            <a:r>
              <a:rPr lang="en-US" altLang="zh-CN" sz="2400" dirty="0" smtClean="0">
                <a:solidFill>
                  <a:srgbClr val="C00000"/>
                </a:solidFill>
                <a:latin typeface="方正喵呜体" panose="02010600010101010101" pitchFamily="2" charset="-122"/>
                <a:ea typeface="方正喵呜体" panose="02010600010101010101" pitchFamily="2" charset="-122"/>
              </a:rPr>
              <a:t>O(n</a:t>
            </a:r>
            <a:r>
              <a:rPr lang="en-US" altLang="zh-CN" sz="2400" baseline="30000" dirty="0" smtClean="0">
                <a:solidFill>
                  <a:srgbClr val="C00000"/>
                </a:solidFill>
                <a:latin typeface="方正喵呜体" panose="02010600010101010101" pitchFamily="2" charset="-122"/>
                <a:ea typeface="方正喵呜体" panose="02010600010101010101" pitchFamily="2" charset="-122"/>
              </a:rPr>
              <a:t>2</a:t>
            </a:r>
            <a:r>
              <a:rPr lang="en-US" altLang="zh-CN" sz="2400" dirty="0" smtClean="0">
                <a:solidFill>
                  <a:srgbClr val="C00000"/>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gn="just">
              <a:buSzPct val="50000"/>
            </a:pP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85800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5968" y="715464"/>
            <a:ext cx="7489372" cy="769441"/>
          </a:xfrm>
          <a:prstGeom prst="rect">
            <a:avLst/>
          </a:prstGeom>
          <a:noFill/>
        </p:spPr>
        <p:txBody>
          <a:bodyPr wrap="square" rtlCol="0">
            <a:spAutoFit/>
          </a:bodyPr>
          <a:lstStyle/>
          <a:p>
            <a:pPr algn="ctr"/>
            <a:r>
              <a:rPr lang="en-US" altLang="zh-CN" sz="4400" dirty="0" smtClean="0">
                <a:ln w="28575">
                  <a:solidFill>
                    <a:srgbClr val="C00000"/>
                  </a:solidFill>
                </a:ln>
                <a:solidFill>
                  <a:srgbClr val="C00000"/>
                </a:solidFill>
                <a:latin typeface="方正喵呜体" panose="02010600010101010101" pitchFamily="2" charset="-122"/>
                <a:ea typeface="方正喵呜体" panose="02010600010101010101" pitchFamily="2" charset="-122"/>
              </a:rPr>
              <a:t>C</a:t>
            </a:r>
            <a:r>
              <a:rPr lang="zh-CN" altLang="en-US" sz="4400" dirty="0" smtClean="0">
                <a:solidFill>
                  <a:srgbClr val="2959F3"/>
                </a:solidFill>
                <a:latin typeface="方正喵呜体" panose="02010600010101010101" pitchFamily="2" charset="-122"/>
                <a:ea typeface="方正喵呜体" panose="02010600010101010101" pitchFamily="2" charset="-122"/>
              </a:rPr>
              <a:t>语言</a:t>
            </a: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对连续内存操作的支持</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489824" y="1762490"/>
            <a:ext cx="5827156" cy="4708981"/>
          </a:xfrm>
          <a:prstGeom prst="rect">
            <a:avLst/>
          </a:prstGeom>
          <a:noFill/>
        </p:spPr>
        <p:txBody>
          <a:bodyPr wrap="square" rtlCol="0">
            <a:spAutoFit/>
          </a:bodyPr>
          <a:lstStyle/>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truct </a:t>
            </a:r>
            <a:r>
              <a:rPr lang="en-US" altLang="zh-CN" sz="2000" b="1" dirty="0" smtClean="0">
                <a:solidFill>
                  <a:srgbClr val="7030A0"/>
                </a:solidFill>
                <a:latin typeface="方正喵呜体" panose="02010600010101010101" pitchFamily="2" charset="-122"/>
                <a:ea typeface="方正喵呜体" panose="02010600010101010101" pitchFamily="2" charset="-122"/>
              </a:rPr>
              <a:t>Student </a:t>
            </a:r>
            <a:r>
              <a:rPr lang="en-US" altLang="zh-CN" sz="2000" b="1" dirty="0" smtClean="0">
                <a:solidFill>
                  <a:schemeClr val="bg2"/>
                </a:solidFill>
                <a:latin typeface="方正喵呜体" panose="02010600010101010101" pitchFamily="2" charset="-122"/>
                <a:ea typeface="方正喵呜体" panose="02010600010101010101" pitchFamily="2" charset="-122"/>
              </a:rPr>
              <a:t>studentList[16];</a:t>
            </a:r>
          </a:p>
          <a:p>
            <a:r>
              <a:rPr lang="en-US" altLang="zh-CN" sz="2000" b="1" dirty="0" err="1">
                <a:solidFill>
                  <a:schemeClr val="bg2"/>
                </a:solidFill>
                <a:latin typeface="方正喵呜体" panose="02010600010101010101" pitchFamily="2" charset="-122"/>
                <a:ea typeface="方正喵呜体" panose="02010600010101010101" pitchFamily="2" charset="-122"/>
              </a:rPr>
              <a:t>i</a:t>
            </a:r>
            <a:r>
              <a:rPr lang="en-US" altLang="zh-CN" sz="2000" b="1" dirty="0" err="1" smtClean="0">
                <a:solidFill>
                  <a:schemeClr val="bg2"/>
                </a:solidFill>
                <a:latin typeface="方正喵呜体" panose="02010600010101010101" pitchFamily="2" charset="-122"/>
                <a:ea typeface="方正喵呜体" panose="02010600010101010101" pitchFamily="2" charset="-122"/>
              </a:rPr>
              <a:t>nt</a:t>
            </a:r>
            <a:r>
              <a:rPr lang="en-US" altLang="zh-CN" sz="2000" b="1" dirty="0" smtClean="0">
                <a:solidFill>
                  <a:schemeClr val="bg2"/>
                </a:solidFill>
                <a:latin typeface="方正喵呜体" panose="02010600010101010101" pitchFamily="2" charset="-122"/>
                <a:ea typeface="方正喵呜体" panose="02010600010101010101" pitchFamily="2" charset="-122"/>
              </a:rPr>
              <a:t> </a:t>
            </a:r>
            <a:r>
              <a:rPr lang="en-US" altLang="zh-CN" sz="2000" b="1" dirty="0">
                <a:solidFill>
                  <a:srgbClr val="C00000"/>
                </a:solidFill>
                <a:latin typeface="方正喵呜体" panose="02010600010101010101" pitchFamily="2" charset="-122"/>
                <a:ea typeface="方正喵呜体" panose="02010600010101010101" pitchFamily="2" charset="-122"/>
              </a:rPr>
              <a:t>index</a:t>
            </a:r>
            <a:r>
              <a:rPr lang="en-US" altLang="zh-CN" sz="2000" b="1" dirty="0" smtClean="0">
                <a:solidFill>
                  <a:schemeClr val="bg2"/>
                </a:solidFill>
                <a:latin typeface="方正喵呜体" panose="02010600010101010101" pitchFamily="2" charset="-122"/>
                <a:ea typeface="方正喵呜体" panose="02010600010101010101" pitchFamily="2" charset="-122"/>
              </a:rPr>
              <a:t> = 0;</a:t>
            </a:r>
          </a:p>
          <a:p>
            <a:r>
              <a:rPr lang="en-US" altLang="zh-CN" sz="2000" b="1" dirty="0" err="1" smtClean="0">
                <a:solidFill>
                  <a:srgbClr val="2959F3"/>
                </a:solidFill>
                <a:latin typeface="方正喵呜体" panose="02010600010101010101" pitchFamily="2" charset="-122"/>
                <a:ea typeface="方正喵呜体" panose="02010600010101010101" pitchFamily="2" charset="-122"/>
              </a:rPr>
              <a:t>strcpy</a:t>
            </a:r>
            <a:r>
              <a:rPr lang="en-US" altLang="zh-CN" sz="2000" b="1" dirty="0" smtClean="0">
                <a:solidFill>
                  <a:schemeClr val="bg2"/>
                </a:solidFill>
                <a:latin typeface="方正喵呜体" panose="02010600010101010101" pitchFamily="2" charset="-122"/>
                <a:ea typeface="方正喵呜体" panose="02010600010101010101" pitchFamily="2" charset="-122"/>
              </a:rPr>
              <a:t>(studentList[</a:t>
            </a:r>
            <a:r>
              <a:rPr lang="en-US" altLang="zh-CN" sz="2000" b="1" dirty="0" smtClean="0">
                <a:solidFill>
                  <a:srgbClr val="C00000"/>
                </a:solidFill>
                <a:latin typeface="方正喵呜体" panose="02010600010101010101" pitchFamily="2" charset="-122"/>
                <a:ea typeface="方正喵呜体" panose="02010600010101010101" pitchFamily="2" charset="-122"/>
              </a:rPr>
              <a:t>index</a:t>
            </a:r>
            <a:r>
              <a:rPr lang="en-US" altLang="zh-CN" sz="2000" b="1" dirty="0" smtClean="0">
                <a:solidFill>
                  <a:schemeClr val="bg2"/>
                </a:solidFill>
                <a:latin typeface="方正喵呜体" panose="02010600010101010101" pitchFamily="2" charset="-122"/>
                <a:ea typeface="方正喵呜体" panose="02010600010101010101" pitchFamily="2" charset="-122"/>
              </a:rPr>
              <a:t>].name , “</a:t>
            </a:r>
            <a:r>
              <a:rPr lang="zh-CN" altLang="en-US" sz="2000" b="1" dirty="0" smtClean="0">
                <a:solidFill>
                  <a:schemeClr val="bg2"/>
                </a:solidFill>
                <a:latin typeface="方正喵呜体" panose="02010600010101010101" pitchFamily="2" charset="-122"/>
                <a:ea typeface="方正喵呜体" panose="02010600010101010101" pitchFamily="2" charset="-122"/>
              </a:rPr>
              <a:t>小华</a:t>
            </a:r>
            <a:r>
              <a:rPr lang="en-US" altLang="zh-CN" sz="2000" b="1" dirty="0" smtClean="0">
                <a:solidFill>
                  <a:schemeClr val="bg2"/>
                </a:solidFill>
                <a:latin typeface="方正喵呜体" panose="02010600010101010101" pitchFamily="2" charset="-122"/>
                <a:ea typeface="方正喵呜体" panose="02010600010101010101" pitchFamily="2" charset="-122"/>
              </a:rPr>
              <a:t>”);</a:t>
            </a:r>
          </a:p>
          <a:p>
            <a:r>
              <a:rPr lang="en-US" altLang="zh-CN" sz="2000" b="1" dirty="0" smtClean="0">
                <a:solidFill>
                  <a:schemeClr val="bg2"/>
                </a:solidFill>
                <a:latin typeface="方正喵呜体" panose="02010600010101010101" pitchFamily="2" charset="-122"/>
                <a:ea typeface="方正喵呜体" panose="02010600010101010101" pitchFamily="2" charset="-122"/>
              </a:rPr>
              <a:t>studentList[</a:t>
            </a:r>
            <a:r>
              <a:rPr lang="en-US" altLang="zh-CN" sz="2000" b="1" dirty="0" smtClean="0">
                <a:solidFill>
                  <a:srgbClr val="C00000"/>
                </a:solidFill>
                <a:latin typeface="方正喵呜体" panose="02010600010101010101" pitchFamily="2" charset="-122"/>
                <a:ea typeface="方正喵呜体" panose="02010600010101010101" pitchFamily="2" charset="-122"/>
              </a:rPr>
              <a:t>index++</a:t>
            </a:r>
            <a:r>
              <a:rPr lang="en-US" altLang="zh-CN" sz="2000" b="1" dirty="0" smtClean="0">
                <a:solidFill>
                  <a:schemeClr val="bg2"/>
                </a:solidFill>
                <a:latin typeface="方正喵呜体" panose="02010600010101010101" pitchFamily="2" charset="-122"/>
                <a:ea typeface="方正喵呜体" panose="02010600010101010101" pitchFamily="2" charset="-122"/>
              </a:rPr>
              <a:t>].score = 99;</a:t>
            </a:r>
          </a:p>
          <a:p>
            <a:r>
              <a:rPr lang="en-US" altLang="zh-CN" sz="2000" b="1" dirty="0" err="1" smtClean="0">
                <a:solidFill>
                  <a:srgbClr val="2959F3"/>
                </a:solidFill>
                <a:latin typeface="方正喵呜体" panose="02010600010101010101" pitchFamily="2" charset="-122"/>
                <a:ea typeface="方正喵呜体" panose="02010600010101010101" pitchFamily="2" charset="-122"/>
              </a:rPr>
              <a:t>strcpy</a:t>
            </a:r>
            <a:r>
              <a:rPr lang="en-US" altLang="zh-CN" sz="2000" b="1" dirty="0" smtClean="0">
                <a:solidFill>
                  <a:schemeClr val="bg2"/>
                </a:solidFill>
                <a:latin typeface="方正喵呜体" panose="02010600010101010101" pitchFamily="2" charset="-122"/>
                <a:ea typeface="方正喵呜体" panose="02010600010101010101" pitchFamily="2" charset="-122"/>
              </a:rPr>
              <a:t>(studentList[</a:t>
            </a:r>
            <a:r>
              <a:rPr lang="en-US" altLang="zh-CN" sz="2000" b="1" dirty="0">
                <a:solidFill>
                  <a:srgbClr val="C00000"/>
                </a:solidFill>
                <a:latin typeface="方正喵呜体" panose="02010600010101010101" pitchFamily="2" charset="-122"/>
                <a:ea typeface="方正喵呜体" panose="02010600010101010101" pitchFamily="2" charset="-122"/>
              </a:rPr>
              <a:t>index</a:t>
            </a:r>
            <a:r>
              <a:rPr lang="en-US" altLang="zh-CN" sz="2000" b="1" dirty="0" smtClean="0">
                <a:solidFill>
                  <a:schemeClr val="bg2"/>
                </a:solidFill>
                <a:latin typeface="方正喵呜体" panose="02010600010101010101" pitchFamily="2" charset="-122"/>
                <a:ea typeface="方正喵呜体" panose="02010600010101010101" pitchFamily="2" charset="-122"/>
              </a:rPr>
              <a:t>].</a:t>
            </a:r>
            <a:r>
              <a:rPr lang="en-US" altLang="zh-CN" sz="2000" b="1" dirty="0">
                <a:solidFill>
                  <a:schemeClr val="bg2"/>
                </a:solidFill>
                <a:latin typeface="方正喵呜体" panose="02010600010101010101" pitchFamily="2" charset="-122"/>
                <a:ea typeface="方正喵呜体" panose="02010600010101010101" pitchFamily="2" charset="-122"/>
              </a:rPr>
              <a:t>name , “</a:t>
            </a:r>
            <a:r>
              <a:rPr lang="zh-CN" altLang="en-US" sz="2000" b="1" dirty="0" smtClean="0">
                <a:solidFill>
                  <a:schemeClr val="bg2"/>
                </a:solidFill>
                <a:latin typeface="方正喵呜体" panose="02010600010101010101" pitchFamily="2" charset="-122"/>
                <a:ea typeface="方正喵呜体" panose="02010600010101010101" pitchFamily="2" charset="-122"/>
              </a:rPr>
              <a:t>小</a:t>
            </a:r>
            <a:r>
              <a:rPr lang="zh-CN" altLang="en-US" sz="2000" b="1" dirty="0">
                <a:solidFill>
                  <a:schemeClr val="bg2"/>
                </a:solidFill>
                <a:latin typeface="方正喵呜体" panose="02010600010101010101" pitchFamily="2" charset="-122"/>
                <a:ea typeface="方正喵呜体" panose="02010600010101010101" pitchFamily="2" charset="-122"/>
              </a:rPr>
              <a:t>飞</a:t>
            </a:r>
            <a:r>
              <a:rPr lang="en-US" altLang="zh-CN" sz="2000" b="1" dirty="0" smtClean="0">
                <a:solidFill>
                  <a:schemeClr val="bg2"/>
                </a:solidFill>
                <a:latin typeface="方正喵呜体" panose="02010600010101010101" pitchFamily="2" charset="-122"/>
                <a:ea typeface="方正喵呜体" panose="02010600010101010101" pitchFamily="2" charset="-122"/>
              </a:rPr>
              <a:t>”);</a:t>
            </a:r>
            <a:endParaRPr lang="en-US" altLang="zh-CN" sz="2000" b="1" dirty="0">
              <a:solidFill>
                <a:srgbClr val="7030A0"/>
              </a:solidFill>
              <a:latin typeface="方正喵呜体" panose="02010600010101010101" pitchFamily="2" charset="-122"/>
              <a:ea typeface="方正喵呜体" panose="02010600010101010101" pitchFamily="2" charset="-122"/>
            </a:endParaRPr>
          </a:p>
          <a:p>
            <a:r>
              <a:rPr lang="en-US" altLang="zh-CN" sz="2000" b="1" dirty="0" smtClean="0">
                <a:solidFill>
                  <a:schemeClr val="bg2"/>
                </a:solidFill>
                <a:latin typeface="方正喵呜体" panose="02010600010101010101" pitchFamily="2" charset="-122"/>
                <a:ea typeface="方正喵呜体" panose="02010600010101010101" pitchFamily="2" charset="-122"/>
              </a:rPr>
              <a:t>studentList[</a:t>
            </a:r>
            <a:r>
              <a:rPr lang="en-US" altLang="zh-CN" sz="2000" b="1" dirty="0" smtClean="0">
                <a:solidFill>
                  <a:srgbClr val="C00000"/>
                </a:solidFill>
                <a:latin typeface="方正喵呜体" panose="02010600010101010101" pitchFamily="2" charset="-122"/>
                <a:ea typeface="方正喵呜体" panose="02010600010101010101" pitchFamily="2" charset="-122"/>
              </a:rPr>
              <a:t>index++</a:t>
            </a:r>
            <a:r>
              <a:rPr lang="en-US" altLang="zh-CN" sz="2000" b="1" dirty="0" smtClean="0">
                <a:solidFill>
                  <a:schemeClr val="bg2"/>
                </a:solidFill>
                <a:latin typeface="方正喵呜体" panose="02010600010101010101" pitchFamily="2" charset="-122"/>
                <a:ea typeface="方正喵呜体" panose="02010600010101010101" pitchFamily="2" charset="-122"/>
              </a:rPr>
              <a:t>].</a:t>
            </a:r>
            <a:r>
              <a:rPr lang="en-US" altLang="zh-CN" sz="2000" b="1" dirty="0">
                <a:solidFill>
                  <a:schemeClr val="bg2"/>
                </a:solidFill>
                <a:latin typeface="方正喵呜体" panose="02010600010101010101" pitchFamily="2" charset="-122"/>
                <a:ea typeface="方正喵呜体" panose="02010600010101010101" pitchFamily="2" charset="-122"/>
              </a:rPr>
              <a:t>score = </a:t>
            </a:r>
            <a:r>
              <a:rPr lang="en-US" altLang="zh-CN" sz="2000" b="1" dirty="0" smtClean="0">
                <a:solidFill>
                  <a:schemeClr val="bg2"/>
                </a:solidFill>
                <a:latin typeface="方正喵呜体" panose="02010600010101010101" pitchFamily="2" charset="-122"/>
                <a:ea typeface="方正喵呜体" panose="02010600010101010101" pitchFamily="2" charset="-122"/>
              </a:rPr>
              <a:t>58;</a:t>
            </a:r>
          </a:p>
          <a:p>
            <a:endParaRPr lang="en-US" altLang="zh-CN" sz="2000" b="1" dirty="0">
              <a:solidFill>
                <a:schemeClr val="bg2"/>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b="1" dirty="0">
                <a:solidFill>
                  <a:srgbClr val="7030A0"/>
                </a:solidFill>
                <a:latin typeface="方正喵呜体" panose="02010600010101010101" pitchFamily="2" charset="-122"/>
                <a:ea typeface="方正喵呜体" panose="02010600010101010101" pitchFamily="2" charset="-122"/>
              </a:rPr>
              <a:t>Student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*studentPtr</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solidFill>
                <a:latin typeface="方正喵呜体" panose="02010600010101010101" pitchFamily="2" charset="-122"/>
                <a:ea typeface="方正喵呜体" panose="02010600010101010101" pitchFamily="2" charset="-122"/>
              </a:rPr>
              <a:t>= studentList;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studentPtr+=2;</a:t>
            </a:r>
          </a:p>
          <a:p>
            <a:r>
              <a:rPr lang="en-US" altLang="zh-CN" sz="2000" b="1" dirty="0" err="1" smtClean="0">
                <a:solidFill>
                  <a:srgbClr val="2959F3"/>
                </a:solidFill>
                <a:latin typeface="方正喵呜体" panose="02010600010101010101" pitchFamily="2" charset="-122"/>
                <a:ea typeface="方正喵呜体" panose="02010600010101010101" pitchFamily="2" charset="-122"/>
              </a:rPr>
              <a:t>strcpy</a:t>
            </a:r>
            <a:r>
              <a:rPr lang="en-US" altLang="zh-CN" sz="2000" b="1" dirty="0" smtClean="0">
                <a:solidFill>
                  <a:schemeClr val="bg2"/>
                </a:solidFill>
                <a:latin typeface="方正喵呜体" panose="02010600010101010101" pitchFamily="2" charset="-122"/>
                <a:ea typeface="方正喵呜体" panose="02010600010101010101" pitchFamily="2" charset="-122"/>
              </a:rPr>
              <a:t>(studentPtr-&gt;name </a:t>
            </a:r>
            <a:r>
              <a:rPr lang="en-US" altLang="zh-CN" sz="2000" b="1" dirty="0">
                <a:solidFill>
                  <a:schemeClr val="bg2"/>
                </a:solidFill>
                <a:latin typeface="方正喵呜体" panose="02010600010101010101" pitchFamily="2" charset="-122"/>
                <a:ea typeface="方正喵呜体" panose="02010600010101010101" pitchFamily="2" charset="-122"/>
              </a:rPr>
              <a:t>, “</a:t>
            </a:r>
            <a:r>
              <a:rPr lang="zh-CN" altLang="en-US" sz="2000" b="1" dirty="0" smtClean="0">
                <a:solidFill>
                  <a:schemeClr val="bg2"/>
                </a:solidFill>
                <a:latin typeface="方正喵呜体" panose="02010600010101010101" pitchFamily="2" charset="-122"/>
                <a:ea typeface="方正喵呜体" panose="02010600010101010101" pitchFamily="2" charset="-122"/>
              </a:rPr>
              <a:t>小</a:t>
            </a:r>
            <a:r>
              <a:rPr lang="zh-CN" altLang="en-US" sz="2000" b="1" dirty="0">
                <a:solidFill>
                  <a:schemeClr val="bg2"/>
                </a:solidFill>
                <a:latin typeface="方正喵呜体" panose="02010600010101010101" pitchFamily="2" charset="-122"/>
                <a:ea typeface="方正喵呜体" panose="02010600010101010101" pitchFamily="2" charset="-122"/>
              </a:rPr>
              <a:t>美</a:t>
            </a:r>
            <a:r>
              <a:rPr lang="en-US" altLang="zh-CN" sz="2000" b="1" dirty="0" smtClean="0">
                <a:solidFill>
                  <a:schemeClr val="bg2"/>
                </a:solidFill>
                <a:latin typeface="方正喵呜体" panose="02010600010101010101" pitchFamily="2" charset="-122"/>
                <a:ea typeface="方正喵呜体" panose="02010600010101010101" pitchFamily="2" charset="-122"/>
              </a:rPr>
              <a:t>”);</a:t>
            </a:r>
            <a:endParaRPr lang="en-US" altLang="zh-CN" sz="2000" b="1" dirty="0">
              <a:solidFill>
                <a:schemeClr val="bg2"/>
              </a:solidFill>
              <a:latin typeface="方正喵呜体" panose="02010600010101010101" pitchFamily="2" charset="-122"/>
              <a:ea typeface="方正喵呜体" panose="02010600010101010101" pitchFamily="2" charset="-122"/>
            </a:endParaRPr>
          </a:p>
          <a:p>
            <a:r>
              <a:rPr lang="en-US" altLang="zh-CN" sz="2000" b="1" dirty="0" smtClean="0">
                <a:solidFill>
                  <a:schemeClr val="bg2"/>
                </a:solidFill>
                <a:latin typeface="方正喵呜体" panose="02010600010101010101" pitchFamily="2" charset="-122"/>
                <a:ea typeface="方正喵呜体" panose="02010600010101010101" pitchFamily="2" charset="-122"/>
              </a:rPr>
              <a:t>studentPtr-&gt;score = 78;</a:t>
            </a:r>
            <a:endParaRPr lang="en-US" altLang="zh-CN" sz="2000" b="1" dirty="0">
              <a:solidFill>
                <a:schemeClr val="bg2"/>
              </a:solidFill>
              <a:latin typeface="方正喵呜体" panose="02010600010101010101" pitchFamily="2" charset="-122"/>
              <a:ea typeface="方正喵呜体" panose="02010600010101010101" pitchFamily="2" charset="-122"/>
            </a:endParaRP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studentPtr</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+=1;</a:t>
            </a:r>
            <a:endParaRPr lang="en-US" altLang="zh-CN" sz="2000" b="1"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err="1">
                <a:solidFill>
                  <a:srgbClr val="2959F3"/>
                </a:solidFill>
                <a:latin typeface="方正喵呜体" panose="02010600010101010101" pitchFamily="2" charset="-122"/>
                <a:ea typeface="方正喵呜体" panose="02010600010101010101" pitchFamily="2" charset="-122"/>
              </a:rPr>
              <a:t>strcpy</a:t>
            </a:r>
            <a:r>
              <a:rPr lang="en-US" altLang="zh-CN" sz="2000" b="1" dirty="0">
                <a:solidFill>
                  <a:schemeClr val="bg2"/>
                </a:solidFill>
                <a:latin typeface="方正喵呜体" panose="02010600010101010101" pitchFamily="2" charset="-122"/>
                <a:ea typeface="方正喵呜体" panose="02010600010101010101" pitchFamily="2" charset="-122"/>
              </a:rPr>
              <a:t>(studentPtr-&gt;name , “</a:t>
            </a:r>
            <a:r>
              <a:rPr lang="zh-CN" altLang="en-US" sz="2000" b="1" dirty="0" smtClean="0">
                <a:solidFill>
                  <a:schemeClr val="bg2"/>
                </a:solidFill>
                <a:latin typeface="方正喵呜体" panose="02010600010101010101" pitchFamily="2" charset="-122"/>
                <a:ea typeface="方正喵呜体" panose="02010600010101010101" pitchFamily="2" charset="-122"/>
              </a:rPr>
              <a:t>小欧</a:t>
            </a:r>
            <a:r>
              <a:rPr lang="en-US" altLang="zh-CN" sz="2000" b="1" dirty="0" smtClean="0">
                <a:solidFill>
                  <a:schemeClr val="bg2"/>
                </a:solidFill>
                <a:latin typeface="方正喵呜体" panose="02010600010101010101" pitchFamily="2" charset="-122"/>
                <a:ea typeface="方正喵呜体" panose="02010600010101010101" pitchFamily="2" charset="-122"/>
              </a:rPr>
              <a:t>”);</a:t>
            </a:r>
            <a:endParaRPr lang="en-US" altLang="zh-CN" sz="2000" b="1" dirty="0">
              <a:solidFill>
                <a:schemeClr val="bg2"/>
              </a:solidFill>
              <a:latin typeface="方正喵呜体" panose="02010600010101010101" pitchFamily="2" charset="-122"/>
              <a:ea typeface="方正喵呜体" panose="02010600010101010101" pitchFamily="2" charset="-122"/>
            </a:endParaRPr>
          </a:p>
          <a:p>
            <a:r>
              <a:rPr lang="en-US" altLang="zh-CN" sz="2000" b="1" dirty="0">
                <a:solidFill>
                  <a:schemeClr val="bg2"/>
                </a:solidFill>
                <a:latin typeface="方正喵呜体" panose="02010600010101010101" pitchFamily="2" charset="-122"/>
                <a:ea typeface="方正喵呜体" panose="02010600010101010101" pitchFamily="2" charset="-122"/>
              </a:rPr>
              <a:t>studentPtr-&gt;score = </a:t>
            </a:r>
            <a:r>
              <a:rPr lang="en-US" altLang="zh-CN" sz="2000" b="1" dirty="0" smtClean="0">
                <a:solidFill>
                  <a:schemeClr val="bg2"/>
                </a:solidFill>
                <a:latin typeface="方正喵呜体" panose="02010600010101010101" pitchFamily="2" charset="-122"/>
                <a:ea typeface="方正喵呜体" panose="02010600010101010101" pitchFamily="2" charset="-122"/>
              </a:rPr>
              <a:t>88</a:t>
            </a:r>
            <a:r>
              <a:rPr lang="en-US" altLang="zh-CN" sz="2000" b="1" dirty="0">
                <a:solidFill>
                  <a:schemeClr val="bg2"/>
                </a:solidFill>
                <a:latin typeface="方正喵呜体" panose="02010600010101010101" pitchFamily="2" charset="-122"/>
                <a:ea typeface="方正喵呜体" panose="02010600010101010101" pitchFamily="2" charset="-122"/>
              </a:rPr>
              <a:t>;</a:t>
            </a: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
        <p:nvSpPr>
          <p:cNvPr id="5" name="矩形 4"/>
          <p:cNvSpPr/>
          <p:nvPr/>
        </p:nvSpPr>
        <p:spPr>
          <a:xfrm>
            <a:off x="6134100" y="2910840"/>
            <a:ext cx="2385060" cy="464820"/>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rgbClr val="C00000"/>
                </a:solidFill>
              </a:rPr>
              <a:t>sizeof</a:t>
            </a:r>
            <a:r>
              <a:rPr lang="en-US" altLang="zh-CN" sz="1600" dirty="0" smtClean="0">
                <a:solidFill>
                  <a:schemeClr val="bg2"/>
                </a:solidFill>
              </a:rPr>
              <a:t>(struct </a:t>
            </a:r>
            <a:r>
              <a:rPr lang="en-US" altLang="zh-CN" sz="1600" b="1" dirty="0" smtClean="0">
                <a:solidFill>
                  <a:schemeClr val="accent4"/>
                </a:solidFill>
              </a:rPr>
              <a:t>Student</a:t>
            </a:r>
            <a:r>
              <a:rPr lang="en-US" altLang="zh-CN" sz="1600" dirty="0" smtClean="0">
                <a:solidFill>
                  <a:schemeClr val="bg2"/>
                </a:solidFill>
              </a:rPr>
              <a:t>)</a:t>
            </a:r>
            <a:endParaRPr lang="zh-CN" altLang="en-US" sz="1600" dirty="0">
              <a:solidFill>
                <a:schemeClr val="bg2"/>
              </a:solidFill>
            </a:endParaRPr>
          </a:p>
        </p:txBody>
      </p:sp>
      <p:sp>
        <p:nvSpPr>
          <p:cNvPr id="6" name="矩形 5"/>
          <p:cNvSpPr/>
          <p:nvPr/>
        </p:nvSpPr>
        <p:spPr>
          <a:xfrm>
            <a:off x="6134100" y="3493820"/>
            <a:ext cx="2385060" cy="464820"/>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solidFill>
                <a:latin typeface="方正喵呜体" panose="02010600010101010101" pitchFamily="2" charset="-122"/>
                <a:ea typeface="方正喵呜体" panose="02010600010101010101" pitchFamily="2" charset="-122"/>
              </a:rPr>
              <a:t>基础地址 </a:t>
            </a:r>
            <a:r>
              <a:rPr lang="en-US" altLang="zh-CN" sz="1600" dirty="0" smtClean="0">
                <a:solidFill>
                  <a:schemeClr val="bg2"/>
                </a:solidFill>
                <a:latin typeface="方正喵呜体" panose="02010600010101010101" pitchFamily="2" charset="-122"/>
                <a:ea typeface="方正喵呜体" panose="02010600010101010101" pitchFamily="2" charset="-122"/>
              </a:rPr>
              <a:t>studentList</a:t>
            </a:r>
            <a:r>
              <a:rPr lang="zh-CN" altLang="en-US" sz="1600" dirty="0" smtClean="0">
                <a:solidFill>
                  <a:schemeClr val="bg2"/>
                </a:solidFill>
                <a:latin typeface="方正喵呜体" panose="02010600010101010101" pitchFamily="2" charset="-122"/>
                <a:ea typeface="方正喵呜体" panose="02010600010101010101" pitchFamily="2" charset="-122"/>
              </a:rPr>
              <a:t> </a:t>
            </a:r>
            <a:endParaRPr lang="zh-CN" altLang="en-US" sz="1600" dirty="0">
              <a:solidFill>
                <a:schemeClr val="bg2"/>
              </a:solidFill>
              <a:latin typeface="方正喵呜体" panose="02010600010101010101" pitchFamily="2" charset="-122"/>
              <a:ea typeface="方正喵呜体" panose="02010600010101010101" pitchFamily="2" charset="-122"/>
            </a:endParaRPr>
          </a:p>
        </p:txBody>
      </p:sp>
      <p:sp>
        <p:nvSpPr>
          <p:cNvPr id="7" name="矩形 6"/>
          <p:cNvSpPr/>
          <p:nvPr/>
        </p:nvSpPr>
        <p:spPr>
          <a:xfrm>
            <a:off x="6134100" y="4076800"/>
            <a:ext cx="2385060" cy="464820"/>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solidFill>
                <a:latin typeface="方正喵呜体" panose="02010600010101010101" pitchFamily="2" charset="-122"/>
                <a:ea typeface="方正喵呜体" panose="02010600010101010101" pitchFamily="2" charset="-122"/>
              </a:rPr>
              <a:t>计算</a:t>
            </a:r>
            <a:r>
              <a:rPr lang="en-US" altLang="zh-CN" sz="1600" b="1" dirty="0" smtClean="0">
                <a:solidFill>
                  <a:schemeClr val="accent5"/>
                </a:solidFill>
                <a:latin typeface="方正喵呜体" panose="02010600010101010101" pitchFamily="2" charset="-122"/>
                <a:ea typeface="方正喵呜体" panose="02010600010101010101" pitchFamily="2" charset="-122"/>
              </a:rPr>
              <a:t>index</a:t>
            </a:r>
            <a:endParaRPr lang="zh-CN" altLang="en-US" sz="1600" b="1" dirty="0">
              <a:solidFill>
                <a:schemeClr val="accent5"/>
              </a:solidFill>
              <a:latin typeface="方正喵呜体" panose="02010600010101010101" pitchFamily="2" charset="-122"/>
              <a:ea typeface="方正喵呜体" panose="02010600010101010101" pitchFamily="2" charset="-122"/>
            </a:endParaRPr>
          </a:p>
        </p:txBody>
      </p:sp>
      <p:sp>
        <p:nvSpPr>
          <p:cNvPr id="8" name="矩形 7"/>
          <p:cNvSpPr/>
          <p:nvPr/>
        </p:nvSpPr>
        <p:spPr>
          <a:xfrm>
            <a:off x="6134100" y="4659780"/>
            <a:ext cx="2385060" cy="697080"/>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solidFill>
                <a:latin typeface="方正喵呜体" panose="02010600010101010101" pitchFamily="2" charset="-122"/>
                <a:ea typeface="方正喵呜体" panose="02010600010101010101" pitchFamily="2" charset="-122"/>
              </a:rPr>
              <a:t>计算偏移量</a:t>
            </a:r>
            <a:endParaRPr lang="en-US" altLang="zh-CN" sz="1600" dirty="0" smtClean="0">
              <a:solidFill>
                <a:schemeClr val="bg2"/>
              </a:solidFill>
              <a:latin typeface="方正喵呜体" panose="02010600010101010101" pitchFamily="2" charset="-122"/>
              <a:ea typeface="方正喵呜体" panose="02010600010101010101" pitchFamily="2" charset="-122"/>
            </a:endParaRPr>
          </a:p>
          <a:p>
            <a:pPr algn="ctr"/>
            <a:r>
              <a:rPr lang="en-US" altLang="zh-CN" sz="1600" dirty="0" smtClean="0">
                <a:solidFill>
                  <a:schemeClr val="bg2"/>
                </a:solidFill>
                <a:latin typeface="方正喵呜体" panose="02010600010101010101" pitchFamily="2" charset="-122"/>
                <a:ea typeface="方正喵呜体" panose="02010600010101010101" pitchFamily="2" charset="-122"/>
              </a:rPr>
              <a:t>Index</a:t>
            </a:r>
            <a:r>
              <a:rPr lang="zh-CN" altLang="en-US" sz="1600" dirty="0" smtClean="0">
                <a:solidFill>
                  <a:schemeClr val="bg2"/>
                </a:solidFill>
                <a:latin typeface="方正喵呜体" panose="02010600010101010101" pitchFamily="2" charset="-122"/>
                <a:ea typeface="方正喵呜体" panose="02010600010101010101" pitchFamily="2" charset="-122"/>
              </a:rPr>
              <a:t>*</a:t>
            </a:r>
            <a:r>
              <a:rPr lang="en-US" altLang="zh-CN" sz="1600" dirty="0" smtClean="0">
                <a:solidFill>
                  <a:schemeClr val="bg2"/>
                </a:solidFill>
                <a:latin typeface="方正喵呜体" panose="02010600010101010101" pitchFamily="2" charset="-122"/>
                <a:ea typeface="方正喵呜体" panose="02010600010101010101" pitchFamily="2" charset="-122"/>
              </a:rPr>
              <a:t>sizeof(struct Student)</a:t>
            </a:r>
            <a:endParaRPr lang="zh-CN" altLang="en-US" sz="1600" dirty="0">
              <a:solidFill>
                <a:schemeClr val="bg2"/>
              </a:solidFill>
              <a:latin typeface="方正喵呜体" panose="02010600010101010101" pitchFamily="2" charset="-122"/>
              <a:ea typeface="方正喵呜体" panose="02010600010101010101" pitchFamily="2" charset="-122"/>
            </a:endParaRPr>
          </a:p>
        </p:txBody>
      </p:sp>
      <p:sp>
        <p:nvSpPr>
          <p:cNvPr id="10" name="矩形 9"/>
          <p:cNvSpPr/>
          <p:nvPr/>
        </p:nvSpPr>
        <p:spPr>
          <a:xfrm>
            <a:off x="6134100" y="5475020"/>
            <a:ext cx="2385060" cy="464820"/>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solidFill>
                <a:latin typeface="方正喵呜体" panose="02010600010101010101" pitchFamily="2" charset="-122"/>
                <a:ea typeface="方正喵呜体" panose="02010600010101010101" pitchFamily="2" charset="-122"/>
              </a:rPr>
              <a:t>得到目标地址</a:t>
            </a:r>
            <a:endParaRPr lang="zh-CN" altLang="en-US" sz="1600" b="1" dirty="0">
              <a:solidFill>
                <a:schemeClr val="accent5"/>
              </a:solidFill>
              <a:latin typeface="方正喵呜体" panose="02010600010101010101" pitchFamily="2" charset="-122"/>
              <a:ea typeface="方正喵呜体" panose="02010600010101010101" pitchFamily="2" charset="-122"/>
            </a:endParaRPr>
          </a:p>
        </p:txBody>
      </p:sp>
      <p:sp>
        <p:nvSpPr>
          <p:cNvPr id="11" name="文本框 10"/>
          <p:cNvSpPr txBox="1"/>
          <p:nvPr/>
        </p:nvSpPr>
        <p:spPr>
          <a:xfrm>
            <a:off x="5829300" y="2186940"/>
            <a:ext cx="3017520"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数组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&amp; </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指针</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23902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231968" y="1410174"/>
            <a:ext cx="2743200" cy="7018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选择排序</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412423" y="2279934"/>
            <a:ext cx="8382291" cy="2596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50000"/>
              <a:buNone/>
            </a:pPr>
            <a:r>
              <a:rPr lang="zh-CN" altLang="en-US" sz="2400" dirty="0">
                <a:solidFill>
                  <a:schemeClr val="bg1"/>
                </a:solidFill>
                <a:latin typeface="方正喵呜体" panose="02010600010101010101" pitchFamily="2" charset="-122"/>
                <a:ea typeface="方正喵呜体" panose="02010600010101010101" pitchFamily="2" charset="-122"/>
              </a:rPr>
              <a:t>选择排序（</a:t>
            </a:r>
            <a:r>
              <a:rPr lang="en-US" altLang="zh-CN" sz="2400" dirty="0">
                <a:solidFill>
                  <a:schemeClr val="bg1"/>
                </a:solidFill>
                <a:latin typeface="方正喵呜体" panose="02010600010101010101" pitchFamily="2" charset="-122"/>
                <a:ea typeface="方正喵呜体" panose="02010600010101010101" pitchFamily="2" charset="-122"/>
              </a:rPr>
              <a:t>Selection sort</a:t>
            </a:r>
            <a:r>
              <a:rPr lang="zh-CN" altLang="en-US" sz="2400" dirty="0">
                <a:solidFill>
                  <a:schemeClr val="bg1"/>
                </a:solidFill>
                <a:latin typeface="方正喵呜体" panose="02010600010101010101" pitchFamily="2" charset="-122"/>
                <a:ea typeface="方正喵呜体" panose="02010600010101010101" pitchFamily="2" charset="-122"/>
              </a:rPr>
              <a:t>）是一种简单直观的</a:t>
            </a:r>
            <a:r>
              <a:rPr lang="zh-CN" altLang="en-US" sz="2400" dirty="0">
                <a:solidFill>
                  <a:schemeClr val="bg1"/>
                </a:solidFill>
                <a:latin typeface="方正喵呜体" panose="02010600010101010101" pitchFamily="2" charset="-122"/>
                <a:ea typeface="方正喵呜体" panose="02010600010101010101" pitchFamily="2" charset="-122"/>
                <a:hlinkClick r:id="rId2"/>
              </a:rPr>
              <a:t>排序算法</a:t>
            </a:r>
            <a:r>
              <a:rPr lang="zh-CN" altLang="en-US" sz="2400" dirty="0">
                <a:solidFill>
                  <a:schemeClr val="bg1"/>
                </a:solidFill>
                <a:latin typeface="方正喵呜体" panose="02010600010101010101" pitchFamily="2" charset="-122"/>
                <a:ea typeface="方正喵呜体" panose="02010600010101010101" pitchFamily="2" charset="-122"/>
              </a:rPr>
              <a:t>。它的工作原理是每一次从待排序的</a:t>
            </a:r>
            <a:r>
              <a:rPr lang="zh-CN" altLang="en-US" sz="2400" dirty="0">
                <a:solidFill>
                  <a:schemeClr val="bg1"/>
                </a:solidFill>
                <a:latin typeface="方正喵呜体" panose="02010600010101010101" pitchFamily="2" charset="-122"/>
                <a:ea typeface="方正喵呜体" panose="02010600010101010101" pitchFamily="2" charset="-122"/>
                <a:hlinkClick r:id="rId3"/>
              </a:rPr>
              <a:t>数据元素</a:t>
            </a:r>
            <a:r>
              <a:rPr lang="zh-CN" altLang="en-US" sz="2400" dirty="0">
                <a:solidFill>
                  <a:schemeClr val="bg1"/>
                </a:solidFill>
                <a:latin typeface="方正喵呜体" panose="02010600010101010101" pitchFamily="2" charset="-122"/>
                <a:ea typeface="方正喵呜体" panose="02010600010101010101" pitchFamily="2" charset="-122"/>
              </a:rPr>
              <a:t>中选出最小（或最大）的一个元素，存放在序列的起始位置，然后，再从剩余未排序元素中继续寻找最小（大）元素，然后放到已排序序列的末尾。以此类推，直到全部待排序的数据元素排完。 </a:t>
            </a:r>
            <a:endParaRPr kumimoji="1"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1876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457200" y="488063"/>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smtClean="0">
                <a:solidFill>
                  <a:schemeClr val="bg1"/>
                </a:solidFill>
                <a:latin typeface="方正喵呜体" panose="02010600010101010101" pitchFamily="2" charset="-122"/>
                <a:ea typeface="方正喵呜体" panose="02010600010101010101" pitchFamily="2" charset="-122"/>
              </a:rPr>
              <a:t>直接选择排序 </a:t>
            </a:r>
            <a:r>
              <a:rPr kumimoji="1" lang="en-US" altLang="zh-CN" sz="4000" smtClean="0">
                <a:solidFill>
                  <a:schemeClr val="bg1"/>
                </a:solidFill>
                <a:latin typeface="方正喵呜体" panose="02010600010101010101" pitchFamily="2" charset="-122"/>
                <a:ea typeface="方正喵呜体" panose="02010600010101010101" pitchFamily="2" charset="-122"/>
              </a:rPr>
              <a:t>(Select Sort)</a:t>
            </a:r>
            <a:endParaRPr kumimoji="1"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9"/>
          <p:cNvSpPr txBox="1">
            <a:spLocks noChangeArrowheads="1"/>
          </p:cNvSpPr>
          <p:nvPr/>
        </p:nvSpPr>
        <p:spPr>
          <a:xfrm>
            <a:off x="457200" y="1341438"/>
            <a:ext cx="8229600" cy="5111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直接选择排序的基本步骤是：</a:t>
            </a:r>
          </a:p>
          <a:p>
            <a:pPr marL="990600" lvl="1" indent="-533400">
              <a:lnSpc>
                <a:spcPct val="110000"/>
              </a:lnSpc>
              <a:buFont typeface="宋体" pitchFamily="2" charset="-122"/>
              <a:buAutoNum type="circleNumDbPlain"/>
            </a:pPr>
            <a:r>
              <a:rPr lang="zh-CN" altLang="en-US" sz="3000" dirty="0" smtClean="0">
                <a:solidFill>
                  <a:schemeClr val="bg1"/>
                </a:solidFill>
                <a:latin typeface="方正喵呜体" panose="02010600010101010101" pitchFamily="2" charset="-122"/>
                <a:ea typeface="方正喵呜体" panose="02010600010101010101" pitchFamily="2" charset="-122"/>
              </a:rPr>
              <a:t>在一组元素 </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中选择具有最小关键字的元素；</a:t>
            </a:r>
          </a:p>
          <a:p>
            <a:pPr marL="990600" lvl="1" indent="-533400">
              <a:lnSpc>
                <a:spcPct val="110000"/>
              </a:lnSpc>
              <a:buFont typeface="宋体" pitchFamily="2" charset="-122"/>
              <a:buAutoNum type="circleNumDbPlain"/>
            </a:pPr>
            <a:r>
              <a:rPr lang="zh-CN" altLang="en-US" sz="3000" dirty="0" smtClean="0">
                <a:solidFill>
                  <a:schemeClr val="bg1"/>
                </a:solidFill>
                <a:latin typeface="方正喵呜体" panose="02010600010101010101" pitchFamily="2" charset="-122"/>
                <a:ea typeface="方正喵呜体" panose="02010600010101010101" pitchFamily="2" charset="-122"/>
              </a:rPr>
              <a:t>若它不是这组元素中的第一个元素</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则将它与这组元素中的第一个元素对调</a:t>
            </a:r>
            <a:r>
              <a:rPr lang="en-US" altLang="zh-CN" sz="3000" dirty="0" smtClean="0">
                <a:solidFill>
                  <a:schemeClr val="bg1"/>
                </a:solidFill>
                <a:latin typeface="方正喵呜体" panose="02010600010101010101" pitchFamily="2" charset="-122"/>
                <a:ea typeface="方正喵呜体" panose="02010600010101010101" pitchFamily="2" charset="-122"/>
              </a:rPr>
              <a:t>;</a:t>
            </a:r>
          </a:p>
          <a:p>
            <a:pPr marL="990600" lvl="1" indent="-533400">
              <a:lnSpc>
                <a:spcPct val="110000"/>
              </a:lnSpc>
              <a:buFont typeface="宋体" pitchFamily="2" charset="-122"/>
              <a:buAutoNum type="circleNumDbPlain"/>
            </a:pPr>
            <a:r>
              <a:rPr lang="zh-CN" altLang="en-US" sz="3000" dirty="0" smtClean="0">
                <a:solidFill>
                  <a:schemeClr val="bg1"/>
                </a:solidFill>
                <a:latin typeface="方正喵呜体" panose="02010600010101010101" pitchFamily="2" charset="-122"/>
                <a:ea typeface="方正喵呜体" panose="02010600010101010101" pitchFamily="2" charset="-122"/>
              </a:rPr>
              <a:t>在这组元素中剔除这个具有最小关键字的元素。在剩下的元素</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V[</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中重复执行第①、②步</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直到剩余元素只有一个为止。</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006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 y="1852612"/>
            <a:ext cx="9058275" cy="3152775"/>
          </a:xfrm>
          <a:prstGeom prst="rect">
            <a:avLst/>
          </a:prstGeom>
        </p:spPr>
      </p:pic>
    </p:spTree>
    <p:extLst>
      <p:ext uri="{BB962C8B-B14F-4D97-AF65-F5344CB8AC3E}">
        <p14:creationId xmlns:p14="http://schemas.microsoft.com/office/powerpoint/2010/main" val="17778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2391" y="1432467"/>
            <a:ext cx="7249886" cy="3970318"/>
          </a:xfrm>
          <a:prstGeom prst="rect">
            <a:avLst/>
          </a:prstGeom>
        </p:spPr>
        <p:txBody>
          <a:bodyPr wrap="square">
            <a:spAutoFit/>
          </a:bodyPr>
          <a:lstStyle/>
          <a:p>
            <a:pPr marL="457200" indent="-457200">
              <a:lnSpc>
                <a:spcPct val="105000"/>
              </a:lnSpc>
              <a:buSzPct val="100000"/>
              <a:buFont typeface="+mj-lt"/>
              <a:buAutoNum type="arabicPeriod"/>
            </a:pPr>
            <a:r>
              <a:rPr lang="zh-CN" altLang="en-US" sz="2400" dirty="0">
                <a:solidFill>
                  <a:schemeClr val="bg1"/>
                </a:solidFill>
                <a:latin typeface="方正喵呜体" panose="02010600010101010101" pitchFamily="2" charset="-122"/>
                <a:ea typeface="方正喵呜体" panose="02010600010101010101" pitchFamily="2" charset="-122"/>
              </a:rPr>
              <a:t>直接选择排序的关键字比较次数 </a:t>
            </a:r>
            <a:r>
              <a:rPr lang="en-US" altLang="zh-CN" sz="2400" i="1" dirty="0">
                <a:solidFill>
                  <a:schemeClr val="bg1"/>
                </a:solidFill>
                <a:latin typeface="方正喵呜体" panose="02010600010101010101" pitchFamily="2" charset="-122"/>
                <a:ea typeface="方正喵呜体" panose="02010600010101010101" pitchFamily="2" charset="-122"/>
              </a:rPr>
              <a:t>KCN </a:t>
            </a:r>
            <a:r>
              <a:rPr lang="zh-CN" altLang="en-US" sz="2400" dirty="0">
                <a:solidFill>
                  <a:schemeClr val="bg1"/>
                </a:solidFill>
                <a:latin typeface="方正喵呜体" panose="02010600010101010101" pitchFamily="2" charset="-122"/>
                <a:ea typeface="方正喵呜体" panose="02010600010101010101" pitchFamily="2" charset="-122"/>
              </a:rPr>
              <a:t>与元素的初始排列无关。设整个待排序元素序列有 </a:t>
            </a:r>
            <a:r>
              <a:rPr lang="en-US" altLang="zh-CN" sz="2400" i="1" dirty="0">
                <a:solidFill>
                  <a:schemeClr val="bg1"/>
                </a:solidFill>
                <a:latin typeface="方正喵呜体" panose="02010600010101010101" pitchFamily="2" charset="-122"/>
                <a:ea typeface="方正喵呜体" panose="02010600010101010101" pitchFamily="2" charset="-122"/>
              </a:rPr>
              <a:t>n </a:t>
            </a:r>
            <a:r>
              <a:rPr lang="zh-CN" altLang="en-US" sz="2400" dirty="0">
                <a:solidFill>
                  <a:schemeClr val="bg1"/>
                </a:solidFill>
                <a:latin typeface="方正喵呜体" panose="02010600010101010101" pitchFamily="2" charset="-122"/>
                <a:ea typeface="方正喵呜体" panose="02010600010101010101" pitchFamily="2" charset="-122"/>
              </a:rPr>
              <a:t>个元素，则第 </a:t>
            </a:r>
            <a:r>
              <a:rPr lang="en-US" altLang="zh-CN" sz="2400" i="1" dirty="0" err="1">
                <a:solidFill>
                  <a:schemeClr val="bg1"/>
                </a:solidFill>
                <a:latin typeface="方正喵呜体" panose="02010600010101010101" pitchFamily="2" charset="-122"/>
                <a:ea typeface="方正喵呜体" panose="02010600010101010101" pitchFamily="2" charset="-122"/>
              </a:rPr>
              <a:t>i</a:t>
            </a:r>
            <a:r>
              <a:rPr lang="en-US" altLang="zh-CN" sz="2400" i="1"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趟选择具有最小关键字元素所需的比较次数总是 </a:t>
            </a:r>
            <a:r>
              <a:rPr lang="en-US" altLang="zh-CN" sz="2400" i="1" dirty="0">
                <a:solidFill>
                  <a:schemeClr val="bg1"/>
                </a:solidFill>
                <a:latin typeface="方正喵呜体" panose="02010600010101010101" pitchFamily="2" charset="-122"/>
                <a:ea typeface="方正喵呜体" panose="02010600010101010101" pitchFamily="2" charset="-122"/>
              </a:rPr>
              <a:t>n</a:t>
            </a:r>
            <a:r>
              <a:rPr lang="en-US" altLang="zh-CN" sz="2400" dirty="0">
                <a:solidFill>
                  <a:schemeClr val="bg1"/>
                </a:solidFill>
                <a:latin typeface="方正喵呜体" panose="02010600010101010101" pitchFamily="2" charset="-122"/>
                <a:ea typeface="方正喵呜体" panose="02010600010101010101" pitchFamily="2" charset="-122"/>
              </a:rPr>
              <a:t>-</a:t>
            </a:r>
            <a:r>
              <a:rPr lang="en-US" altLang="zh-CN" sz="2400" i="1" dirty="0">
                <a:solidFill>
                  <a:schemeClr val="bg1"/>
                </a:solidFill>
                <a:latin typeface="方正喵呜体" panose="02010600010101010101" pitchFamily="2" charset="-122"/>
                <a:ea typeface="方正喵呜体" panose="02010600010101010101" pitchFamily="2" charset="-122"/>
              </a:rPr>
              <a:t>i</a:t>
            </a:r>
            <a:r>
              <a:rPr lang="en-US" altLang="zh-CN" sz="2400" dirty="0">
                <a:solidFill>
                  <a:schemeClr val="bg1"/>
                </a:solidFill>
                <a:latin typeface="方正喵呜体" panose="02010600010101010101" pitchFamily="2" charset="-122"/>
                <a:ea typeface="方正喵呜体" panose="02010600010101010101" pitchFamily="2" charset="-122"/>
              </a:rPr>
              <a:t>-1 </a:t>
            </a:r>
            <a:r>
              <a:rPr lang="zh-CN" altLang="en-US" sz="2400" dirty="0">
                <a:solidFill>
                  <a:schemeClr val="bg1"/>
                </a:solidFill>
                <a:latin typeface="方正喵呜体" panose="02010600010101010101" pitchFamily="2" charset="-122"/>
                <a:ea typeface="方正喵呜体" panose="02010600010101010101" pitchFamily="2" charset="-122"/>
              </a:rPr>
              <a:t>次。总的关键字比较次数</a:t>
            </a:r>
            <a:r>
              <a:rPr lang="zh-CN" altLang="en-US" sz="2400" dirty="0" smtClean="0">
                <a:solidFill>
                  <a:schemeClr val="bg1"/>
                </a:solidFill>
                <a:latin typeface="方正喵呜体" panose="02010600010101010101" pitchFamily="2" charset="-122"/>
                <a:ea typeface="方正喵呜体" panose="02010600010101010101" pitchFamily="2" charset="-122"/>
              </a:rPr>
              <a:t>为</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en-US" altLang="zh-CN" sz="2400" baseline="30000" dirty="0" smtClean="0">
                <a:solidFill>
                  <a:schemeClr val="bg1"/>
                </a:solidFill>
                <a:latin typeface="方正喵呜体" panose="02010600010101010101" pitchFamily="2" charset="-122"/>
                <a:ea typeface="方正喵呜体" panose="02010600010101010101" pitchFamily="2" charset="-122"/>
              </a:rPr>
              <a:t>2</a:t>
            </a:r>
            <a:r>
              <a:rPr lang="en-US" altLang="zh-CN" sz="2400" dirty="0" smtClean="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a:p>
            <a:pPr marL="457200" indent="-457200">
              <a:lnSpc>
                <a:spcPct val="105000"/>
              </a:lnSpc>
              <a:buSzPct val="100000"/>
              <a:buFont typeface="+mj-lt"/>
              <a:buAutoNum type="arabicPeriod"/>
            </a:pPr>
            <a:endParaRPr lang="zh-CN" altLang="en-US" sz="2400" dirty="0">
              <a:solidFill>
                <a:schemeClr val="bg1"/>
              </a:solidFill>
              <a:latin typeface="方正喵呜体" panose="02010600010101010101" pitchFamily="2" charset="-122"/>
              <a:ea typeface="方正喵呜体" panose="02010600010101010101" pitchFamily="2" charset="-122"/>
            </a:endParaRPr>
          </a:p>
          <a:p>
            <a:pPr marL="457200" indent="-457200">
              <a:lnSpc>
                <a:spcPct val="105000"/>
              </a:lnSpc>
              <a:buSzPct val="100000"/>
              <a:buFont typeface="+mj-lt"/>
              <a:buAutoNum type="arabicPeriod"/>
            </a:pPr>
            <a:r>
              <a:rPr lang="zh-CN" altLang="en-US" sz="2400" dirty="0">
                <a:solidFill>
                  <a:schemeClr val="bg1"/>
                </a:solidFill>
                <a:latin typeface="方正喵呜体" panose="02010600010101010101" pitchFamily="2" charset="-122"/>
                <a:ea typeface="方正喵呜体" panose="02010600010101010101" pitchFamily="2" charset="-122"/>
              </a:rPr>
              <a:t>元素移动次数与元素序列初始排列有关。当这组元素初始状态是按其关键字从小到大有序的时候</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元素的移动次数达到最少</a:t>
            </a:r>
            <a:r>
              <a:rPr lang="en-US" altLang="zh-CN" sz="2400" i="1" dirty="0">
                <a:solidFill>
                  <a:schemeClr val="bg1"/>
                </a:solidFill>
                <a:latin typeface="方正喵呜体" panose="02010600010101010101" pitchFamily="2" charset="-122"/>
                <a:ea typeface="方正喵呜体" panose="02010600010101010101" pitchFamily="2" charset="-122"/>
              </a:rPr>
              <a:t>RMN </a:t>
            </a:r>
            <a:r>
              <a:rPr lang="en-US" altLang="zh-CN" sz="2400" dirty="0">
                <a:solidFill>
                  <a:schemeClr val="bg1"/>
                </a:solidFill>
                <a:latin typeface="方正喵呜体" panose="02010600010101010101" pitchFamily="2" charset="-122"/>
                <a:ea typeface="方正喵呜体" panose="02010600010101010101" pitchFamily="2" charset="-122"/>
              </a:rPr>
              <a:t>= 0</a:t>
            </a:r>
            <a:r>
              <a:rPr lang="zh-CN" altLang="en-US" sz="2400" dirty="0">
                <a:solidFill>
                  <a:schemeClr val="bg1"/>
                </a:solidFill>
                <a:latin typeface="方正喵呜体" panose="02010600010101010101" pitchFamily="2" charset="-122"/>
                <a:ea typeface="方正喵呜体" panose="02010600010101010101" pitchFamily="2" charset="-122"/>
              </a:rPr>
              <a:t>，最坏情况是每一趟都要进行交换，总的元素移动次数为 </a:t>
            </a:r>
            <a:r>
              <a:rPr lang="en-US" altLang="zh-CN" sz="2400" i="1" dirty="0">
                <a:solidFill>
                  <a:schemeClr val="bg1"/>
                </a:solidFill>
                <a:latin typeface="方正喵呜体" panose="02010600010101010101" pitchFamily="2" charset="-122"/>
                <a:ea typeface="方正喵呜体" panose="02010600010101010101" pitchFamily="2" charset="-122"/>
              </a:rPr>
              <a:t>RMN</a:t>
            </a:r>
            <a:r>
              <a:rPr lang="en-US" altLang="zh-CN" sz="2400" dirty="0">
                <a:solidFill>
                  <a:schemeClr val="bg1"/>
                </a:solidFill>
                <a:latin typeface="方正喵呜体" panose="02010600010101010101" pitchFamily="2" charset="-122"/>
                <a:ea typeface="方正喵呜体" panose="02010600010101010101" pitchFamily="2" charset="-122"/>
              </a:rPr>
              <a:t> = 3(</a:t>
            </a:r>
            <a:r>
              <a:rPr lang="en-US" altLang="zh-CN" sz="2400" i="1" dirty="0">
                <a:solidFill>
                  <a:schemeClr val="bg1"/>
                </a:solidFill>
                <a:latin typeface="方正喵呜体" panose="02010600010101010101" pitchFamily="2" charset="-122"/>
                <a:ea typeface="方正喵呜体" panose="02010600010101010101" pitchFamily="2" charset="-122"/>
              </a:rPr>
              <a:t>n-</a:t>
            </a:r>
            <a:r>
              <a:rPr lang="en-US" altLang="zh-CN" sz="2400" dirty="0">
                <a:solidFill>
                  <a:schemeClr val="bg1"/>
                </a:solidFill>
                <a:latin typeface="方正喵呜体" panose="02010600010101010101" pitchFamily="2" charset="-122"/>
                <a:ea typeface="方正喵呜体" panose="02010600010101010101" pitchFamily="2" charset="-122"/>
              </a:rPr>
              <a:t>1)</a:t>
            </a:r>
            <a:r>
              <a:rPr lang="zh-CN" altLang="en-US" sz="2400" dirty="0">
                <a:solidFill>
                  <a:schemeClr val="bg1"/>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17161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198655" y="610170"/>
            <a:ext cx="4724400" cy="9556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树形选择排序</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5"/>
          <p:cNvSpPr txBox="1">
            <a:spLocks noChangeArrowheads="1"/>
          </p:cNvSpPr>
          <p:nvPr/>
        </p:nvSpPr>
        <p:spPr>
          <a:xfrm>
            <a:off x="425288" y="1737879"/>
            <a:ext cx="8271134" cy="4476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SzPct val="5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对直接选择排序的改进，主要是减少关键字比较的次数。</a:t>
            </a:r>
            <a:endPar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a:lnSpc>
                <a:spcPct val="105000"/>
              </a:lnSpc>
              <a:spcBef>
                <a:spcPct val="10000"/>
              </a:spcBef>
              <a:buSzPct val="5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利用</a:t>
            </a:r>
            <a:r>
              <a:rPr lang="zh-CN" altLang="en-US" dirty="0" smtClean="0">
                <a:solidFill>
                  <a:srgbClr val="2959F3"/>
                </a:solidFill>
                <a:latin typeface="方正喵呜体" panose="02010600010101010101" pitchFamily="2" charset="-122"/>
                <a:ea typeface="方正喵呜体" panose="02010600010101010101" pitchFamily="2" charset="-122"/>
                <a:cs typeface="Times New Roman" pitchFamily="18" charset="0"/>
              </a:rPr>
              <a:t>锦标赛比赛思想</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实现树形选择排序算法。</a:t>
            </a:r>
            <a:endPar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a:lnSpc>
                <a:spcPct val="105000"/>
              </a:lnSpc>
              <a:spcBef>
                <a:spcPct val="10000"/>
              </a:spcBef>
              <a:buSzPct val="5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首先对</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个记录的关键字两两比较，选取</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n/2</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个较小者</a:t>
            </a:r>
            <a:r>
              <a:rPr lang="zh-CN"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；然后这</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n/2</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个较小者两两进行比较，选取</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n/4</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个较小者</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如此重复，直到只剩</a:t>
            </a:r>
            <a:r>
              <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rPr>
              <a:t>1</a:t>
            </a: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个关键字为止。</a:t>
            </a:r>
            <a:endParaRPr lang="en-US" altLang="zh-CN" dirty="0"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a:lnSpc>
                <a:spcPct val="105000"/>
              </a:lnSpc>
              <a:spcBef>
                <a:spcPct val="10000"/>
              </a:spcBef>
              <a:buSzPct val="50000"/>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itchFamily="18" charset="0"/>
              </a:rPr>
              <a:t>每个枝结点的关键字都等于其左、右孩子结点中较小的关键字，根结点的关键字就是最小的关键字。</a:t>
            </a:r>
          </a:p>
          <a:p>
            <a:pPr>
              <a:lnSpc>
                <a:spcPct val="105000"/>
              </a:lnSpc>
              <a:spcBef>
                <a:spcPct val="10000"/>
              </a:spcBef>
              <a:buSzPct val="50000"/>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68794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3026" y="85713"/>
            <a:ext cx="4418073" cy="2320923"/>
            <a:chOff x="2160" y="1415"/>
            <a:chExt cx="3360" cy="1849"/>
          </a:xfrm>
        </p:grpSpPr>
        <p:grpSp>
          <p:nvGrpSpPr>
            <p:cNvPr id="3" name="Group 5"/>
            <p:cNvGrpSpPr>
              <a:grpSpLocks/>
            </p:cNvGrpSpPr>
            <p:nvPr/>
          </p:nvGrpSpPr>
          <p:grpSpPr bwMode="auto">
            <a:xfrm>
              <a:off x="2160" y="2544"/>
              <a:ext cx="768" cy="720"/>
              <a:chOff x="2160" y="2544"/>
              <a:chExt cx="768" cy="720"/>
            </a:xfrm>
          </p:grpSpPr>
          <p:sp>
            <p:nvSpPr>
              <p:cNvPr id="31" name="Oval 6"/>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49</a:t>
                </a:r>
              </a:p>
            </p:txBody>
          </p:sp>
          <p:sp>
            <p:nvSpPr>
              <p:cNvPr id="32" name="Oval 7"/>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33" name="Rectangle 8"/>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34" name="Line 9"/>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5" name="Line 10"/>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4" name="Group 11"/>
            <p:cNvGrpSpPr>
              <a:grpSpLocks/>
            </p:cNvGrpSpPr>
            <p:nvPr/>
          </p:nvGrpSpPr>
          <p:grpSpPr bwMode="auto">
            <a:xfrm>
              <a:off x="3024" y="2544"/>
              <a:ext cx="768" cy="720"/>
              <a:chOff x="2160" y="2544"/>
              <a:chExt cx="768" cy="720"/>
            </a:xfrm>
          </p:grpSpPr>
          <p:sp>
            <p:nvSpPr>
              <p:cNvPr id="26" name="Oval 12"/>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37</a:t>
                </a:r>
              </a:p>
            </p:txBody>
          </p:sp>
          <p:sp>
            <p:nvSpPr>
              <p:cNvPr id="27" name="Oval 13"/>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28" name="Rectangle 14"/>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29" name="Line 15"/>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30" name="Line 16"/>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5" name="Group 17"/>
            <p:cNvGrpSpPr>
              <a:grpSpLocks/>
            </p:cNvGrpSpPr>
            <p:nvPr/>
          </p:nvGrpSpPr>
          <p:grpSpPr bwMode="auto">
            <a:xfrm>
              <a:off x="3888" y="2544"/>
              <a:ext cx="768" cy="720"/>
              <a:chOff x="2160" y="2544"/>
              <a:chExt cx="768" cy="720"/>
            </a:xfrm>
          </p:grpSpPr>
          <p:sp>
            <p:nvSpPr>
              <p:cNvPr id="21" name="Oval 18"/>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19</a:t>
                </a:r>
              </a:p>
            </p:txBody>
          </p:sp>
          <p:sp>
            <p:nvSpPr>
              <p:cNvPr id="22" name="Oval 19"/>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65</a:t>
                </a:r>
              </a:p>
            </p:txBody>
          </p:sp>
          <p:sp>
            <p:nvSpPr>
              <p:cNvPr id="23" name="Rectangle 20"/>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19</a:t>
                </a:r>
              </a:p>
            </p:txBody>
          </p:sp>
          <p:sp>
            <p:nvSpPr>
              <p:cNvPr id="24" name="Line 21"/>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5" name="Line 22"/>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6" name="Group 23"/>
            <p:cNvGrpSpPr>
              <a:grpSpLocks/>
            </p:cNvGrpSpPr>
            <p:nvPr/>
          </p:nvGrpSpPr>
          <p:grpSpPr bwMode="auto">
            <a:xfrm>
              <a:off x="4752" y="2544"/>
              <a:ext cx="768" cy="720"/>
              <a:chOff x="2160" y="2544"/>
              <a:chExt cx="768" cy="720"/>
            </a:xfrm>
          </p:grpSpPr>
          <p:sp>
            <p:nvSpPr>
              <p:cNvPr id="16" name="Oval 24"/>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15</a:t>
                </a:r>
              </a:p>
            </p:txBody>
          </p:sp>
          <p:sp>
            <p:nvSpPr>
              <p:cNvPr id="17" name="Oval 25"/>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34</a:t>
                </a:r>
              </a:p>
            </p:txBody>
          </p:sp>
          <p:sp>
            <p:nvSpPr>
              <p:cNvPr id="18" name="Rectangle 26"/>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15</a:t>
                </a:r>
              </a:p>
            </p:txBody>
          </p:sp>
          <p:sp>
            <p:nvSpPr>
              <p:cNvPr id="19" name="Line 27"/>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0" name="Line 28"/>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7" name="Rectangle 29"/>
            <p:cNvSpPr>
              <a:spLocks noChangeArrowheads="1"/>
            </p:cNvSpPr>
            <p:nvPr/>
          </p:nvSpPr>
          <p:spPr bwMode="auto">
            <a:xfrm>
              <a:off x="2880" y="2008"/>
              <a:ext cx="272"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8" name="Rectangle 30"/>
            <p:cNvSpPr>
              <a:spLocks noChangeArrowheads="1"/>
            </p:cNvSpPr>
            <p:nvPr/>
          </p:nvSpPr>
          <p:spPr bwMode="auto">
            <a:xfrm>
              <a:off x="4560" y="2007"/>
              <a:ext cx="272"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15</a:t>
              </a:r>
            </a:p>
          </p:txBody>
        </p:sp>
        <p:sp>
          <p:nvSpPr>
            <p:cNvPr id="9" name="Rectangle 31"/>
            <p:cNvSpPr>
              <a:spLocks noChangeArrowheads="1"/>
            </p:cNvSpPr>
            <p:nvPr/>
          </p:nvSpPr>
          <p:spPr bwMode="auto">
            <a:xfrm>
              <a:off x="3696" y="1415"/>
              <a:ext cx="272" cy="249"/>
            </a:xfrm>
            <a:prstGeom prst="rect">
              <a:avLst/>
            </a:prstGeom>
            <a:noFill/>
            <a:ln w="9525">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15</a:t>
              </a:r>
            </a:p>
          </p:txBody>
        </p:sp>
        <p:sp>
          <p:nvSpPr>
            <p:cNvPr id="10" name="Line 32"/>
            <p:cNvSpPr>
              <a:spLocks noChangeShapeType="1"/>
            </p:cNvSpPr>
            <p:nvPr/>
          </p:nvSpPr>
          <p:spPr bwMode="auto">
            <a:xfrm flipH="1">
              <a:off x="259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 name="Line 33"/>
            <p:cNvSpPr>
              <a:spLocks noChangeShapeType="1"/>
            </p:cNvSpPr>
            <p:nvPr/>
          </p:nvSpPr>
          <p:spPr bwMode="auto">
            <a:xfrm>
              <a:off x="307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2" name="Line 34"/>
            <p:cNvSpPr>
              <a:spLocks noChangeShapeType="1"/>
            </p:cNvSpPr>
            <p:nvPr/>
          </p:nvSpPr>
          <p:spPr bwMode="auto">
            <a:xfrm flipH="1">
              <a:off x="427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3" name="Line 35"/>
            <p:cNvSpPr>
              <a:spLocks noChangeShapeType="1"/>
            </p:cNvSpPr>
            <p:nvPr/>
          </p:nvSpPr>
          <p:spPr bwMode="auto">
            <a:xfrm>
              <a:off x="475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4" name="Line 36"/>
            <p:cNvSpPr>
              <a:spLocks noChangeShapeType="1"/>
            </p:cNvSpPr>
            <p:nvPr/>
          </p:nvSpPr>
          <p:spPr bwMode="auto">
            <a:xfrm flipH="1">
              <a:off x="3072" y="1672"/>
              <a:ext cx="720" cy="336"/>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5" name="Line 37"/>
            <p:cNvSpPr>
              <a:spLocks noChangeShapeType="1"/>
            </p:cNvSpPr>
            <p:nvPr/>
          </p:nvSpPr>
          <p:spPr bwMode="auto">
            <a:xfrm>
              <a:off x="3880" y="1664"/>
              <a:ext cx="768" cy="340"/>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36" name="Group 4"/>
          <p:cNvGrpSpPr>
            <a:grpSpLocks/>
          </p:cNvGrpSpPr>
          <p:nvPr/>
        </p:nvGrpSpPr>
        <p:grpSpPr bwMode="auto">
          <a:xfrm>
            <a:off x="4681539" y="85713"/>
            <a:ext cx="4418073" cy="2320923"/>
            <a:chOff x="2160" y="1415"/>
            <a:chExt cx="3360" cy="1849"/>
          </a:xfrm>
        </p:grpSpPr>
        <p:grpSp>
          <p:nvGrpSpPr>
            <p:cNvPr id="37" name="Group 5"/>
            <p:cNvGrpSpPr>
              <a:grpSpLocks/>
            </p:cNvGrpSpPr>
            <p:nvPr/>
          </p:nvGrpSpPr>
          <p:grpSpPr bwMode="auto">
            <a:xfrm>
              <a:off x="2160" y="2544"/>
              <a:ext cx="768" cy="720"/>
              <a:chOff x="2160" y="2544"/>
              <a:chExt cx="768" cy="720"/>
            </a:xfrm>
          </p:grpSpPr>
          <p:sp>
            <p:nvSpPr>
              <p:cNvPr id="65" name="Oval 6"/>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49</a:t>
                </a:r>
              </a:p>
            </p:txBody>
          </p:sp>
          <p:sp>
            <p:nvSpPr>
              <p:cNvPr id="66" name="Oval 7"/>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67" name="Rectangle 8"/>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68" name="Line 9"/>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9" name="Line 10"/>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38" name="Group 11"/>
            <p:cNvGrpSpPr>
              <a:grpSpLocks/>
            </p:cNvGrpSpPr>
            <p:nvPr/>
          </p:nvGrpSpPr>
          <p:grpSpPr bwMode="auto">
            <a:xfrm>
              <a:off x="3024" y="2544"/>
              <a:ext cx="768" cy="720"/>
              <a:chOff x="2160" y="2544"/>
              <a:chExt cx="768" cy="720"/>
            </a:xfrm>
          </p:grpSpPr>
          <p:sp>
            <p:nvSpPr>
              <p:cNvPr id="60" name="Oval 12"/>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37</a:t>
                </a:r>
              </a:p>
            </p:txBody>
          </p:sp>
          <p:sp>
            <p:nvSpPr>
              <p:cNvPr id="61" name="Oval 13"/>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62" name="Rectangle 14"/>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63" name="Line 15"/>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64" name="Line 16"/>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39" name="Group 17"/>
            <p:cNvGrpSpPr>
              <a:grpSpLocks/>
            </p:cNvGrpSpPr>
            <p:nvPr/>
          </p:nvGrpSpPr>
          <p:grpSpPr bwMode="auto">
            <a:xfrm>
              <a:off x="3888" y="2544"/>
              <a:ext cx="768" cy="720"/>
              <a:chOff x="2160" y="2544"/>
              <a:chExt cx="768" cy="720"/>
            </a:xfrm>
          </p:grpSpPr>
          <p:sp>
            <p:nvSpPr>
              <p:cNvPr id="55" name="Oval 18"/>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19</a:t>
                </a:r>
              </a:p>
            </p:txBody>
          </p:sp>
          <p:sp>
            <p:nvSpPr>
              <p:cNvPr id="56" name="Oval 19"/>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65</a:t>
                </a:r>
              </a:p>
            </p:txBody>
          </p:sp>
          <p:sp>
            <p:nvSpPr>
              <p:cNvPr id="57" name="Rectangle 20"/>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19</a:t>
                </a:r>
              </a:p>
            </p:txBody>
          </p:sp>
          <p:sp>
            <p:nvSpPr>
              <p:cNvPr id="58" name="Line 21"/>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9" name="Line 22"/>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40" name="Group 23"/>
            <p:cNvGrpSpPr>
              <a:grpSpLocks/>
            </p:cNvGrpSpPr>
            <p:nvPr/>
          </p:nvGrpSpPr>
          <p:grpSpPr bwMode="auto">
            <a:xfrm>
              <a:off x="4752" y="2544"/>
              <a:ext cx="768" cy="720"/>
              <a:chOff x="2160" y="2544"/>
              <a:chExt cx="768" cy="720"/>
            </a:xfrm>
          </p:grpSpPr>
          <p:sp>
            <p:nvSpPr>
              <p:cNvPr id="50" name="Oval 24"/>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51" name="Oval 25"/>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34</a:t>
                </a:r>
              </a:p>
            </p:txBody>
          </p:sp>
          <p:sp>
            <p:nvSpPr>
              <p:cNvPr id="52" name="Rectangle 26"/>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34</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53" name="Line 27"/>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4" name="Line 28"/>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41" name="Rectangle 29"/>
            <p:cNvSpPr>
              <a:spLocks noChangeArrowheads="1"/>
            </p:cNvSpPr>
            <p:nvPr/>
          </p:nvSpPr>
          <p:spPr bwMode="auto">
            <a:xfrm>
              <a:off x="2880" y="2008"/>
              <a:ext cx="272"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42" name="Rectangle 30"/>
            <p:cNvSpPr>
              <a:spLocks noChangeArrowheads="1"/>
            </p:cNvSpPr>
            <p:nvPr/>
          </p:nvSpPr>
          <p:spPr bwMode="auto">
            <a:xfrm>
              <a:off x="4560" y="2007"/>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3" name="Rectangle 31"/>
            <p:cNvSpPr>
              <a:spLocks noChangeArrowheads="1"/>
            </p:cNvSpPr>
            <p:nvPr/>
          </p:nvSpPr>
          <p:spPr bwMode="auto">
            <a:xfrm>
              <a:off x="3696" y="1415"/>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19</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44" name="Line 32"/>
            <p:cNvSpPr>
              <a:spLocks noChangeShapeType="1"/>
            </p:cNvSpPr>
            <p:nvPr/>
          </p:nvSpPr>
          <p:spPr bwMode="auto">
            <a:xfrm flipH="1">
              <a:off x="259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5" name="Line 33"/>
            <p:cNvSpPr>
              <a:spLocks noChangeShapeType="1"/>
            </p:cNvSpPr>
            <p:nvPr/>
          </p:nvSpPr>
          <p:spPr bwMode="auto">
            <a:xfrm>
              <a:off x="307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6" name="Line 34"/>
            <p:cNvSpPr>
              <a:spLocks noChangeShapeType="1"/>
            </p:cNvSpPr>
            <p:nvPr/>
          </p:nvSpPr>
          <p:spPr bwMode="auto">
            <a:xfrm flipH="1">
              <a:off x="427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7" name="Line 35"/>
            <p:cNvSpPr>
              <a:spLocks noChangeShapeType="1"/>
            </p:cNvSpPr>
            <p:nvPr/>
          </p:nvSpPr>
          <p:spPr bwMode="auto">
            <a:xfrm>
              <a:off x="475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8" name="Line 36"/>
            <p:cNvSpPr>
              <a:spLocks noChangeShapeType="1"/>
            </p:cNvSpPr>
            <p:nvPr/>
          </p:nvSpPr>
          <p:spPr bwMode="auto">
            <a:xfrm flipH="1">
              <a:off x="3072" y="1672"/>
              <a:ext cx="720" cy="336"/>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49" name="Line 37"/>
            <p:cNvSpPr>
              <a:spLocks noChangeShapeType="1"/>
            </p:cNvSpPr>
            <p:nvPr/>
          </p:nvSpPr>
          <p:spPr bwMode="auto">
            <a:xfrm>
              <a:off x="3880" y="1664"/>
              <a:ext cx="768" cy="340"/>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70" name="TextBox 111"/>
          <p:cNvSpPr txBox="1"/>
          <p:nvPr/>
        </p:nvSpPr>
        <p:spPr>
          <a:xfrm>
            <a:off x="255591" y="122226"/>
            <a:ext cx="1058877" cy="400110"/>
          </a:xfrm>
          <a:prstGeom prst="rect">
            <a:avLst/>
          </a:prstGeom>
          <a:noFill/>
          <a:ln>
            <a:noFill/>
          </a:ln>
        </p:spPr>
        <p:txBody>
          <a:bodyPr wrap="square" rtlCol="0">
            <a:spAutoFit/>
          </a:bodyPr>
          <a:lstStyle/>
          <a:p>
            <a:pPr algn="ctr"/>
            <a:r>
              <a:rPr lang="zh-CN" altLang="en-US" sz="2000" dirty="0" smtClean="0">
                <a:solidFill>
                  <a:schemeClr val="bg1"/>
                </a:solidFill>
                <a:latin typeface="方正喵呜体" panose="02010600010101010101" pitchFamily="2" charset="-122"/>
                <a:ea typeface="方正喵呜体" panose="02010600010101010101" pitchFamily="2" charset="-122"/>
              </a:rPr>
              <a:t>输出</a:t>
            </a:r>
            <a:r>
              <a:rPr lang="en-US" altLang="zh-CN" sz="2000" dirty="0" smtClean="0">
                <a:solidFill>
                  <a:schemeClr val="bg1"/>
                </a:solidFill>
                <a:latin typeface="方正喵呜体" panose="02010600010101010101" pitchFamily="2" charset="-122"/>
                <a:ea typeface="方正喵呜体" panose="02010600010101010101" pitchFamily="2" charset="-122"/>
              </a:rPr>
              <a:t>15</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71" name="TextBox 112"/>
          <p:cNvSpPr txBox="1"/>
          <p:nvPr/>
        </p:nvSpPr>
        <p:spPr>
          <a:xfrm>
            <a:off x="4746690" y="85713"/>
            <a:ext cx="1058877" cy="400110"/>
          </a:xfrm>
          <a:prstGeom prst="rect">
            <a:avLst/>
          </a:prstGeom>
          <a:noFill/>
          <a:ln>
            <a:noFill/>
          </a:ln>
        </p:spPr>
        <p:txBody>
          <a:bodyPr wrap="square" rtlCol="0">
            <a:spAutoFit/>
          </a:bodyPr>
          <a:lstStyle/>
          <a:p>
            <a:pPr algn="ctr"/>
            <a:r>
              <a:rPr lang="zh-CN" altLang="en-US" sz="2000" dirty="0" smtClean="0">
                <a:solidFill>
                  <a:schemeClr val="bg1"/>
                </a:solidFill>
                <a:latin typeface="方正喵呜体" panose="02010600010101010101" pitchFamily="2" charset="-122"/>
                <a:ea typeface="方正喵呜体" panose="02010600010101010101" pitchFamily="2" charset="-122"/>
              </a:rPr>
              <a:t>输出</a:t>
            </a:r>
            <a:r>
              <a:rPr lang="en-US" altLang="zh-CN" sz="2000" dirty="0" smtClean="0">
                <a:solidFill>
                  <a:schemeClr val="bg1"/>
                </a:solidFill>
                <a:latin typeface="方正喵呜体" panose="02010600010101010101" pitchFamily="2" charset="-122"/>
                <a:ea typeface="方正喵呜体" panose="02010600010101010101" pitchFamily="2" charset="-122"/>
              </a:rPr>
              <a:t>19</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nvGrpSpPr>
          <p:cNvPr id="72" name="Group 4"/>
          <p:cNvGrpSpPr>
            <a:grpSpLocks/>
          </p:cNvGrpSpPr>
          <p:nvPr/>
        </p:nvGrpSpPr>
        <p:grpSpPr bwMode="auto">
          <a:xfrm>
            <a:off x="109539" y="2641623"/>
            <a:ext cx="4418073" cy="2320923"/>
            <a:chOff x="2160" y="1415"/>
            <a:chExt cx="3360" cy="1849"/>
          </a:xfrm>
        </p:grpSpPr>
        <p:grpSp>
          <p:nvGrpSpPr>
            <p:cNvPr id="73" name="Group 5"/>
            <p:cNvGrpSpPr>
              <a:grpSpLocks/>
            </p:cNvGrpSpPr>
            <p:nvPr/>
          </p:nvGrpSpPr>
          <p:grpSpPr bwMode="auto">
            <a:xfrm>
              <a:off x="2160" y="2544"/>
              <a:ext cx="768" cy="720"/>
              <a:chOff x="2160" y="2544"/>
              <a:chExt cx="768" cy="720"/>
            </a:xfrm>
          </p:grpSpPr>
          <p:sp>
            <p:nvSpPr>
              <p:cNvPr id="101" name="Oval 6"/>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49</a:t>
                </a:r>
              </a:p>
            </p:txBody>
          </p:sp>
          <p:sp>
            <p:nvSpPr>
              <p:cNvPr id="102" name="Oval 7"/>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103" name="Rectangle 8"/>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104" name="Line 9"/>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5" name="Line 10"/>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74" name="Group 11"/>
            <p:cNvGrpSpPr>
              <a:grpSpLocks/>
            </p:cNvGrpSpPr>
            <p:nvPr/>
          </p:nvGrpSpPr>
          <p:grpSpPr bwMode="auto">
            <a:xfrm>
              <a:off x="3024" y="2544"/>
              <a:ext cx="768" cy="720"/>
              <a:chOff x="2160" y="2544"/>
              <a:chExt cx="768" cy="720"/>
            </a:xfrm>
          </p:grpSpPr>
          <p:sp>
            <p:nvSpPr>
              <p:cNvPr id="96" name="Oval 12"/>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37</a:t>
                </a:r>
              </a:p>
            </p:txBody>
          </p:sp>
          <p:sp>
            <p:nvSpPr>
              <p:cNvPr id="97" name="Oval 13"/>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98" name="Rectangle 14"/>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99" name="Line 15"/>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00" name="Line 16"/>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75" name="Group 17"/>
            <p:cNvGrpSpPr>
              <a:grpSpLocks/>
            </p:cNvGrpSpPr>
            <p:nvPr/>
          </p:nvGrpSpPr>
          <p:grpSpPr bwMode="auto">
            <a:xfrm>
              <a:off x="3888" y="2544"/>
              <a:ext cx="768" cy="720"/>
              <a:chOff x="2160" y="2544"/>
              <a:chExt cx="768" cy="720"/>
            </a:xfrm>
          </p:grpSpPr>
          <p:sp>
            <p:nvSpPr>
              <p:cNvPr id="91" name="Oval 18"/>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92" name="Oval 19"/>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65</a:t>
                </a:r>
              </a:p>
            </p:txBody>
          </p:sp>
          <p:sp>
            <p:nvSpPr>
              <p:cNvPr id="93" name="Rectangle 20"/>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65</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94" name="Line 21"/>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95" name="Line 22"/>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76" name="Group 23"/>
            <p:cNvGrpSpPr>
              <a:grpSpLocks/>
            </p:cNvGrpSpPr>
            <p:nvPr/>
          </p:nvGrpSpPr>
          <p:grpSpPr bwMode="auto">
            <a:xfrm>
              <a:off x="4752" y="2544"/>
              <a:ext cx="768" cy="720"/>
              <a:chOff x="2160" y="2544"/>
              <a:chExt cx="768" cy="720"/>
            </a:xfrm>
          </p:grpSpPr>
          <p:sp>
            <p:nvSpPr>
              <p:cNvPr id="86" name="Oval 24"/>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87" name="Oval 25"/>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34</a:t>
                </a:r>
              </a:p>
            </p:txBody>
          </p:sp>
          <p:sp>
            <p:nvSpPr>
              <p:cNvPr id="88" name="Rectangle 26"/>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34</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89" name="Line 27"/>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90" name="Line 28"/>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77" name="Rectangle 29"/>
            <p:cNvSpPr>
              <a:spLocks noChangeArrowheads="1"/>
            </p:cNvSpPr>
            <p:nvPr/>
          </p:nvSpPr>
          <p:spPr bwMode="auto">
            <a:xfrm>
              <a:off x="2880" y="2008"/>
              <a:ext cx="272"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25</a:t>
              </a:r>
            </a:p>
          </p:txBody>
        </p:sp>
        <p:sp>
          <p:nvSpPr>
            <p:cNvPr id="78" name="Rectangle 30"/>
            <p:cNvSpPr>
              <a:spLocks noChangeArrowheads="1"/>
            </p:cNvSpPr>
            <p:nvPr/>
          </p:nvSpPr>
          <p:spPr bwMode="auto">
            <a:xfrm>
              <a:off x="4560" y="2007"/>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34</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79" name="Rectangle 31"/>
            <p:cNvSpPr>
              <a:spLocks noChangeArrowheads="1"/>
            </p:cNvSpPr>
            <p:nvPr/>
          </p:nvSpPr>
          <p:spPr bwMode="auto">
            <a:xfrm>
              <a:off x="3696" y="1415"/>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25</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80" name="Line 32"/>
            <p:cNvSpPr>
              <a:spLocks noChangeShapeType="1"/>
            </p:cNvSpPr>
            <p:nvPr/>
          </p:nvSpPr>
          <p:spPr bwMode="auto">
            <a:xfrm flipH="1">
              <a:off x="259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1" name="Line 33"/>
            <p:cNvSpPr>
              <a:spLocks noChangeShapeType="1"/>
            </p:cNvSpPr>
            <p:nvPr/>
          </p:nvSpPr>
          <p:spPr bwMode="auto">
            <a:xfrm>
              <a:off x="307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2" name="Line 34"/>
            <p:cNvSpPr>
              <a:spLocks noChangeShapeType="1"/>
            </p:cNvSpPr>
            <p:nvPr/>
          </p:nvSpPr>
          <p:spPr bwMode="auto">
            <a:xfrm flipH="1">
              <a:off x="427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3" name="Line 35"/>
            <p:cNvSpPr>
              <a:spLocks noChangeShapeType="1"/>
            </p:cNvSpPr>
            <p:nvPr/>
          </p:nvSpPr>
          <p:spPr bwMode="auto">
            <a:xfrm>
              <a:off x="475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4" name="Line 36"/>
            <p:cNvSpPr>
              <a:spLocks noChangeShapeType="1"/>
            </p:cNvSpPr>
            <p:nvPr/>
          </p:nvSpPr>
          <p:spPr bwMode="auto">
            <a:xfrm flipH="1">
              <a:off x="3072" y="1672"/>
              <a:ext cx="720" cy="336"/>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85" name="Line 37"/>
            <p:cNvSpPr>
              <a:spLocks noChangeShapeType="1"/>
            </p:cNvSpPr>
            <p:nvPr/>
          </p:nvSpPr>
          <p:spPr bwMode="auto">
            <a:xfrm>
              <a:off x="3880" y="1664"/>
              <a:ext cx="768" cy="340"/>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106" name="TextBox 147"/>
          <p:cNvSpPr txBox="1"/>
          <p:nvPr/>
        </p:nvSpPr>
        <p:spPr>
          <a:xfrm>
            <a:off x="174690" y="2641623"/>
            <a:ext cx="1058877" cy="400110"/>
          </a:xfrm>
          <a:prstGeom prst="rect">
            <a:avLst/>
          </a:prstGeom>
          <a:noFill/>
          <a:ln>
            <a:noFill/>
          </a:ln>
        </p:spPr>
        <p:txBody>
          <a:bodyPr wrap="square" rtlCol="0">
            <a:spAutoFit/>
          </a:bodyPr>
          <a:lstStyle/>
          <a:p>
            <a:pPr algn="ctr"/>
            <a:r>
              <a:rPr lang="zh-CN" altLang="en-US" sz="2000" dirty="0" smtClean="0">
                <a:solidFill>
                  <a:schemeClr val="bg1"/>
                </a:solidFill>
                <a:latin typeface="方正喵呜体" panose="02010600010101010101" pitchFamily="2" charset="-122"/>
                <a:ea typeface="方正喵呜体" panose="02010600010101010101" pitchFamily="2" charset="-122"/>
              </a:rPr>
              <a:t>输出</a:t>
            </a:r>
            <a:r>
              <a:rPr lang="en-US" altLang="zh-CN" sz="2000" dirty="0" smtClean="0">
                <a:solidFill>
                  <a:schemeClr val="bg1"/>
                </a:solidFill>
                <a:latin typeface="方正喵呜体" panose="02010600010101010101" pitchFamily="2" charset="-122"/>
                <a:ea typeface="方正喵呜体" panose="02010600010101010101" pitchFamily="2" charset="-122"/>
              </a:rPr>
              <a:t>25</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grpSp>
        <p:nvGrpSpPr>
          <p:cNvPr id="107" name="Group 4"/>
          <p:cNvGrpSpPr>
            <a:grpSpLocks/>
          </p:cNvGrpSpPr>
          <p:nvPr/>
        </p:nvGrpSpPr>
        <p:grpSpPr bwMode="auto">
          <a:xfrm>
            <a:off x="4681539" y="2641623"/>
            <a:ext cx="4418073" cy="2320923"/>
            <a:chOff x="2160" y="1415"/>
            <a:chExt cx="3360" cy="1849"/>
          </a:xfrm>
        </p:grpSpPr>
        <p:grpSp>
          <p:nvGrpSpPr>
            <p:cNvPr id="108" name="Group 5"/>
            <p:cNvGrpSpPr>
              <a:grpSpLocks/>
            </p:cNvGrpSpPr>
            <p:nvPr/>
          </p:nvGrpSpPr>
          <p:grpSpPr bwMode="auto">
            <a:xfrm>
              <a:off x="2160" y="2544"/>
              <a:ext cx="768" cy="720"/>
              <a:chOff x="2160" y="2544"/>
              <a:chExt cx="768" cy="720"/>
            </a:xfrm>
          </p:grpSpPr>
          <p:sp>
            <p:nvSpPr>
              <p:cNvPr id="136" name="Oval 6"/>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49</a:t>
                </a:r>
              </a:p>
            </p:txBody>
          </p:sp>
          <p:sp>
            <p:nvSpPr>
              <p:cNvPr id="137" name="Oval 7"/>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38" name="Rectangle 8"/>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49</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39" name="Line 9"/>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40" name="Line 10"/>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109" name="Group 11"/>
            <p:cNvGrpSpPr>
              <a:grpSpLocks/>
            </p:cNvGrpSpPr>
            <p:nvPr/>
          </p:nvGrpSpPr>
          <p:grpSpPr bwMode="auto">
            <a:xfrm>
              <a:off x="3024" y="2544"/>
              <a:ext cx="768" cy="720"/>
              <a:chOff x="2160" y="2544"/>
              <a:chExt cx="768" cy="720"/>
            </a:xfrm>
          </p:grpSpPr>
          <p:sp>
            <p:nvSpPr>
              <p:cNvPr id="131" name="Oval 12"/>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37</a:t>
                </a:r>
              </a:p>
            </p:txBody>
          </p:sp>
          <p:sp>
            <p:nvSpPr>
              <p:cNvPr id="132" name="Oval 13"/>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133" name="Rectangle 14"/>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a:solidFill>
                      <a:schemeClr val="bg1"/>
                    </a:solidFill>
                    <a:latin typeface="方正喵呜体" panose="02010600010101010101" pitchFamily="2" charset="-122"/>
                    <a:ea typeface="方正喵呜体" panose="02010600010101010101" pitchFamily="2" charset="-122"/>
                  </a:rPr>
                  <a:t>28</a:t>
                </a:r>
              </a:p>
            </p:txBody>
          </p:sp>
          <p:sp>
            <p:nvSpPr>
              <p:cNvPr id="134" name="Line 15"/>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35" name="Line 16"/>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110" name="Group 17"/>
            <p:cNvGrpSpPr>
              <a:grpSpLocks/>
            </p:cNvGrpSpPr>
            <p:nvPr/>
          </p:nvGrpSpPr>
          <p:grpSpPr bwMode="auto">
            <a:xfrm>
              <a:off x="3888" y="2544"/>
              <a:ext cx="768" cy="720"/>
              <a:chOff x="2160" y="2544"/>
              <a:chExt cx="768" cy="720"/>
            </a:xfrm>
          </p:grpSpPr>
          <p:sp>
            <p:nvSpPr>
              <p:cNvPr id="126" name="Oval 18"/>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27" name="Oval 19"/>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65</a:t>
                </a:r>
              </a:p>
            </p:txBody>
          </p:sp>
          <p:sp>
            <p:nvSpPr>
              <p:cNvPr id="128" name="Rectangle 20"/>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65</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29" name="Line 21"/>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30" name="Line 22"/>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grpSp>
          <p:nvGrpSpPr>
            <p:cNvPr id="111" name="Group 23"/>
            <p:cNvGrpSpPr>
              <a:grpSpLocks/>
            </p:cNvGrpSpPr>
            <p:nvPr/>
          </p:nvGrpSpPr>
          <p:grpSpPr bwMode="auto">
            <a:xfrm>
              <a:off x="4752" y="2544"/>
              <a:ext cx="768" cy="720"/>
              <a:chOff x="2160" y="2544"/>
              <a:chExt cx="768" cy="720"/>
            </a:xfrm>
          </p:grpSpPr>
          <p:sp>
            <p:nvSpPr>
              <p:cNvPr id="121" name="Oval 24"/>
              <p:cNvSpPr>
                <a:spLocks noChangeArrowheads="1"/>
              </p:cNvSpPr>
              <p:nvPr/>
            </p:nvSpPr>
            <p:spPr bwMode="auto">
              <a:xfrm>
                <a:off x="216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22" name="Oval 25"/>
              <p:cNvSpPr>
                <a:spLocks noChangeArrowheads="1"/>
              </p:cNvSpPr>
              <p:nvPr/>
            </p:nvSpPr>
            <p:spPr bwMode="auto">
              <a:xfrm>
                <a:off x="2640" y="2976"/>
                <a:ext cx="288" cy="288"/>
              </a:xfrm>
              <a:prstGeom prst="ellipse">
                <a:avLst/>
              </a:prstGeom>
              <a:noFill/>
              <a:ln w="19050">
                <a:solidFill>
                  <a:schemeClr val="bg1"/>
                </a:solidFill>
                <a:miter lim="800000"/>
                <a:headEnd/>
                <a:tailEnd/>
              </a:ln>
            </p:spPr>
            <p:txBody>
              <a:bodyPr wrap="none" anchor="ctr"/>
              <a:lstStyle/>
              <a:p>
                <a:pPr algn="ctr"/>
                <a:r>
                  <a:rPr lang="en-US" altLang="zh-CN" sz="2400" b="1" dirty="0">
                    <a:solidFill>
                      <a:schemeClr val="bg1"/>
                    </a:solidFill>
                    <a:latin typeface="方正喵呜体" panose="02010600010101010101" pitchFamily="2" charset="-122"/>
                    <a:ea typeface="方正喵呜体" panose="02010600010101010101" pitchFamily="2" charset="-122"/>
                  </a:rPr>
                  <a:t>34</a:t>
                </a:r>
              </a:p>
            </p:txBody>
          </p:sp>
          <p:sp>
            <p:nvSpPr>
              <p:cNvPr id="123" name="Rectangle 26"/>
              <p:cNvSpPr>
                <a:spLocks noChangeArrowheads="1"/>
              </p:cNvSpPr>
              <p:nvPr/>
            </p:nvSpPr>
            <p:spPr bwMode="auto">
              <a:xfrm>
                <a:off x="2400" y="2544"/>
                <a:ext cx="295"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34</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24" name="Line 27"/>
              <p:cNvSpPr>
                <a:spLocks noChangeShapeType="1"/>
              </p:cNvSpPr>
              <p:nvPr/>
            </p:nvSpPr>
            <p:spPr bwMode="auto">
              <a:xfrm flipH="1">
                <a:off x="2352" y="2792"/>
                <a:ext cx="136" cy="204"/>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25" name="Line 28"/>
              <p:cNvSpPr>
                <a:spLocks noChangeShapeType="1"/>
              </p:cNvSpPr>
              <p:nvPr/>
            </p:nvSpPr>
            <p:spPr bwMode="auto">
              <a:xfrm>
                <a:off x="2592" y="2792"/>
                <a:ext cx="144" cy="192"/>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112" name="Rectangle 29"/>
            <p:cNvSpPr>
              <a:spLocks noChangeArrowheads="1"/>
            </p:cNvSpPr>
            <p:nvPr/>
          </p:nvSpPr>
          <p:spPr bwMode="auto">
            <a:xfrm>
              <a:off x="2880" y="2008"/>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28</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13" name="Rectangle 30"/>
            <p:cNvSpPr>
              <a:spLocks noChangeArrowheads="1"/>
            </p:cNvSpPr>
            <p:nvPr/>
          </p:nvSpPr>
          <p:spPr bwMode="auto">
            <a:xfrm>
              <a:off x="4560" y="2007"/>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34</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14" name="Rectangle 31"/>
            <p:cNvSpPr>
              <a:spLocks noChangeArrowheads="1"/>
            </p:cNvSpPr>
            <p:nvPr/>
          </p:nvSpPr>
          <p:spPr bwMode="auto">
            <a:xfrm>
              <a:off x="3696" y="1415"/>
              <a:ext cx="272" cy="249"/>
            </a:xfrm>
            <a:prstGeom prst="rect">
              <a:avLst/>
            </a:prstGeom>
            <a:noFill/>
            <a:ln w="9525">
              <a:solidFill>
                <a:schemeClr val="bg1"/>
              </a:solidFill>
              <a:miter lim="800000"/>
              <a:headEnd/>
              <a:tailEnd/>
            </a:ln>
          </p:spPr>
          <p:txBody>
            <a:bodyPr wrap="none" anchor="ctr"/>
            <a:lstStyle/>
            <a:p>
              <a:pPr algn="ctr"/>
              <a:r>
                <a:rPr lang="en-US" altLang="zh-CN" sz="2400" b="1" dirty="0" smtClean="0">
                  <a:solidFill>
                    <a:schemeClr val="bg1"/>
                  </a:solidFill>
                  <a:latin typeface="方正喵呜体" panose="02010600010101010101" pitchFamily="2" charset="-122"/>
                  <a:ea typeface="方正喵呜体" panose="02010600010101010101" pitchFamily="2" charset="-122"/>
                </a:rPr>
                <a:t>28</a:t>
              </a:r>
              <a:endParaRPr lang="en-US" altLang="zh-CN" sz="2400" b="1" dirty="0">
                <a:solidFill>
                  <a:schemeClr val="bg1"/>
                </a:solidFill>
                <a:latin typeface="方正喵呜体" panose="02010600010101010101" pitchFamily="2" charset="-122"/>
                <a:ea typeface="方正喵呜体" panose="02010600010101010101" pitchFamily="2" charset="-122"/>
              </a:endParaRPr>
            </a:p>
          </p:txBody>
        </p:sp>
        <p:sp>
          <p:nvSpPr>
            <p:cNvPr id="115" name="Line 32"/>
            <p:cNvSpPr>
              <a:spLocks noChangeShapeType="1"/>
            </p:cNvSpPr>
            <p:nvPr/>
          </p:nvSpPr>
          <p:spPr bwMode="auto">
            <a:xfrm flipH="1">
              <a:off x="259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6" name="Line 33"/>
            <p:cNvSpPr>
              <a:spLocks noChangeShapeType="1"/>
            </p:cNvSpPr>
            <p:nvPr/>
          </p:nvSpPr>
          <p:spPr bwMode="auto">
            <a:xfrm>
              <a:off x="307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7" name="Line 34"/>
            <p:cNvSpPr>
              <a:spLocks noChangeShapeType="1"/>
            </p:cNvSpPr>
            <p:nvPr/>
          </p:nvSpPr>
          <p:spPr bwMode="auto">
            <a:xfrm flipH="1">
              <a:off x="4272" y="2256"/>
              <a:ext cx="384"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8" name="Line 35"/>
            <p:cNvSpPr>
              <a:spLocks noChangeShapeType="1"/>
            </p:cNvSpPr>
            <p:nvPr/>
          </p:nvSpPr>
          <p:spPr bwMode="auto">
            <a:xfrm>
              <a:off x="4752" y="2256"/>
              <a:ext cx="336" cy="288"/>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19" name="Line 36"/>
            <p:cNvSpPr>
              <a:spLocks noChangeShapeType="1"/>
            </p:cNvSpPr>
            <p:nvPr/>
          </p:nvSpPr>
          <p:spPr bwMode="auto">
            <a:xfrm flipH="1">
              <a:off x="3072" y="1672"/>
              <a:ext cx="720" cy="336"/>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120" name="Line 37"/>
            <p:cNvSpPr>
              <a:spLocks noChangeShapeType="1"/>
            </p:cNvSpPr>
            <p:nvPr/>
          </p:nvSpPr>
          <p:spPr bwMode="auto">
            <a:xfrm>
              <a:off x="3880" y="1664"/>
              <a:ext cx="768" cy="340"/>
            </a:xfrm>
            <a:prstGeom prst="line">
              <a:avLst/>
            </a:prstGeom>
            <a:noFill/>
            <a:ln w="19050">
              <a:solidFill>
                <a:schemeClr val="bg1"/>
              </a:solidFill>
              <a:miter lim="800000"/>
              <a:headEnd/>
              <a:tailEnd/>
            </a:ln>
          </p:spPr>
          <p:txBody>
            <a:bodyPr wrap="none"/>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grpSp>
      <p:sp>
        <p:nvSpPr>
          <p:cNvPr id="141" name="TextBox 182"/>
          <p:cNvSpPr txBox="1"/>
          <p:nvPr/>
        </p:nvSpPr>
        <p:spPr>
          <a:xfrm>
            <a:off x="4746690" y="2641623"/>
            <a:ext cx="1058877" cy="400110"/>
          </a:xfrm>
          <a:prstGeom prst="rect">
            <a:avLst/>
          </a:prstGeom>
          <a:noFill/>
          <a:ln>
            <a:noFill/>
          </a:ln>
        </p:spPr>
        <p:txBody>
          <a:bodyPr wrap="square" rtlCol="0">
            <a:spAutoFit/>
          </a:bodyPr>
          <a:lstStyle/>
          <a:p>
            <a:pPr algn="ctr"/>
            <a:r>
              <a:rPr lang="zh-CN" altLang="en-US" sz="2000" dirty="0" smtClean="0">
                <a:solidFill>
                  <a:schemeClr val="bg1"/>
                </a:solidFill>
                <a:latin typeface="方正喵呜体" panose="02010600010101010101" pitchFamily="2" charset="-122"/>
                <a:ea typeface="方正喵呜体" panose="02010600010101010101" pitchFamily="2" charset="-122"/>
              </a:rPr>
              <a:t>输出</a:t>
            </a:r>
            <a:r>
              <a:rPr lang="en-US" altLang="zh-CN" sz="2000" dirty="0" smtClean="0">
                <a:solidFill>
                  <a:schemeClr val="bg1"/>
                </a:solidFill>
                <a:latin typeface="方正喵呜体" panose="02010600010101010101" pitchFamily="2" charset="-122"/>
                <a:ea typeface="方正喵呜体" panose="02010600010101010101" pitchFamily="2" charset="-122"/>
              </a:rPr>
              <a:t>28</a:t>
            </a:r>
            <a:endParaRPr lang="zh-CN" altLang="en-US" sz="2000" dirty="0">
              <a:solidFill>
                <a:schemeClr val="bg1"/>
              </a:solidFill>
              <a:latin typeface="方正喵呜体" panose="02010600010101010101" pitchFamily="2" charset="-122"/>
              <a:ea typeface="方正喵呜体" panose="02010600010101010101" pitchFamily="2" charset="-122"/>
            </a:endParaRPr>
          </a:p>
        </p:txBody>
      </p:sp>
      <p:sp>
        <p:nvSpPr>
          <p:cNvPr id="142" name="Rectangle 5"/>
          <p:cNvSpPr txBox="1">
            <a:spLocks noChangeArrowheads="1"/>
          </p:cNvSpPr>
          <p:nvPr/>
        </p:nvSpPr>
        <p:spPr>
          <a:xfrm>
            <a:off x="7875" y="5254650"/>
            <a:ext cx="9136125" cy="1570059"/>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SzPct val="50000"/>
            </a:pP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含有</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个叶子结点的完全二叉树的深度为</a:t>
            </a: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en-US" altLang="zh-CN" sz="2400" b="1" baseline="-2500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n</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sym typeface="Symbol" pitchFamily="18" charset="2"/>
              </a:rPr>
              <a:t></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+1</a:t>
            </a: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，则总的时间复杂度为</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O(n㏒</a:t>
            </a:r>
            <a:r>
              <a:rPr lang="en-US" altLang="zh-CN" sz="2400" b="1" baseline="-25000" smtClean="0">
                <a:solidFill>
                  <a:schemeClr val="bg1"/>
                </a:solidFill>
                <a:latin typeface="方正喵呜体" panose="02010600010101010101" pitchFamily="2" charset="-122"/>
                <a:ea typeface="方正喵呜体" panose="02010600010101010101" pitchFamily="2" charset="-122"/>
                <a:cs typeface="Times New Roman" pitchFamily="18" charset="0"/>
              </a:rPr>
              <a:t>2</a:t>
            </a:r>
            <a:r>
              <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n) </a:t>
            </a:r>
            <a:r>
              <a:rPr lang="zh-CN" altLang="en-US" sz="2400" b="1"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zh-CN" altLang="en-US" sz="2400" b="1" smtClean="0">
                <a:solidFill>
                  <a:schemeClr val="bg1"/>
                </a:solidFill>
                <a:latin typeface="方正喵呜体" panose="02010600010101010101" pitchFamily="2" charset="-122"/>
                <a:ea typeface="方正喵呜体" panose="02010600010101010101" pitchFamily="2" charset="-122"/>
              </a:rPr>
              <a:t> </a:t>
            </a:r>
            <a:endParaRPr lang="en-US" altLang="zh-CN" sz="2400" b="1" smtClean="0">
              <a:solidFill>
                <a:schemeClr val="bg1"/>
              </a:solidFill>
              <a:latin typeface="方正喵呜体" panose="02010600010101010101" pitchFamily="2" charset="-122"/>
              <a:ea typeface="方正喵呜体" panose="02010600010101010101" pitchFamily="2" charset="-122"/>
              <a:cs typeface="Times New Roman" pitchFamily="18" charset="0"/>
            </a:endParaRPr>
          </a:p>
          <a:p>
            <a:pPr>
              <a:lnSpc>
                <a:spcPct val="105000"/>
              </a:lnSpc>
              <a:spcBef>
                <a:spcPct val="10000"/>
              </a:spcBef>
              <a:buSzPct val="50000"/>
            </a:pPr>
            <a:r>
              <a:rPr lang="zh-CN" altLang="en-US" sz="2400" b="1" smtClean="0">
                <a:solidFill>
                  <a:schemeClr val="bg1"/>
                </a:solidFill>
                <a:latin typeface="方正喵呜体" panose="02010600010101010101" pitchFamily="2" charset="-122"/>
                <a:ea typeface="方正喵呜体" panose="02010600010101010101" pitchFamily="2" charset="-122"/>
              </a:rPr>
              <a:t>缺点：辅助存储空间较多；和“最大值”比较多余。</a:t>
            </a:r>
            <a:endParaRPr lang="zh-CN" altLang="en-US" sz="2400" b="1"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8920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198655" y="957831"/>
            <a:ext cx="47244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堆排序 </a:t>
            </a:r>
            <a:r>
              <a:rPr lang="en-US" altLang="zh-CN" sz="4000" smtClean="0">
                <a:solidFill>
                  <a:schemeClr val="bg1"/>
                </a:solidFill>
                <a:latin typeface="方正喵呜体" panose="02010600010101010101" pitchFamily="2" charset="-122"/>
                <a:ea typeface="方正喵呜体" panose="02010600010101010101" pitchFamily="2" charset="-122"/>
              </a:rPr>
              <a:t>(Heap Sort)</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5"/>
          <p:cNvSpPr txBox="1">
            <a:spLocks noChangeArrowheads="1"/>
          </p:cNvSpPr>
          <p:nvPr/>
        </p:nvSpPr>
        <p:spPr>
          <a:xfrm>
            <a:off x="117414" y="1943683"/>
            <a:ext cx="8909171" cy="3244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chemeClr val="tx1"/>
              </a:buClr>
              <a:buSzPct val="50000"/>
            </a:pPr>
            <a:r>
              <a:rPr lang="en-US" altLang="zh-CN" dirty="0" smtClean="0">
                <a:solidFill>
                  <a:schemeClr val="bg1"/>
                </a:solidFill>
                <a:latin typeface="方正喵呜体" panose="02010600010101010101" pitchFamily="2" charset="-122"/>
                <a:ea typeface="方正喵呜体" panose="02010600010101010101" pitchFamily="2" charset="-122"/>
              </a:rPr>
              <a:t>1964</a:t>
            </a:r>
            <a:r>
              <a:rPr lang="zh-CN" altLang="en-US" dirty="0" smtClean="0">
                <a:solidFill>
                  <a:schemeClr val="bg1"/>
                </a:solidFill>
                <a:latin typeface="方正喵呜体" panose="02010600010101010101" pitchFamily="2" charset="-122"/>
                <a:ea typeface="方正喵呜体" panose="02010600010101010101" pitchFamily="2" charset="-122"/>
              </a:rPr>
              <a:t>年，</a:t>
            </a:r>
            <a:r>
              <a:rPr lang="en-US" altLang="zh-CN" dirty="0" smtClean="0">
                <a:solidFill>
                  <a:schemeClr val="bg1"/>
                </a:solidFill>
                <a:latin typeface="方正喵呜体" panose="02010600010101010101" pitchFamily="2" charset="-122"/>
                <a:ea typeface="方正喵呜体" panose="02010600010101010101" pitchFamily="2" charset="-122"/>
              </a:rPr>
              <a:t>J. </a:t>
            </a:r>
            <a:r>
              <a:rPr lang="en-US" altLang="zh-CN" dirty="0" err="1" smtClean="0">
                <a:solidFill>
                  <a:schemeClr val="bg1"/>
                </a:solidFill>
                <a:latin typeface="方正喵呜体" panose="02010600010101010101" pitchFamily="2" charset="-122"/>
                <a:ea typeface="方正喵呜体" panose="02010600010101010101" pitchFamily="2" charset="-122"/>
              </a:rPr>
              <a:t>Willioms</a:t>
            </a:r>
            <a:r>
              <a:rPr lang="zh-CN" altLang="en-US" dirty="0" smtClean="0">
                <a:solidFill>
                  <a:schemeClr val="bg1"/>
                </a:solidFill>
                <a:latin typeface="方正喵呜体" panose="02010600010101010101" pitchFamily="2" charset="-122"/>
                <a:ea typeface="方正喵呜体" panose="02010600010101010101" pitchFamily="2" charset="-122"/>
              </a:rPr>
              <a:t>提出堆排序算法，弥补树形选择排序的不足。堆排序只需要一个记录大小的辅助空间。</a:t>
            </a:r>
            <a:r>
              <a:rPr lang="zh-CN" altLang="en-US" b="1" dirty="0">
                <a:solidFill>
                  <a:schemeClr val="bg1"/>
                </a:solidFill>
                <a:latin typeface="方正喵呜体" panose="02010600010101010101" pitchFamily="2" charset="-122"/>
                <a:ea typeface="方正喵呜体" panose="02010600010101010101" pitchFamily="2" charset="-122"/>
              </a:rPr>
              <a:t>堆排序</a:t>
            </a:r>
            <a:r>
              <a:rPr lang="zh-CN" altLang="en-US" dirty="0">
                <a:solidFill>
                  <a:schemeClr val="bg1"/>
                </a:solidFill>
                <a:latin typeface="方正喵呜体" panose="02010600010101010101" pitchFamily="2" charset="-122"/>
                <a:ea typeface="方正喵呜体" panose="02010600010101010101" pitchFamily="2" charset="-122"/>
              </a:rPr>
              <a:t>（英语：</a:t>
            </a:r>
            <a:r>
              <a:rPr lang="en-US" altLang="zh-CN" dirty="0">
                <a:solidFill>
                  <a:schemeClr val="bg1"/>
                </a:solidFill>
                <a:latin typeface="方正喵呜体" panose="02010600010101010101" pitchFamily="2" charset="-122"/>
                <a:ea typeface="方正喵呜体" panose="02010600010101010101" pitchFamily="2" charset="-122"/>
              </a:rPr>
              <a:t>Heapsort</a:t>
            </a:r>
            <a:r>
              <a:rPr lang="zh-CN" altLang="en-US" dirty="0">
                <a:solidFill>
                  <a:schemeClr val="bg1"/>
                </a:solidFill>
                <a:latin typeface="方正喵呜体" panose="02010600010101010101" pitchFamily="2" charset="-122"/>
                <a:ea typeface="方正喵呜体" panose="02010600010101010101" pitchFamily="2" charset="-122"/>
              </a:rPr>
              <a:t>）是指利用</a:t>
            </a:r>
            <a:r>
              <a:rPr lang="zh-CN" altLang="en-US" dirty="0">
                <a:solidFill>
                  <a:schemeClr val="bg1"/>
                </a:solidFill>
                <a:latin typeface="方正喵呜体" panose="02010600010101010101" pitchFamily="2" charset="-122"/>
                <a:ea typeface="方正喵呜体" panose="02010600010101010101" pitchFamily="2" charset="-122"/>
                <a:hlinkClick r:id="rId2"/>
              </a:rPr>
              <a:t>堆</a:t>
            </a:r>
            <a:r>
              <a:rPr lang="zh-CN" altLang="en-US" dirty="0">
                <a:solidFill>
                  <a:schemeClr val="bg1"/>
                </a:solidFill>
                <a:latin typeface="方正喵呜体" panose="02010600010101010101" pitchFamily="2" charset="-122"/>
                <a:ea typeface="方正喵呜体" panose="02010600010101010101" pitchFamily="2" charset="-122"/>
              </a:rPr>
              <a:t>这种数据结构所设计的一种</a:t>
            </a:r>
            <a:r>
              <a:rPr lang="zh-CN" altLang="en-US" dirty="0">
                <a:solidFill>
                  <a:schemeClr val="bg1"/>
                </a:solidFill>
                <a:latin typeface="方正喵呜体" panose="02010600010101010101" pitchFamily="2" charset="-122"/>
                <a:ea typeface="方正喵呜体" panose="02010600010101010101" pitchFamily="2" charset="-122"/>
                <a:hlinkClick r:id="rId3"/>
              </a:rPr>
              <a:t>排序算法</a:t>
            </a:r>
            <a:r>
              <a:rPr lang="zh-CN" altLang="en-US" dirty="0">
                <a:solidFill>
                  <a:schemeClr val="bg1"/>
                </a:solidFill>
                <a:latin typeface="方正喵呜体" panose="02010600010101010101" pitchFamily="2" charset="-122"/>
                <a:ea typeface="方正喵呜体" panose="02010600010101010101" pitchFamily="2" charset="-122"/>
              </a:rPr>
              <a:t>。堆是一个近似</a:t>
            </a:r>
            <a:r>
              <a:rPr lang="zh-CN" altLang="en-US" dirty="0">
                <a:solidFill>
                  <a:schemeClr val="bg1"/>
                </a:solidFill>
                <a:latin typeface="方正喵呜体" panose="02010600010101010101" pitchFamily="2" charset="-122"/>
                <a:ea typeface="方正喵呜体" panose="02010600010101010101" pitchFamily="2" charset="-122"/>
                <a:hlinkClick r:id="rId4"/>
              </a:rPr>
              <a:t>完全二叉树</a:t>
            </a:r>
            <a:r>
              <a:rPr lang="zh-CN" altLang="en-US" dirty="0">
                <a:solidFill>
                  <a:schemeClr val="bg1"/>
                </a:solidFill>
                <a:latin typeface="方正喵呜体" panose="02010600010101010101" pitchFamily="2" charset="-122"/>
                <a:ea typeface="方正喵呜体" panose="02010600010101010101" pitchFamily="2" charset="-122"/>
              </a:rPr>
              <a:t>的结构，并同时满足</a:t>
            </a:r>
            <a:r>
              <a:rPr lang="zh-CN" altLang="en-US" b="1" dirty="0">
                <a:solidFill>
                  <a:schemeClr val="bg1"/>
                </a:solidFill>
                <a:latin typeface="方正喵呜体" panose="02010600010101010101" pitchFamily="2" charset="-122"/>
                <a:ea typeface="方正喵呜体" panose="02010600010101010101" pitchFamily="2" charset="-122"/>
              </a:rPr>
              <a:t>堆积的性质</a:t>
            </a:r>
            <a:r>
              <a:rPr lang="zh-CN" altLang="en-US" dirty="0">
                <a:solidFill>
                  <a:schemeClr val="bg1"/>
                </a:solidFill>
                <a:latin typeface="方正喵呜体" panose="02010600010101010101" pitchFamily="2" charset="-122"/>
                <a:ea typeface="方正喵呜体" panose="02010600010101010101" pitchFamily="2" charset="-122"/>
              </a:rPr>
              <a:t>：即子结点的键值或索引总是小于（或者大于）它的父节点。</a:t>
            </a:r>
            <a:endParaRPr lang="en-US" altLang="zh-CN" dirty="0" smtClean="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8291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
          <p:cNvSpPr>
            <a:spLocks noChangeShapeType="1"/>
          </p:cNvSpPr>
          <p:nvPr/>
        </p:nvSpPr>
        <p:spPr bwMode="auto">
          <a:xfrm flipH="1">
            <a:off x="5111480" y="4199322"/>
            <a:ext cx="762000" cy="13716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5" name="Line 3"/>
          <p:cNvSpPr>
            <a:spLocks noChangeShapeType="1"/>
          </p:cNvSpPr>
          <p:nvPr/>
        </p:nvSpPr>
        <p:spPr bwMode="auto">
          <a:xfrm flipH="1">
            <a:off x="3010420" y="4379596"/>
            <a:ext cx="304800" cy="5334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6" name="Line 4"/>
          <p:cNvSpPr>
            <a:spLocks noChangeShapeType="1"/>
          </p:cNvSpPr>
          <p:nvPr/>
        </p:nvSpPr>
        <p:spPr bwMode="auto">
          <a:xfrm>
            <a:off x="3467620" y="4303396"/>
            <a:ext cx="3810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7" name="Line 5"/>
          <p:cNvSpPr>
            <a:spLocks noChangeShapeType="1"/>
          </p:cNvSpPr>
          <p:nvPr/>
        </p:nvSpPr>
        <p:spPr bwMode="auto">
          <a:xfrm>
            <a:off x="1867420" y="4379596"/>
            <a:ext cx="3810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8" name="Line 6"/>
          <p:cNvSpPr>
            <a:spLocks noChangeShapeType="1"/>
          </p:cNvSpPr>
          <p:nvPr/>
        </p:nvSpPr>
        <p:spPr bwMode="auto">
          <a:xfrm>
            <a:off x="1486420" y="5141596"/>
            <a:ext cx="3048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9" name="Line 7"/>
          <p:cNvSpPr>
            <a:spLocks noChangeShapeType="1"/>
          </p:cNvSpPr>
          <p:nvPr/>
        </p:nvSpPr>
        <p:spPr bwMode="auto">
          <a:xfrm flipH="1">
            <a:off x="1029220" y="4227196"/>
            <a:ext cx="762000" cy="13716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10" name="Line 8"/>
          <p:cNvSpPr>
            <a:spLocks noChangeShapeType="1"/>
          </p:cNvSpPr>
          <p:nvPr/>
        </p:nvSpPr>
        <p:spPr bwMode="auto">
          <a:xfrm>
            <a:off x="2705620" y="3693796"/>
            <a:ext cx="685800" cy="5334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11" name="Line 9"/>
          <p:cNvSpPr>
            <a:spLocks noChangeShapeType="1"/>
          </p:cNvSpPr>
          <p:nvPr/>
        </p:nvSpPr>
        <p:spPr bwMode="auto">
          <a:xfrm flipH="1">
            <a:off x="1791220" y="3617596"/>
            <a:ext cx="8382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800">
              <a:solidFill>
                <a:schemeClr val="bg1"/>
              </a:solidFill>
              <a:latin typeface="方正喵呜体" panose="02010600010101010101" pitchFamily="2" charset="-122"/>
              <a:ea typeface="方正喵呜体" panose="02010600010101010101" pitchFamily="2" charset="-122"/>
            </a:endParaRPr>
          </a:p>
        </p:txBody>
      </p:sp>
      <p:sp>
        <p:nvSpPr>
          <p:cNvPr id="12" name="Oval 13"/>
          <p:cNvSpPr>
            <a:spLocks noChangeArrowheads="1"/>
          </p:cNvSpPr>
          <p:nvPr/>
        </p:nvSpPr>
        <p:spPr bwMode="auto">
          <a:xfrm>
            <a:off x="2400820" y="33127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09</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3" name="Oval 14"/>
          <p:cNvSpPr>
            <a:spLocks noChangeArrowheads="1"/>
          </p:cNvSpPr>
          <p:nvPr/>
        </p:nvSpPr>
        <p:spPr bwMode="auto">
          <a:xfrm>
            <a:off x="1562620" y="39223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17</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4" name="Oval 15"/>
          <p:cNvSpPr>
            <a:spLocks noChangeArrowheads="1"/>
          </p:cNvSpPr>
          <p:nvPr/>
        </p:nvSpPr>
        <p:spPr bwMode="auto">
          <a:xfrm>
            <a:off x="3162820" y="39223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65</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5" name="Oval 16"/>
          <p:cNvSpPr>
            <a:spLocks noChangeArrowheads="1"/>
          </p:cNvSpPr>
          <p:nvPr/>
        </p:nvSpPr>
        <p:spPr bwMode="auto">
          <a:xfrm>
            <a:off x="2781820" y="4608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78</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6" name="Oval 17"/>
          <p:cNvSpPr>
            <a:spLocks noChangeArrowheads="1"/>
          </p:cNvSpPr>
          <p:nvPr/>
        </p:nvSpPr>
        <p:spPr bwMode="auto">
          <a:xfrm>
            <a:off x="3543820" y="4608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87</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7" name="Oval 18"/>
          <p:cNvSpPr>
            <a:spLocks noChangeArrowheads="1"/>
          </p:cNvSpPr>
          <p:nvPr/>
        </p:nvSpPr>
        <p:spPr bwMode="auto">
          <a:xfrm>
            <a:off x="1943620" y="4608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45</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8" name="Oval 19"/>
          <p:cNvSpPr>
            <a:spLocks noChangeArrowheads="1"/>
          </p:cNvSpPr>
          <p:nvPr/>
        </p:nvSpPr>
        <p:spPr bwMode="auto">
          <a:xfrm>
            <a:off x="1181620" y="4608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23</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19" name="Oval 20"/>
          <p:cNvSpPr>
            <a:spLocks noChangeArrowheads="1"/>
          </p:cNvSpPr>
          <p:nvPr/>
        </p:nvSpPr>
        <p:spPr bwMode="auto">
          <a:xfrm>
            <a:off x="1486420" y="5370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31</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20" name="Oval 21"/>
          <p:cNvSpPr>
            <a:spLocks noChangeArrowheads="1"/>
          </p:cNvSpPr>
          <p:nvPr/>
        </p:nvSpPr>
        <p:spPr bwMode="auto">
          <a:xfrm>
            <a:off x="800620" y="5370196"/>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800" dirty="0" smtClean="0">
                <a:solidFill>
                  <a:schemeClr val="bg1"/>
                </a:solidFill>
                <a:latin typeface="方正喵呜体" panose="02010600010101010101" pitchFamily="2" charset="-122"/>
                <a:ea typeface="方正喵呜体" panose="02010600010101010101" pitchFamily="2" charset="-122"/>
              </a:rPr>
              <a:t>53</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21" name="Line 22"/>
          <p:cNvSpPr>
            <a:spLocks noChangeShapeType="1"/>
          </p:cNvSpPr>
          <p:nvPr/>
        </p:nvSpPr>
        <p:spPr bwMode="auto">
          <a:xfrm flipH="1">
            <a:off x="7092680" y="4351722"/>
            <a:ext cx="304800" cy="5334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2" name="Line 23"/>
          <p:cNvSpPr>
            <a:spLocks noChangeShapeType="1"/>
          </p:cNvSpPr>
          <p:nvPr/>
        </p:nvSpPr>
        <p:spPr bwMode="auto">
          <a:xfrm>
            <a:off x="7549880" y="4275522"/>
            <a:ext cx="3810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3" name="Line 24"/>
          <p:cNvSpPr>
            <a:spLocks noChangeShapeType="1"/>
          </p:cNvSpPr>
          <p:nvPr/>
        </p:nvSpPr>
        <p:spPr bwMode="auto">
          <a:xfrm>
            <a:off x="5949680" y="4351722"/>
            <a:ext cx="3810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4" name="Line 25"/>
          <p:cNvSpPr>
            <a:spLocks noChangeShapeType="1"/>
          </p:cNvSpPr>
          <p:nvPr/>
        </p:nvSpPr>
        <p:spPr bwMode="auto">
          <a:xfrm>
            <a:off x="5568680" y="5113722"/>
            <a:ext cx="3048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5" name="Line 26"/>
          <p:cNvSpPr>
            <a:spLocks noChangeShapeType="1"/>
          </p:cNvSpPr>
          <p:nvPr/>
        </p:nvSpPr>
        <p:spPr bwMode="auto">
          <a:xfrm>
            <a:off x="6787880" y="3665922"/>
            <a:ext cx="685800" cy="5334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6" name="Line 27"/>
          <p:cNvSpPr>
            <a:spLocks noChangeShapeType="1"/>
          </p:cNvSpPr>
          <p:nvPr/>
        </p:nvSpPr>
        <p:spPr bwMode="auto">
          <a:xfrm flipH="1">
            <a:off x="5873480" y="3589722"/>
            <a:ext cx="838200" cy="609600"/>
          </a:xfrm>
          <a:prstGeom prst="line">
            <a:avLst/>
          </a:prstGeom>
          <a:noFill/>
          <a:ln w="28575">
            <a:solidFill>
              <a:schemeClr val="bg2">
                <a:lumMod val="50000"/>
              </a:schemeClr>
            </a:solidFill>
            <a:round/>
            <a:headEnd/>
            <a:tailEnd/>
          </a:ln>
          <a:effectLst/>
        </p:spPr>
        <p:txBody>
          <a:bodyPr wrap="none" anchor="ctr"/>
          <a:lstStyle/>
          <a:p>
            <a:pPr algn="ctr"/>
            <a:endParaRPr lang="zh-CN" altLang="en-US" sz="2400">
              <a:solidFill>
                <a:schemeClr val="bg1"/>
              </a:solidFill>
              <a:latin typeface="方正喵呜体" panose="02010600010101010101" pitchFamily="2" charset="-122"/>
              <a:ea typeface="方正喵呜体" panose="02010600010101010101" pitchFamily="2" charset="-122"/>
            </a:endParaRPr>
          </a:p>
        </p:txBody>
      </p:sp>
      <p:sp>
        <p:nvSpPr>
          <p:cNvPr id="27" name="Oval 28"/>
          <p:cNvSpPr>
            <a:spLocks noChangeArrowheads="1"/>
          </p:cNvSpPr>
          <p:nvPr/>
        </p:nvSpPr>
        <p:spPr bwMode="auto">
          <a:xfrm>
            <a:off x="6483080" y="32849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87</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28" name="Oval 29"/>
          <p:cNvSpPr>
            <a:spLocks noChangeArrowheads="1"/>
          </p:cNvSpPr>
          <p:nvPr/>
        </p:nvSpPr>
        <p:spPr bwMode="auto">
          <a:xfrm>
            <a:off x="5644880" y="38945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78</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29" name="Oval 30"/>
          <p:cNvSpPr>
            <a:spLocks noChangeArrowheads="1"/>
          </p:cNvSpPr>
          <p:nvPr/>
        </p:nvSpPr>
        <p:spPr bwMode="auto">
          <a:xfrm>
            <a:off x="7245080" y="38945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53</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0" name="Oval 31"/>
          <p:cNvSpPr>
            <a:spLocks noChangeArrowheads="1"/>
          </p:cNvSpPr>
          <p:nvPr/>
        </p:nvSpPr>
        <p:spPr bwMode="auto">
          <a:xfrm>
            <a:off x="6864080" y="4580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09</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1" name="Oval 32"/>
          <p:cNvSpPr>
            <a:spLocks noChangeArrowheads="1"/>
          </p:cNvSpPr>
          <p:nvPr/>
        </p:nvSpPr>
        <p:spPr bwMode="auto">
          <a:xfrm>
            <a:off x="7626080" y="4580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31</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2" name="Oval 33"/>
          <p:cNvSpPr>
            <a:spLocks noChangeArrowheads="1"/>
          </p:cNvSpPr>
          <p:nvPr/>
        </p:nvSpPr>
        <p:spPr bwMode="auto">
          <a:xfrm>
            <a:off x="6025880" y="4580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65</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3" name="Oval 34"/>
          <p:cNvSpPr>
            <a:spLocks noChangeArrowheads="1"/>
          </p:cNvSpPr>
          <p:nvPr/>
        </p:nvSpPr>
        <p:spPr bwMode="auto">
          <a:xfrm>
            <a:off x="5263880" y="4580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45</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4" name="Oval 35"/>
          <p:cNvSpPr>
            <a:spLocks noChangeArrowheads="1"/>
          </p:cNvSpPr>
          <p:nvPr/>
        </p:nvSpPr>
        <p:spPr bwMode="auto">
          <a:xfrm>
            <a:off x="5568680" y="5342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23</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5" name="Oval 36"/>
          <p:cNvSpPr>
            <a:spLocks noChangeArrowheads="1"/>
          </p:cNvSpPr>
          <p:nvPr/>
        </p:nvSpPr>
        <p:spPr bwMode="auto">
          <a:xfrm>
            <a:off x="4882880" y="5342322"/>
            <a:ext cx="533400" cy="533400"/>
          </a:xfrm>
          <a:prstGeom prst="ellipse">
            <a:avLst/>
          </a:prstGeom>
          <a:solidFill>
            <a:schemeClr val="tx1"/>
          </a:solidFill>
          <a:ln w="19050">
            <a:solidFill>
              <a:schemeClr val="bg2">
                <a:lumMod val="50000"/>
              </a:schemeClr>
            </a:solidFill>
            <a:round/>
            <a:headEnd/>
            <a:tailEnd/>
          </a:ln>
          <a:effectLst/>
        </p:spPr>
        <p:txBody>
          <a:bodyPr wrap="none" anchor="ctr"/>
          <a:lstStyle/>
          <a:p>
            <a:pPr algn="ctr"/>
            <a:r>
              <a:rPr lang="en-US" altLang="zh-CN" sz="2400" dirty="0" smtClean="0">
                <a:solidFill>
                  <a:schemeClr val="bg1"/>
                </a:solidFill>
                <a:latin typeface="方正喵呜体" panose="02010600010101010101" pitchFamily="2" charset="-122"/>
                <a:ea typeface="方正喵呜体" panose="02010600010101010101" pitchFamily="2" charset="-122"/>
              </a:rPr>
              <a:t>17</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6" name="TextBox 59"/>
          <p:cNvSpPr txBox="1"/>
          <p:nvPr/>
        </p:nvSpPr>
        <p:spPr>
          <a:xfrm>
            <a:off x="3108038" y="3174443"/>
            <a:ext cx="1241442" cy="461665"/>
          </a:xfrm>
          <a:prstGeom prst="rect">
            <a:avLst/>
          </a:prstGeom>
          <a:noFill/>
        </p:spPr>
        <p:txBody>
          <a:bodyPr wrap="square" rtlCol="0">
            <a:spAutoFit/>
          </a:bodyPr>
          <a:lstStyle/>
          <a:p>
            <a:r>
              <a:rPr lang="zh-CN" altLang="en-US" sz="2400" dirty="0" smtClean="0">
                <a:solidFill>
                  <a:schemeClr val="bg1"/>
                </a:solidFill>
                <a:latin typeface="方正喵呜体" panose="02010600010101010101" pitchFamily="2" charset="-122"/>
                <a:ea typeface="方正喵呜体" panose="02010600010101010101" pitchFamily="2" charset="-122"/>
              </a:rPr>
              <a:t>最小堆</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7" name="TextBox 60"/>
          <p:cNvSpPr txBox="1"/>
          <p:nvPr/>
        </p:nvSpPr>
        <p:spPr>
          <a:xfrm>
            <a:off x="7272059" y="3174443"/>
            <a:ext cx="1241442" cy="461665"/>
          </a:xfrm>
          <a:prstGeom prst="rect">
            <a:avLst/>
          </a:prstGeom>
          <a:noFill/>
        </p:spPr>
        <p:txBody>
          <a:bodyPr wrap="square" rtlCol="0">
            <a:spAutoFit/>
          </a:bodyPr>
          <a:lstStyle/>
          <a:p>
            <a:r>
              <a:rPr lang="zh-CN" altLang="en-US" sz="2400" dirty="0" smtClean="0">
                <a:solidFill>
                  <a:schemeClr val="bg1"/>
                </a:solidFill>
                <a:latin typeface="方正喵呜体" panose="02010600010101010101" pitchFamily="2" charset="-122"/>
                <a:ea typeface="方正喵呜体" panose="02010600010101010101" pitchFamily="2" charset="-122"/>
              </a:rPr>
              <a:t>最大堆</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39" name="矩形 38"/>
          <p:cNvSpPr/>
          <p:nvPr/>
        </p:nvSpPr>
        <p:spPr>
          <a:xfrm>
            <a:off x="443940" y="823408"/>
            <a:ext cx="8565502" cy="1938992"/>
          </a:xfrm>
          <a:prstGeom prst="rect">
            <a:avLst/>
          </a:prstGeom>
        </p:spPr>
        <p:txBody>
          <a:bodyPr wrap="square">
            <a:spAutoFit/>
          </a:bodyPr>
          <a:lstStyle/>
          <a:p>
            <a:r>
              <a:rPr lang="zh-CN" altLang="en-US" sz="2400" dirty="0">
                <a:solidFill>
                  <a:srgbClr val="000000"/>
                </a:solidFill>
                <a:latin typeface="方正喵呜体" panose="02010600010101010101" pitchFamily="2" charset="-122"/>
                <a:ea typeface="方正喵呜体" panose="02010600010101010101" pitchFamily="2" charset="-122"/>
              </a:rPr>
              <a:t>堆分为最大堆和最小堆，其实就是</a:t>
            </a:r>
            <a:r>
              <a:rPr lang="zh-CN" altLang="en-US" sz="2400" dirty="0">
                <a:solidFill>
                  <a:srgbClr val="FF0000"/>
                </a:solidFill>
                <a:latin typeface="方正喵呜体" panose="02010600010101010101" pitchFamily="2" charset="-122"/>
                <a:ea typeface="方正喵呜体" panose="02010600010101010101" pitchFamily="2" charset="-122"/>
              </a:rPr>
              <a:t>完全二叉树</a:t>
            </a:r>
            <a:r>
              <a:rPr lang="zh-CN" altLang="en-US" sz="2400" dirty="0">
                <a:solidFill>
                  <a:srgbClr val="000000"/>
                </a:solidFill>
                <a:latin typeface="方正喵呜体" panose="02010600010101010101" pitchFamily="2" charset="-122"/>
                <a:ea typeface="方正喵呜体" panose="02010600010101010101" pitchFamily="2" charset="-122"/>
              </a:rPr>
              <a:t>。最大堆要求节点的元素都要不小于其孩子，最小堆要求节点元素都不大于其左右孩子，两者对左右孩子的大小关系不做任何要求，其实很好理解。有了上面的定义，我们可以得知，处于最大堆的根节点的元素一定是这个堆中的最大值。</a:t>
            </a:r>
            <a:endParaRPr lang="zh-CN" altLang="en-US" sz="2400" dirty="0">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95617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15447" y="2022798"/>
            <a:ext cx="3484579" cy="2539871"/>
          </a:xfrm>
          <a:prstGeom prst="rect">
            <a:avLst/>
          </a:prstGeom>
        </p:spPr>
      </p:pic>
      <p:sp>
        <p:nvSpPr>
          <p:cNvPr id="3" name="矩形 2"/>
          <p:cNvSpPr/>
          <p:nvPr/>
        </p:nvSpPr>
        <p:spPr>
          <a:xfrm>
            <a:off x="1046485" y="925391"/>
            <a:ext cx="7427167" cy="830997"/>
          </a:xfrm>
          <a:prstGeom prst="rect">
            <a:avLst/>
          </a:prstGeom>
        </p:spPr>
        <p:txBody>
          <a:bodyPr wrap="square">
            <a:spAutoFit/>
          </a:bodyPr>
          <a:lstStyle/>
          <a:p>
            <a:r>
              <a:rPr lang="zh-CN" altLang="en-US" sz="2400">
                <a:solidFill>
                  <a:srgbClr val="000000"/>
                </a:solidFill>
                <a:latin typeface="方正喵呜体" panose="02010600010101010101" pitchFamily="2" charset="-122"/>
                <a:ea typeface="方正喵呜体" panose="02010600010101010101" pitchFamily="2" charset="-122"/>
              </a:rPr>
              <a:t>给定一个列表</a:t>
            </a:r>
            <a:r>
              <a:rPr lang="en-US" altLang="zh-CN" sz="2400" dirty="0">
                <a:solidFill>
                  <a:srgbClr val="000000"/>
                </a:solidFill>
                <a:latin typeface="方正喵呜体" panose="02010600010101010101" pitchFamily="2" charset="-122"/>
                <a:ea typeface="方正喵呜体" panose="02010600010101010101" pitchFamily="2" charset="-122"/>
              </a:rPr>
              <a:t>array=[16,7,3,20,17,8]</a:t>
            </a:r>
            <a:r>
              <a:rPr lang="zh-CN" altLang="en-US" sz="2400" dirty="0">
                <a:solidFill>
                  <a:srgbClr val="000000"/>
                </a:solidFill>
                <a:latin typeface="方正喵呜体" panose="02010600010101010101" pitchFamily="2" charset="-122"/>
                <a:ea typeface="方正喵呜体" panose="02010600010101010101" pitchFamily="2" charset="-122"/>
              </a:rPr>
              <a:t>，对其进行堆排序。</a:t>
            </a:r>
          </a:p>
          <a:p>
            <a:r>
              <a:rPr lang="zh-CN" altLang="en-US" sz="2400" dirty="0">
                <a:solidFill>
                  <a:srgbClr val="000000"/>
                </a:solidFill>
                <a:latin typeface="方正喵呜体" panose="02010600010101010101" pitchFamily="2" charset="-122"/>
                <a:ea typeface="方正喵呜体" panose="02010600010101010101" pitchFamily="2" charset="-122"/>
              </a:rPr>
              <a:t>首先根据该数组元素构建一个完全二叉树，得到</a:t>
            </a:r>
            <a:endParaRPr lang="zh-CN" altLang="en-US" sz="2400" b="0" i="0" u="none" strike="noStrike" dirty="0">
              <a:solidFill>
                <a:srgbClr val="000000"/>
              </a:solidFill>
              <a:effectLst/>
              <a:latin typeface="方正喵呜体" panose="02010600010101010101" pitchFamily="2" charset="-122"/>
              <a:ea typeface="方正喵呜体" panose="02010600010101010101" pitchFamily="2" charset="-122"/>
            </a:endParaRPr>
          </a:p>
        </p:txBody>
      </p:sp>
      <p:sp>
        <p:nvSpPr>
          <p:cNvPr id="4" name="矩形 3"/>
          <p:cNvSpPr/>
          <p:nvPr/>
        </p:nvSpPr>
        <p:spPr>
          <a:xfrm>
            <a:off x="663929" y="4671347"/>
            <a:ext cx="8192277" cy="1569660"/>
          </a:xfrm>
          <a:prstGeom prst="rect">
            <a:avLst/>
          </a:prstGeom>
        </p:spPr>
        <p:txBody>
          <a:bodyPr wrap="square">
            <a:spAutoFit/>
          </a:bodyPr>
          <a:lstStyle/>
          <a:p>
            <a:r>
              <a:rPr lang="zh-CN" altLang="en-US" sz="2400" dirty="0" smtClean="0">
                <a:solidFill>
                  <a:srgbClr val="000000"/>
                </a:solidFill>
                <a:latin typeface="方正喵呜体" panose="02010600010101010101" pitchFamily="2" charset="-122"/>
                <a:ea typeface="方正喵呜体" panose="02010600010101010101" pitchFamily="2" charset="-122"/>
              </a:rPr>
              <a:t>每次</a:t>
            </a:r>
            <a:r>
              <a:rPr lang="zh-CN" altLang="en-US" sz="2400" dirty="0">
                <a:solidFill>
                  <a:srgbClr val="000000"/>
                </a:solidFill>
                <a:latin typeface="方正喵呜体" panose="02010600010101010101" pitchFamily="2" charset="-122"/>
                <a:ea typeface="方正喵呜体" panose="02010600010101010101" pitchFamily="2" charset="-122"/>
              </a:rPr>
              <a:t>调整都是从父节点、左孩子节点、右孩子节点三者中选择最大者跟父节点进行交换，交换之后都</a:t>
            </a:r>
            <a:r>
              <a:rPr lang="zh-CN" altLang="en-US" sz="2400" dirty="0">
                <a:solidFill>
                  <a:srgbClr val="FF0000"/>
                </a:solidFill>
                <a:latin typeface="方正喵呜体" panose="02010600010101010101" pitchFamily="2" charset="-122"/>
                <a:ea typeface="方正喵呜体" panose="02010600010101010101" pitchFamily="2" charset="-122"/>
              </a:rPr>
              <a:t>可能造成被交换的孩子节点不满足堆的性质</a:t>
            </a:r>
            <a:r>
              <a:rPr lang="zh-CN" altLang="en-US" sz="2400" dirty="0">
                <a:solidFill>
                  <a:srgbClr val="000000"/>
                </a:solidFill>
                <a:latin typeface="方正喵呜体" panose="02010600010101010101" pitchFamily="2" charset="-122"/>
                <a:ea typeface="方正喵呜体" panose="02010600010101010101" pitchFamily="2" charset="-122"/>
              </a:rPr>
              <a:t>，因此每次交换之后要重新对被交换的孩子节点进行调整。</a:t>
            </a:r>
            <a:endParaRPr lang="zh-CN" altLang="en-US" sz="2400" dirty="0">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013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7706" y="2984537"/>
            <a:ext cx="7352523" cy="830997"/>
          </a:xfrm>
          <a:prstGeom prst="rect">
            <a:avLst/>
          </a:prstGeom>
        </p:spPr>
        <p:txBody>
          <a:bodyPr wrap="square">
            <a:spAutoFit/>
          </a:bodyPr>
          <a:lstStyle/>
          <a:p>
            <a:r>
              <a:rPr lang="zh-CN" altLang="en-US" sz="2400" dirty="0">
                <a:solidFill>
                  <a:srgbClr val="2959F3"/>
                </a:solidFill>
                <a:latin typeface="方正喵呜体" panose="02010600010101010101" pitchFamily="2" charset="-122"/>
                <a:ea typeface="方正喵呜体" panose="02010600010101010101" pitchFamily="2" charset="-122"/>
              </a:rPr>
              <a:t>第一步</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初始化大顶堆</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u="sng" dirty="0">
                <a:solidFill>
                  <a:schemeClr val="bg1"/>
                </a:solidFill>
                <a:latin typeface="方正喵呜体" panose="02010600010101010101" pitchFamily="2" charset="-122"/>
                <a:ea typeface="方正喵呜体" panose="02010600010101010101" pitchFamily="2" charset="-122"/>
              </a:rPr>
              <a:t>从最后一个有子节点开始往上调整最大堆</a:t>
            </a:r>
            <a:r>
              <a:rPr lang="en-US" altLang="zh-CN" sz="2400" dirty="0">
                <a:solidFill>
                  <a:schemeClr val="bg1"/>
                </a:solidFill>
                <a:latin typeface="方正喵呜体" panose="02010600010101010101" pitchFamily="2" charset="-122"/>
                <a:ea typeface="方正喵呜体" panose="02010600010101010101" pitchFamily="2" charset="-122"/>
              </a:rPr>
              <a: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6" name="组合 5"/>
          <p:cNvGrpSpPr/>
          <p:nvPr/>
        </p:nvGrpSpPr>
        <p:grpSpPr>
          <a:xfrm>
            <a:off x="315974" y="4307400"/>
            <a:ext cx="8463855" cy="2242689"/>
            <a:chOff x="1411848" y="3547675"/>
            <a:chExt cx="6632242" cy="1757362"/>
          </a:xfrm>
        </p:grpSpPr>
        <p:pic>
          <p:nvPicPr>
            <p:cNvPr id="3" name="图片 2"/>
            <p:cNvPicPr>
              <a:picLocks noChangeAspect="1"/>
            </p:cNvPicPr>
            <p:nvPr/>
          </p:nvPicPr>
          <p:blipFill>
            <a:blip r:embed="rId2"/>
            <a:stretch>
              <a:fillRect/>
            </a:stretch>
          </p:blipFill>
          <p:spPr>
            <a:xfrm>
              <a:off x="3532997" y="3561962"/>
              <a:ext cx="2152650" cy="1600200"/>
            </a:xfrm>
            <a:prstGeom prst="rect">
              <a:avLst/>
            </a:prstGeom>
          </p:spPr>
        </p:pic>
        <p:pic>
          <p:nvPicPr>
            <p:cNvPr id="4" name="图片 3"/>
            <p:cNvPicPr>
              <a:picLocks noChangeAspect="1"/>
            </p:cNvPicPr>
            <p:nvPr/>
          </p:nvPicPr>
          <p:blipFill>
            <a:blip r:embed="rId3"/>
            <a:stretch>
              <a:fillRect/>
            </a:stretch>
          </p:blipFill>
          <p:spPr>
            <a:xfrm>
              <a:off x="1411848" y="3547675"/>
              <a:ext cx="2057400" cy="1628775"/>
            </a:xfrm>
            <a:prstGeom prst="rect">
              <a:avLst/>
            </a:prstGeom>
          </p:spPr>
        </p:pic>
        <p:pic>
          <p:nvPicPr>
            <p:cNvPr id="5" name="图片 4"/>
            <p:cNvPicPr>
              <a:picLocks noChangeAspect="1"/>
            </p:cNvPicPr>
            <p:nvPr/>
          </p:nvPicPr>
          <p:blipFill>
            <a:blip r:embed="rId4"/>
            <a:stretch>
              <a:fillRect/>
            </a:stretch>
          </p:blipFill>
          <p:spPr>
            <a:xfrm>
              <a:off x="5729515" y="3561962"/>
              <a:ext cx="2314575" cy="1743075"/>
            </a:xfrm>
            <a:prstGeom prst="rect">
              <a:avLst/>
            </a:prstGeom>
          </p:spPr>
        </p:pic>
      </p:grpSp>
      <p:pic>
        <p:nvPicPr>
          <p:cNvPr id="7" name="图片 6"/>
          <p:cNvPicPr>
            <a:picLocks noChangeAspect="1"/>
          </p:cNvPicPr>
          <p:nvPr/>
        </p:nvPicPr>
        <p:blipFill>
          <a:blip r:embed="rId5"/>
          <a:stretch>
            <a:fillRect/>
          </a:stretch>
        </p:blipFill>
        <p:spPr>
          <a:xfrm>
            <a:off x="1147463" y="519136"/>
            <a:ext cx="2747143" cy="2002362"/>
          </a:xfrm>
          <a:prstGeom prst="rect">
            <a:avLst/>
          </a:prstGeom>
        </p:spPr>
      </p:pic>
      <p:pic>
        <p:nvPicPr>
          <p:cNvPr id="10" name="图片 9"/>
          <p:cNvPicPr>
            <a:picLocks noChangeAspect="1"/>
          </p:cNvPicPr>
          <p:nvPr/>
        </p:nvPicPr>
        <p:blipFill>
          <a:blip r:embed="rId6"/>
          <a:stretch>
            <a:fillRect/>
          </a:stretch>
        </p:blipFill>
        <p:spPr>
          <a:xfrm>
            <a:off x="5039483" y="531959"/>
            <a:ext cx="2695595" cy="2046202"/>
          </a:xfrm>
          <a:prstGeom prst="rect">
            <a:avLst/>
          </a:prstGeom>
        </p:spPr>
      </p:pic>
      <p:sp>
        <p:nvSpPr>
          <p:cNvPr id="8" name="下箭头 7"/>
          <p:cNvSpPr/>
          <p:nvPr/>
        </p:nvSpPr>
        <p:spPr>
          <a:xfrm rot="16200000">
            <a:off x="4237869" y="1129003"/>
            <a:ext cx="727788" cy="63322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05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246154" y="2569347"/>
            <a:ext cx="4050707" cy="1452784"/>
          </a:xfrm>
          <a:prstGeom prst="roundRect">
            <a:avLst>
              <a:gd name="adj" fmla="val 904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3323067" y="2654804"/>
            <a:ext cx="3869062" cy="461665"/>
          </a:xfrm>
          <a:prstGeom prst="rect">
            <a:avLst/>
          </a:prstGeom>
          <a:noFill/>
          <a:ln>
            <a:noFill/>
          </a:ln>
        </p:spPr>
        <p:txBody>
          <a:bodyPr wrap="square" rtlCol="0">
            <a:spAutoFit/>
          </a:bodyPr>
          <a:lstStyle/>
          <a:p>
            <a:pPr algn="ctr"/>
            <a:r>
              <a:rPr lang="en-US" altLang="zh-CN" sz="2400" b="1" dirty="0" smtClean="0">
                <a:solidFill>
                  <a:schemeClr val="accent5"/>
                </a:solidFill>
              </a:rPr>
              <a:t>C</a:t>
            </a:r>
            <a:r>
              <a:rPr lang="en-US" altLang="zh-CN" sz="2400" dirty="0" smtClean="0">
                <a:solidFill>
                  <a:schemeClr val="bg1"/>
                </a:solidFill>
              </a:rPr>
              <a:t>entral </a:t>
            </a:r>
            <a:r>
              <a:rPr lang="en-US" altLang="zh-CN" sz="2400" b="1" dirty="0" smtClean="0">
                <a:solidFill>
                  <a:schemeClr val="accent5"/>
                </a:solidFill>
              </a:rPr>
              <a:t>P</a:t>
            </a:r>
            <a:r>
              <a:rPr lang="en-US" altLang="zh-CN" sz="2400" dirty="0" smtClean="0">
                <a:solidFill>
                  <a:schemeClr val="bg1"/>
                </a:solidFill>
              </a:rPr>
              <a:t>rocessing </a:t>
            </a:r>
            <a:r>
              <a:rPr lang="en-US" altLang="zh-CN" sz="2400" b="1" dirty="0" smtClean="0">
                <a:solidFill>
                  <a:schemeClr val="accent5"/>
                </a:solidFill>
              </a:rPr>
              <a:t>U</a:t>
            </a:r>
            <a:r>
              <a:rPr lang="en-US" altLang="zh-CN" sz="2400" dirty="0" smtClean="0">
                <a:solidFill>
                  <a:schemeClr val="bg1"/>
                </a:solidFill>
              </a:rPr>
              <a:t>nit</a:t>
            </a:r>
            <a:endParaRPr lang="zh-CN" altLang="en-US" sz="2400" dirty="0">
              <a:solidFill>
                <a:schemeClr val="bg1"/>
              </a:solidFill>
            </a:endParaRPr>
          </a:p>
        </p:txBody>
      </p:sp>
      <p:sp>
        <p:nvSpPr>
          <p:cNvPr id="4" name="圆角矩形 3"/>
          <p:cNvSpPr/>
          <p:nvPr/>
        </p:nvSpPr>
        <p:spPr>
          <a:xfrm>
            <a:off x="3424193" y="3210500"/>
            <a:ext cx="1069648" cy="623624"/>
          </a:xfrm>
          <a:prstGeom prst="roundRect">
            <a:avLst>
              <a:gd name="adj" fmla="val 9044"/>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Control</a:t>
            </a:r>
          </a:p>
          <a:p>
            <a:pPr algn="ctr"/>
            <a:r>
              <a:rPr lang="en-US" altLang="zh-CN" dirty="0" smtClean="0">
                <a:solidFill>
                  <a:schemeClr val="bg1"/>
                </a:solidFill>
              </a:rPr>
              <a:t>Unit</a:t>
            </a:r>
            <a:endParaRPr lang="zh-CN" altLang="en-US" dirty="0">
              <a:solidFill>
                <a:schemeClr val="bg1"/>
              </a:solidFill>
            </a:endParaRPr>
          </a:p>
        </p:txBody>
      </p:sp>
      <p:sp>
        <p:nvSpPr>
          <p:cNvPr id="5" name="圆角矩形 4"/>
          <p:cNvSpPr/>
          <p:nvPr/>
        </p:nvSpPr>
        <p:spPr>
          <a:xfrm>
            <a:off x="4617043" y="3210500"/>
            <a:ext cx="1312492" cy="623624"/>
          </a:xfrm>
          <a:prstGeom prst="roundRect">
            <a:avLst>
              <a:gd name="adj" fmla="val 9044"/>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Arith</a:t>
            </a:r>
            <a:r>
              <a:rPr lang="en-US" altLang="zh-CN" dirty="0">
                <a:solidFill>
                  <a:schemeClr val="bg1"/>
                </a:solidFill>
              </a:rPr>
              <a:t>-</a:t>
            </a:r>
            <a:r>
              <a:rPr lang="en-US" altLang="zh-CN" dirty="0" smtClean="0">
                <a:solidFill>
                  <a:schemeClr val="bg1"/>
                </a:solidFill>
              </a:rPr>
              <a:t>Logic</a:t>
            </a:r>
          </a:p>
          <a:p>
            <a:pPr algn="ctr"/>
            <a:r>
              <a:rPr lang="en-US" altLang="zh-CN" dirty="0" smtClean="0">
                <a:solidFill>
                  <a:schemeClr val="bg1"/>
                </a:solidFill>
              </a:rPr>
              <a:t>Unit</a:t>
            </a:r>
            <a:endParaRPr lang="zh-CN" altLang="en-US" dirty="0">
              <a:solidFill>
                <a:schemeClr val="bg1"/>
              </a:solidFill>
            </a:endParaRPr>
          </a:p>
        </p:txBody>
      </p:sp>
      <p:sp>
        <p:nvSpPr>
          <p:cNvPr id="6" name="圆角矩形 5"/>
          <p:cNvSpPr/>
          <p:nvPr/>
        </p:nvSpPr>
        <p:spPr>
          <a:xfrm>
            <a:off x="6049532" y="3201926"/>
            <a:ext cx="1069648" cy="623624"/>
          </a:xfrm>
          <a:prstGeom prst="roundRect">
            <a:avLst>
              <a:gd name="adj" fmla="val 9044"/>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Register</a:t>
            </a:r>
          </a:p>
          <a:p>
            <a:pPr algn="ctr"/>
            <a:r>
              <a:rPr lang="en-US" altLang="zh-CN" dirty="0" smtClean="0">
                <a:solidFill>
                  <a:schemeClr val="bg1"/>
                </a:solidFill>
              </a:rPr>
              <a:t>Unit</a:t>
            </a:r>
            <a:endParaRPr lang="zh-CN" altLang="en-US" dirty="0">
              <a:solidFill>
                <a:schemeClr val="bg1"/>
              </a:solidFill>
            </a:endParaRPr>
          </a:p>
        </p:txBody>
      </p:sp>
      <p:sp>
        <p:nvSpPr>
          <p:cNvPr id="7" name="圆角矩形 6"/>
          <p:cNvSpPr/>
          <p:nvPr/>
        </p:nvSpPr>
        <p:spPr>
          <a:xfrm>
            <a:off x="3246154" y="5054749"/>
            <a:ext cx="4050707" cy="1069648"/>
          </a:xfrm>
          <a:prstGeom prst="roundRect">
            <a:avLst>
              <a:gd name="adj" fmla="val 904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Memory Unit</a:t>
            </a:r>
          </a:p>
          <a:p>
            <a:pPr algn="ctr"/>
            <a:r>
              <a:rPr lang="en-US" altLang="zh-CN" dirty="0" smtClean="0">
                <a:solidFill>
                  <a:schemeClr val="bg1"/>
                </a:solidFill>
              </a:rPr>
              <a:t>Instruction &amp; Data</a:t>
            </a:r>
            <a:endParaRPr lang="zh-CN" altLang="en-US" dirty="0">
              <a:solidFill>
                <a:schemeClr val="bg1"/>
              </a:solidFill>
            </a:endParaRPr>
          </a:p>
        </p:txBody>
      </p:sp>
      <p:sp>
        <p:nvSpPr>
          <p:cNvPr id="8" name="下箭头 7"/>
          <p:cNvSpPr/>
          <p:nvPr/>
        </p:nvSpPr>
        <p:spPr>
          <a:xfrm rot="10800000">
            <a:off x="5297502" y="4116162"/>
            <a:ext cx="752030" cy="811851"/>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下箭头 8"/>
          <p:cNvSpPr/>
          <p:nvPr/>
        </p:nvSpPr>
        <p:spPr>
          <a:xfrm>
            <a:off x="4367790" y="4116162"/>
            <a:ext cx="752030" cy="811851"/>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圆角矩形 9"/>
          <p:cNvSpPr/>
          <p:nvPr/>
        </p:nvSpPr>
        <p:spPr>
          <a:xfrm>
            <a:off x="3201621" y="750516"/>
            <a:ext cx="1891849" cy="786213"/>
          </a:xfrm>
          <a:prstGeom prst="roundRect">
            <a:avLst>
              <a:gd name="adj" fmla="val 904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rPr>
              <a:t>Input Device</a:t>
            </a:r>
            <a:endParaRPr lang="zh-CN" altLang="en-US" sz="2000" dirty="0">
              <a:solidFill>
                <a:schemeClr val="bg1"/>
              </a:solidFill>
            </a:endParaRPr>
          </a:p>
        </p:txBody>
      </p:sp>
      <p:sp>
        <p:nvSpPr>
          <p:cNvPr id="11" name="圆角矩形 10"/>
          <p:cNvSpPr/>
          <p:nvPr/>
        </p:nvSpPr>
        <p:spPr>
          <a:xfrm>
            <a:off x="5405012" y="750515"/>
            <a:ext cx="1891849" cy="786213"/>
          </a:xfrm>
          <a:prstGeom prst="roundRect">
            <a:avLst>
              <a:gd name="adj" fmla="val 904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Out</a:t>
            </a:r>
            <a:r>
              <a:rPr lang="en-US" altLang="zh-CN" sz="2000" dirty="0" smtClean="0">
                <a:solidFill>
                  <a:schemeClr val="bg1"/>
                </a:solidFill>
              </a:rPr>
              <a:t>put Device</a:t>
            </a:r>
            <a:endParaRPr lang="zh-CN" altLang="en-US" sz="2000" dirty="0">
              <a:solidFill>
                <a:schemeClr val="bg1"/>
              </a:solidFill>
            </a:endParaRPr>
          </a:p>
        </p:txBody>
      </p:sp>
      <p:sp>
        <p:nvSpPr>
          <p:cNvPr id="12" name="下箭头 11"/>
          <p:cNvSpPr/>
          <p:nvPr/>
        </p:nvSpPr>
        <p:spPr>
          <a:xfrm>
            <a:off x="3771530" y="1647112"/>
            <a:ext cx="752030" cy="811851"/>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下箭头 12"/>
          <p:cNvSpPr/>
          <p:nvPr/>
        </p:nvSpPr>
        <p:spPr>
          <a:xfrm rot="10800000">
            <a:off x="5974921" y="1646372"/>
            <a:ext cx="752030" cy="811851"/>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14"/>
          <p:cNvSpPr txBox="1"/>
          <p:nvPr/>
        </p:nvSpPr>
        <p:spPr>
          <a:xfrm rot="16200000">
            <a:off x="-2431759" y="3004065"/>
            <a:ext cx="6302907" cy="830997"/>
          </a:xfrm>
          <a:prstGeom prst="rect">
            <a:avLst/>
          </a:prstGeom>
          <a:noFill/>
        </p:spPr>
        <p:txBody>
          <a:bodyPr wrap="square" rtlCol="0">
            <a:spAutoFit/>
          </a:bodyPr>
          <a:lstStyle/>
          <a:p>
            <a:pPr algn="ctr"/>
            <a:r>
              <a:rPr lang="en-US" altLang="zh-CN" sz="4800" dirty="0" smtClean="0">
                <a:ln w="28575">
                  <a:solidFill>
                    <a:schemeClr val="accent4">
                      <a:lumMod val="75000"/>
                    </a:schemeClr>
                  </a:solidFill>
                </a:ln>
                <a:solidFill>
                  <a:schemeClr val="accent4">
                    <a:lumMod val="75000"/>
                  </a:schemeClr>
                </a:solidFill>
              </a:rPr>
              <a:t>Von Neumann Structure</a:t>
            </a:r>
            <a:endParaRPr lang="zh-CN" altLang="en-US" sz="4800" dirty="0">
              <a:ln w="28575">
                <a:solidFill>
                  <a:schemeClr val="accent4">
                    <a:lumMod val="75000"/>
                  </a:schemeClr>
                </a:solidFill>
              </a:ln>
              <a:solidFill>
                <a:schemeClr val="accent4">
                  <a:lumMod val="75000"/>
                </a:schemeClr>
              </a:solidFill>
            </a:endParaRPr>
          </a:p>
        </p:txBody>
      </p:sp>
    </p:spTree>
    <p:extLst>
      <p:ext uri="{BB962C8B-B14F-4D97-AF65-F5344CB8AC3E}">
        <p14:creationId xmlns:p14="http://schemas.microsoft.com/office/powerpoint/2010/main" val="19656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5968" y="715464"/>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顺序表的管理结构</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90235" y="2355570"/>
            <a:ext cx="1985554"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数组风格</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390235" y="4619944"/>
            <a:ext cx="1985554"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指针风格</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2601652" y="1770795"/>
            <a:ext cx="5249126" cy="2554545"/>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#define </a:t>
            </a:r>
            <a:r>
              <a:rPr lang="en-US" altLang="zh-CN" sz="2000" b="1" dirty="0" smtClean="0">
                <a:solidFill>
                  <a:srgbClr val="C00000"/>
                </a:solidFill>
                <a:latin typeface="方正喵呜体" panose="02010600010101010101" pitchFamily="2" charset="-122"/>
                <a:ea typeface="方正喵呜体" panose="02010600010101010101" pitchFamily="2" charset="-122"/>
              </a:rPr>
              <a:t>MAX_LIST_LENGTH</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128</a:t>
            </a:r>
          </a:p>
          <a:p>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struct Student students[</a:t>
            </a:r>
            <a:r>
              <a:rPr lang="en-US" altLang="zh-CN" sz="2000" b="1" dirty="0" smtClean="0">
                <a:solidFill>
                  <a:srgbClr val="C00000"/>
                </a:solidFill>
                <a:latin typeface="方正喵呜体" panose="02010600010101010101" pitchFamily="2" charset="-122"/>
                <a:ea typeface="方正喵呜体" panose="02010600010101010101" pitchFamily="2" charset="-122"/>
              </a:rPr>
              <a:t>MAX_LIST_LENGTH</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2601652" y="4611231"/>
            <a:ext cx="5249126" cy="1938992"/>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SeqStudentListByPtr</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struct Student* student;</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0591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754" y="1099181"/>
            <a:ext cx="7492482" cy="2677656"/>
          </a:xfrm>
          <a:prstGeom prst="rect">
            <a:avLst/>
          </a:prstGeom>
        </p:spPr>
        <p:txBody>
          <a:bodyPr wrap="square">
            <a:spAutoFit/>
          </a:bodyPr>
          <a:lstStyle/>
          <a:p>
            <a:r>
              <a:rPr lang="zh-CN" altLang="en-US" sz="2400" dirty="0">
                <a:solidFill>
                  <a:srgbClr val="2959F3"/>
                </a:solidFill>
                <a:latin typeface="方正喵呜体" panose="02010600010101010101" pitchFamily="2" charset="-122"/>
                <a:ea typeface="方正喵呜体" panose="02010600010101010101" pitchFamily="2" charset="-122"/>
              </a:rPr>
              <a:t>第二步</a:t>
            </a:r>
            <a:r>
              <a:rPr lang="en-US" altLang="zh-CN" sz="2400" dirty="0">
                <a:solidFill>
                  <a:schemeClr val="bg1"/>
                </a:solidFill>
                <a:latin typeface="方正喵呜体" panose="02010600010101010101" pitchFamily="2" charset="-122"/>
                <a:ea typeface="方正喵呜体" panose="02010600010101010101" pitchFamily="2" charset="-122"/>
              </a:rPr>
              <a:t>: </a:t>
            </a:r>
            <a:r>
              <a:rPr lang="zh-CN" altLang="en-US" sz="2400" dirty="0">
                <a:solidFill>
                  <a:schemeClr val="bg1"/>
                </a:solidFill>
                <a:latin typeface="方正喵呜体" panose="02010600010101010101" pitchFamily="2" charset="-122"/>
                <a:ea typeface="方正喵呜体" panose="02010600010101010101" pitchFamily="2" charset="-122"/>
              </a:rPr>
              <a:t>堆顶元素</a:t>
            </a:r>
            <a:r>
              <a:rPr lang="en-US" altLang="zh-CN" sz="2400" dirty="0">
                <a:solidFill>
                  <a:schemeClr val="bg1"/>
                </a:solidFill>
                <a:latin typeface="方正喵呜体" panose="02010600010101010101" pitchFamily="2" charset="-122"/>
                <a:ea typeface="方正喵呜体" panose="02010600010101010101" pitchFamily="2" charset="-122"/>
              </a:rPr>
              <a:t>R[1]</a:t>
            </a:r>
            <a:r>
              <a:rPr lang="zh-CN" altLang="en-US" sz="2400" dirty="0">
                <a:solidFill>
                  <a:schemeClr val="bg1"/>
                </a:solidFill>
                <a:latin typeface="方正喵呜体" panose="02010600010101010101" pitchFamily="2" charset="-122"/>
                <a:ea typeface="方正喵呜体" panose="02010600010101010101" pitchFamily="2" charset="-122"/>
              </a:rPr>
              <a:t>与最后一个元素</a:t>
            </a:r>
            <a:r>
              <a:rPr lang="en-US" altLang="zh-CN" sz="2400" dirty="0">
                <a:solidFill>
                  <a:schemeClr val="bg1"/>
                </a:solidFill>
                <a:latin typeface="方正喵呜体" panose="02010600010101010101" pitchFamily="2" charset="-122"/>
                <a:ea typeface="方正喵呜体" panose="02010600010101010101" pitchFamily="2" charset="-122"/>
              </a:rPr>
              <a:t>R[n]</a:t>
            </a:r>
            <a:r>
              <a:rPr lang="zh-CN" altLang="en-US" sz="2400" dirty="0">
                <a:solidFill>
                  <a:schemeClr val="bg1"/>
                </a:solidFill>
                <a:latin typeface="方正喵呜体" panose="02010600010101010101" pitchFamily="2" charset="-122"/>
                <a:ea typeface="方正喵呜体" panose="02010600010101010101" pitchFamily="2" charset="-122"/>
              </a:rPr>
              <a:t>交换，交换后堆长度减一</a:t>
            </a:r>
          </a:p>
          <a:p>
            <a:r>
              <a:rPr lang="zh-CN" altLang="en-US" sz="2400" dirty="0">
                <a:solidFill>
                  <a:schemeClr val="bg1"/>
                </a:solidFill>
                <a:latin typeface="方正喵呜体" panose="02010600010101010101" pitchFamily="2" charset="-122"/>
                <a:ea typeface="方正喵呜体" panose="02010600010101010101" pitchFamily="2" charset="-122"/>
              </a:rPr>
              <a:t>即每次调整都是从父节点、左孩子节点、右孩子节点三者中选择最大者跟父节点进行交换</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交换之后可能造成被交换的孩子节点不满足堆的性质，因此每次交换之后要重新对被交换的孩子节点进行调整</a:t>
            </a:r>
            <a:r>
              <a:rPr lang="en-US" altLang="zh-CN" sz="2400" dirty="0">
                <a:solidFill>
                  <a:schemeClr val="bg1"/>
                </a:solidFill>
                <a:latin typeface="方正喵呜体" panose="02010600010101010101" pitchFamily="2" charset="-122"/>
                <a:ea typeface="方正喵呜体" panose="02010600010101010101" pitchFamily="2" charset="-122"/>
              </a:rPr>
              <a:t>)</a:t>
            </a:r>
            <a:r>
              <a:rPr lang="zh-CN" altLang="en-US" sz="2400" dirty="0">
                <a:solidFill>
                  <a:schemeClr val="bg1"/>
                </a:solidFill>
                <a:latin typeface="方正喵呜体" panose="02010600010101010101" pitchFamily="2" charset="-122"/>
                <a:ea typeface="方正喵呜体" panose="02010600010101010101" pitchFamily="2" charset="-122"/>
              </a:rPr>
              <a:t>。有了初始堆之后就可以进行排序了</a:t>
            </a:r>
            <a:endParaRPr lang="zh-CN" altLang="en-US" sz="2400" b="0" i="0" u="none" strike="noStrike" dirty="0">
              <a:solidFill>
                <a:schemeClr val="bg1"/>
              </a:solidFill>
              <a:effectLst/>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stretch>
            <a:fillRect/>
          </a:stretch>
        </p:blipFill>
        <p:spPr>
          <a:xfrm>
            <a:off x="5142624" y="4117229"/>
            <a:ext cx="3089238" cy="2292901"/>
          </a:xfrm>
          <a:prstGeom prst="rect">
            <a:avLst/>
          </a:prstGeom>
        </p:spPr>
      </p:pic>
      <p:pic>
        <p:nvPicPr>
          <p:cNvPr id="4" name="图片 3"/>
          <p:cNvPicPr>
            <a:picLocks noChangeAspect="1"/>
          </p:cNvPicPr>
          <p:nvPr/>
        </p:nvPicPr>
        <p:blipFill>
          <a:blip r:embed="rId3"/>
          <a:stretch>
            <a:fillRect/>
          </a:stretch>
        </p:blipFill>
        <p:spPr>
          <a:xfrm>
            <a:off x="934014" y="4117229"/>
            <a:ext cx="3020588" cy="2292901"/>
          </a:xfrm>
          <a:prstGeom prst="rect">
            <a:avLst/>
          </a:prstGeom>
        </p:spPr>
      </p:pic>
      <p:sp>
        <p:nvSpPr>
          <p:cNvPr id="5" name="下箭头 4"/>
          <p:cNvSpPr/>
          <p:nvPr/>
        </p:nvSpPr>
        <p:spPr>
          <a:xfrm rot="16200000">
            <a:off x="4312512" y="4947067"/>
            <a:ext cx="727788" cy="63322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66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24946" y="1110543"/>
            <a:ext cx="6531429" cy="830997"/>
          </a:xfrm>
          <a:prstGeom prst="rect">
            <a:avLst/>
          </a:prstGeom>
        </p:spPr>
        <p:txBody>
          <a:bodyPr wrap="square">
            <a:spAutoFit/>
          </a:bodyPr>
          <a:lstStyle/>
          <a:p>
            <a:r>
              <a:rPr lang="zh-CN" altLang="en-US" sz="2400" dirty="0">
                <a:solidFill>
                  <a:srgbClr val="2959F3"/>
                </a:solidFill>
                <a:latin typeface="方正喵呜体" panose="02010600010101010101" pitchFamily="2" charset="-122"/>
                <a:ea typeface="方正喵呜体" panose="02010600010101010101" pitchFamily="2" charset="-122"/>
              </a:rPr>
              <a:t>第三步</a:t>
            </a:r>
            <a:r>
              <a:rPr lang="en-US" altLang="zh-CN" sz="2400" dirty="0">
                <a:solidFill>
                  <a:srgbClr val="000000"/>
                </a:solidFill>
                <a:latin typeface="方正喵呜体" panose="02010600010101010101" pitchFamily="2" charset="-122"/>
                <a:ea typeface="方正喵呜体" panose="02010600010101010101" pitchFamily="2" charset="-122"/>
              </a:rPr>
              <a:t>: </a:t>
            </a:r>
            <a:r>
              <a:rPr lang="zh-CN" altLang="en-US" sz="2400" dirty="0">
                <a:solidFill>
                  <a:srgbClr val="000000"/>
                </a:solidFill>
                <a:latin typeface="方正喵呜体" panose="02010600010101010101" pitchFamily="2" charset="-122"/>
                <a:ea typeface="方正喵呜体" panose="02010600010101010101" pitchFamily="2" charset="-122"/>
              </a:rPr>
              <a:t>重新调整堆。此时</a:t>
            </a:r>
            <a:r>
              <a:rPr lang="en-US" altLang="zh-CN" sz="2400" dirty="0">
                <a:solidFill>
                  <a:srgbClr val="000000"/>
                </a:solidFill>
                <a:latin typeface="方正喵呜体" panose="02010600010101010101" pitchFamily="2" charset="-122"/>
                <a:ea typeface="方正喵呜体" panose="02010600010101010101" pitchFamily="2" charset="-122"/>
              </a:rPr>
              <a:t>3</a:t>
            </a:r>
            <a:r>
              <a:rPr lang="zh-CN" altLang="en-US" sz="2400" dirty="0">
                <a:solidFill>
                  <a:srgbClr val="000000"/>
                </a:solidFill>
                <a:latin typeface="方正喵呜体" panose="02010600010101010101" pitchFamily="2" charset="-122"/>
                <a:ea typeface="方正喵呜体" panose="02010600010101010101" pitchFamily="2" charset="-122"/>
              </a:rPr>
              <a:t>位于堆顶不满堆的性质，则需调整继续调整</a:t>
            </a:r>
            <a:r>
              <a:rPr lang="en-US" altLang="zh-CN" sz="2400" dirty="0">
                <a:solidFill>
                  <a:srgbClr val="000000"/>
                </a:solidFill>
                <a:latin typeface="方正喵呜体" panose="02010600010101010101" pitchFamily="2" charset="-122"/>
                <a:ea typeface="方正喵呜体" panose="02010600010101010101" pitchFamily="2" charset="-122"/>
              </a:rPr>
              <a:t>(</a:t>
            </a:r>
            <a:r>
              <a:rPr lang="zh-CN" altLang="en-US" sz="2400" dirty="0">
                <a:solidFill>
                  <a:srgbClr val="FF0000"/>
                </a:solidFill>
                <a:latin typeface="方正喵呜体" panose="02010600010101010101" pitchFamily="2" charset="-122"/>
                <a:ea typeface="方正喵呜体" panose="02010600010101010101" pitchFamily="2" charset="-122"/>
              </a:rPr>
              <a:t>从顶点开始往下调整</a:t>
            </a:r>
            <a:r>
              <a:rPr lang="en-US" altLang="zh-CN" sz="2400" dirty="0">
                <a:solidFill>
                  <a:srgbClr val="000000"/>
                </a:solidFill>
                <a:latin typeface="方正喵呜体" panose="02010600010101010101" pitchFamily="2" charset="-122"/>
                <a:ea typeface="方正喵呜体" panose="02010600010101010101" pitchFamily="2" charset="-122"/>
              </a:rPr>
              <a:t>)</a:t>
            </a:r>
            <a:endParaRPr lang="zh-CN" altLang="en-US" sz="2400" dirty="0">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79" y="2623697"/>
            <a:ext cx="3152125" cy="245638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618" y="2708890"/>
            <a:ext cx="3265715" cy="2371193"/>
          </a:xfrm>
          <a:prstGeom prst="rect">
            <a:avLst/>
          </a:prstGeom>
        </p:spPr>
      </p:pic>
    </p:spTree>
    <p:extLst>
      <p:ext uri="{BB962C8B-B14F-4D97-AF65-F5344CB8AC3E}">
        <p14:creationId xmlns:p14="http://schemas.microsoft.com/office/powerpoint/2010/main" val="289961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29" y="468182"/>
            <a:ext cx="2047875" cy="16668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072" y="575776"/>
            <a:ext cx="2181225" cy="16383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254" y="613876"/>
            <a:ext cx="2257425" cy="16002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829" y="2493896"/>
            <a:ext cx="2209800" cy="157162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3360" y="2522471"/>
            <a:ext cx="2190750" cy="15430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679" y="4554991"/>
            <a:ext cx="2105025" cy="1666875"/>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0035" y="4554991"/>
            <a:ext cx="2124075" cy="165735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2216" y="4554991"/>
            <a:ext cx="2095500" cy="1657350"/>
          </a:xfrm>
          <a:prstGeom prst="rect">
            <a:avLst/>
          </a:prstGeom>
        </p:spPr>
      </p:pic>
    </p:spTree>
    <p:extLst>
      <p:ext uri="{BB962C8B-B14F-4D97-AF65-F5344CB8AC3E}">
        <p14:creationId xmlns:p14="http://schemas.microsoft.com/office/powerpoint/2010/main" val="36216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182581"/>
            <a:ext cx="8229600" cy="919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smtClean="0">
                <a:solidFill>
                  <a:schemeClr val="bg1"/>
                </a:solidFill>
                <a:latin typeface="方正喵呜体" panose="02010600010101010101" pitchFamily="2" charset="-122"/>
                <a:ea typeface="方正喵呜体" panose="02010600010101010101" pitchFamily="2" charset="-122"/>
              </a:rPr>
              <a:t>堆的元素下标计算</a:t>
            </a:r>
            <a:endParaRPr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42758" y="952453"/>
            <a:ext cx="8544042" cy="3563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05000"/>
              </a:lnSpc>
              <a:buClr>
                <a:schemeClr val="tx1"/>
              </a:buClr>
              <a:buSzPct val="50000"/>
            </a:pPr>
            <a:r>
              <a:rPr lang="zh-CN" altLang="en-US" sz="2400" dirty="0" smtClean="0">
                <a:solidFill>
                  <a:schemeClr val="bg1"/>
                </a:solidFill>
                <a:latin typeface="方正喵呜体" panose="02010600010101010101" pitchFamily="2" charset="-122"/>
                <a:ea typeface="方正喵呜体" panose="02010600010101010101" pitchFamily="2" charset="-122"/>
              </a:rPr>
              <a:t>由于堆存储在下标从 </a:t>
            </a:r>
            <a:r>
              <a:rPr lang="en-US" altLang="zh-CN" sz="2400" dirty="0" smtClean="0">
                <a:solidFill>
                  <a:schemeClr val="bg1"/>
                </a:solidFill>
                <a:latin typeface="方正喵呜体" panose="02010600010101010101" pitchFamily="2" charset="-122"/>
                <a:ea typeface="方正喵呜体" panose="02010600010101010101" pitchFamily="2" charset="-122"/>
              </a:rPr>
              <a:t>1 </a:t>
            </a:r>
            <a:r>
              <a:rPr lang="zh-CN" altLang="en-US" sz="2400" dirty="0" smtClean="0">
                <a:solidFill>
                  <a:schemeClr val="bg1"/>
                </a:solidFill>
                <a:latin typeface="方正喵呜体" panose="02010600010101010101" pitchFamily="2" charset="-122"/>
                <a:ea typeface="方正喵呜体" panose="02010600010101010101" pitchFamily="2" charset="-122"/>
              </a:rPr>
              <a:t>开始计数的一维数组中，因此在堆中给定下标为 </a:t>
            </a:r>
            <a:r>
              <a:rPr lang="en-US" altLang="zh-CN" sz="2400" i="1"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的结点时 </a:t>
            </a:r>
          </a:p>
          <a:p>
            <a:pPr marL="914400" lvl="1" indent="-457200">
              <a:lnSpc>
                <a:spcPct val="105000"/>
              </a:lnSpc>
              <a:buClr>
                <a:schemeClr val="bg1"/>
              </a:buClr>
              <a:buFont typeface="Wingdings" pitchFamily="2" charset="2"/>
              <a:buAutoNum type="alphaLcParenR"/>
            </a:pPr>
            <a:r>
              <a:rPr lang="zh-CN" altLang="en-US" dirty="0" smtClean="0">
                <a:solidFill>
                  <a:schemeClr val="bg1"/>
                </a:solidFill>
                <a:latin typeface="方正喵呜体" panose="02010600010101010101" pitchFamily="2" charset="-122"/>
                <a:ea typeface="方正喵呜体" panose="02010600010101010101" pitchFamily="2" charset="-122"/>
              </a:rPr>
              <a:t>如果</a:t>
            </a:r>
            <a:r>
              <a:rPr lang="zh-CN" altLang="en-US" i="1" dirty="0" smtClean="0">
                <a:solidFill>
                  <a:schemeClr val="bg1"/>
                </a:solidFill>
                <a:latin typeface="方正喵呜体" panose="02010600010101010101" pitchFamily="2" charset="-122"/>
                <a:ea typeface="方正喵呜体" panose="02010600010101010101" pitchFamily="2" charset="-122"/>
              </a:rPr>
              <a:t>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 1</a:t>
            </a:r>
            <a:r>
              <a:rPr lang="zh-CN" altLang="en-US" dirty="0" smtClean="0">
                <a:solidFill>
                  <a:schemeClr val="bg1"/>
                </a:solidFill>
                <a:latin typeface="方正喵呜体" panose="02010600010101010101" pitchFamily="2" charset="-122"/>
                <a:ea typeface="方正喵呜体" panose="02010600010101010101" pitchFamily="2" charset="-122"/>
              </a:rPr>
              <a:t>，结点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是根结点，无双亲；否则结点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的父结点为结点 </a:t>
            </a:r>
            <a:r>
              <a:rPr lang="zh-CN" altLang="en-US"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dirty="0" smtClean="0">
                <a:solidFill>
                  <a:schemeClr val="bg1"/>
                </a:solidFill>
                <a:latin typeface="方正喵呜体" panose="02010600010101010101" pitchFamily="2" charset="-122"/>
                <a:ea typeface="方正喵呜体" panose="02010600010101010101" pitchFamily="2" charset="-122"/>
              </a:rPr>
              <a:t>； </a:t>
            </a:r>
          </a:p>
          <a:p>
            <a:pPr marL="914400" lvl="1" indent="-457200">
              <a:lnSpc>
                <a:spcPct val="105000"/>
              </a:lnSpc>
              <a:buClr>
                <a:schemeClr val="bg1"/>
              </a:buClr>
              <a:buFont typeface="Wingdings" pitchFamily="2" charset="2"/>
              <a:buAutoNum type="alphaLcParenR"/>
            </a:pPr>
            <a:r>
              <a:rPr lang="zh-CN" altLang="en-US" dirty="0" smtClean="0">
                <a:solidFill>
                  <a:schemeClr val="bg1"/>
                </a:solidFill>
                <a:latin typeface="方正喵呜体" panose="02010600010101010101" pitchFamily="2" charset="-122"/>
                <a:ea typeface="方正喵呜体" panose="02010600010101010101" pitchFamily="2" charset="-122"/>
              </a:rPr>
              <a:t>如果 </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i="1" dirty="0" smtClean="0">
                <a:solidFill>
                  <a:schemeClr val="bg1"/>
                </a:solidFill>
                <a:latin typeface="方正喵呜体" panose="02010600010101010101" pitchFamily="2" charset="-122"/>
                <a:ea typeface="方正喵呜体" panose="02010600010101010101" pitchFamily="2" charset="-122"/>
              </a:rPr>
              <a:t>i</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，则结点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无左子女；否则结点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的左子女为结点 </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i="1" dirty="0" smtClean="0">
                <a:solidFill>
                  <a:schemeClr val="bg1"/>
                </a:solidFill>
                <a:latin typeface="方正喵呜体" panose="02010600010101010101" pitchFamily="2" charset="-122"/>
                <a:ea typeface="方正喵呜体" panose="02010600010101010101" pitchFamily="2" charset="-122"/>
              </a:rPr>
              <a:t>i</a:t>
            </a:r>
            <a:r>
              <a:rPr lang="zh-CN" altLang="en-US" dirty="0" smtClean="0">
                <a:solidFill>
                  <a:schemeClr val="bg1"/>
                </a:solidFill>
                <a:latin typeface="方正喵呜体" panose="02010600010101010101" pitchFamily="2" charset="-122"/>
                <a:ea typeface="方正喵呜体" panose="02010600010101010101" pitchFamily="2" charset="-122"/>
              </a:rPr>
              <a:t>； </a:t>
            </a:r>
          </a:p>
          <a:p>
            <a:pPr marL="914400" lvl="1" indent="-457200">
              <a:lnSpc>
                <a:spcPct val="105000"/>
              </a:lnSpc>
              <a:buClr>
                <a:schemeClr val="bg1"/>
              </a:buClr>
              <a:buFont typeface="Wingdings" pitchFamily="2" charset="2"/>
              <a:buAutoNum type="alphaLcParenR"/>
            </a:pPr>
            <a:r>
              <a:rPr lang="zh-CN" altLang="en-US" dirty="0" smtClean="0">
                <a:solidFill>
                  <a:schemeClr val="bg1"/>
                </a:solidFill>
                <a:latin typeface="方正喵呜体" panose="02010600010101010101" pitchFamily="2" charset="-122"/>
                <a:ea typeface="方正喵呜体" panose="02010600010101010101" pitchFamily="2" charset="-122"/>
              </a:rPr>
              <a:t>如果 </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i="1"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，则结点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i="1"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无右子女；否则结点 </a:t>
            </a:r>
            <a:r>
              <a:rPr lang="en-US" altLang="zh-CN" i="1" dirty="0" err="1" smtClean="0">
                <a:solidFill>
                  <a:schemeClr val="bg1"/>
                </a:solidFill>
                <a:latin typeface="方正喵呜体" panose="02010600010101010101" pitchFamily="2" charset="-122"/>
                <a:ea typeface="方正喵呜体" panose="02010600010101010101" pitchFamily="2" charset="-122"/>
              </a:rPr>
              <a:t>i</a:t>
            </a:r>
            <a:r>
              <a:rPr lang="en-US" altLang="zh-CN" i="1"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的右子女为结点 </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i="1" dirty="0"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stretch>
            <a:fillRect/>
          </a:stretch>
        </p:blipFill>
        <p:spPr>
          <a:xfrm>
            <a:off x="3527924" y="4285180"/>
            <a:ext cx="3020588" cy="2292901"/>
          </a:xfrm>
          <a:prstGeom prst="rect">
            <a:avLst/>
          </a:prstGeom>
        </p:spPr>
      </p:pic>
      <p:sp>
        <p:nvSpPr>
          <p:cNvPr id="5" name="文本框 4"/>
          <p:cNvSpPr txBox="1"/>
          <p:nvPr/>
        </p:nvSpPr>
        <p:spPr>
          <a:xfrm>
            <a:off x="5533053" y="4422710"/>
            <a:ext cx="485192" cy="369332"/>
          </a:xfrm>
          <a:prstGeom prst="rect">
            <a:avLst/>
          </a:prstGeom>
          <a:noFill/>
        </p:spPr>
        <p:txBody>
          <a:bodyPr wrap="square" rtlCol="0">
            <a:spAutoFit/>
          </a:bodyPr>
          <a:lstStyle/>
          <a:p>
            <a:pPr algn="ctr"/>
            <a:r>
              <a:rPr lang="en-US" altLang="zh-CN" b="1" dirty="0" smtClean="0">
                <a:solidFill>
                  <a:schemeClr val="bg1"/>
                </a:solidFill>
              </a:rPr>
              <a:t>1</a:t>
            </a:r>
            <a:endParaRPr lang="zh-CN" altLang="en-US" b="1" dirty="0">
              <a:solidFill>
                <a:schemeClr val="bg1"/>
              </a:solidFill>
            </a:endParaRPr>
          </a:p>
        </p:txBody>
      </p:sp>
      <p:sp>
        <p:nvSpPr>
          <p:cNvPr id="6" name="文本框 5"/>
          <p:cNvSpPr txBox="1"/>
          <p:nvPr/>
        </p:nvSpPr>
        <p:spPr>
          <a:xfrm>
            <a:off x="4687078" y="5101222"/>
            <a:ext cx="485192" cy="369332"/>
          </a:xfrm>
          <a:prstGeom prst="rect">
            <a:avLst/>
          </a:prstGeom>
          <a:noFill/>
        </p:spPr>
        <p:txBody>
          <a:bodyPr wrap="square" rtlCol="0">
            <a:spAutoFit/>
          </a:bodyPr>
          <a:lstStyle/>
          <a:p>
            <a:pPr algn="ctr"/>
            <a:r>
              <a:rPr lang="en-US" altLang="zh-CN" b="1" dirty="0" smtClean="0">
                <a:solidFill>
                  <a:schemeClr val="bg1"/>
                </a:solidFill>
              </a:rPr>
              <a:t>2</a:t>
            </a:r>
            <a:endParaRPr lang="zh-CN" altLang="en-US" b="1" dirty="0">
              <a:solidFill>
                <a:schemeClr val="bg1"/>
              </a:solidFill>
            </a:endParaRPr>
          </a:p>
        </p:txBody>
      </p:sp>
      <p:sp>
        <p:nvSpPr>
          <p:cNvPr id="7" name="文本框 6"/>
          <p:cNvSpPr txBox="1"/>
          <p:nvPr/>
        </p:nvSpPr>
        <p:spPr>
          <a:xfrm>
            <a:off x="6331424" y="5117163"/>
            <a:ext cx="485192" cy="369332"/>
          </a:xfrm>
          <a:prstGeom prst="rect">
            <a:avLst/>
          </a:prstGeom>
          <a:noFill/>
        </p:spPr>
        <p:txBody>
          <a:bodyPr wrap="square" rtlCol="0">
            <a:spAutoFit/>
          </a:bodyPr>
          <a:lstStyle/>
          <a:p>
            <a:pPr algn="ctr"/>
            <a:r>
              <a:rPr lang="en-US" altLang="zh-CN" b="1" dirty="0" smtClean="0">
                <a:solidFill>
                  <a:schemeClr val="bg1"/>
                </a:solidFill>
              </a:rPr>
              <a:t>3</a:t>
            </a:r>
            <a:endParaRPr lang="zh-CN" altLang="en-US" b="1" dirty="0">
              <a:solidFill>
                <a:schemeClr val="bg1"/>
              </a:solidFill>
            </a:endParaRPr>
          </a:p>
        </p:txBody>
      </p:sp>
      <p:sp>
        <p:nvSpPr>
          <p:cNvPr id="8" name="文本框 7"/>
          <p:cNvSpPr txBox="1"/>
          <p:nvPr/>
        </p:nvSpPr>
        <p:spPr>
          <a:xfrm>
            <a:off x="4024605" y="5878773"/>
            <a:ext cx="485192" cy="369332"/>
          </a:xfrm>
          <a:prstGeom prst="rect">
            <a:avLst/>
          </a:prstGeom>
          <a:noFill/>
        </p:spPr>
        <p:txBody>
          <a:bodyPr wrap="square" rtlCol="0">
            <a:spAutoFit/>
          </a:bodyPr>
          <a:lstStyle/>
          <a:p>
            <a:pPr algn="ctr"/>
            <a:r>
              <a:rPr lang="en-US" altLang="zh-CN" b="1" dirty="0" smtClean="0">
                <a:solidFill>
                  <a:schemeClr val="bg1"/>
                </a:solidFill>
              </a:rPr>
              <a:t>4</a:t>
            </a:r>
            <a:endParaRPr lang="zh-CN" altLang="en-US" b="1" dirty="0">
              <a:solidFill>
                <a:schemeClr val="bg1"/>
              </a:solidFill>
            </a:endParaRPr>
          </a:p>
        </p:txBody>
      </p:sp>
      <p:sp>
        <p:nvSpPr>
          <p:cNvPr id="9" name="文本框 8"/>
          <p:cNvSpPr txBox="1"/>
          <p:nvPr/>
        </p:nvSpPr>
        <p:spPr>
          <a:xfrm>
            <a:off x="4444482" y="5878773"/>
            <a:ext cx="485192" cy="369332"/>
          </a:xfrm>
          <a:prstGeom prst="rect">
            <a:avLst/>
          </a:prstGeom>
          <a:noFill/>
        </p:spPr>
        <p:txBody>
          <a:bodyPr wrap="square" rtlCol="0">
            <a:spAutoFit/>
          </a:bodyPr>
          <a:lstStyle/>
          <a:p>
            <a:pPr algn="ctr"/>
            <a:r>
              <a:rPr lang="en-US" altLang="zh-CN" b="1" dirty="0" smtClean="0">
                <a:solidFill>
                  <a:schemeClr val="bg1"/>
                </a:solidFill>
              </a:rPr>
              <a:t>5</a:t>
            </a:r>
            <a:endParaRPr lang="zh-CN" altLang="en-US" b="1" dirty="0">
              <a:solidFill>
                <a:schemeClr val="bg1"/>
              </a:solidFill>
            </a:endParaRPr>
          </a:p>
        </p:txBody>
      </p:sp>
      <p:sp>
        <p:nvSpPr>
          <p:cNvPr id="10" name="文本框 9"/>
          <p:cNvSpPr txBox="1"/>
          <p:nvPr/>
        </p:nvSpPr>
        <p:spPr>
          <a:xfrm>
            <a:off x="5775649" y="5878773"/>
            <a:ext cx="485192" cy="369332"/>
          </a:xfrm>
          <a:prstGeom prst="rect">
            <a:avLst/>
          </a:prstGeom>
          <a:noFill/>
        </p:spPr>
        <p:txBody>
          <a:bodyPr wrap="square" rtlCol="0">
            <a:spAutoFit/>
          </a:bodyPr>
          <a:lstStyle/>
          <a:p>
            <a:pPr algn="ctr"/>
            <a:r>
              <a:rPr lang="en-US" altLang="zh-CN" b="1" dirty="0" smtClean="0">
                <a:solidFill>
                  <a:schemeClr val="bg1"/>
                </a:solidFill>
              </a:rPr>
              <a:t>6</a:t>
            </a:r>
            <a:endParaRPr lang="zh-CN" altLang="en-US" b="1" dirty="0">
              <a:solidFill>
                <a:schemeClr val="bg1"/>
              </a:solidFill>
            </a:endParaRPr>
          </a:p>
        </p:txBody>
      </p:sp>
    </p:spTree>
    <p:extLst>
      <p:ext uri="{BB962C8B-B14F-4D97-AF65-F5344CB8AC3E}">
        <p14:creationId xmlns:p14="http://schemas.microsoft.com/office/powerpoint/2010/main" val="9084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45406" y="519336"/>
            <a:ext cx="8872659" cy="57228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void </a:t>
            </a:r>
            <a:r>
              <a:rPr lang="en-US" altLang="zh-CN" sz="2200" dirty="0" err="1" smtClean="0">
                <a:solidFill>
                  <a:schemeClr val="bg1"/>
                </a:solidFill>
                <a:latin typeface="方正喵呜体" panose="02010600010101010101" pitchFamily="2" charset="-122"/>
                <a:ea typeface="方正喵呜体" panose="02010600010101010101" pitchFamily="2" charset="-122"/>
              </a:rPr>
              <a:t>HeapAdjust</a:t>
            </a:r>
            <a:r>
              <a:rPr lang="en-US" altLang="zh-CN" sz="2200" dirty="0" smtClean="0">
                <a:solidFill>
                  <a:schemeClr val="bg1"/>
                </a:solidFill>
                <a:latin typeface="方正喵呜体" panose="02010600010101010101" pitchFamily="2" charset="-122"/>
                <a:ea typeface="方正喵呜体" panose="02010600010101010101" pitchFamily="2" charset="-122"/>
              </a:rPr>
              <a:t>(</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s , </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m) {  </a:t>
            </a:r>
          </a:p>
          <a:p>
            <a:pPr>
              <a:buNone/>
            </a:pP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zh-CN" altLang="en-US" sz="2200" dirty="0" smtClean="0">
                <a:solidFill>
                  <a:schemeClr val="bg1"/>
                </a:solidFill>
                <a:latin typeface="方正喵呜体" panose="02010600010101010101" pitchFamily="2" charset="-122"/>
                <a:ea typeface="方正喵呜体" panose="02010600010101010101" pitchFamily="2" charset="-122"/>
              </a:rPr>
              <a:t>已知</a:t>
            </a:r>
            <a:r>
              <a:rPr lang="en-US" altLang="zh-CN" sz="2200" dirty="0" err="1">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a:t>
            </a:r>
            <a:r>
              <a:rPr lang="en-US" altLang="zh-CN" sz="2200" dirty="0" err="1" smtClean="0">
                <a:solidFill>
                  <a:schemeClr val="bg1"/>
                </a:solidFill>
                <a:latin typeface="方正喵呜体" panose="02010600010101010101" pitchFamily="2" charset="-122"/>
                <a:ea typeface="方正喵呜体" panose="02010600010101010101" pitchFamily="2" charset="-122"/>
              </a:rPr>
              <a:t>s..m</a:t>
            </a:r>
            <a:r>
              <a:rPr lang="en-US" altLang="zh-CN" sz="2200" dirty="0" smtClean="0">
                <a:solidFill>
                  <a:schemeClr val="bg1"/>
                </a:solidFill>
                <a:latin typeface="方正喵呜体" panose="02010600010101010101" pitchFamily="2" charset="-122"/>
                <a:ea typeface="方正喵呜体" panose="02010600010101010101" pitchFamily="2" charset="-122"/>
              </a:rPr>
              <a:t>]</a:t>
            </a:r>
            <a:r>
              <a:rPr lang="zh-CN" altLang="en-US" sz="2200" dirty="0" smtClean="0">
                <a:solidFill>
                  <a:schemeClr val="bg1"/>
                </a:solidFill>
                <a:latin typeface="方正喵呜体" panose="02010600010101010101" pitchFamily="2" charset="-122"/>
                <a:ea typeface="方正喵呜体" panose="02010600010101010101" pitchFamily="2" charset="-122"/>
              </a:rPr>
              <a:t>中记录的关键字除</a:t>
            </a:r>
            <a:r>
              <a:rPr lang="en-US" altLang="zh-CN" sz="2200" dirty="0" err="1">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[s]</a:t>
            </a:r>
            <a:r>
              <a:rPr lang="zh-CN" altLang="en-US" sz="2200" dirty="0" smtClean="0">
                <a:solidFill>
                  <a:schemeClr val="bg1"/>
                </a:solidFill>
                <a:latin typeface="方正喵呜体" panose="02010600010101010101" pitchFamily="2" charset="-122"/>
                <a:ea typeface="方正喵呜体" panose="02010600010101010101" pitchFamily="2" charset="-122"/>
              </a:rPr>
              <a:t>之外均满足堆的定义</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int</a:t>
            </a:r>
            <a:r>
              <a:rPr lang="en-US" altLang="zh-CN" sz="2200" dirty="0" smtClean="0">
                <a:solidFill>
                  <a:schemeClr val="bg1"/>
                </a:solidFill>
                <a:latin typeface="方正喵呜体" panose="02010600010101010101" pitchFamily="2" charset="-122"/>
                <a:ea typeface="方正喵呜体" panose="02010600010101010101" pitchFamily="2" charset="-122"/>
              </a:rPr>
              <a:t> j , </a:t>
            </a:r>
            <a:r>
              <a:rPr lang="en-US" altLang="zh-CN" sz="2200" dirty="0" err="1" smtClean="0">
                <a:solidFill>
                  <a:schemeClr val="bg1"/>
                </a:solidFill>
                <a:latin typeface="方正喵呜体" panose="02010600010101010101" pitchFamily="2" charset="-122"/>
                <a:ea typeface="方正喵呜体" panose="02010600010101010101" pitchFamily="2" charset="-122"/>
              </a:rPr>
              <a:t>rc</a:t>
            </a:r>
            <a:r>
              <a:rPr lang="en-US" altLang="zh-CN" sz="2200" dirty="0" smtClean="0">
                <a:solidFill>
                  <a:schemeClr val="bg1"/>
                </a:solidFill>
                <a:latin typeface="方正喵呜体" panose="02010600010101010101" pitchFamily="2" charset="-122"/>
                <a:ea typeface="方正喵呜体" panose="02010600010101010101" pitchFamily="2" charset="-122"/>
              </a:rPr>
              <a:t>;</a:t>
            </a:r>
          </a:p>
          <a:p>
            <a:pPr>
              <a:buNone/>
            </a:pP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rc</a:t>
            </a:r>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en-US" altLang="zh-CN" sz="2200" dirty="0" err="1" smtClean="0">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[s];</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for (j=2*s; j&lt;=m; j*=2) {   // </a:t>
            </a:r>
            <a:r>
              <a:rPr lang="zh-CN" altLang="en-US" sz="2200" dirty="0" smtClean="0">
                <a:solidFill>
                  <a:schemeClr val="bg1"/>
                </a:solidFill>
                <a:latin typeface="方正喵呜体" panose="02010600010101010101" pitchFamily="2" charset="-122"/>
                <a:ea typeface="方正喵呜体" panose="02010600010101010101" pitchFamily="2" charset="-122"/>
              </a:rPr>
              <a:t>沿</a:t>
            </a:r>
            <a:r>
              <a:rPr lang="en-US" altLang="zh-CN" sz="2200" dirty="0" smtClean="0">
                <a:solidFill>
                  <a:schemeClr val="bg1"/>
                </a:solidFill>
                <a:latin typeface="方正喵呜体" panose="02010600010101010101" pitchFamily="2" charset="-122"/>
                <a:ea typeface="方正喵呜体" panose="02010600010101010101" pitchFamily="2" charset="-122"/>
              </a:rPr>
              <a:t>key</a:t>
            </a:r>
            <a:r>
              <a:rPr lang="zh-CN" altLang="en-US" sz="2200" dirty="0" smtClean="0">
                <a:solidFill>
                  <a:schemeClr val="bg1"/>
                </a:solidFill>
                <a:latin typeface="方正喵呜体" panose="02010600010101010101" pitchFamily="2" charset="-122"/>
                <a:ea typeface="方正喵呜体" panose="02010600010101010101" pitchFamily="2" charset="-122"/>
              </a:rPr>
              <a:t>较大的孩子结点向下筛选</a:t>
            </a:r>
          </a:p>
          <a:p>
            <a:pPr>
              <a:buNone/>
            </a:pPr>
            <a:r>
              <a:rPr lang="en-US" altLang="zh-CN" sz="2200" dirty="0" smtClean="0">
                <a:solidFill>
                  <a:schemeClr val="bg1"/>
                </a:solidFill>
                <a:latin typeface="方正喵呜体" panose="02010600010101010101" pitchFamily="2" charset="-122"/>
                <a:ea typeface="方正喵呜体" panose="02010600010101010101" pitchFamily="2" charset="-122"/>
              </a:rPr>
              <a:t>        if (j&lt;m &amp;&amp; </a:t>
            </a:r>
            <a:r>
              <a:rPr lang="en-US" altLang="zh-CN" sz="2200" dirty="0" err="1">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[j] &lt; </a:t>
            </a:r>
            <a:r>
              <a:rPr lang="en-US" altLang="zh-CN" sz="2200" dirty="0" err="1">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[j+1]) </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++j; // j</a:t>
            </a:r>
            <a:r>
              <a:rPr lang="zh-CN" altLang="en-US" sz="2200" dirty="0" smtClean="0">
                <a:solidFill>
                  <a:schemeClr val="bg1"/>
                </a:solidFill>
                <a:latin typeface="方正喵呜体" panose="02010600010101010101" pitchFamily="2" charset="-122"/>
                <a:ea typeface="方正喵呜体" panose="02010600010101010101" pitchFamily="2" charset="-122"/>
              </a:rPr>
              <a:t>为</a:t>
            </a:r>
            <a:r>
              <a:rPr lang="en-US" altLang="zh-CN" sz="2200" dirty="0" smtClean="0">
                <a:solidFill>
                  <a:schemeClr val="bg1"/>
                </a:solidFill>
                <a:latin typeface="方正喵呜体" panose="02010600010101010101" pitchFamily="2" charset="-122"/>
                <a:ea typeface="方正喵呜体" panose="02010600010101010101" pitchFamily="2" charset="-122"/>
              </a:rPr>
              <a:t>key</a:t>
            </a:r>
            <a:r>
              <a:rPr lang="zh-CN" altLang="en-US" sz="2200" dirty="0" smtClean="0">
                <a:solidFill>
                  <a:schemeClr val="bg1"/>
                </a:solidFill>
                <a:latin typeface="方正喵呜体" panose="02010600010101010101" pitchFamily="2" charset="-122"/>
                <a:ea typeface="方正喵呜体" panose="02010600010101010101" pitchFamily="2" charset="-122"/>
              </a:rPr>
              <a:t>较大的记录的下标</a:t>
            </a:r>
          </a:p>
          <a:p>
            <a:pPr>
              <a:buNone/>
            </a:pPr>
            <a:r>
              <a:rPr lang="en-US" altLang="zh-CN" sz="2200" dirty="0" smtClean="0">
                <a:solidFill>
                  <a:schemeClr val="bg1"/>
                </a:solidFill>
                <a:latin typeface="方正喵呜体" panose="02010600010101010101" pitchFamily="2" charset="-122"/>
                <a:ea typeface="方正喵呜体" panose="02010600010101010101" pitchFamily="2" charset="-122"/>
              </a:rPr>
              <a:t>        if (</a:t>
            </a:r>
            <a:r>
              <a:rPr lang="en-US" altLang="zh-CN" sz="2200" dirty="0" err="1" smtClean="0">
                <a:solidFill>
                  <a:schemeClr val="bg1"/>
                </a:solidFill>
                <a:latin typeface="方正喵呜体" panose="02010600010101010101" pitchFamily="2" charset="-122"/>
                <a:ea typeface="方正喵呜体" panose="02010600010101010101" pitchFamily="2" charset="-122"/>
              </a:rPr>
              <a:t>rc</a:t>
            </a:r>
            <a:r>
              <a:rPr lang="en-US" altLang="zh-CN" sz="2200" dirty="0" smtClean="0">
                <a:solidFill>
                  <a:schemeClr val="bg1"/>
                </a:solidFill>
                <a:latin typeface="方正喵呜体" panose="02010600010101010101" pitchFamily="2" charset="-122"/>
                <a:ea typeface="方正喵呜体" panose="02010600010101010101" pitchFamily="2" charset="-122"/>
              </a:rPr>
              <a:t> &gt;= </a:t>
            </a:r>
            <a:r>
              <a:rPr lang="en-US" altLang="zh-CN" sz="2200" dirty="0" err="1">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[j]) break; // </a:t>
            </a:r>
            <a:r>
              <a:rPr lang="en-US" altLang="zh-CN" sz="2200" dirty="0" err="1" smtClean="0">
                <a:solidFill>
                  <a:schemeClr val="bg1"/>
                </a:solidFill>
                <a:latin typeface="方正喵呜体" panose="02010600010101010101" pitchFamily="2" charset="-122"/>
                <a:ea typeface="方正喵呜体" panose="02010600010101010101" pitchFamily="2" charset="-122"/>
              </a:rPr>
              <a:t>rc</a:t>
            </a:r>
            <a:r>
              <a:rPr lang="zh-CN" altLang="en-US" sz="2200" dirty="0" smtClean="0">
                <a:solidFill>
                  <a:schemeClr val="bg1"/>
                </a:solidFill>
                <a:latin typeface="方正喵呜体" panose="02010600010101010101" pitchFamily="2" charset="-122"/>
                <a:ea typeface="方正喵呜体" panose="02010600010101010101" pitchFamily="2" charset="-122"/>
              </a:rPr>
              <a:t>应插入在位置</a:t>
            </a:r>
            <a:r>
              <a:rPr lang="en-US" altLang="zh-CN" sz="2200" dirty="0" smtClean="0">
                <a:solidFill>
                  <a:schemeClr val="bg1"/>
                </a:solidFill>
                <a:latin typeface="方正喵呜体" panose="02010600010101010101" pitchFamily="2" charset="-122"/>
                <a:ea typeface="方正喵呜体" panose="02010600010101010101" pitchFamily="2" charset="-122"/>
              </a:rPr>
              <a:t>s</a:t>
            </a:r>
            <a:r>
              <a:rPr lang="zh-CN" altLang="en-US" sz="2200" dirty="0" smtClean="0">
                <a:solidFill>
                  <a:schemeClr val="bg1"/>
                </a:solidFill>
                <a:latin typeface="方正喵呜体" panose="02010600010101010101" pitchFamily="2" charset="-122"/>
                <a:ea typeface="方正喵呜体" panose="02010600010101010101" pitchFamily="2" charset="-122"/>
              </a:rPr>
              <a:t>上，不调整</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H.r</a:t>
            </a:r>
            <a:r>
              <a:rPr lang="en-US" altLang="zh-CN" sz="2200" dirty="0" smtClean="0">
                <a:solidFill>
                  <a:schemeClr val="bg1"/>
                </a:solidFill>
                <a:latin typeface="方正喵呜体" panose="02010600010101010101" pitchFamily="2" charset="-122"/>
                <a:ea typeface="方正喵呜体" panose="02010600010101010101" pitchFamily="2" charset="-122"/>
              </a:rPr>
              <a:t>[s] = </a:t>
            </a:r>
            <a:r>
              <a:rPr lang="en-US" altLang="zh-CN" sz="2200" dirty="0" err="1" smtClean="0">
                <a:solidFill>
                  <a:schemeClr val="bg1"/>
                </a:solidFill>
                <a:latin typeface="方正喵呜体" panose="02010600010101010101" pitchFamily="2" charset="-122"/>
                <a:ea typeface="方正喵呜体" panose="02010600010101010101" pitchFamily="2" charset="-122"/>
              </a:rPr>
              <a:t>H.r</a:t>
            </a:r>
            <a:r>
              <a:rPr lang="en-US" altLang="zh-CN" sz="2200" dirty="0" smtClean="0">
                <a:solidFill>
                  <a:schemeClr val="bg1"/>
                </a:solidFill>
                <a:latin typeface="方正喵呜体" panose="02010600010101010101" pitchFamily="2" charset="-122"/>
                <a:ea typeface="方正喵呜体" panose="02010600010101010101" pitchFamily="2" charset="-122"/>
              </a:rPr>
              <a:t>[j]; //</a:t>
            </a:r>
            <a:r>
              <a:rPr lang="zh-CN" altLang="en-US" sz="2200" dirty="0" smtClean="0">
                <a:solidFill>
                  <a:schemeClr val="bg1"/>
                </a:solidFill>
                <a:latin typeface="方正喵呜体" panose="02010600010101010101" pitchFamily="2" charset="-122"/>
                <a:ea typeface="方正喵呜体" panose="02010600010101010101" pitchFamily="2" charset="-122"/>
              </a:rPr>
              <a:t>把大的孩子提升上去</a:t>
            </a:r>
            <a:r>
              <a:rPr lang="en-US" altLang="zh-CN" sz="2200" dirty="0" smtClean="0">
                <a:solidFill>
                  <a:schemeClr val="bg1"/>
                </a:solidFill>
                <a:latin typeface="方正喵呜体" panose="02010600010101010101" pitchFamily="2" charset="-122"/>
                <a:ea typeface="方正喵呜体" panose="02010600010101010101" pitchFamily="2" charset="-122"/>
              </a:rPr>
              <a:t>  </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s = j;</a:t>
            </a:r>
          </a:p>
          <a:p>
            <a:pPr>
              <a:buFont typeface="Arial" panose="020B0604020202020204" pitchFamily="34" charset="0"/>
              <a:buNone/>
            </a:pPr>
            <a:r>
              <a:rPr lang="zh-CN" altLang="en-US"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smtClean="0">
                <a:solidFill>
                  <a:schemeClr val="bg1"/>
                </a:solidFill>
                <a:latin typeface="方正喵呜体" panose="02010600010101010101" pitchFamily="2" charset="-122"/>
                <a:ea typeface="方正喵呜体" panose="02010600010101010101" pitchFamily="2" charset="-122"/>
              </a:rPr>
              <a:t>}</a:t>
            </a:r>
          </a:p>
          <a:p>
            <a:pPr>
              <a:buNone/>
            </a:pPr>
            <a:r>
              <a:rPr lang="en-US" altLang="zh-CN" sz="2200" dirty="0" smtClean="0">
                <a:solidFill>
                  <a:schemeClr val="bg1"/>
                </a:solidFill>
                <a:latin typeface="方正喵呜体" panose="02010600010101010101" pitchFamily="2" charset="-122"/>
                <a:ea typeface="方正喵呜体" panose="02010600010101010101" pitchFamily="2" charset="-122"/>
              </a:rPr>
              <a:t>    </a:t>
            </a:r>
            <a:r>
              <a:rPr lang="en-US" altLang="zh-CN" sz="2200" dirty="0" err="1" smtClean="0">
                <a:solidFill>
                  <a:schemeClr val="bg1"/>
                </a:solidFill>
                <a:latin typeface="方正喵呜体" panose="02010600010101010101" pitchFamily="2" charset="-122"/>
                <a:ea typeface="方正喵呜体" panose="02010600010101010101" pitchFamily="2" charset="-122"/>
              </a:rPr>
              <a:t>heapBuf</a:t>
            </a:r>
            <a:r>
              <a:rPr lang="en-US" altLang="zh-CN" sz="2200" dirty="0" smtClean="0">
                <a:solidFill>
                  <a:schemeClr val="bg1"/>
                </a:solidFill>
                <a:latin typeface="方正喵呜体" panose="02010600010101010101" pitchFamily="2" charset="-122"/>
                <a:ea typeface="方正喵呜体" panose="02010600010101010101" pitchFamily="2" charset="-122"/>
              </a:rPr>
              <a:t>[s] = </a:t>
            </a:r>
            <a:r>
              <a:rPr lang="en-US" altLang="zh-CN" sz="2200" dirty="0" err="1" smtClean="0">
                <a:solidFill>
                  <a:schemeClr val="bg1"/>
                </a:solidFill>
                <a:latin typeface="方正喵呜体" panose="02010600010101010101" pitchFamily="2" charset="-122"/>
                <a:ea typeface="方正喵呜体" panose="02010600010101010101" pitchFamily="2" charset="-122"/>
              </a:rPr>
              <a:t>rc</a:t>
            </a:r>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zh-CN" altLang="en-US" sz="2200" dirty="0" smtClean="0">
                <a:solidFill>
                  <a:schemeClr val="bg1"/>
                </a:solidFill>
                <a:latin typeface="方正喵呜体" panose="02010600010101010101" pitchFamily="2" charset="-122"/>
                <a:ea typeface="方正喵呜体" panose="02010600010101010101" pitchFamily="2" charset="-122"/>
              </a:rPr>
              <a:t>插入</a:t>
            </a:r>
          </a:p>
          <a:p>
            <a:pPr>
              <a:buFont typeface="Arial" panose="020B0604020202020204" pitchFamily="34" charset="0"/>
              <a:buNone/>
            </a:pPr>
            <a:r>
              <a:rPr lang="en-US" altLang="zh-CN" sz="2200" dirty="0" smtClean="0">
                <a:solidFill>
                  <a:schemeClr val="bg1"/>
                </a:solidFill>
                <a:latin typeface="方正喵呜体" panose="02010600010101010101" pitchFamily="2" charset="-122"/>
                <a:ea typeface="方正喵呜体" panose="02010600010101010101" pitchFamily="2" charset="-122"/>
              </a:rPr>
              <a:t>} // </a:t>
            </a:r>
            <a:r>
              <a:rPr lang="en-US" altLang="zh-CN" sz="2200" dirty="0" err="1" smtClean="0">
                <a:solidFill>
                  <a:schemeClr val="bg1"/>
                </a:solidFill>
                <a:latin typeface="方正喵呜体" panose="02010600010101010101" pitchFamily="2" charset="-122"/>
                <a:ea typeface="方正喵呜体" panose="02010600010101010101" pitchFamily="2" charset="-122"/>
              </a:rPr>
              <a:t>HeapAdjust</a:t>
            </a:r>
            <a:endParaRPr lang="zh-CN" altLang="en-US" sz="2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5085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26953" y="946117"/>
            <a:ext cx="8799633" cy="34019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HeapCreate</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heapBuf</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length) {  </a:t>
            </a:r>
          </a:p>
          <a:p>
            <a:pPr>
              <a:buNone/>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对顺序表</a:t>
            </a:r>
            <a:r>
              <a:rPr lang="en-US" altLang="zh-CN" sz="2400" dirty="0" err="1">
                <a:solidFill>
                  <a:schemeClr val="bg1"/>
                </a:solidFill>
                <a:latin typeface="方正喵呜体" panose="02010600010101010101" pitchFamily="2" charset="-122"/>
                <a:ea typeface="方正喵呜体" panose="02010600010101010101" pitchFamily="2" charset="-122"/>
              </a:rPr>
              <a:t>heapBuf</a:t>
            </a:r>
            <a:r>
              <a:rPr lang="zh-CN" altLang="en-US" sz="2400" dirty="0" smtClean="0">
                <a:solidFill>
                  <a:schemeClr val="bg1"/>
                </a:solidFill>
                <a:latin typeface="方正喵呜体" panose="02010600010101010101" pitchFamily="2" charset="-122"/>
                <a:ea typeface="方正喵呜体" panose="02010600010101010101" pitchFamily="2" charset="-122"/>
              </a:rPr>
              <a:t>进行堆排序。</a:t>
            </a:r>
          </a:p>
          <a:p>
            <a:pPr>
              <a:buFont typeface="Arial" panose="020B0604020202020204" pitchFamily="34" charset="0"/>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buFont typeface="Arial" panose="020B0604020202020204" pitchFamily="34" charset="0"/>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=length/2;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&gt;0;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把</a:t>
            </a:r>
            <a:r>
              <a:rPr lang="en-US" altLang="zh-CN" sz="2400" dirty="0" err="1">
                <a:solidFill>
                  <a:schemeClr val="bg1"/>
                </a:solidFill>
                <a:latin typeface="方正喵呜体" panose="02010600010101010101" pitchFamily="2" charset="-122"/>
                <a:ea typeface="方正喵呜体" panose="02010600010101010101" pitchFamily="2" charset="-122"/>
              </a:rPr>
              <a:t>heapBuf</a:t>
            </a:r>
            <a:r>
              <a:rPr lang="en-US" altLang="zh-CN" sz="2400" dirty="0" smtClean="0">
                <a:solidFill>
                  <a:schemeClr val="bg1"/>
                </a:solidFill>
                <a:latin typeface="方正喵呜体" panose="02010600010101010101" pitchFamily="2" charset="-122"/>
                <a:ea typeface="方正喵呜体" panose="02010600010101010101" pitchFamily="2" charset="-122"/>
              </a:rPr>
              <a:t>[1..H.length]</a:t>
            </a:r>
            <a:r>
              <a:rPr lang="zh-CN" altLang="en-US" sz="2400" dirty="0" smtClean="0">
                <a:solidFill>
                  <a:schemeClr val="bg1"/>
                </a:solidFill>
                <a:latin typeface="方正喵呜体" panose="02010600010101010101" pitchFamily="2" charset="-122"/>
                <a:ea typeface="方正喵呜体" panose="02010600010101010101" pitchFamily="2" charset="-122"/>
              </a:rPr>
              <a:t>建成最大堆</a:t>
            </a:r>
          </a:p>
          <a:p>
            <a:pPr>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HeapAdjust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heapBuf</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length);</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HeapCreate</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stretch>
            <a:fillRect/>
          </a:stretch>
        </p:blipFill>
        <p:spPr>
          <a:xfrm>
            <a:off x="4339688" y="3949278"/>
            <a:ext cx="3020588" cy="2292901"/>
          </a:xfrm>
          <a:prstGeom prst="rect">
            <a:avLst/>
          </a:prstGeom>
        </p:spPr>
      </p:pic>
      <p:sp>
        <p:nvSpPr>
          <p:cNvPr id="4" name="文本框 3"/>
          <p:cNvSpPr txBox="1"/>
          <p:nvPr/>
        </p:nvSpPr>
        <p:spPr>
          <a:xfrm>
            <a:off x="6344817" y="4086808"/>
            <a:ext cx="485192" cy="369332"/>
          </a:xfrm>
          <a:prstGeom prst="rect">
            <a:avLst/>
          </a:prstGeom>
          <a:noFill/>
        </p:spPr>
        <p:txBody>
          <a:bodyPr wrap="square" rtlCol="0">
            <a:spAutoFit/>
          </a:bodyPr>
          <a:lstStyle/>
          <a:p>
            <a:pPr algn="ctr"/>
            <a:r>
              <a:rPr lang="en-US" altLang="zh-CN" b="1" dirty="0" smtClean="0">
                <a:solidFill>
                  <a:schemeClr val="bg1"/>
                </a:solidFill>
              </a:rPr>
              <a:t>1</a:t>
            </a:r>
            <a:endParaRPr lang="zh-CN" altLang="en-US" b="1" dirty="0">
              <a:solidFill>
                <a:schemeClr val="bg1"/>
              </a:solidFill>
            </a:endParaRPr>
          </a:p>
        </p:txBody>
      </p:sp>
      <p:sp>
        <p:nvSpPr>
          <p:cNvPr id="5" name="文本框 4"/>
          <p:cNvSpPr txBox="1"/>
          <p:nvPr/>
        </p:nvSpPr>
        <p:spPr>
          <a:xfrm>
            <a:off x="5498842" y="4765320"/>
            <a:ext cx="485192" cy="369332"/>
          </a:xfrm>
          <a:prstGeom prst="rect">
            <a:avLst/>
          </a:prstGeom>
          <a:noFill/>
        </p:spPr>
        <p:txBody>
          <a:bodyPr wrap="square" rtlCol="0">
            <a:spAutoFit/>
          </a:bodyPr>
          <a:lstStyle/>
          <a:p>
            <a:pPr algn="ctr"/>
            <a:r>
              <a:rPr lang="en-US" altLang="zh-CN" b="1" dirty="0" smtClean="0">
                <a:solidFill>
                  <a:schemeClr val="bg1"/>
                </a:solidFill>
              </a:rPr>
              <a:t>2</a:t>
            </a:r>
            <a:endParaRPr lang="zh-CN" altLang="en-US" b="1" dirty="0">
              <a:solidFill>
                <a:schemeClr val="bg1"/>
              </a:solidFill>
            </a:endParaRPr>
          </a:p>
        </p:txBody>
      </p:sp>
      <p:sp>
        <p:nvSpPr>
          <p:cNvPr id="6" name="文本框 5"/>
          <p:cNvSpPr txBox="1"/>
          <p:nvPr/>
        </p:nvSpPr>
        <p:spPr>
          <a:xfrm>
            <a:off x="7143188" y="4781261"/>
            <a:ext cx="485192" cy="369332"/>
          </a:xfrm>
          <a:prstGeom prst="rect">
            <a:avLst/>
          </a:prstGeom>
          <a:noFill/>
        </p:spPr>
        <p:txBody>
          <a:bodyPr wrap="square" rtlCol="0">
            <a:spAutoFit/>
          </a:bodyPr>
          <a:lstStyle/>
          <a:p>
            <a:pPr algn="ctr"/>
            <a:r>
              <a:rPr lang="en-US" altLang="zh-CN" b="1" dirty="0" smtClean="0">
                <a:solidFill>
                  <a:schemeClr val="bg1"/>
                </a:solidFill>
              </a:rPr>
              <a:t>3</a:t>
            </a:r>
            <a:endParaRPr lang="zh-CN" altLang="en-US" b="1" dirty="0">
              <a:solidFill>
                <a:schemeClr val="bg1"/>
              </a:solidFill>
            </a:endParaRPr>
          </a:p>
        </p:txBody>
      </p:sp>
      <p:sp>
        <p:nvSpPr>
          <p:cNvPr id="7" name="文本框 6"/>
          <p:cNvSpPr txBox="1"/>
          <p:nvPr/>
        </p:nvSpPr>
        <p:spPr>
          <a:xfrm>
            <a:off x="4836369" y="5542871"/>
            <a:ext cx="485192" cy="369332"/>
          </a:xfrm>
          <a:prstGeom prst="rect">
            <a:avLst/>
          </a:prstGeom>
          <a:noFill/>
        </p:spPr>
        <p:txBody>
          <a:bodyPr wrap="square" rtlCol="0">
            <a:spAutoFit/>
          </a:bodyPr>
          <a:lstStyle/>
          <a:p>
            <a:pPr algn="ctr"/>
            <a:r>
              <a:rPr lang="en-US" altLang="zh-CN" b="1" dirty="0" smtClean="0">
                <a:solidFill>
                  <a:schemeClr val="bg1"/>
                </a:solidFill>
              </a:rPr>
              <a:t>4</a:t>
            </a:r>
            <a:endParaRPr lang="zh-CN" altLang="en-US" b="1" dirty="0">
              <a:solidFill>
                <a:schemeClr val="bg1"/>
              </a:solidFill>
            </a:endParaRPr>
          </a:p>
        </p:txBody>
      </p:sp>
      <p:sp>
        <p:nvSpPr>
          <p:cNvPr id="8" name="文本框 7"/>
          <p:cNvSpPr txBox="1"/>
          <p:nvPr/>
        </p:nvSpPr>
        <p:spPr>
          <a:xfrm>
            <a:off x="5256246" y="5542871"/>
            <a:ext cx="485192" cy="369332"/>
          </a:xfrm>
          <a:prstGeom prst="rect">
            <a:avLst/>
          </a:prstGeom>
          <a:noFill/>
        </p:spPr>
        <p:txBody>
          <a:bodyPr wrap="square" rtlCol="0">
            <a:spAutoFit/>
          </a:bodyPr>
          <a:lstStyle/>
          <a:p>
            <a:pPr algn="ctr"/>
            <a:r>
              <a:rPr lang="en-US" altLang="zh-CN" b="1" dirty="0" smtClean="0">
                <a:solidFill>
                  <a:schemeClr val="bg1"/>
                </a:solidFill>
              </a:rPr>
              <a:t>5</a:t>
            </a:r>
            <a:endParaRPr lang="zh-CN" altLang="en-US" b="1" dirty="0">
              <a:solidFill>
                <a:schemeClr val="bg1"/>
              </a:solidFill>
            </a:endParaRPr>
          </a:p>
        </p:txBody>
      </p:sp>
      <p:sp>
        <p:nvSpPr>
          <p:cNvPr id="9" name="文本框 8"/>
          <p:cNvSpPr txBox="1"/>
          <p:nvPr/>
        </p:nvSpPr>
        <p:spPr>
          <a:xfrm>
            <a:off x="6587413" y="5542871"/>
            <a:ext cx="485192" cy="369332"/>
          </a:xfrm>
          <a:prstGeom prst="rect">
            <a:avLst/>
          </a:prstGeom>
          <a:noFill/>
        </p:spPr>
        <p:txBody>
          <a:bodyPr wrap="square" rtlCol="0">
            <a:spAutoFit/>
          </a:bodyPr>
          <a:lstStyle/>
          <a:p>
            <a:pPr algn="ctr"/>
            <a:r>
              <a:rPr lang="en-US" altLang="zh-CN" b="1" dirty="0" smtClean="0">
                <a:solidFill>
                  <a:schemeClr val="bg1"/>
                </a:solidFill>
              </a:rPr>
              <a:t>6</a:t>
            </a:r>
            <a:endParaRPr lang="zh-CN" altLang="en-US" b="1" dirty="0">
              <a:solidFill>
                <a:schemeClr val="bg1"/>
              </a:solidFill>
            </a:endParaRPr>
          </a:p>
        </p:txBody>
      </p:sp>
    </p:spTree>
    <p:extLst>
      <p:ext uri="{BB962C8B-B14F-4D97-AF65-F5344CB8AC3E}">
        <p14:creationId xmlns:p14="http://schemas.microsoft.com/office/powerpoint/2010/main" val="298182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195943" y="284452"/>
            <a:ext cx="9143999" cy="55800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HeapSort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heapBuf</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length) { // </a:t>
            </a:r>
            <a:r>
              <a:rPr lang="zh-CN" altLang="en-US" sz="2400" dirty="0" smtClean="0">
                <a:solidFill>
                  <a:schemeClr val="bg1"/>
                </a:solidFill>
                <a:latin typeface="方正喵呜体" panose="02010600010101010101" pitchFamily="2" charset="-122"/>
                <a:ea typeface="方正喵呜体" panose="02010600010101010101" pitchFamily="2" charset="-122"/>
              </a:rPr>
              <a:t>对顺序表</a:t>
            </a:r>
            <a:r>
              <a:rPr lang="en-US" altLang="zh-CN" sz="2400" dirty="0" smtClean="0">
                <a:solidFill>
                  <a:schemeClr val="bg1"/>
                </a:solidFill>
                <a:latin typeface="方正喵呜体" panose="02010600010101010101" pitchFamily="2" charset="-122"/>
                <a:ea typeface="方正喵呜体" panose="02010600010101010101" pitchFamily="2" charset="-122"/>
              </a:rPr>
              <a:t>H</a:t>
            </a:r>
            <a:r>
              <a:rPr lang="zh-CN" altLang="en-US" sz="2400" dirty="0" smtClean="0">
                <a:solidFill>
                  <a:schemeClr val="bg1"/>
                </a:solidFill>
                <a:latin typeface="方正喵呜体" panose="02010600010101010101" pitchFamily="2" charset="-122"/>
                <a:ea typeface="方正喵呜体" panose="02010600010101010101" pitchFamily="2" charset="-122"/>
              </a:rPr>
              <a:t>进行堆排序。</a:t>
            </a:r>
          </a:p>
          <a:p>
            <a:pPr>
              <a:buFont typeface="Arial" panose="020B0604020202020204" pitchFamily="34" charset="0"/>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tmpVal</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H.length</a:t>
            </a:r>
            <a:r>
              <a:rPr lang="en-US" altLang="zh-CN" sz="2400" dirty="0" smtClean="0">
                <a:solidFill>
                  <a:schemeClr val="bg1"/>
                </a:solidFill>
                <a:latin typeface="方正喵呜体" panose="02010600010101010101" pitchFamily="2" charset="-122"/>
                <a:ea typeface="方正喵呜体" panose="02010600010101010101" pitchFamily="2" charset="-122"/>
              </a:rPr>
              <a:t>/2;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&gt;0;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把</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[1..H.length]</a:t>
            </a:r>
            <a:r>
              <a:rPr lang="zh-CN" altLang="en-US" sz="2400" dirty="0" smtClean="0">
                <a:solidFill>
                  <a:schemeClr val="bg1"/>
                </a:solidFill>
                <a:latin typeface="方正喵呜体" panose="02010600010101010101" pitchFamily="2" charset="-122"/>
                <a:ea typeface="方正喵呜体" panose="02010600010101010101" pitchFamily="2" charset="-122"/>
              </a:rPr>
              <a:t>建成最大堆</a:t>
            </a:r>
          </a:p>
          <a:p>
            <a:pPr>
              <a:buFont typeface="Arial" panose="020B0604020202020204" pitchFamily="34" charset="0"/>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HeapAdjust</a:t>
            </a:r>
            <a:r>
              <a:rPr lang="en-US" altLang="zh-CN" sz="2400" dirty="0" smtClean="0">
                <a:solidFill>
                  <a:schemeClr val="bg1"/>
                </a:solidFill>
                <a:latin typeface="方正喵呜体" panose="02010600010101010101" pitchFamily="2" charset="-122"/>
                <a:ea typeface="方正喵呜体" panose="02010600010101010101" pitchFamily="2" charset="-122"/>
              </a:rPr>
              <a:t> ( H,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H.length</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for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H.length</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&gt;1; --</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tmpVal</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[1];</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[1]=</a:t>
            </a:r>
            <a:r>
              <a:rPr lang="en-US" altLang="zh-CN" sz="2400" dirty="0" err="1" smtClean="0">
                <a:solidFill>
                  <a:schemeClr val="bg1"/>
                </a:solidFill>
                <a:latin typeface="方正喵呜体" panose="02010600010101010101" pitchFamily="2" charset="-122"/>
                <a:ea typeface="方正喵呜体" panose="02010600010101010101" pitchFamily="2" charset="-122"/>
              </a:rPr>
              <a:t>tmpVal</a:t>
            </a: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将堆顶记录和</a:t>
            </a:r>
            <a:r>
              <a:rPr lang="zh-CN" altLang="en-US" sz="2400" dirty="0">
                <a:solidFill>
                  <a:schemeClr val="bg1"/>
                </a:solidFill>
                <a:latin typeface="方正喵呜体" panose="02010600010101010101" pitchFamily="2" charset="-122"/>
                <a:ea typeface="方正喵呜体" panose="02010600010101010101" pitchFamily="2" charset="-122"/>
              </a:rPr>
              <a:t>队</a:t>
            </a:r>
            <a:r>
              <a:rPr lang="zh-CN" altLang="en-US" sz="2400" dirty="0" smtClean="0">
                <a:solidFill>
                  <a:schemeClr val="bg1"/>
                </a:solidFill>
                <a:latin typeface="方正喵呜体" panose="02010600010101010101" pitchFamily="2" charset="-122"/>
                <a:ea typeface="方正喵呜体" panose="02010600010101010101" pitchFamily="2" charset="-122"/>
              </a:rPr>
              <a:t>尾元素对调</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HeapAdjust</a:t>
            </a:r>
            <a:r>
              <a:rPr lang="en-US" altLang="zh-CN" sz="2400" dirty="0" smtClean="0">
                <a:solidFill>
                  <a:schemeClr val="bg1"/>
                </a:solidFill>
                <a:latin typeface="方正喵呜体" panose="02010600010101010101" pitchFamily="2" charset="-122"/>
                <a:ea typeface="方正喵呜体" panose="02010600010101010101" pitchFamily="2" charset="-122"/>
              </a:rPr>
              <a:t>(H, 1, i-1);  // </a:t>
            </a:r>
            <a:r>
              <a:rPr lang="zh-CN" altLang="en-US" sz="2400" dirty="0" smtClean="0">
                <a:solidFill>
                  <a:schemeClr val="bg1"/>
                </a:solidFill>
                <a:latin typeface="方正喵呜体" panose="02010600010101010101" pitchFamily="2" charset="-122"/>
                <a:ea typeface="方正喵呜体" panose="02010600010101010101" pitchFamily="2" charset="-122"/>
              </a:rPr>
              <a:t>将</a:t>
            </a:r>
            <a:r>
              <a:rPr lang="en-US" altLang="zh-CN" sz="2400" dirty="0" err="1" smtClean="0">
                <a:solidFill>
                  <a:schemeClr val="bg1"/>
                </a:solidFill>
                <a:latin typeface="方正喵呜体" panose="02010600010101010101" pitchFamily="2" charset="-122"/>
                <a:ea typeface="方正喵呜体" panose="02010600010101010101" pitchFamily="2" charset="-122"/>
              </a:rPr>
              <a:t>H.r</a:t>
            </a:r>
            <a:r>
              <a:rPr lang="en-US" altLang="zh-CN" sz="2400" dirty="0" smtClean="0">
                <a:solidFill>
                  <a:schemeClr val="bg1"/>
                </a:solidFill>
                <a:latin typeface="方正喵呜体" panose="02010600010101010101" pitchFamily="2" charset="-122"/>
                <a:ea typeface="方正喵呜体" panose="02010600010101010101" pitchFamily="2" charset="-122"/>
              </a:rPr>
              <a:t>[1..i-1] </a:t>
            </a:r>
            <a:r>
              <a:rPr lang="zh-CN" altLang="en-US" sz="2400" dirty="0" smtClean="0">
                <a:solidFill>
                  <a:schemeClr val="bg1"/>
                </a:solidFill>
                <a:latin typeface="方正喵呜体" panose="02010600010101010101" pitchFamily="2" charset="-122"/>
                <a:ea typeface="方正喵呜体" panose="02010600010101010101" pitchFamily="2" charset="-122"/>
              </a:rPr>
              <a:t>重新调整为最大堆</a:t>
            </a:r>
          </a:p>
          <a:p>
            <a:pPr>
              <a:buFont typeface="Arial" panose="020B0604020202020204" pitchFamily="34" charset="0"/>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HeapSort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77306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2750" y="2265353"/>
            <a:ext cx="8389938" cy="23719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0000"/>
              </a:spcBef>
              <a:buClr>
                <a:schemeClr val="tx1"/>
              </a:buClr>
              <a:buSzPct val="50000"/>
              <a:buNone/>
            </a:pPr>
            <a:r>
              <a:rPr lang="zh-CN" altLang="en-US" smtClean="0">
                <a:solidFill>
                  <a:schemeClr val="bg1"/>
                </a:solidFill>
                <a:latin typeface="方正喵呜体" panose="02010600010101010101" pitchFamily="2" charset="-122"/>
                <a:ea typeface="方正喵呜体" panose="02010600010101010101" pitchFamily="2" charset="-122"/>
              </a:rPr>
              <a:t>堆排序的时间复杂性为</a:t>
            </a:r>
            <a:r>
              <a:rPr lang="en-US" altLang="zh-CN" smtClean="0">
                <a:solidFill>
                  <a:schemeClr val="bg1"/>
                </a:solidFill>
                <a:latin typeface="方正喵呜体" panose="02010600010101010101" pitchFamily="2" charset="-122"/>
                <a:ea typeface="方正喵呜体" panose="02010600010101010101" pitchFamily="2" charset="-122"/>
              </a:rPr>
              <a:t>O(</a:t>
            </a:r>
            <a:r>
              <a:rPr lang="en-US" altLang="zh-CN" i="1" smtClean="0">
                <a:solidFill>
                  <a:schemeClr val="bg1"/>
                </a:solidFill>
                <a:latin typeface="方正喵呜体" panose="02010600010101010101" pitchFamily="2" charset="-122"/>
                <a:ea typeface="方正喵呜体" panose="02010600010101010101" pitchFamily="2" charset="-122"/>
              </a:rPr>
              <a:t>n</a:t>
            </a:r>
            <a:r>
              <a:rPr lang="en-US" altLang="zh-CN" smtClean="0">
                <a:solidFill>
                  <a:schemeClr val="bg1"/>
                </a:solidFill>
                <a:latin typeface="方正喵呜体" panose="02010600010101010101" pitchFamily="2" charset="-122"/>
                <a:ea typeface="方正喵呜体" panose="02010600010101010101" pitchFamily="2" charset="-122"/>
              </a:rPr>
              <a:t>log</a:t>
            </a:r>
            <a:r>
              <a:rPr lang="en-US" altLang="zh-CN" baseline="-25000" smtClean="0">
                <a:solidFill>
                  <a:schemeClr val="bg1"/>
                </a:solidFill>
                <a:latin typeface="方正喵呜体" panose="02010600010101010101" pitchFamily="2" charset="-122"/>
                <a:ea typeface="方正喵呜体" panose="02010600010101010101" pitchFamily="2" charset="-122"/>
              </a:rPr>
              <a:t>2</a:t>
            </a:r>
            <a:r>
              <a:rPr lang="en-US" altLang="zh-CN" i="1" smtClean="0">
                <a:solidFill>
                  <a:schemeClr val="bg1"/>
                </a:solidFill>
                <a:latin typeface="方正喵呜体" panose="02010600010101010101" pitchFamily="2" charset="-122"/>
                <a:ea typeface="方正喵呜体" panose="02010600010101010101" pitchFamily="2" charset="-122"/>
              </a:rPr>
              <a:t>n</a:t>
            </a:r>
            <a:r>
              <a:rPr lang="en-US" altLang="zh-CN" smtClean="0">
                <a:solidFill>
                  <a:schemeClr val="bg1"/>
                </a:solidFill>
                <a:latin typeface="方正喵呜体" panose="02010600010101010101" pitchFamily="2" charset="-122"/>
                <a:ea typeface="方正喵呜体" panose="02010600010101010101" pitchFamily="2" charset="-122"/>
              </a:rPr>
              <a:t>)</a:t>
            </a:r>
            <a:r>
              <a:rPr lang="zh-CN" altLang="en-US" smtClean="0">
                <a:solidFill>
                  <a:schemeClr val="bg1"/>
                </a:solidFill>
                <a:latin typeface="方正喵呜体" panose="02010600010101010101" pitchFamily="2" charset="-122"/>
                <a:ea typeface="方正喵呜体" panose="02010600010101010101" pitchFamily="2" charset="-122"/>
              </a:rPr>
              <a:t>，最坏情况时间复杂度仍然为</a:t>
            </a:r>
            <a:r>
              <a:rPr lang="en-US" altLang="zh-CN" smtClean="0">
                <a:solidFill>
                  <a:schemeClr val="bg1"/>
                </a:solidFill>
                <a:latin typeface="方正喵呜体" panose="02010600010101010101" pitchFamily="2" charset="-122"/>
                <a:ea typeface="方正喵呜体" panose="02010600010101010101" pitchFamily="2" charset="-122"/>
              </a:rPr>
              <a:t>O(</a:t>
            </a:r>
            <a:r>
              <a:rPr lang="en-US" altLang="zh-CN" i="1" smtClean="0">
                <a:solidFill>
                  <a:schemeClr val="bg1"/>
                </a:solidFill>
                <a:latin typeface="方正喵呜体" panose="02010600010101010101" pitchFamily="2" charset="-122"/>
                <a:ea typeface="方正喵呜体" panose="02010600010101010101" pitchFamily="2" charset="-122"/>
              </a:rPr>
              <a:t>n</a:t>
            </a:r>
            <a:r>
              <a:rPr lang="en-US" altLang="zh-CN" smtClean="0">
                <a:solidFill>
                  <a:schemeClr val="bg1"/>
                </a:solidFill>
                <a:latin typeface="方正喵呜体" panose="02010600010101010101" pitchFamily="2" charset="-122"/>
                <a:ea typeface="方正喵呜体" panose="02010600010101010101" pitchFamily="2" charset="-122"/>
              </a:rPr>
              <a:t>log</a:t>
            </a:r>
            <a:r>
              <a:rPr lang="en-US" altLang="zh-CN" baseline="-25000" smtClean="0">
                <a:solidFill>
                  <a:schemeClr val="bg1"/>
                </a:solidFill>
                <a:latin typeface="方正喵呜体" panose="02010600010101010101" pitchFamily="2" charset="-122"/>
                <a:ea typeface="方正喵呜体" panose="02010600010101010101" pitchFamily="2" charset="-122"/>
              </a:rPr>
              <a:t>2</a:t>
            </a:r>
            <a:r>
              <a:rPr lang="en-US" altLang="zh-CN" i="1" smtClean="0">
                <a:solidFill>
                  <a:schemeClr val="bg1"/>
                </a:solidFill>
                <a:latin typeface="方正喵呜体" panose="02010600010101010101" pitchFamily="2" charset="-122"/>
                <a:ea typeface="方正喵呜体" panose="02010600010101010101" pitchFamily="2" charset="-122"/>
              </a:rPr>
              <a:t>n</a:t>
            </a:r>
            <a:r>
              <a:rPr lang="en-US" altLang="zh-CN" smtClean="0">
                <a:solidFill>
                  <a:schemeClr val="bg1"/>
                </a:solidFill>
                <a:latin typeface="方正喵呜体" panose="02010600010101010101" pitchFamily="2" charset="-122"/>
                <a:ea typeface="方正喵呜体" panose="02010600010101010101" pitchFamily="2" charset="-122"/>
              </a:rPr>
              <a:t>) </a:t>
            </a:r>
            <a:r>
              <a:rPr lang="zh-CN" altLang="en-US" smtClean="0">
                <a:solidFill>
                  <a:schemeClr val="bg1"/>
                </a:solidFill>
                <a:latin typeface="方正喵呜体" panose="02010600010101010101" pitchFamily="2" charset="-122"/>
                <a:ea typeface="方正喵呜体" panose="02010600010101010101" pitchFamily="2" charset="-122"/>
              </a:rPr>
              <a:t>，优于快速排序。</a:t>
            </a:r>
            <a:endParaRPr lang="en-US" altLang="zh-CN" sz="3000" smtClean="0">
              <a:solidFill>
                <a:schemeClr val="bg1"/>
              </a:solidFill>
              <a:latin typeface="方正喵呜体" panose="02010600010101010101" pitchFamily="2" charset="-122"/>
              <a:ea typeface="方正喵呜体" panose="02010600010101010101" pitchFamily="2" charset="-122"/>
            </a:endParaRPr>
          </a:p>
          <a:p>
            <a:pPr marL="0" indent="0">
              <a:spcBef>
                <a:spcPct val="10000"/>
              </a:spcBef>
              <a:buClr>
                <a:schemeClr val="tx1"/>
              </a:buClr>
              <a:buSzPct val="50000"/>
              <a:buNone/>
            </a:pPr>
            <a:r>
              <a:rPr lang="zh-CN" altLang="en-US" sz="3000" smtClean="0">
                <a:solidFill>
                  <a:schemeClr val="bg1"/>
                </a:solidFill>
                <a:latin typeface="方正喵呜体" panose="02010600010101010101" pitchFamily="2" charset="-122"/>
                <a:ea typeface="方正喵呜体" panose="02010600010101010101" pitchFamily="2" charset="-122"/>
              </a:rPr>
              <a:t>该算法的附加存储主要是在第二个 </a:t>
            </a:r>
            <a:r>
              <a:rPr lang="en-US" altLang="zh-CN" sz="3000" smtClean="0">
                <a:solidFill>
                  <a:schemeClr val="bg1"/>
                </a:solidFill>
                <a:latin typeface="方正喵呜体" panose="02010600010101010101" pitchFamily="2" charset="-122"/>
                <a:ea typeface="方正喵呜体" panose="02010600010101010101" pitchFamily="2" charset="-122"/>
              </a:rPr>
              <a:t>for </a:t>
            </a:r>
            <a:r>
              <a:rPr lang="zh-CN" altLang="en-US" sz="3000" smtClean="0">
                <a:solidFill>
                  <a:schemeClr val="bg1"/>
                </a:solidFill>
                <a:latin typeface="方正喵呜体" panose="02010600010101010101" pitchFamily="2" charset="-122"/>
                <a:ea typeface="方正喵呜体" panose="02010600010101010101" pitchFamily="2" charset="-122"/>
              </a:rPr>
              <a:t>循环中用来执行元素交换时所用的一个临时元素。</a:t>
            </a:r>
          </a:p>
          <a:p>
            <a:pPr marL="0" indent="0">
              <a:spcBef>
                <a:spcPct val="10000"/>
              </a:spcBef>
              <a:buClr>
                <a:schemeClr val="tx1"/>
              </a:buClr>
              <a:buSzPct val="50000"/>
              <a:buNone/>
            </a:pPr>
            <a:r>
              <a:rPr lang="zh-CN" altLang="en-US" sz="3000" smtClean="0">
                <a:solidFill>
                  <a:schemeClr val="bg1"/>
                </a:solidFill>
                <a:latin typeface="方正喵呜体" panose="02010600010101010101" pitchFamily="2" charset="-122"/>
                <a:ea typeface="方正喵呜体" panose="02010600010101010101" pitchFamily="2" charset="-122"/>
              </a:rPr>
              <a:t>堆排序是一个不稳定的排序方法。</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664943" y="1352939"/>
            <a:ext cx="3825551" cy="584775"/>
          </a:xfrm>
          <a:prstGeom prst="rect">
            <a:avLst/>
          </a:prstGeom>
          <a:noFill/>
        </p:spPr>
        <p:txBody>
          <a:bodyPr wrap="square" rtlCol="0">
            <a:spAutoFit/>
          </a:body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堆排序算法复杂度</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71510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41838" y="394756"/>
            <a:ext cx="6096000" cy="9001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smtClean="0">
                <a:solidFill>
                  <a:schemeClr val="bg1"/>
                </a:solidFill>
                <a:latin typeface="方正喵呜体" panose="02010600010101010101" pitchFamily="2" charset="-122"/>
                <a:ea typeface="方正喵呜体" panose="02010600010101010101" pitchFamily="2" charset="-122"/>
              </a:rPr>
              <a:t>归并排序 </a:t>
            </a:r>
            <a:r>
              <a:rPr lang="en-US" altLang="zh-CN" sz="4000" smtClean="0">
                <a:solidFill>
                  <a:schemeClr val="bg1"/>
                </a:solidFill>
                <a:latin typeface="方正喵呜体" panose="02010600010101010101" pitchFamily="2" charset="-122"/>
                <a:ea typeface="方正喵呜体" panose="02010600010101010101" pitchFamily="2" charset="-122"/>
              </a:rPr>
              <a:t>(Merge Sort)</a:t>
            </a:r>
            <a:endParaRPr lang="en-US" altLang="zh-CN"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511564" y="1271069"/>
            <a:ext cx="8255000" cy="47565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归并是将两个或两个以上的有序表合并成一个新的有序表。</a:t>
            </a:r>
          </a:p>
          <a:p>
            <a:pPr>
              <a:lnSpc>
                <a:spcPct val="110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两路归并 </a:t>
            </a:r>
            <a:r>
              <a:rPr lang="en-US" altLang="zh-CN" sz="3000" dirty="0" smtClean="0">
                <a:solidFill>
                  <a:schemeClr val="bg1"/>
                </a:solidFill>
                <a:latin typeface="方正喵呜体" panose="02010600010101010101" pitchFamily="2" charset="-122"/>
                <a:ea typeface="方正喵呜体" panose="02010600010101010101" pitchFamily="2" charset="-122"/>
              </a:rPr>
              <a:t>(2-way merging)</a:t>
            </a:r>
            <a:r>
              <a:rPr lang="zh-CN" altLang="en-US" sz="3000"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设初始元素序列有 </a:t>
            </a:r>
            <a:r>
              <a:rPr lang="en-US" altLang="zh-CN" i="1"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个元素，首先把它看成是 </a:t>
            </a:r>
            <a:r>
              <a:rPr lang="en-US" altLang="zh-CN" i="1"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个长度为 </a:t>
            </a:r>
            <a:r>
              <a:rPr lang="en-US" altLang="zh-CN" dirty="0" smtClean="0">
                <a:solidFill>
                  <a:schemeClr val="bg1"/>
                </a:solidFill>
                <a:latin typeface="方正喵呜体" panose="02010600010101010101" pitchFamily="2" charset="-122"/>
                <a:ea typeface="方正喵呜体" panose="02010600010101010101" pitchFamily="2" charset="-122"/>
              </a:rPr>
              <a:t>1 </a:t>
            </a:r>
            <a:r>
              <a:rPr lang="zh-CN" altLang="en-US" dirty="0" smtClean="0">
                <a:solidFill>
                  <a:schemeClr val="bg1"/>
                </a:solidFill>
                <a:latin typeface="方正喵呜体" panose="02010600010101010101" pitchFamily="2" charset="-122"/>
                <a:ea typeface="方正喵呜体" panose="02010600010101010101" pitchFamily="2" charset="-122"/>
              </a:rPr>
              <a:t>的有序子序列（归并项），做两两归并，得到 </a:t>
            </a:r>
            <a:r>
              <a:rPr lang="zh-CN" altLang="en-US"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dirty="0" smtClean="0">
                <a:solidFill>
                  <a:schemeClr val="bg1"/>
                </a:solidFill>
                <a:latin typeface="方正喵呜体" panose="02010600010101010101" pitchFamily="2" charset="-122"/>
                <a:ea typeface="方正喵呜体" panose="02010600010101010101" pitchFamily="2" charset="-122"/>
              </a:rPr>
              <a:t>n</a:t>
            </a:r>
            <a:r>
              <a:rPr lang="en-US" altLang="zh-CN" dirty="0" smtClean="0">
                <a:solidFill>
                  <a:schemeClr val="bg1"/>
                </a:solidFill>
                <a:latin typeface="方正喵呜体" panose="02010600010101010101" pitchFamily="2" charset="-122"/>
                <a:ea typeface="方正喵呜体" panose="02010600010101010101" pitchFamily="2" charset="-122"/>
              </a:rPr>
              <a:t>/2</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zh-CN" altLang="en-US" dirty="0" smtClean="0">
                <a:solidFill>
                  <a:schemeClr val="bg1"/>
                </a:solidFill>
                <a:latin typeface="方正喵呜体" panose="02010600010101010101" pitchFamily="2" charset="-122"/>
                <a:ea typeface="方正喵呜体" panose="02010600010101010101" pitchFamily="2" charset="-122"/>
              </a:rPr>
              <a:t>个长度为 </a:t>
            </a:r>
            <a:r>
              <a:rPr lang="en-US" altLang="zh-CN" dirty="0" smtClean="0">
                <a:solidFill>
                  <a:schemeClr val="bg1"/>
                </a:solidFill>
                <a:latin typeface="方正喵呜体" panose="02010600010101010101" pitchFamily="2" charset="-122"/>
                <a:ea typeface="方正喵呜体" panose="02010600010101010101" pitchFamily="2" charset="-122"/>
              </a:rPr>
              <a:t>2 </a:t>
            </a:r>
            <a:r>
              <a:rPr lang="zh-CN" altLang="en-US" dirty="0" smtClean="0">
                <a:solidFill>
                  <a:schemeClr val="bg1"/>
                </a:solidFill>
                <a:latin typeface="方正喵呜体" panose="02010600010101010101" pitchFamily="2" charset="-122"/>
                <a:ea typeface="方正喵呜体" panose="02010600010101010101" pitchFamily="2" charset="-122"/>
              </a:rPr>
              <a:t>的归并项（最后一个归并项的长度为</a:t>
            </a:r>
            <a:r>
              <a:rPr lang="en-US" altLang="zh-CN" dirty="0" smtClean="0">
                <a:solidFill>
                  <a:schemeClr val="bg1"/>
                </a:solidFill>
                <a:latin typeface="方正喵呜体" panose="02010600010101010101" pitchFamily="2" charset="-122"/>
                <a:ea typeface="方正喵呜体" panose="02010600010101010101" pitchFamily="2" charset="-122"/>
              </a:rPr>
              <a:t>1</a:t>
            </a:r>
            <a:r>
              <a:rPr lang="zh-CN" altLang="en-US" dirty="0" smtClean="0">
                <a:solidFill>
                  <a:schemeClr val="bg1"/>
                </a:solidFill>
                <a:latin typeface="方正喵呜体" panose="02010600010101010101" pitchFamily="2" charset="-122"/>
                <a:ea typeface="方正喵呜体" panose="02010600010101010101" pitchFamily="2" charset="-122"/>
              </a:rPr>
              <a:t>）；再做两两归并，得到 </a:t>
            </a:r>
            <a:r>
              <a:rPr lang="zh-CN" altLang="en-US"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i="1" dirty="0" smtClean="0">
                <a:solidFill>
                  <a:schemeClr val="bg1"/>
                </a:solidFill>
                <a:latin typeface="方正喵呜体" panose="02010600010101010101" pitchFamily="2" charset="-122"/>
                <a:ea typeface="方正喵呜体" panose="02010600010101010101" pitchFamily="2" charset="-122"/>
              </a:rPr>
              <a:t>n</a:t>
            </a:r>
            <a:r>
              <a:rPr lang="en-US" altLang="zh-CN" dirty="0" smtClean="0">
                <a:solidFill>
                  <a:schemeClr val="bg1"/>
                </a:solidFill>
                <a:latin typeface="方正喵呜体" panose="02010600010101010101" pitchFamily="2" charset="-122"/>
                <a:ea typeface="方正喵呜体" panose="02010600010101010101" pitchFamily="2" charset="-122"/>
              </a:rPr>
              <a:t>/4</a:t>
            </a:r>
            <a:r>
              <a:rPr lang="en-US" altLang="zh-CN"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zh-CN" altLang="en-US" dirty="0" smtClean="0">
                <a:solidFill>
                  <a:schemeClr val="bg1"/>
                </a:solidFill>
                <a:latin typeface="方正喵呜体" panose="02010600010101010101" pitchFamily="2" charset="-122"/>
                <a:ea typeface="方正喵呜体" panose="02010600010101010101" pitchFamily="2" charset="-122"/>
              </a:rPr>
              <a:t>个长度为 </a:t>
            </a:r>
            <a:r>
              <a:rPr lang="en-US" altLang="zh-CN" dirty="0" smtClean="0">
                <a:solidFill>
                  <a:schemeClr val="bg1"/>
                </a:solidFill>
                <a:latin typeface="方正喵呜体" panose="02010600010101010101" pitchFamily="2" charset="-122"/>
                <a:ea typeface="方正喵呜体" panose="02010600010101010101" pitchFamily="2" charset="-122"/>
              </a:rPr>
              <a:t>4 </a:t>
            </a:r>
            <a:r>
              <a:rPr lang="zh-CN" altLang="en-US" dirty="0" smtClean="0">
                <a:solidFill>
                  <a:schemeClr val="bg1"/>
                </a:solidFill>
                <a:latin typeface="方正喵呜体" panose="02010600010101010101" pitchFamily="2" charset="-122"/>
                <a:ea typeface="方正喵呜体" panose="02010600010101010101" pitchFamily="2" charset="-122"/>
              </a:rPr>
              <a:t>的归并项（最后一个归并项长度可以短些）</a:t>
            </a:r>
            <a:r>
              <a:rPr lang="en-US"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，如此重复，最后得到一个长度为 </a:t>
            </a:r>
            <a:r>
              <a:rPr lang="en-US" altLang="zh-CN" i="1" dirty="0" smtClean="0">
                <a:solidFill>
                  <a:schemeClr val="bg1"/>
                </a:solidFill>
                <a:latin typeface="方正喵呜体" panose="02010600010101010101" pitchFamily="2" charset="-122"/>
                <a:ea typeface="方正喵呜体" panose="02010600010101010101" pitchFamily="2" charset="-122"/>
              </a:rPr>
              <a:t>n </a:t>
            </a:r>
            <a:r>
              <a:rPr lang="zh-CN" altLang="en-US" dirty="0" smtClean="0">
                <a:solidFill>
                  <a:schemeClr val="bg1"/>
                </a:solidFill>
                <a:latin typeface="方正喵呜体" panose="02010600010101010101" pitchFamily="2" charset="-122"/>
                <a:ea typeface="方正喵呜体" panose="02010600010101010101" pitchFamily="2" charset="-122"/>
              </a:rPr>
              <a:t>的有序序列。</a:t>
            </a:r>
          </a:p>
        </p:txBody>
      </p:sp>
    </p:spTree>
    <p:extLst>
      <p:ext uri="{BB962C8B-B14F-4D97-AF65-F5344CB8AC3E}">
        <p14:creationId xmlns:p14="http://schemas.microsoft.com/office/powerpoint/2010/main" val="364509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p:cNvPicPr>
            <a:picLocks noChangeAspect="1"/>
          </p:cNvPicPr>
          <p:nvPr/>
        </p:nvPicPr>
        <p:blipFill>
          <a:blip r:embed="rId2"/>
          <a:stretch>
            <a:fillRect/>
          </a:stretch>
        </p:blipFill>
        <p:spPr>
          <a:xfrm>
            <a:off x="180198" y="1315616"/>
            <a:ext cx="8864772" cy="4011970"/>
          </a:xfrm>
          <a:prstGeom prst="rect">
            <a:avLst/>
          </a:prstGeom>
        </p:spPr>
      </p:pic>
    </p:spTree>
    <p:extLst>
      <p:ext uri="{BB962C8B-B14F-4D97-AF65-F5344CB8AC3E}">
        <p14:creationId xmlns:p14="http://schemas.microsoft.com/office/powerpoint/2010/main" val="228253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6631" y="715464"/>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一个好习惯</a:t>
            </a:r>
            <a:r>
              <a:rPr lang="en-US" altLang="zh-CN" sz="4400" dirty="0" smtClean="0">
                <a:ln w="28575">
                  <a:noFill/>
                </a:ln>
                <a:solidFill>
                  <a:schemeClr val="bg1"/>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初始化</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92528" y="1850963"/>
            <a:ext cx="9222396" cy="3970318"/>
          </a:xfrm>
          <a:prstGeom prst="rect">
            <a:avLst/>
          </a:prstGeom>
        </p:spPr>
        <p:txBody>
          <a:bodyPr wrap="non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Initialize()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b="1" dirty="0" err="1" smtClean="0">
                <a:solidFill>
                  <a:srgbClr val="2959F3"/>
                </a:solidFill>
                <a:latin typeface="方正喵呜体" panose="02010600010101010101" pitchFamily="2" charset="-122"/>
                <a:ea typeface="方正喵呜体" panose="02010600010101010101" pitchFamily="2" charset="-122"/>
              </a:rPr>
              <a:t>malloc</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sizeof</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SeqStudentListByArray</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NULL)</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0;</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2586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4618" y="439508"/>
            <a:ext cx="8229600"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两路归并算法</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4"/>
          <p:cNvSpPr txBox="1">
            <a:spLocks noChangeArrowheads="1"/>
          </p:cNvSpPr>
          <p:nvPr/>
        </p:nvSpPr>
        <p:spPr>
          <a:xfrm>
            <a:off x="263466" y="1339621"/>
            <a:ext cx="8880534" cy="54356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void Merge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srcList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m,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n) {</a:t>
            </a:r>
          </a:p>
          <a:p>
            <a:pPr>
              <a:lnSpc>
                <a:spcPct val="105000"/>
              </a:lnSpc>
              <a:spcBef>
                <a:spcPct val="5000"/>
              </a:spcBef>
              <a:buFont typeface="Wingdings" pitchFamily="2" charset="2"/>
              <a:buNone/>
            </a:pPr>
            <a:r>
              <a:rPr lang="en-US" altLang="zh-CN" sz="2600" dirty="0" smtClean="0">
                <a:solidFill>
                  <a:srgbClr val="2959F3"/>
                </a:solidFill>
                <a:latin typeface="方正喵呜体" panose="02010600010101010101" pitchFamily="2" charset="-122"/>
                <a:ea typeface="方正喵呜体" panose="02010600010101010101" pitchFamily="2" charset="-122"/>
              </a:rPr>
              <a:t>//</a:t>
            </a:r>
            <a:r>
              <a:rPr lang="zh-CN" altLang="en-US" sz="2600" dirty="0" smtClean="0">
                <a:solidFill>
                  <a:srgbClr val="2959F3"/>
                </a:solidFill>
                <a:latin typeface="方正喵呜体" panose="02010600010101010101" pitchFamily="2" charset="-122"/>
                <a:ea typeface="方正喵呜体" panose="02010600010101010101" pitchFamily="2" charset="-122"/>
              </a:rPr>
              <a:t>将有序的</a:t>
            </a:r>
            <a:r>
              <a:rPr lang="en-US" altLang="zh-CN" sz="2600" dirty="0" err="1">
                <a:solidFill>
                  <a:srgbClr val="2959F3"/>
                </a:solidFill>
                <a:latin typeface="方正喵呜体" panose="02010600010101010101" pitchFamily="2" charset="-122"/>
                <a:ea typeface="方正喵呜体" panose="02010600010101010101" pitchFamily="2" charset="-122"/>
              </a:rPr>
              <a:t>srcList</a:t>
            </a:r>
            <a:r>
              <a:rPr lang="en-US" altLang="zh-CN" sz="2600" dirty="0" smtClean="0">
                <a:solidFill>
                  <a:srgbClr val="2959F3"/>
                </a:solidFill>
                <a:latin typeface="方正喵呜体" panose="02010600010101010101" pitchFamily="2" charset="-122"/>
                <a:ea typeface="方正喵呜体" panose="02010600010101010101" pitchFamily="2" charset="-122"/>
              </a:rPr>
              <a:t>[</a:t>
            </a:r>
            <a:r>
              <a:rPr lang="en-US" altLang="zh-CN" sz="2600" dirty="0" err="1" smtClean="0">
                <a:solidFill>
                  <a:srgbClr val="2959F3"/>
                </a:solidFill>
                <a:latin typeface="方正喵呜体" panose="02010600010101010101" pitchFamily="2" charset="-122"/>
                <a:ea typeface="方正喵呜体" panose="02010600010101010101" pitchFamily="2" charset="-122"/>
              </a:rPr>
              <a:t>i</a:t>
            </a:r>
            <a:r>
              <a:rPr lang="en-US" altLang="zh-CN" sz="2600" dirty="0" smtClean="0">
                <a:solidFill>
                  <a:srgbClr val="2959F3"/>
                </a:solidFill>
                <a:latin typeface="方正喵呜体" panose="02010600010101010101" pitchFamily="2" charset="-122"/>
                <a:ea typeface="方正喵呜体" panose="02010600010101010101" pitchFamily="2" charset="-122"/>
              </a:rPr>
              <a:t>..m]</a:t>
            </a:r>
            <a:r>
              <a:rPr lang="zh-CN" altLang="en-US" sz="2600" dirty="0" smtClean="0">
                <a:solidFill>
                  <a:srgbClr val="2959F3"/>
                </a:solidFill>
                <a:latin typeface="方正喵呜体" panose="02010600010101010101" pitchFamily="2" charset="-122"/>
                <a:ea typeface="方正喵呜体" panose="02010600010101010101" pitchFamily="2" charset="-122"/>
              </a:rPr>
              <a:t>和</a:t>
            </a:r>
            <a:r>
              <a:rPr lang="en-US" altLang="zh-CN" sz="2600" dirty="0" err="1">
                <a:solidFill>
                  <a:srgbClr val="2959F3"/>
                </a:solidFill>
                <a:latin typeface="方正喵呜体" panose="02010600010101010101" pitchFamily="2" charset="-122"/>
                <a:ea typeface="方正喵呜体" panose="02010600010101010101" pitchFamily="2" charset="-122"/>
              </a:rPr>
              <a:t>srcList</a:t>
            </a:r>
            <a:r>
              <a:rPr lang="en-US" altLang="zh-CN" sz="2600" dirty="0" smtClean="0">
                <a:solidFill>
                  <a:srgbClr val="2959F3"/>
                </a:solidFill>
                <a:latin typeface="方正喵呜体" panose="02010600010101010101" pitchFamily="2" charset="-122"/>
                <a:ea typeface="方正喵呜体" panose="02010600010101010101" pitchFamily="2" charset="-122"/>
              </a:rPr>
              <a:t>[m+1..n]</a:t>
            </a:r>
            <a:r>
              <a:rPr lang="zh-CN" altLang="en-US" sz="2600" dirty="0" smtClean="0">
                <a:solidFill>
                  <a:srgbClr val="2959F3"/>
                </a:solidFill>
                <a:latin typeface="方正喵呜体" panose="02010600010101010101" pitchFamily="2" charset="-122"/>
                <a:ea typeface="方正喵呜体" panose="02010600010101010101" pitchFamily="2" charset="-122"/>
              </a:rPr>
              <a:t>归并为有序的</a:t>
            </a:r>
            <a:r>
              <a:rPr lang="en-US" altLang="zh-CN" sz="2600" dirty="0" err="1">
                <a:solidFill>
                  <a:srgbClr val="2959F3"/>
                </a:solidFill>
                <a:latin typeface="方正喵呜体" panose="02010600010101010101" pitchFamily="2" charset="-122"/>
                <a:ea typeface="方正喵呜体" panose="02010600010101010101" pitchFamily="2" charset="-122"/>
              </a:rPr>
              <a:t>tgtList</a:t>
            </a:r>
            <a:r>
              <a:rPr lang="en-US" altLang="zh-CN" sz="2600" dirty="0" smtClean="0">
                <a:solidFill>
                  <a:srgbClr val="2959F3"/>
                </a:solidFill>
                <a:latin typeface="方正喵呜体" panose="02010600010101010101" pitchFamily="2" charset="-122"/>
                <a:ea typeface="方正喵呜体" panose="02010600010101010101" pitchFamily="2" charset="-122"/>
              </a:rPr>
              <a:t>[</a:t>
            </a:r>
            <a:r>
              <a:rPr lang="en-US" altLang="zh-CN" sz="2600" dirty="0" err="1" smtClean="0">
                <a:solidFill>
                  <a:srgbClr val="2959F3"/>
                </a:solidFill>
                <a:latin typeface="方正喵呜体" panose="02010600010101010101" pitchFamily="2" charset="-122"/>
                <a:ea typeface="方正喵呜体" panose="02010600010101010101" pitchFamily="2" charset="-122"/>
              </a:rPr>
              <a:t>i</a:t>
            </a:r>
            <a:r>
              <a:rPr lang="en-US" altLang="zh-CN" sz="2600" dirty="0" smtClean="0">
                <a:solidFill>
                  <a:srgbClr val="2959F3"/>
                </a:solidFill>
                <a:latin typeface="方正喵呜体" panose="02010600010101010101" pitchFamily="2" charset="-122"/>
                <a:ea typeface="方正喵呜体" panose="02010600010101010101" pitchFamily="2" charset="-122"/>
              </a:rPr>
              <a:t>..n]</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j,k</a:t>
            </a:r>
            <a:r>
              <a:rPr lang="en-US" altLang="zh-CN"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for (j=m+1, k=</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&lt;=m &amp;&amp; j&lt;=n;  ++k) {   </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 </a:t>
            </a:r>
            <a:r>
              <a:rPr lang="zh-CN" altLang="en-US" dirty="0" smtClean="0">
                <a:solidFill>
                  <a:schemeClr val="bg1"/>
                </a:solidFill>
                <a:latin typeface="方正喵呜体" panose="02010600010101010101" pitchFamily="2" charset="-122"/>
                <a:ea typeface="方正喵呜体" panose="02010600010101010101" pitchFamily="2" charset="-122"/>
              </a:rPr>
              <a:t>将</a:t>
            </a:r>
            <a:r>
              <a:rPr lang="en-US" altLang="zh-CN" dirty="0" err="1">
                <a:solidFill>
                  <a:schemeClr val="bg1"/>
                </a:solidFill>
                <a:latin typeface="方正喵呜体" panose="02010600010101010101" pitchFamily="2" charset="-122"/>
                <a:ea typeface="方正喵呜体" panose="02010600010101010101" pitchFamily="2" charset="-122"/>
              </a:rPr>
              <a:t>srcList</a:t>
            </a:r>
            <a:r>
              <a:rPr lang="zh-CN" altLang="en-US" dirty="0" smtClean="0">
                <a:solidFill>
                  <a:schemeClr val="bg1"/>
                </a:solidFill>
                <a:latin typeface="方正喵呜体" panose="02010600010101010101" pitchFamily="2" charset="-122"/>
                <a:ea typeface="方正喵呜体" panose="02010600010101010101" pitchFamily="2" charset="-122"/>
              </a:rPr>
              <a:t>中记录由小到大地并入</a:t>
            </a:r>
            <a:r>
              <a:rPr lang="en-US" altLang="zh-CN" dirty="0" err="1">
                <a:solidFill>
                  <a:schemeClr val="bg1"/>
                </a:solidFill>
                <a:latin typeface="方正喵呜体" panose="02010600010101010101" pitchFamily="2" charset="-122"/>
                <a:ea typeface="方正喵呜体" panose="02010600010101010101" pitchFamily="2" charset="-122"/>
              </a:rPr>
              <a:t>tgtList</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if LQ(</a:t>
            </a:r>
            <a:r>
              <a:rPr lang="en-US" altLang="zh-CN" dirty="0" err="1" smtClean="0">
                <a:solidFill>
                  <a:schemeClr val="bg1"/>
                </a:solidFill>
                <a:latin typeface="方正喵呜体" panose="02010600010101010101" pitchFamily="2" charset="-122"/>
                <a:ea typeface="方正喵呜体" panose="02010600010101010101" pitchFamily="2" charset="-122"/>
              </a:rPr>
              <a:t>srcList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err="1">
                <a:solidFill>
                  <a:schemeClr val="bg1"/>
                </a:solidFill>
                <a:latin typeface="方正喵呜体" panose="02010600010101010101" pitchFamily="2" charset="-122"/>
                <a:ea typeface="方正喵呜体" panose="02010600010101010101" pitchFamily="2" charset="-122"/>
              </a:rPr>
              <a:t>srcList</a:t>
            </a:r>
            <a:r>
              <a:rPr lang="en-US" altLang="zh-CN" dirty="0" smtClean="0">
                <a:solidFill>
                  <a:schemeClr val="bg1"/>
                </a:solidFill>
                <a:latin typeface="方正喵呜体" panose="02010600010101010101" pitchFamily="2" charset="-122"/>
                <a:ea typeface="方正喵呜体" panose="02010600010101010101" pitchFamily="2" charset="-122"/>
              </a:rPr>
              <a:t>[j]) </a:t>
            </a:r>
            <a:r>
              <a:rPr lang="en-US" altLang="zh-CN" dirty="0" err="1">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[k] = </a:t>
            </a:r>
            <a:r>
              <a:rPr lang="en-US" altLang="zh-CN" dirty="0" err="1">
                <a:solidFill>
                  <a:schemeClr val="bg1"/>
                </a:solidFill>
                <a:latin typeface="方正喵呜体" panose="02010600010101010101" pitchFamily="2" charset="-122"/>
                <a:ea typeface="方正喵呜体" panose="02010600010101010101" pitchFamily="2" charset="-122"/>
              </a:rPr>
              <a:t>srcList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else </a:t>
            </a:r>
            <a:r>
              <a:rPr lang="en-US" altLang="zh-CN" dirty="0" err="1" smtClean="0">
                <a:solidFill>
                  <a:schemeClr val="bg1"/>
                </a:solidFill>
                <a:latin typeface="方正喵呜体" panose="02010600010101010101" pitchFamily="2" charset="-122"/>
                <a:ea typeface="方正喵呜体" panose="02010600010101010101" pitchFamily="2" charset="-122"/>
              </a:rPr>
              <a:t>tgtList</a:t>
            </a:r>
            <a:r>
              <a:rPr lang="en-US" altLang="zh-CN" dirty="0" smtClean="0">
                <a:solidFill>
                  <a:schemeClr val="bg1"/>
                </a:solidFill>
                <a:latin typeface="方正喵呜体" panose="02010600010101010101" pitchFamily="2" charset="-122"/>
                <a:ea typeface="方正喵呜体" panose="02010600010101010101" pitchFamily="2" charset="-122"/>
              </a:rPr>
              <a:t>[k] = </a:t>
            </a:r>
            <a:r>
              <a:rPr lang="en-US" altLang="zh-CN" dirty="0" err="1" smtClean="0">
                <a:solidFill>
                  <a:schemeClr val="bg1"/>
                </a:solidFill>
                <a:latin typeface="方正喵呜体" panose="02010600010101010101" pitchFamily="2" charset="-122"/>
                <a:ea typeface="方正喵呜体" panose="02010600010101010101" pitchFamily="2" charset="-122"/>
              </a:rPr>
              <a:t>srcList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j++</a:t>
            </a:r>
            <a:r>
              <a:rPr lang="en-US" altLang="zh-CN"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if (</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&lt;=m) while (k&lt;=n &amp;&amp; </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&lt;=m) TR[k++]=SR[</a:t>
            </a:r>
            <a:r>
              <a:rPr lang="en-US" altLang="zh-CN" dirty="0" err="1" smtClean="0">
                <a:solidFill>
                  <a:schemeClr val="bg1"/>
                </a:solidFill>
                <a:latin typeface="方正喵呜体" panose="02010600010101010101" pitchFamily="2" charset="-122"/>
                <a:ea typeface="方正喵呜体" panose="02010600010101010101" pitchFamily="2" charset="-122"/>
              </a:rPr>
              <a:t>i</a:t>
            </a:r>
            <a:r>
              <a:rPr lang="en-US" altLang="zh-CN"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if (j&lt;=n) while (k&lt;=n &amp;&amp;j &lt;=n) TR[k++]=SR[</a:t>
            </a:r>
            <a:r>
              <a:rPr lang="en-US" altLang="zh-CN" dirty="0" err="1" smtClean="0">
                <a:solidFill>
                  <a:schemeClr val="bg1"/>
                </a:solidFill>
                <a:latin typeface="方正喵呜体" panose="02010600010101010101" pitchFamily="2" charset="-122"/>
                <a:ea typeface="方正喵呜体" panose="02010600010101010101" pitchFamily="2" charset="-122"/>
              </a:rPr>
              <a:t>j++</a:t>
            </a:r>
            <a:r>
              <a:rPr lang="en-US" altLang="zh-CN"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5000"/>
              </a:spcBef>
              <a:buFont typeface="Wingdings"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 Merge</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855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32757" y="345735"/>
            <a:ext cx="5678488" cy="5638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latin typeface="方正喵呜体" panose="02010600010101010101" pitchFamily="2" charset="-122"/>
                <a:ea typeface="方正喵呜体" panose="02010600010101010101" pitchFamily="2" charset="-122"/>
              </a:rPr>
              <a:t>递归的归并排序算法</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3" name="Rectangle 3"/>
          <p:cNvSpPr txBox="1">
            <a:spLocks noChangeArrowheads="1"/>
          </p:cNvSpPr>
          <p:nvPr/>
        </p:nvSpPr>
        <p:spPr>
          <a:xfrm>
            <a:off x="1" y="909603"/>
            <a:ext cx="9144000" cy="5791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void </a:t>
            </a:r>
            <a:r>
              <a:rPr lang="en-US" altLang="zh-CN" sz="2400" dirty="0" err="1" smtClean="0">
                <a:solidFill>
                  <a:schemeClr val="bg1"/>
                </a:solidFill>
                <a:latin typeface="方正喵呜体" panose="02010600010101010101" pitchFamily="2" charset="-122"/>
                <a:ea typeface="方正喵呜体" panose="02010600010101010101" pitchFamily="2" charset="-122"/>
              </a:rPr>
              <a:t>MSort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tgtList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s,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t) {</a:t>
            </a:r>
          </a:p>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zh-CN" altLang="en-US" sz="2400" dirty="0" smtClean="0">
                <a:solidFill>
                  <a:schemeClr val="bg1"/>
                </a:solidFill>
                <a:latin typeface="方正喵呜体" panose="02010600010101010101" pitchFamily="2" charset="-122"/>
                <a:ea typeface="方正喵呜体" panose="02010600010101010101" pitchFamily="2" charset="-122"/>
              </a:rPr>
              <a:t>将</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归并排序为</a:t>
            </a:r>
            <a:r>
              <a:rPr lang="en-US" altLang="zh-CN" sz="2400" dirty="0" err="1">
                <a:solidFill>
                  <a:schemeClr val="bg1"/>
                </a:solidFill>
                <a:latin typeface="方正喵呜体" panose="02010600010101010101" pitchFamily="2" charset="-122"/>
                <a:ea typeface="方正喵呜体" panose="02010600010101010101" pitchFamily="2" charset="-122"/>
              </a:rPr>
              <a:t>tgtList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a:t>
            </a:r>
          </a:p>
          <a:p>
            <a:pPr>
              <a:lnSpc>
                <a:spcPct val="105000"/>
              </a:lnSpc>
              <a:spcBef>
                <a:spcPct val="15000"/>
              </a:spcBef>
              <a:buClr>
                <a:srgbClr val="800080"/>
              </a:buClr>
              <a:buSzPct val="50000"/>
              <a:buFont typeface="Arial" panose="020B0604020202020204" pitchFamily="34" charset="0"/>
              <a:buNone/>
            </a:pPr>
            <a:r>
              <a:rPr lang="zh-CN" altLang="en-US"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int</a:t>
            </a:r>
            <a:r>
              <a:rPr lang="en-US" altLang="zh-CN" sz="2400" dirty="0" smtClean="0">
                <a:solidFill>
                  <a:schemeClr val="bg1"/>
                </a:solidFill>
                <a:latin typeface="方正喵呜体" panose="02010600010101010101" pitchFamily="2" charset="-122"/>
                <a:ea typeface="方正喵呜体" panose="02010600010101010101" pitchFamily="2" charset="-122"/>
              </a:rPr>
              <a:t> m , </a:t>
            </a:r>
            <a:r>
              <a:rPr lang="en-US" altLang="zh-CN" sz="2400" dirty="0" err="1" smtClean="0">
                <a:solidFill>
                  <a:schemeClr val="bg1"/>
                </a:solidFill>
                <a:latin typeface="方正喵呜体" panose="02010600010101010101" pitchFamily="2" charset="-122"/>
                <a:ea typeface="方正喵呜体" panose="02010600010101010101" pitchFamily="2" charset="-122"/>
              </a:rPr>
              <a:t>tmpBuf</a:t>
            </a:r>
            <a:r>
              <a:rPr lang="en-US" altLang="zh-CN" sz="2400" dirty="0" smtClean="0">
                <a:solidFill>
                  <a:schemeClr val="bg1"/>
                </a:solidFill>
                <a:latin typeface="方正喵呜体" panose="02010600010101010101" pitchFamily="2" charset="-122"/>
                <a:ea typeface="方正喵呜体" panose="02010600010101010101" pitchFamily="2" charset="-122"/>
              </a:rPr>
              <a:t>[128];</a:t>
            </a:r>
          </a:p>
          <a:p>
            <a:pPr>
              <a:lnSpc>
                <a:spcPct val="105000"/>
              </a:lnSpc>
              <a:spcBef>
                <a:spcPct val="15000"/>
              </a:spcBef>
              <a:buClr>
                <a:srgbClr val="800080"/>
              </a:buClr>
              <a:buSzPct val="50000"/>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if (s==t) </a:t>
            </a:r>
            <a:r>
              <a:rPr lang="en-US" altLang="zh-CN" sz="2400" dirty="0" err="1" smtClean="0">
                <a:solidFill>
                  <a:schemeClr val="bg1"/>
                </a:solidFill>
                <a:latin typeface="方正喵呜体" panose="02010600010101010101" pitchFamily="2" charset="-122"/>
                <a:ea typeface="方正喵呜体" panose="02010600010101010101" pitchFamily="2" charset="-122"/>
              </a:rPr>
              <a:t>tgtList</a:t>
            </a:r>
            <a:r>
              <a:rPr lang="en-US" altLang="zh-CN" sz="2400" dirty="0" smtClean="0">
                <a:solidFill>
                  <a:schemeClr val="bg1"/>
                </a:solidFill>
                <a:latin typeface="方正喵呜体" panose="02010600010101010101" pitchFamily="2" charset="-122"/>
                <a:ea typeface="方正喵呜体" panose="02010600010101010101" pitchFamily="2" charset="-122"/>
              </a:rPr>
              <a:t>[t] = </a:t>
            </a:r>
            <a:r>
              <a:rPr lang="en-US" altLang="zh-CN" sz="2400" dirty="0" err="1" smtClean="0">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[s];</a:t>
            </a:r>
          </a:p>
          <a:p>
            <a:pPr>
              <a:lnSpc>
                <a:spcPct val="105000"/>
              </a:lnSpc>
              <a:spcBef>
                <a:spcPct val="15000"/>
              </a:spcBef>
              <a:buClr>
                <a:srgbClr val="800080"/>
              </a:buClr>
              <a:buSzPct val="50000"/>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else {</a:t>
            </a:r>
          </a:p>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         m=(</a:t>
            </a:r>
            <a:r>
              <a:rPr lang="en-US" altLang="zh-CN" sz="2400" dirty="0" err="1" smtClean="0">
                <a:solidFill>
                  <a:schemeClr val="bg1"/>
                </a:solidFill>
                <a:latin typeface="方正喵呜体" panose="02010600010101010101" pitchFamily="2" charset="-122"/>
                <a:ea typeface="方正喵呜体" panose="02010600010101010101" pitchFamily="2" charset="-122"/>
              </a:rPr>
              <a:t>s+t</a:t>
            </a:r>
            <a:r>
              <a:rPr lang="en-US" altLang="zh-CN" sz="2400" dirty="0" smtClean="0">
                <a:solidFill>
                  <a:schemeClr val="bg1"/>
                </a:solidFill>
                <a:latin typeface="方正喵呜体" panose="02010600010101010101" pitchFamily="2" charset="-122"/>
                <a:ea typeface="方正喵呜体" panose="02010600010101010101" pitchFamily="2" charset="-122"/>
              </a:rPr>
              <a:t>)/2; //</a:t>
            </a:r>
            <a:r>
              <a:rPr lang="zh-CN" altLang="en-US" sz="2400" dirty="0" smtClean="0">
                <a:solidFill>
                  <a:schemeClr val="bg1"/>
                </a:solidFill>
                <a:latin typeface="方正喵呜体" panose="02010600010101010101" pitchFamily="2" charset="-122"/>
                <a:ea typeface="方正喵呜体" panose="02010600010101010101" pitchFamily="2" charset="-122"/>
              </a:rPr>
              <a:t>将</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平分为</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smtClean="0">
                <a:solidFill>
                  <a:schemeClr val="bg1"/>
                </a:solidFill>
                <a:latin typeface="方正喵呜体" panose="02010600010101010101" pitchFamily="2" charset="-122"/>
                <a:ea typeface="方正喵呜体" panose="02010600010101010101" pitchFamily="2" charset="-122"/>
              </a:rPr>
              <a:t>s..m</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zh-CN" altLang="en-US" sz="2400" dirty="0" smtClean="0">
                <a:solidFill>
                  <a:schemeClr val="bg1"/>
                </a:solidFill>
                <a:latin typeface="方正喵呜体" panose="02010600010101010101" pitchFamily="2" charset="-122"/>
                <a:ea typeface="方正喵呜体" panose="02010600010101010101" pitchFamily="2" charset="-122"/>
              </a:rPr>
              <a:t>和</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[m+1..t]</a:t>
            </a:r>
          </a:p>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MSort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tmpBuf</a:t>
            </a:r>
            <a:r>
              <a:rPr lang="en-US" altLang="zh-CN" sz="2400" dirty="0" smtClean="0">
                <a:solidFill>
                  <a:schemeClr val="bg1"/>
                </a:solidFill>
                <a:latin typeface="方正喵呜体" panose="02010600010101010101" pitchFamily="2" charset="-122"/>
                <a:ea typeface="方正喵呜体" panose="02010600010101010101" pitchFamily="2" charset="-122"/>
              </a:rPr>
              <a:t> , s , m); </a:t>
            </a:r>
          </a:p>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MSort</a:t>
            </a:r>
            <a:r>
              <a:rPr lang="en-US" altLang="zh-CN" sz="2400" dirty="0" smtClean="0">
                <a:solidFill>
                  <a:schemeClr val="bg1"/>
                </a:solidFill>
                <a:latin typeface="方正喵呜体" panose="02010600010101010101" pitchFamily="2" charset="-122"/>
                <a:ea typeface="方正喵呜体" panose="02010600010101010101" pitchFamily="2" charset="-122"/>
              </a:rPr>
              <a:t>(</a:t>
            </a:r>
            <a:r>
              <a:rPr lang="en-US" altLang="zh-CN" sz="2400" dirty="0" err="1">
                <a:solidFill>
                  <a:schemeClr val="bg1"/>
                </a:solidFill>
                <a:latin typeface="方正喵呜体" panose="02010600010101010101" pitchFamily="2" charset="-122"/>
                <a:ea typeface="方正喵呜体" panose="02010600010101010101" pitchFamily="2" charset="-122"/>
              </a:rPr>
              <a:t>srcList</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tgtList</a:t>
            </a:r>
            <a:r>
              <a:rPr lang="en-US" altLang="zh-CN" sz="2400" dirty="0" smtClean="0">
                <a:solidFill>
                  <a:schemeClr val="bg1"/>
                </a:solidFill>
                <a:latin typeface="方正喵呜体" panose="02010600010101010101" pitchFamily="2" charset="-122"/>
                <a:ea typeface="方正喵呜体" panose="02010600010101010101" pitchFamily="2" charset="-122"/>
              </a:rPr>
              <a:t> , m+1 , t); </a:t>
            </a:r>
          </a:p>
          <a:p>
            <a:pPr>
              <a:lnSpc>
                <a:spcPct val="105000"/>
              </a:lnSpc>
              <a:spcBef>
                <a:spcPct val="15000"/>
              </a:spcBef>
              <a:buClr>
                <a:srgbClr val="800080"/>
              </a:buClr>
              <a:buSzPct val="50000"/>
              <a:buNone/>
            </a:pPr>
            <a:r>
              <a:rPr lang="en-US" altLang="zh-CN" sz="2400" dirty="0" smtClean="0">
                <a:solidFill>
                  <a:schemeClr val="bg1"/>
                </a:solidFill>
                <a:latin typeface="方正喵呜体" panose="02010600010101010101" pitchFamily="2" charset="-122"/>
                <a:ea typeface="方正喵呜体" panose="02010600010101010101" pitchFamily="2" charset="-122"/>
              </a:rPr>
              <a:t>         Merge(</a:t>
            </a:r>
            <a:r>
              <a:rPr lang="en-US" altLang="zh-CN" sz="2400" dirty="0" err="1">
                <a:solidFill>
                  <a:schemeClr val="bg1"/>
                </a:solidFill>
                <a:latin typeface="方正喵呜体" panose="02010600010101010101" pitchFamily="2" charset="-122"/>
                <a:ea typeface="方正喵呜体" panose="02010600010101010101" pitchFamily="2" charset="-122"/>
              </a:rPr>
              <a:t>tmpBuf</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en-US" altLang="zh-CN" sz="2400" dirty="0" err="1" smtClean="0">
                <a:solidFill>
                  <a:schemeClr val="bg1"/>
                </a:solidFill>
                <a:latin typeface="方正喵呜体" panose="02010600010101010101" pitchFamily="2" charset="-122"/>
                <a:ea typeface="方正喵呜体" panose="02010600010101010101" pitchFamily="2" charset="-122"/>
              </a:rPr>
              <a:t>tgtList</a:t>
            </a:r>
            <a:r>
              <a:rPr lang="en-US" altLang="zh-CN" sz="2400" dirty="0" smtClean="0">
                <a:solidFill>
                  <a:schemeClr val="bg1"/>
                </a:solidFill>
                <a:latin typeface="方正喵呜体" panose="02010600010101010101" pitchFamily="2" charset="-122"/>
                <a:ea typeface="方正喵呜体" panose="02010600010101010101" pitchFamily="2" charset="-122"/>
              </a:rPr>
              <a:t> , s , m , t);</a:t>
            </a:r>
          </a:p>
          <a:p>
            <a:pPr>
              <a:lnSpc>
                <a:spcPct val="105000"/>
              </a:lnSpc>
              <a:spcBef>
                <a:spcPct val="15000"/>
              </a:spcBef>
              <a:buClr>
                <a:srgbClr val="800080"/>
              </a:buClr>
              <a:buSzPct val="50000"/>
              <a:buNone/>
            </a:pPr>
            <a:r>
              <a:rPr lang="en-US" altLang="zh-CN" sz="2400" dirty="0">
                <a:solidFill>
                  <a:schemeClr val="bg1"/>
                </a:solidFill>
                <a:latin typeface="方正喵呜体" panose="02010600010101010101" pitchFamily="2" charset="-122"/>
                <a:ea typeface="方正喵呜体" panose="02010600010101010101" pitchFamily="2" charset="-122"/>
              </a:rPr>
              <a:t> </a:t>
            </a:r>
            <a:r>
              <a:rPr lang="en-US" altLang="zh-CN" sz="2400" dirty="0" smtClean="0">
                <a:solidFill>
                  <a:schemeClr val="bg1"/>
                </a:solidFill>
                <a:latin typeface="方正喵呜体" panose="02010600010101010101" pitchFamily="2" charset="-122"/>
                <a:ea typeface="方正喵呜体" panose="02010600010101010101" pitchFamily="2" charset="-122"/>
              </a:rPr>
              <a:t>   }</a:t>
            </a:r>
          </a:p>
          <a:p>
            <a:pPr>
              <a:lnSpc>
                <a:spcPct val="105000"/>
              </a:lnSpc>
              <a:spcBef>
                <a:spcPct val="15000"/>
              </a:spcBef>
              <a:buClr>
                <a:srgbClr val="800080"/>
              </a:buClr>
              <a:buSzPct val="50000"/>
              <a:buFont typeface="Arial" panose="020B0604020202020204" pitchFamily="34" charset="0"/>
              <a:buNone/>
            </a:pPr>
            <a:r>
              <a:rPr lang="en-US" altLang="zh-CN" sz="2400" dirty="0" smtClean="0">
                <a:solidFill>
                  <a:schemeClr val="bg1"/>
                </a:solidFill>
                <a:latin typeface="方正喵呜体" panose="02010600010101010101" pitchFamily="2" charset="-122"/>
                <a:ea typeface="方正喵呜体" panose="02010600010101010101" pitchFamily="2" charset="-122"/>
              </a:rPr>
              <a:t>} // </a:t>
            </a:r>
            <a:r>
              <a:rPr lang="en-US" altLang="zh-CN" sz="2400" dirty="0" err="1" smtClean="0">
                <a:solidFill>
                  <a:schemeClr val="bg1"/>
                </a:solidFill>
                <a:latin typeface="方正喵呜体" panose="02010600010101010101" pitchFamily="2" charset="-122"/>
                <a:ea typeface="方正喵呜体" panose="02010600010101010101" pitchFamily="2" charset="-122"/>
              </a:rPr>
              <a:t>MSort</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8273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7005" y="1883682"/>
            <a:ext cx="8066088" cy="3248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递归形式两路归并排序实用性很差，实际使用时应采用非递归的算法。</a:t>
            </a:r>
            <a:endParaRPr lang="en-US" altLang="zh-CN" sz="2400" smtClean="0">
              <a:solidFill>
                <a:schemeClr val="bg1"/>
              </a:solidFill>
              <a:latin typeface="方正喵呜体" panose="02010600010101010101" pitchFamily="2" charset="-122"/>
              <a:ea typeface="方正喵呜体" panose="02010600010101010101" pitchFamily="2" charset="-122"/>
            </a:endParaRPr>
          </a:p>
          <a:p>
            <a:pPr algn="just">
              <a:lnSpc>
                <a:spcPct val="105000"/>
              </a:lnSpc>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在迭代的归并排序算法中</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算法总的时间复杂度为</a:t>
            </a:r>
            <a:r>
              <a:rPr lang="en-US" altLang="zh-CN" sz="2400" smtClean="0">
                <a:solidFill>
                  <a:schemeClr val="bg1"/>
                </a:solidFill>
                <a:latin typeface="方正喵呜体" panose="02010600010101010101" pitchFamily="2" charset="-122"/>
                <a:ea typeface="方正喵呜体" panose="02010600010101010101" pitchFamily="2" charset="-122"/>
              </a:rPr>
              <a:t>O(nlog</a:t>
            </a:r>
            <a:r>
              <a:rPr lang="en-US" altLang="zh-CN" sz="2400" baseline="-25000" smtClean="0">
                <a:solidFill>
                  <a:schemeClr val="bg1"/>
                </a:solidFill>
                <a:latin typeface="方正喵呜体" panose="02010600010101010101" pitchFamily="2" charset="-122"/>
                <a:ea typeface="方正喵呜体" panose="02010600010101010101" pitchFamily="2" charset="-122"/>
              </a:rPr>
              <a:t>2</a:t>
            </a:r>
            <a:r>
              <a:rPr lang="en-US" altLang="zh-CN" sz="2400" smtClean="0">
                <a:solidFill>
                  <a:schemeClr val="bg1"/>
                </a:solidFill>
                <a:latin typeface="方正喵呜体" panose="02010600010101010101" pitchFamily="2" charset="-122"/>
                <a:ea typeface="方正喵呜体" panose="02010600010101010101" pitchFamily="2" charset="-122"/>
              </a:rPr>
              <a:t>n)</a:t>
            </a:r>
            <a:r>
              <a:rPr lang="zh-CN" altLang="en-US" sz="2400" smtClean="0">
                <a:solidFill>
                  <a:schemeClr val="bg1"/>
                </a:solidFill>
                <a:latin typeface="方正喵呜体" panose="02010600010101010101" pitchFamily="2" charset="-122"/>
                <a:ea typeface="方正喵呜体" panose="02010600010101010101" pitchFamily="2" charset="-122"/>
              </a:rPr>
              <a:t>。</a:t>
            </a:r>
          </a:p>
          <a:p>
            <a:pPr algn="just">
              <a:lnSpc>
                <a:spcPct val="105000"/>
              </a:lnSpc>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归并排序占用附加存储较多</a:t>
            </a:r>
            <a:r>
              <a:rPr lang="en-US" altLang="zh-CN" sz="2400" smtClean="0">
                <a:solidFill>
                  <a:schemeClr val="bg1"/>
                </a:solidFill>
                <a:latin typeface="方正喵呜体" panose="02010600010101010101" pitchFamily="2" charset="-122"/>
                <a:ea typeface="方正喵呜体" panose="02010600010101010101" pitchFamily="2" charset="-122"/>
              </a:rPr>
              <a:t>, </a:t>
            </a:r>
            <a:r>
              <a:rPr lang="zh-CN" altLang="en-US" sz="2400" smtClean="0">
                <a:solidFill>
                  <a:schemeClr val="bg1"/>
                </a:solidFill>
                <a:latin typeface="方正喵呜体" panose="02010600010101010101" pitchFamily="2" charset="-122"/>
                <a:ea typeface="方正喵呜体" panose="02010600010101010101" pitchFamily="2" charset="-122"/>
              </a:rPr>
              <a:t>需要另外一个与原待排序元素数组同样大小的辅助数组。这是这个算法的缺点。</a:t>
            </a:r>
          </a:p>
          <a:p>
            <a:pPr algn="just">
              <a:lnSpc>
                <a:spcPct val="105000"/>
              </a:lnSpc>
              <a:buClr>
                <a:schemeClr val="tx1"/>
              </a:buClr>
              <a:buSzPct val="50000"/>
            </a:pPr>
            <a:r>
              <a:rPr lang="zh-CN" altLang="en-US" sz="2400" smtClean="0">
                <a:solidFill>
                  <a:schemeClr val="bg1"/>
                </a:solidFill>
                <a:latin typeface="方正喵呜体" panose="02010600010101010101" pitchFamily="2" charset="-122"/>
                <a:ea typeface="方正喵呜体" panose="02010600010101010101" pitchFamily="2" charset="-122"/>
              </a:rPr>
              <a:t>归并排序是一个稳定的排序方法。</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7798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85954" y="2358129"/>
            <a:ext cx="6096000" cy="9001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dirty="0" smtClean="0">
                <a:solidFill>
                  <a:schemeClr val="bg1">
                    <a:lumMod val="75000"/>
                    <a:lumOff val="25000"/>
                  </a:schemeClr>
                </a:solidFill>
                <a:latin typeface="方正喵呜体" panose="02010600010101010101" pitchFamily="2" charset="-122"/>
                <a:ea typeface="方正喵呜体" panose="02010600010101010101" pitchFamily="2" charset="-122"/>
              </a:rPr>
              <a:t>基数排序 </a:t>
            </a:r>
            <a:r>
              <a:rPr lang="en-US" altLang="zh-CN" sz="3200" dirty="0" smtClean="0">
                <a:solidFill>
                  <a:schemeClr val="bg1">
                    <a:lumMod val="75000"/>
                    <a:lumOff val="25000"/>
                  </a:schemeClr>
                </a:solidFill>
                <a:latin typeface="方正喵呜体" panose="02010600010101010101" pitchFamily="2" charset="-122"/>
                <a:ea typeface="方正喵呜体" panose="02010600010101010101" pitchFamily="2" charset="-122"/>
              </a:rPr>
              <a:t>Radix Sort</a:t>
            </a:r>
            <a:endParaRPr lang="en-US" altLang="zh-CN" sz="3200" dirty="0">
              <a:solidFill>
                <a:schemeClr val="bg1">
                  <a:lumMod val="75000"/>
                  <a:lumOff val="25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060441" y="3881535"/>
            <a:ext cx="3546164" cy="1446550"/>
          </a:xfrm>
          <a:prstGeom prst="rect">
            <a:avLst/>
          </a:prstGeom>
          <a:noFill/>
        </p:spPr>
        <p:txBody>
          <a:bodyPr wrap="none" rtlCol="0">
            <a:spAutoFit/>
          </a:bodyPr>
          <a:lstStyle/>
          <a:p>
            <a:r>
              <a:rPr lang="en-US" altLang="zh-CN" sz="8800" dirty="0" smtClean="0">
                <a:solidFill>
                  <a:srgbClr val="C00000"/>
                </a:solidFill>
              </a:rPr>
              <a:t>3</a:t>
            </a:r>
            <a:r>
              <a:rPr lang="en-US" altLang="zh-CN" sz="8800" dirty="0" smtClean="0">
                <a:solidFill>
                  <a:schemeClr val="accent4">
                    <a:lumMod val="75000"/>
                  </a:schemeClr>
                </a:solidFill>
              </a:rPr>
              <a:t>8 </a:t>
            </a:r>
            <a:r>
              <a:rPr lang="en-US" altLang="zh-CN" sz="8800" dirty="0" smtClean="0">
                <a:solidFill>
                  <a:schemeClr val="tx1">
                    <a:lumMod val="75000"/>
                  </a:schemeClr>
                </a:solidFill>
              </a:rPr>
              <a:t>&gt; </a:t>
            </a:r>
            <a:r>
              <a:rPr lang="en-US" altLang="zh-CN" sz="8800" dirty="0" smtClean="0">
                <a:solidFill>
                  <a:srgbClr val="C00000"/>
                </a:solidFill>
              </a:rPr>
              <a:t>2</a:t>
            </a:r>
            <a:r>
              <a:rPr lang="en-US" altLang="zh-CN" sz="8800" dirty="0" smtClean="0">
                <a:solidFill>
                  <a:schemeClr val="accent4">
                    <a:lumMod val="75000"/>
                  </a:schemeClr>
                </a:solidFill>
              </a:rPr>
              <a:t>9</a:t>
            </a:r>
            <a:endParaRPr lang="zh-CN" altLang="en-US" sz="8800" dirty="0">
              <a:solidFill>
                <a:schemeClr val="accent4">
                  <a:lumMod val="75000"/>
                </a:schemeClr>
              </a:solidFill>
            </a:endParaRPr>
          </a:p>
        </p:txBody>
      </p:sp>
    </p:spTree>
    <p:extLst>
      <p:ext uri="{BB962C8B-B14F-4D97-AF65-F5344CB8AC3E}">
        <p14:creationId xmlns:p14="http://schemas.microsoft.com/office/powerpoint/2010/main" val="212303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a:xfrm>
            <a:off x="162822" y="1361699"/>
            <a:ext cx="8726606" cy="53975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5000"/>
              </a:lnSpc>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基数排序是采用“分配”与“收集”的办法，用对多关键字进行排序的思想实现对单关键字进行排序的方法。</a:t>
            </a:r>
          </a:p>
          <a:p>
            <a:pPr algn="just">
              <a:lnSpc>
                <a:spcPct val="105000"/>
              </a:lnSpc>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以扑克牌排序为例。每张扑克牌有两个“关键字”：花色和面值。其有序关系为：</a:t>
            </a:r>
          </a:p>
          <a:p>
            <a:pPr lvl="1" algn="just">
              <a:lnSpc>
                <a:spcPct val="105000"/>
              </a:lnSpc>
              <a:spcBef>
                <a:spcPct val="5000"/>
              </a:spcBef>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花色：</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lvl="1" algn="just">
              <a:lnSpc>
                <a:spcPct val="105000"/>
              </a:lnSpc>
              <a:spcBef>
                <a:spcPct val="5000"/>
              </a:spcBef>
              <a:buSzPct val="50000"/>
              <a:buFont typeface="Wingdings" pitchFamily="2" charset="2"/>
              <a:buChar char="u"/>
            </a:pPr>
            <a:r>
              <a:rPr lang="zh-CN" altLang="en-US" sz="3000" dirty="0" smtClean="0">
                <a:solidFill>
                  <a:schemeClr val="bg1"/>
                </a:solidFill>
                <a:latin typeface="方正喵呜体" panose="02010600010101010101" pitchFamily="2" charset="-122"/>
                <a:ea typeface="方正喵呜体" panose="02010600010101010101" pitchFamily="2" charset="-122"/>
              </a:rPr>
              <a:t>面值：</a:t>
            </a:r>
            <a:r>
              <a:rPr lang="en-US" altLang="zh-CN" sz="3000" dirty="0" smtClean="0">
                <a:solidFill>
                  <a:schemeClr val="bg1"/>
                </a:solidFill>
                <a:latin typeface="方正喵呜体" panose="02010600010101010101" pitchFamily="2" charset="-122"/>
                <a:ea typeface="方正喵呜体" panose="02010600010101010101" pitchFamily="2" charset="-122"/>
              </a:rPr>
              <a:t>2 &lt; 3 &lt; 4 &lt; 5 &lt; 6 &lt; 7 &lt; 8 &lt; 9 &lt; 10 &lt; J &lt; Q &lt; K &lt; A</a:t>
            </a:r>
            <a:endParaRPr lang="en-US" altLang="zh-CN"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49721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8163" y="719138"/>
            <a:ext cx="8210550" cy="5734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如果我们把所有扑克牌排成以下次序：</a:t>
            </a:r>
          </a:p>
          <a:p>
            <a:pPr lvl="1">
              <a:buClr>
                <a:schemeClr val="tx1"/>
              </a:buClr>
              <a:buSzPct val="50000"/>
              <a:buFont typeface="Wingdings" pitchFamily="2" charset="2"/>
              <a:buNone/>
            </a:pPr>
            <a:r>
              <a:rPr lang="zh-CN" altLang="en-US" sz="3000" dirty="0" smtClean="0">
                <a:solidFill>
                  <a:schemeClr val="bg1"/>
                </a:solidFill>
                <a:latin typeface="方正喵呜体" panose="02010600010101010101" pitchFamily="2" charset="-122"/>
                <a:ea typeface="方正喵呜体" panose="02010600010101010101" pitchFamily="2" charset="-122"/>
                <a:sym typeface="Symbol" pitchFamily="18" charset="2"/>
              </a:rPr>
              <a:t> </a:t>
            </a:r>
            <a:r>
              <a:rPr lang="zh-CN" altLang="en-US"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2, …,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2, …,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2, …,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2, …,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a:t>
            </a: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这就是多关键字排序。排序后形成的有序序列叫做</a:t>
            </a:r>
            <a:r>
              <a:rPr lang="zh-CN" altLang="en-US" sz="3000" b="1" dirty="0" smtClean="0">
                <a:solidFill>
                  <a:srgbClr val="2959F3"/>
                </a:solidFill>
                <a:latin typeface="方正喵呜体" panose="02010600010101010101" pitchFamily="2" charset="-122"/>
                <a:ea typeface="方正喵呜体" panose="02010600010101010101" pitchFamily="2" charset="-122"/>
              </a:rPr>
              <a:t>词典有序</a:t>
            </a:r>
            <a:r>
              <a:rPr lang="zh-CN" altLang="en-US" sz="3000" dirty="0" smtClean="0">
                <a:solidFill>
                  <a:schemeClr val="bg1"/>
                </a:solidFill>
                <a:latin typeface="方正喵呜体" panose="02010600010101010101" pitchFamily="2" charset="-122"/>
                <a:ea typeface="方正喵呜体" panose="02010600010101010101" pitchFamily="2" charset="-122"/>
              </a:rPr>
              <a:t>序列。</a:t>
            </a: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对于上例两关键字的排序，可以先按花色排序，之后再按面值排序；也可以先按面值排序，再按花色排序。</a:t>
            </a:r>
          </a:p>
          <a:p>
            <a:pPr>
              <a:buClr>
                <a:schemeClr val="tx1"/>
              </a:buClr>
              <a:buSzPct val="50000"/>
            </a:pPr>
            <a:r>
              <a:rPr lang="zh-CN" altLang="en-US" sz="3000" dirty="0" smtClean="0">
                <a:solidFill>
                  <a:schemeClr val="bg1"/>
                </a:solidFill>
                <a:latin typeface="方正喵呜体" panose="02010600010101010101" pitchFamily="2" charset="-122"/>
                <a:ea typeface="方正喵呜体" panose="02010600010101010101" pitchFamily="2" charset="-122"/>
              </a:rPr>
              <a:t>假定</a:t>
            </a:r>
            <a:r>
              <a:rPr lang="zh-CN" altLang="en-US" sz="3000" dirty="0" smtClean="0">
                <a:solidFill>
                  <a:schemeClr val="bg1"/>
                </a:solidFill>
                <a:latin typeface="方正喵呜体" panose="02010600010101010101" pitchFamily="2" charset="-122"/>
                <a:ea typeface="方正喵呜体" panose="02010600010101010101" pitchFamily="2" charset="-122"/>
              </a:rPr>
              <a:t>有 </a:t>
            </a:r>
            <a:r>
              <a:rPr lang="en-US" altLang="zh-CN" sz="3000" dirty="0" smtClean="0">
                <a:solidFill>
                  <a:schemeClr val="bg1"/>
                </a:solidFill>
                <a:latin typeface="方正喵呜体" panose="02010600010101010101" pitchFamily="2" charset="-122"/>
                <a:ea typeface="方正喵呜体" panose="02010600010101010101" pitchFamily="2" charset="-122"/>
              </a:rPr>
              <a:t>n </a:t>
            </a:r>
            <a:r>
              <a:rPr lang="zh-CN" altLang="en-US" sz="3000" dirty="0" smtClean="0">
                <a:solidFill>
                  <a:schemeClr val="bg1"/>
                </a:solidFill>
                <a:latin typeface="方正喵呜体" panose="02010600010101010101" pitchFamily="2" charset="-122"/>
                <a:ea typeface="方正喵呜体" panose="02010600010101010101" pitchFamily="2" charset="-122"/>
              </a:rPr>
              <a:t>个元素的序列 </a:t>
            </a:r>
            <a:r>
              <a:rPr lang="en-US" altLang="zh-CN" sz="3000" dirty="0" smtClean="0">
                <a:solidFill>
                  <a:schemeClr val="bg1"/>
                </a:solidFill>
                <a:latin typeface="方正喵呜体" panose="02010600010101010101" pitchFamily="2" charset="-122"/>
                <a:ea typeface="方正喵呜体" panose="02010600010101010101" pitchFamily="2" charset="-122"/>
              </a:rPr>
              <a:t>{R</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R</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2</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dirty="0" smtClean="0">
                <a:solidFill>
                  <a:schemeClr val="bg1"/>
                </a:solidFill>
                <a:latin typeface="方正喵呜体" panose="02010600010101010101" pitchFamily="2" charset="-122"/>
                <a:ea typeface="方正喵呜体" panose="02010600010101010101" pitchFamily="2" charset="-122"/>
              </a:rPr>
              <a:t>R</a:t>
            </a:r>
            <a:r>
              <a:rPr lang="en-US" altLang="zh-CN" sz="3000" baseline="-25000"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，且每个元素</a:t>
            </a:r>
            <a:r>
              <a:rPr lang="en-US" altLang="zh-CN" dirty="0" err="1" smtClean="0">
                <a:solidFill>
                  <a:schemeClr val="bg1"/>
                </a:solidFill>
                <a:latin typeface="方正喵呜体" panose="02010600010101010101" pitchFamily="2" charset="-122"/>
                <a:ea typeface="方正喵呜体" panose="02010600010101010101" pitchFamily="2" charset="-122"/>
              </a:rPr>
              <a:t>R</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i</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中含有 </a:t>
            </a:r>
            <a:r>
              <a:rPr lang="en-US" altLang="zh-CN" sz="3000" dirty="0" smtClean="0">
                <a:solidFill>
                  <a:schemeClr val="bg1"/>
                </a:solidFill>
                <a:latin typeface="方正喵呜体" panose="02010600010101010101" pitchFamily="2" charset="-122"/>
                <a:ea typeface="方正喵呜体" panose="02010600010101010101" pitchFamily="2" charset="-122"/>
              </a:rPr>
              <a:t>d </a:t>
            </a:r>
            <a:r>
              <a:rPr lang="zh-CN" altLang="en-US" sz="3000" dirty="0" smtClean="0">
                <a:solidFill>
                  <a:schemeClr val="bg1"/>
                </a:solidFill>
                <a:latin typeface="方正喵呜体" panose="02010600010101010101" pitchFamily="2" charset="-122"/>
                <a:ea typeface="方正喵呜体" panose="02010600010101010101" pitchFamily="2" charset="-122"/>
              </a:rPr>
              <a:t>个</a:t>
            </a:r>
            <a:r>
              <a:rPr lang="zh-CN" altLang="en-US" dirty="0" smtClean="0">
                <a:solidFill>
                  <a:schemeClr val="bg1"/>
                </a:solidFill>
                <a:latin typeface="方正喵呜体" panose="02010600010101010101" pitchFamily="2" charset="-122"/>
                <a:ea typeface="方正喵呜体" panose="02010600010101010101" pitchFamily="2" charset="-122"/>
              </a:rPr>
              <a:t>关键字</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3095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46889" y="325395"/>
            <a:ext cx="8769096" cy="62437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如果对于序列中任意两个元素</a:t>
            </a:r>
            <a:r>
              <a:rPr lang="en-US" altLang="zh-CN" sz="3000" dirty="0" err="1" smtClean="0">
                <a:solidFill>
                  <a:schemeClr val="bg1"/>
                </a:solidFill>
                <a:latin typeface="方正喵呜体" panose="02010600010101010101" pitchFamily="2" charset="-122"/>
                <a:ea typeface="方正喵呜体" panose="02010600010101010101" pitchFamily="2" charset="-122"/>
              </a:rPr>
              <a:t>R</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i</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和</a:t>
            </a:r>
            <a:r>
              <a:rPr lang="en-US" altLang="zh-CN" sz="3000" dirty="0" err="1" smtClean="0">
                <a:solidFill>
                  <a:schemeClr val="bg1"/>
                </a:solidFill>
                <a:latin typeface="方正喵呜体" panose="02010600010101010101" pitchFamily="2" charset="-122"/>
                <a:ea typeface="方正喵呜体" panose="02010600010101010101" pitchFamily="2" charset="-122"/>
              </a:rPr>
              <a:t>R</a:t>
            </a:r>
            <a:r>
              <a:rPr lang="en-US" altLang="zh-CN" sz="3000" i="1" baseline="-25000" dirty="0" err="1" smtClean="0">
                <a:solidFill>
                  <a:schemeClr val="bg1"/>
                </a:solidFill>
                <a:latin typeface="方正喵呜体" panose="02010600010101010101" pitchFamily="2" charset="-122"/>
                <a:ea typeface="方正喵呜体" panose="02010600010101010101" pitchFamily="2" charset="-122"/>
              </a:rPr>
              <a:t>j</a:t>
            </a:r>
            <a:r>
              <a:rPr lang="en-US" altLang="zh-CN" sz="3000" i="1" baseline="-25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en-US" altLang="zh-CN" sz="3000" i="1" dirty="0" smtClean="0">
                <a:solidFill>
                  <a:schemeClr val="bg1"/>
                </a:solidFill>
                <a:latin typeface="方正喵呜体" panose="02010600010101010101" pitchFamily="2" charset="-122"/>
                <a:ea typeface="方正喵呜体" panose="02010600010101010101" pitchFamily="2" charset="-122"/>
              </a:rPr>
              <a:t>i </a:t>
            </a:r>
            <a:r>
              <a:rPr lang="en-US" altLang="zh-CN" sz="3000" dirty="0" smtClean="0">
                <a:solidFill>
                  <a:schemeClr val="bg1"/>
                </a:solidFill>
                <a:latin typeface="方正喵呜体" panose="02010600010101010101" pitchFamily="2" charset="-122"/>
                <a:ea typeface="方正喵呜体" panose="02010600010101010101" pitchFamily="2" charset="-122"/>
              </a:rPr>
              <a:t>&lt; </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dirty="0" smtClean="0">
                <a:solidFill>
                  <a:schemeClr val="bg1"/>
                </a:solidFill>
                <a:latin typeface="方正喵呜体" panose="02010600010101010101" pitchFamily="2" charset="-122"/>
                <a:ea typeface="方正喵呜体" panose="02010600010101010101" pitchFamily="2" charset="-122"/>
                <a:sym typeface="Symbol" pitchFamily="18" charset="2"/>
              </a:rPr>
              <a:t></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zh-CN" altLang="en-US" sz="3000" dirty="0" smtClean="0">
                <a:solidFill>
                  <a:schemeClr val="bg1"/>
                </a:solidFill>
                <a:latin typeface="方正喵呜体" panose="02010600010101010101" pitchFamily="2" charset="-122"/>
                <a:ea typeface="方正喵呜体" panose="02010600010101010101" pitchFamily="2" charset="-122"/>
              </a:rPr>
              <a:t>都满足：</a:t>
            </a:r>
          </a:p>
          <a:p>
            <a:pPr marL="0" indent="0">
              <a:buClr>
                <a:schemeClr val="tx1"/>
              </a:buClr>
              <a:buSzPct val="50000"/>
              <a:buNone/>
            </a:pPr>
            <a:endParaRPr lang="en-US" altLang="zh-CN" sz="800" dirty="0" smtClean="0">
              <a:solidFill>
                <a:schemeClr val="bg1"/>
              </a:solidFill>
              <a:latin typeface="方正喵呜体" panose="02010600010101010101" pitchFamily="2" charset="-122"/>
              <a:ea typeface="方正喵呜体" panose="02010600010101010101" pitchFamily="2" charset="-122"/>
            </a:endParaRPr>
          </a:p>
          <a:p>
            <a:pPr marL="0" indent="0">
              <a:buClr>
                <a:schemeClr val="tx1"/>
              </a:buClr>
              <a:buSzPct val="50000"/>
              <a:buNone/>
            </a:pPr>
            <a:r>
              <a:rPr lang="zh-CN" altLang="en-US" sz="4400" dirty="0" smtClean="0">
                <a:solidFill>
                  <a:schemeClr val="bg1"/>
                </a:solidFill>
                <a:latin typeface="方正喵呜体" panose="02010600010101010101" pitchFamily="2" charset="-122"/>
                <a:ea typeface="方正喵呜体" panose="02010600010101010101" pitchFamily="2" charset="-122"/>
              </a:rPr>
              <a:t>（</a:t>
            </a:r>
            <a:r>
              <a:rPr lang="en-US" altLang="zh-CN" sz="4400" dirty="0" smtClean="0">
                <a:solidFill>
                  <a:schemeClr val="bg1"/>
                </a:solidFill>
                <a:latin typeface="方正喵呜体" panose="02010600010101010101" pitchFamily="2" charset="-122"/>
                <a:ea typeface="方正喵呜体" panose="02010600010101010101" pitchFamily="2" charset="-122"/>
              </a:rPr>
              <a:t>K</a:t>
            </a:r>
            <a:r>
              <a:rPr lang="en-US" altLang="zh-CN" sz="4400" baseline="-25000" dirty="0" smtClean="0">
                <a:solidFill>
                  <a:schemeClr val="bg1"/>
                </a:solidFill>
                <a:latin typeface="方正喵呜体" panose="02010600010101010101" pitchFamily="2" charset="-122"/>
                <a:ea typeface="方正喵呜体" panose="02010600010101010101" pitchFamily="2" charset="-122"/>
              </a:rPr>
              <a:t>i</a:t>
            </a:r>
            <a:r>
              <a:rPr lang="en-US" altLang="zh-CN" sz="4400" baseline="30000" dirty="0">
                <a:solidFill>
                  <a:schemeClr val="bg1"/>
                </a:solidFill>
                <a:latin typeface="方正喵呜体" panose="02010600010101010101" pitchFamily="2" charset="-122"/>
                <a:ea typeface="方正喵呜体" panose="02010600010101010101" pitchFamily="2" charset="-122"/>
              </a:rPr>
              <a:t>1</a:t>
            </a:r>
            <a:r>
              <a:rPr lang="en-US" altLang="zh-CN" sz="4400" dirty="0" smtClean="0">
                <a:solidFill>
                  <a:schemeClr val="bg1"/>
                </a:solidFill>
                <a:latin typeface="方正喵呜体" panose="02010600010101010101" pitchFamily="2" charset="-122"/>
                <a:ea typeface="方正喵呜体" panose="02010600010101010101" pitchFamily="2" charset="-122"/>
              </a:rPr>
              <a:t> </a:t>
            </a:r>
            <a:r>
              <a:rPr lang="en-US" altLang="zh-CN" sz="4400" dirty="0">
                <a:solidFill>
                  <a:schemeClr val="bg1"/>
                </a:solidFill>
                <a:latin typeface="方正喵呜体" panose="02010600010101010101" pitchFamily="2" charset="-122"/>
                <a:ea typeface="方正喵呜体" panose="02010600010101010101" pitchFamily="2" charset="-122"/>
              </a:rPr>
              <a:t>,</a:t>
            </a:r>
            <a:r>
              <a:rPr lang="en-US" altLang="zh-CN" sz="4400" dirty="0" smtClean="0">
                <a:solidFill>
                  <a:schemeClr val="bg1"/>
                </a:solidFill>
                <a:latin typeface="方正喵呜体" panose="02010600010101010101" pitchFamily="2" charset="-122"/>
                <a:ea typeface="方正喵呜体" panose="02010600010101010101" pitchFamily="2" charset="-122"/>
              </a:rPr>
              <a:t>K</a:t>
            </a:r>
            <a:r>
              <a:rPr lang="en-US" altLang="zh-CN" sz="4400" baseline="-25000" dirty="0" smtClean="0">
                <a:solidFill>
                  <a:schemeClr val="bg1"/>
                </a:solidFill>
                <a:latin typeface="方正喵呜体" panose="02010600010101010101" pitchFamily="2" charset="-122"/>
                <a:ea typeface="方正喵呜体" panose="02010600010101010101" pitchFamily="2" charset="-122"/>
              </a:rPr>
              <a:t>i</a:t>
            </a:r>
            <a:r>
              <a:rPr lang="en-US" altLang="zh-CN" sz="4400" baseline="30000" dirty="0">
                <a:solidFill>
                  <a:schemeClr val="bg1"/>
                </a:solidFill>
                <a:latin typeface="方正喵呜体" panose="02010600010101010101" pitchFamily="2" charset="-122"/>
                <a:ea typeface="方正喵呜体" panose="02010600010101010101" pitchFamily="2" charset="-122"/>
              </a:rPr>
              <a:t>2</a:t>
            </a:r>
            <a:r>
              <a:rPr lang="en-US" altLang="zh-CN" sz="4400" dirty="0" smtClean="0">
                <a:solidFill>
                  <a:schemeClr val="bg1"/>
                </a:solidFill>
                <a:latin typeface="方正喵呜体" panose="02010600010101010101" pitchFamily="2" charset="-122"/>
                <a:ea typeface="方正喵呜体" panose="02010600010101010101" pitchFamily="2" charset="-122"/>
              </a:rPr>
              <a:t> ,…,K</a:t>
            </a:r>
            <a:r>
              <a:rPr lang="en-US" altLang="zh-CN" sz="4400" baseline="-25000" dirty="0" smtClean="0">
                <a:solidFill>
                  <a:schemeClr val="bg1"/>
                </a:solidFill>
                <a:latin typeface="方正喵呜体" panose="02010600010101010101" pitchFamily="2" charset="-122"/>
                <a:ea typeface="方正喵呜体" panose="02010600010101010101" pitchFamily="2" charset="-122"/>
              </a:rPr>
              <a:t>i</a:t>
            </a:r>
            <a:r>
              <a:rPr lang="en-US" altLang="zh-CN" sz="4400" baseline="30000" dirty="0" smtClean="0">
                <a:solidFill>
                  <a:schemeClr val="bg1"/>
                </a:solidFill>
                <a:latin typeface="方正喵呜体" panose="02010600010101010101" pitchFamily="2" charset="-122"/>
                <a:ea typeface="方正喵呜体" panose="02010600010101010101" pitchFamily="2" charset="-122"/>
              </a:rPr>
              <a:t>d-1</a:t>
            </a:r>
            <a:r>
              <a:rPr lang="zh-CN" altLang="en-US" sz="4400" dirty="0">
                <a:solidFill>
                  <a:schemeClr val="bg1"/>
                </a:solidFill>
                <a:latin typeface="方正喵呜体" panose="02010600010101010101" pitchFamily="2" charset="-122"/>
                <a:ea typeface="方正喵呜体" panose="02010600010101010101" pitchFamily="2" charset="-122"/>
              </a:rPr>
              <a:t> </a:t>
            </a:r>
            <a:r>
              <a:rPr lang="en-US" altLang="zh-CN" sz="4400" dirty="0" smtClean="0">
                <a:solidFill>
                  <a:schemeClr val="bg1"/>
                </a:solidFill>
                <a:latin typeface="方正喵呜体" panose="02010600010101010101" pitchFamily="2" charset="-122"/>
                <a:ea typeface="方正喵呜体" panose="02010600010101010101" pitchFamily="2" charset="-122"/>
              </a:rPr>
              <a:t>)&lt;(</a:t>
            </a:r>
            <a:r>
              <a:rPr lang="en-US" altLang="zh-CN" sz="4400" dirty="0">
                <a:solidFill>
                  <a:schemeClr val="bg1"/>
                </a:solidFill>
                <a:latin typeface="方正喵呜体" panose="02010600010101010101" pitchFamily="2" charset="-122"/>
                <a:ea typeface="方正喵呜体" panose="02010600010101010101" pitchFamily="2" charset="-122"/>
              </a:rPr>
              <a:t>K</a:t>
            </a:r>
            <a:r>
              <a:rPr lang="en-US" altLang="zh-CN" sz="4400" baseline="-25000" dirty="0">
                <a:solidFill>
                  <a:schemeClr val="bg1"/>
                </a:solidFill>
                <a:latin typeface="方正喵呜体" panose="02010600010101010101" pitchFamily="2" charset="-122"/>
                <a:ea typeface="方正喵呜体" panose="02010600010101010101" pitchFamily="2" charset="-122"/>
              </a:rPr>
              <a:t>i</a:t>
            </a:r>
            <a:r>
              <a:rPr lang="en-US" altLang="zh-CN" sz="4400" baseline="30000" dirty="0">
                <a:solidFill>
                  <a:schemeClr val="bg1"/>
                </a:solidFill>
                <a:latin typeface="方正喵呜体" panose="02010600010101010101" pitchFamily="2" charset="-122"/>
                <a:ea typeface="方正喵呜体" panose="02010600010101010101" pitchFamily="2" charset="-122"/>
              </a:rPr>
              <a:t>1</a:t>
            </a:r>
            <a:r>
              <a:rPr lang="en-US" altLang="zh-CN" sz="4400" dirty="0">
                <a:solidFill>
                  <a:schemeClr val="bg1"/>
                </a:solidFill>
                <a:latin typeface="方正喵呜体" panose="02010600010101010101" pitchFamily="2" charset="-122"/>
                <a:ea typeface="方正喵呜体" panose="02010600010101010101" pitchFamily="2" charset="-122"/>
              </a:rPr>
              <a:t> ,K</a:t>
            </a:r>
            <a:r>
              <a:rPr lang="en-US" altLang="zh-CN" sz="4400" baseline="-25000" dirty="0">
                <a:solidFill>
                  <a:schemeClr val="bg1"/>
                </a:solidFill>
                <a:latin typeface="方正喵呜体" panose="02010600010101010101" pitchFamily="2" charset="-122"/>
                <a:ea typeface="方正喵呜体" panose="02010600010101010101" pitchFamily="2" charset="-122"/>
              </a:rPr>
              <a:t>i</a:t>
            </a:r>
            <a:r>
              <a:rPr lang="en-US" altLang="zh-CN" sz="4400" baseline="30000" dirty="0">
                <a:solidFill>
                  <a:schemeClr val="bg1"/>
                </a:solidFill>
                <a:latin typeface="方正喵呜体" panose="02010600010101010101" pitchFamily="2" charset="-122"/>
                <a:ea typeface="方正喵呜体" panose="02010600010101010101" pitchFamily="2" charset="-122"/>
              </a:rPr>
              <a:t>2</a:t>
            </a:r>
            <a:r>
              <a:rPr lang="en-US" altLang="zh-CN" sz="4400" dirty="0">
                <a:solidFill>
                  <a:schemeClr val="bg1"/>
                </a:solidFill>
                <a:latin typeface="方正喵呜体" panose="02010600010101010101" pitchFamily="2" charset="-122"/>
                <a:ea typeface="方正喵呜体" panose="02010600010101010101" pitchFamily="2" charset="-122"/>
              </a:rPr>
              <a:t> ,…,K</a:t>
            </a:r>
            <a:r>
              <a:rPr lang="en-US" altLang="zh-CN" sz="4400" baseline="-25000" dirty="0">
                <a:solidFill>
                  <a:schemeClr val="bg1"/>
                </a:solidFill>
                <a:latin typeface="方正喵呜体" panose="02010600010101010101" pitchFamily="2" charset="-122"/>
                <a:ea typeface="方正喵呜体" panose="02010600010101010101" pitchFamily="2" charset="-122"/>
              </a:rPr>
              <a:t>i</a:t>
            </a:r>
            <a:r>
              <a:rPr lang="en-US" altLang="zh-CN" sz="4400" baseline="30000" dirty="0">
                <a:solidFill>
                  <a:schemeClr val="bg1"/>
                </a:solidFill>
                <a:latin typeface="方正喵呜体" panose="02010600010101010101" pitchFamily="2" charset="-122"/>
                <a:ea typeface="方正喵呜体" panose="02010600010101010101" pitchFamily="2" charset="-122"/>
              </a:rPr>
              <a:t>d-1</a:t>
            </a:r>
            <a:r>
              <a:rPr lang="zh-CN" altLang="en-US" sz="4400" dirty="0">
                <a:solidFill>
                  <a:schemeClr val="bg1"/>
                </a:solidFill>
                <a:latin typeface="方正喵呜体" panose="02010600010101010101" pitchFamily="2" charset="-122"/>
                <a:ea typeface="方正喵呜体" panose="02010600010101010101" pitchFamily="2" charset="-122"/>
              </a:rPr>
              <a:t> </a:t>
            </a:r>
            <a:r>
              <a:rPr lang="en-US" altLang="zh-CN" sz="4400" dirty="0" smtClean="0">
                <a:solidFill>
                  <a:schemeClr val="bg1"/>
                </a:solidFill>
                <a:latin typeface="方正喵呜体" panose="02010600010101010101" pitchFamily="2" charset="-122"/>
                <a:ea typeface="方正喵呜体" panose="02010600010101010101" pitchFamily="2" charset="-122"/>
              </a:rPr>
              <a:t>)</a:t>
            </a:r>
            <a:endParaRPr lang="zh-CN" altLang="en-US" sz="4400" baseline="30000" dirty="0" smtClean="0">
              <a:solidFill>
                <a:schemeClr val="bg1"/>
              </a:solidFill>
              <a:latin typeface="方正喵呜体" panose="02010600010101010101" pitchFamily="2" charset="-122"/>
              <a:ea typeface="方正喵呜体" panose="02010600010101010101" pitchFamily="2" charset="-122"/>
            </a:endParaRPr>
          </a:p>
          <a:p>
            <a:pPr marL="0" indent="0">
              <a:buClr>
                <a:schemeClr val="tx1"/>
              </a:buClr>
              <a:buSzPct val="50000"/>
              <a:buNone/>
            </a:pPr>
            <a:endParaRPr lang="en-US" altLang="zh-CN" sz="800" dirty="0" smtClean="0">
              <a:solidFill>
                <a:schemeClr val="bg1"/>
              </a:solidFill>
              <a:latin typeface="方正喵呜体" panose="02010600010101010101" pitchFamily="2" charset="-122"/>
              <a:ea typeface="方正喵呜体" panose="02010600010101010101" pitchFamily="2" charset="-122"/>
            </a:endParaRPr>
          </a:p>
          <a:p>
            <a:pPr marL="0" indent="0">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则称序列对关键字 </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d-1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有序。其中，</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称为最高位关键字，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d-1 </a:t>
            </a:r>
            <a:r>
              <a:rPr lang="zh-CN" altLang="en-US" sz="3000" dirty="0" smtClean="0">
                <a:solidFill>
                  <a:schemeClr val="bg1"/>
                </a:solidFill>
                <a:latin typeface="方正喵呜体" panose="02010600010101010101" pitchFamily="2" charset="-122"/>
                <a:ea typeface="方正喵呜体" panose="02010600010101010101" pitchFamily="2" charset="-122"/>
              </a:rPr>
              <a:t>称为最低位关键字。</a:t>
            </a:r>
          </a:p>
          <a:p>
            <a:pPr marL="0" indent="0">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如果关键字是由多个数据项组成的数据项组，则依据它进行排序时就需要利用多关键字排序。</a:t>
            </a:r>
          </a:p>
          <a:p>
            <a:pPr marL="0" indent="0">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实现多关键字排序有两种常用的方法：</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marL="971550" lvl="1" indent="-514350">
              <a:lnSpc>
                <a:spcPct val="105000"/>
              </a:lnSpc>
              <a:spcBef>
                <a:spcPct val="15000"/>
              </a:spcBef>
              <a:buClr>
                <a:schemeClr val="bg1"/>
              </a:buClr>
              <a:buSzPct val="100000"/>
              <a:buFont typeface="+mj-lt"/>
              <a:buAutoNum type="arabicPeriod"/>
            </a:pPr>
            <a:r>
              <a:rPr lang="zh-CN" altLang="en-US" sz="2800" dirty="0" smtClean="0">
                <a:solidFill>
                  <a:schemeClr val="bg1"/>
                </a:solidFill>
                <a:latin typeface="方正喵呜体" panose="02010600010101010101" pitchFamily="2" charset="-122"/>
                <a:ea typeface="方正喵呜体" panose="02010600010101010101" pitchFamily="2" charset="-122"/>
              </a:rPr>
              <a:t>最高位优先</a:t>
            </a:r>
            <a:r>
              <a:rPr lang="en-US" altLang="zh-CN" sz="2800" dirty="0" smtClean="0">
                <a:solidFill>
                  <a:schemeClr val="bg1"/>
                </a:solidFill>
                <a:latin typeface="方正喵呜体" panose="02010600010101010101" pitchFamily="2" charset="-122"/>
                <a:ea typeface="方正喵呜体" panose="02010600010101010101" pitchFamily="2" charset="-122"/>
              </a:rPr>
              <a:t>MSD (Most Significant Digit first )</a:t>
            </a:r>
          </a:p>
          <a:p>
            <a:pPr marL="971550" lvl="1" indent="-514350">
              <a:lnSpc>
                <a:spcPct val="105000"/>
              </a:lnSpc>
              <a:spcBef>
                <a:spcPct val="15000"/>
              </a:spcBef>
              <a:buClr>
                <a:schemeClr val="bg1"/>
              </a:buClr>
              <a:buSzPct val="100000"/>
              <a:buFont typeface="+mj-lt"/>
              <a:buAutoNum type="arabicPeriod"/>
            </a:pPr>
            <a:r>
              <a:rPr lang="zh-CN" altLang="en-US" sz="2800" dirty="0" smtClean="0">
                <a:solidFill>
                  <a:schemeClr val="bg1"/>
                </a:solidFill>
                <a:latin typeface="方正喵呜体" panose="02010600010101010101" pitchFamily="2" charset="-122"/>
                <a:ea typeface="方正喵呜体" panose="02010600010101010101" pitchFamily="2" charset="-122"/>
              </a:rPr>
              <a:t>最低位优先</a:t>
            </a:r>
            <a:r>
              <a:rPr lang="en-US" altLang="zh-CN" sz="2800" dirty="0" smtClean="0">
                <a:solidFill>
                  <a:schemeClr val="bg1"/>
                </a:solidFill>
                <a:latin typeface="方正喵呜体" panose="02010600010101010101" pitchFamily="2" charset="-122"/>
                <a:ea typeface="方正喵呜体" panose="02010600010101010101" pitchFamily="2" charset="-122"/>
              </a:rPr>
              <a:t>LSD (Least Significant Digit first)</a:t>
            </a:r>
          </a:p>
        </p:txBody>
      </p:sp>
    </p:spTree>
    <p:extLst>
      <p:ext uri="{BB962C8B-B14F-4D97-AF65-F5344CB8AC3E}">
        <p14:creationId xmlns:p14="http://schemas.microsoft.com/office/powerpoint/2010/main" val="175981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507960"/>
            <a:ext cx="8382000" cy="6088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5000"/>
              </a:lnSpc>
              <a:spcBef>
                <a:spcPct val="15000"/>
              </a:spcBef>
              <a:buClr>
                <a:schemeClr val="tx1"/>
              </a:buClr>
              <a:buSzPct val="50000"/>
            </a:pPr>
            <a:r>
              <a:rPr lang="zh-CN" altLang="en-US" sz="3600" dirty="0" smtClean="0">
                <a:solidFill>
                  <a:schemeClr val="bg1"/>
                </a:solidFill>
                <a:latin typeface="方正喵呜体" panose="02010600010101010101" pitchFamily="2" charset="-122"/>
                <a:ea typeface="方正喵呜体" panose="02010600010101010101" pitchFamily="2" charset="-122"/>
              </a:rPr>
              <a:t>最高位优先法（</a:t>
            </a:r>
            <a:r>
              <a:rPr lang="en-US" altLang="zh-CN" sz="3600" dirty="0" smtClean="0">
                <a:solidFill>
                  <a:schemeClr val="bg1"/>
                </a:solidFill>
                <a:latin typeface="方正喵呜体" panose="02010600010101010101" pitchFamily="2" charset="-122"/>
                <a:ea typeface="方正喵呜体" panose="02010600010101010101" pitchFamily="2" charset="-122"/>
              </a:rPr>
              <a:t>MSD</a:t>
            </a:r>
            <a:r>
              <a:rPr lang="zh-CN" altLang="en-US" sz="3600" dirty="0" smtClean="0">
                <a:solidFill>
                  <a:schemeClr val="bg1"/>
                </a:solidFill>
                <a:latin typeface="方正喵呜体" panose="02010600010101010101" pitchFamily="2" charset="-122"/>
                <a:ea typeface="方正喵呜体" panose="02010600010101010101" pitchFamily="2" charset="-122"/>
              </a:rPr>
              <a:t>）</a:t>
            </a:r>
            <a:endParaRPr lang="en-US" altLang="zh-CN" sz="3600" dirty="0" smtClean="0">
              <a:solidFill>
                <a:schemeClr val="bg1"/>
              </a:solidFill>
              <a:latin typeface="方正喵呜体" panose="02010600010101010101" pitchFamily="2" charset="-122"/>
              <a:ea typeface="方正喵呜体" panose="02010600010101010101" pitchFamily="2" charset="-122"/>
            </a:endParaRPr>
          </a:p>
          <a:p>
            <a:pPr>
              <a:lnSpc>
                <a:spcPct val="105000"/>
              </a:lnSpc>
              <a:spcBef>
                <a:spcPct val="15000"/>
              </a:spcBef>
              <a:buClr>
                <a:schemeClr val="tx1"/>
              </a:buClr>
              <a:buSzPct val="50000"/>
            </a:pPr>
            <a:endParaRPr lang="zh-CN" altLang="en-US" sz="800" dirty="0" smtClean="0">
              <a:solidFill>
                <a:schemeClr val="bg1"/>
              </a:solidFill>
              <a:latin typeface="方正喵呜体" panose="02010600010101010101" pitchFamily="2" charset="-122"/>
              <a:ea typeface="方正喵呜体" panose="02010600010101010101" pitchFamily="2" charset="-122"/>
            </a:endParaRP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先根据最高位关键字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zh-CN" altLang="en-US" sz="3000" dirty="0" smtClean="0">
                <a:solidFill>
                  <a:schemeClr val="bg1"/>
                </a:solidFill>
                <a:latin typeface="方正喵呜体" panose="02010600010101010101" pitchFamily="2" charset="-122"/>
                <a:ea typeface="方正喵呜体" panose="02010600010101010101" pitchFamily="2" charset="-122"/>
              </a:rPr>
              <a:t>排序</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得到若干元素组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元素组中各元素都有相同关键字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zh-CN" altLang="en-US" sz="3000" dirty="0" smtClean="0">
                <a:solidFill>
                  <a:schemeClr val="bg1"/>
                </a:solidFill>
                <a:latin typeface="方正喵呜体" panose="02010600010101010101" pitchFamily="2" charset="-122"/>
                <a:ea typeface="方正喵呜体" panose="02010600010101010101" pitchFamily="2" charset="-122"/>
              </a:rPr>
              <a:t>。</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再分别对每组中元素根据关键字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进行排序</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按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 </a:t>
            </a:r>
            <a:r>
              <a:rPr lang="zh-CN" altLang="en-US" sz="3000" dirty="0" smtClean="0">
                <a:solidFill>
                  <a:schemeClr val="bg1"/>
                </a:solidFill>
                <a:latin typeface="方正喵呜体" panose="02010600010101010101" pitchFamily="2" charset="-122"/>
                <a:ea typeface="方正喵呜体" panose="02010600010101010101" pitchFamily="2" charset="-122"/>
              </a:rPr>
              <a:t>值的不同</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再分成若干个更小的子组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每个子组中的元素具有相同的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zh-CN" altLang="en-US" sz="3000" dirty="0" smtClean="0">
                <a:solidFill>
                  <a:schemeClr val="bg1"/>
                </a:solidFill>
                <a:latin typeface="方正喵呜体" panose="02010600010101010101" pitchFamily="2" charset="-122"/>
                <a:ea typeface="方正喵呜体" panose="02010600010101010101" pitchFamily="2" charset="-122"/>
              </a:rPr>
              <a:t>和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a:t>
            </a:r>
            <a:r>
              <a:rPr lang="zh-CN" altLang="en-US" sz="3000" dirty="0" smtClean="0">
                <a:solidFill>
                  <a:schemeClr val="bg1"/>
                </a:solidFill>
                <a:latin typeface="方正喵呜体" panose="02010600010101010101" pitchFamily="2" charset="-122"/>
                <a:ea typeface="方正喵呜体" panose="02010600010101010101" pitchFamily="2" charset="-122"/>
              </a:rPr>
              <a:t>值。</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依此重复</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直到对关键字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d-1</a:t>
            </a:r>
            <a:r>
              <a:rPr lang="zh-CN" altLang="en-US" sz="3000" dirty="0" smtClean="0">
                <a:solidFill>
                  <a:schemeClr val="bg1"/>
                </a:solidFill>
                <a:latin typeface="方正喵呜体" panose="02010600010101010101" pitchFamily="2" charset="-122"/>
                <a:ea typeface="方正喵呜体" panose="02010600010101010101" pitchFamily="2" charset="-122"/>
              </a:rPr>
              <a:t>完成排序为止。</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最后</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把所有子组中的元素依次连接起来，就得到一个有序的元素序列。</a:t>
            </a:r>
            <a:endParaRPr lang="en-US" altLang="zh-CN" sz="3000" dirty="0" smtClean="0">
              <a:solidFill>
                <a:schemeClr val="bg1"/>
              </a:solidFill>
              <a:latin typeface="方正喵呜体" panose="02010600010101010101" pitchFamily="2" charset="-122"/>
              <a:ea typeface="方正喵呜体" panose="02010600010101010101" pitchFamily="2" charset="-122"/>
            </a:endParaRP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通常是一个递归的过程。</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75553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507960"/>
            <a:ext cx="8382000" cy="60881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ct val="15000"/>
              </a:spcBef>
              <a:buClr>
                <a:schemeClr val="tx1"/>
              </a:buClr>
              <a:buSzPct val="50000"/>
              <a:buNone/>
            </a:pPr>
            <a:r>
              <a:rPr lang="zh-CN" altLang="en-US" sz="4000" dirty="0" smtClean="0">
                <a:solidFill>
                  <a:schemeClr val="bg1"/>
                </a:solidFill>
                <a:latin typeface="方正喵呜体" panose="02010600010101010101" pitchFamily="2" charset="-122"/>
                <a:ea typeface="方正喵呜体" panose="02010600010101010101" pitchFamily="2" charset="-122"/>
              </a:rPr>
              <a:t>最低位优先法（</a:t>
            </a:r>
            <a:r>
              <a:rPr lang="en-US" altLang="zh-CN" sz="4000" dirty="0" smtClean="0">
                <a:solidFill>
                  <a:schemeClr val="bg1"/>
                </a:solidFill>
                <a:latin typeface="方正喵呜体" panose="02010600010101010101" pitchFamily="2" charset="-122"/>
                <a:ea typeface="方正喵呜体" panose="02010600010101010101" pitchFamily="2" charset="-122"/>
              </a:rPr>
              <a:t>LSD</a:t>
            </a:r>
            <a:r>
              <a:rPr lang="zh-CN" altLang="en-US" sz="4000" dirty="0" smtClean="0">
                <a:solidFill>
                  <a:schemeClr val="bg1"/>
                </a:solidFill>
                <a:latin typeface="方正喵呜体" panose="02010600010101010101" pitchFamily="2" charset="-122"/>
                <a:ea typeface="方正喵呜体" panose="02010600010101010101" pitchFamily="2" charset="-122"/>
              </a:rPr>
              <a:t>）</a:t>
            </a:r>
            <a:endParaRPr lang="en-US" altLang="zh-CN" sz="4000" dirty="0" smtClean="0">
              <a:solidFill>
                <a:schemeClr val="bg1"/>
              </a:solidFill>
              <a:latin typeface="方正喵呜体" panose="02010600010101010101" pitchFamily="2" charset="-122"/>
              <a:ea typeface="方正喵呜体" panose="02010600010101010101" pitchFamily="2" charset="-122"/>
            </a:endParaRPr>
          </a:p>
          <a:p>
            <a:pPr marL="0" indent="0" algn="ctr">
              <a:lnSpc>
                <a:spcPct val="105000"/>
              </a:lnSpc>
              <a:spcBef>
                <a:spcPct val="15000"/>
              </a:spcBef>
              <a:buClr>
                <a:schemeClr val="tx1"/>
              </a:buClr>
              <a:buSzPct val="50000"/>
              <a:buNone/>
            </a:pPr>
            <a:endParaRPr lang="zh-CN" altLang="en-US" sz="3000" dirty="0" smtClean="0">
              <a:solidFill>
                <a:schemeClr val="bg1"/>
              </a:solidFill>
              <a:latin typeface="方正喵呜体" panose="02010600010101010101" pitchFamily="2" charset="-122"/>
              <a:ea typeface="方正喵呜体" panose="02010600010101010101" pitchFamily="2" charset="-122"/>
            </a:endParaRP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首先依据最低位关键字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d-1</a:t>
            </a:r>
            <a:r>
              <a:rPr lang="zh-CN" altLang="en-US" sz="3000" dirty="0" smtClean="0">
                <a:solidFill>
                  <a:schemeClr val="bg1"/>
                </a:solidFill>
                <a:latin typeface="方正喵呜体" panose="02010600010101010101" pitchFamily="2" charset="-122"/>
                <a:ea typeface="方正喵呜体" panose="02010600010101010101" pitchFamily="2" charset="-122"/>
              </a:rPr>
              <a:t>对所有元素进行一趟排序。</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再依据次低位关键字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d</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-2</a:t>
            </a:r>
            <a:r>
              <a:rPr lang="zh-CN" altLang="en-US" sz="3000" dirty="0" smtClean="0">
                <a:solidFill>
                  <a:schemeClr val="bg1"/>
                </a:solidFill>
                <a:latin typeface="方正喵呜体" panose="02010600010101010101" pitchFamily="2" charset="-122"/>
                <a:ea typeface="方正喵呜体" panose="02010600010101010101" pitchFamily="2" charset="-122"/>
              </a:rPr>
              <a:t>对上一趟排序的结果再排序。</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依次重复，直到依据关键字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zh-CN" altLang="en-US" sz="3000" dirty="0" smtClean="0">
                <a:solidFill>
                  <a:schemeClr val="bg1"/>
                </a:solidFill>
                <a:latin typeface="方正喵呜体" panose="02010600010101010101" pitchFamily="2" charset="-122"/>
                <a:ea typeface="方正喵呜体" panose="02010600010101010101" pitchFamily="2" charset="-122"/>
              </a:rPr>
              <a:t>最后一趟排序完成。</a:t>
            </a:r>
          </a:p>
          <a:p>
            <a:pPr marL="457200" lvl="1" indent="0">
              <a:lnSpc>
                <a:spcPct val="105000"/>
              </a:lnSpc>
              <a:spcBef>
                <a:spcPct val="15000"/>
              </a:spcBef>
              <a:buClr>
                <a:schemeClr val="tx1"/>
              </a:buClr>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使用这种排序方法对每一个关键字进行排序时，不需要再分组，而是整个元素组都参加排序。</a:t>
            </a:r>
            <a:endParaRPr lang="en-US" altLang="zh-CN" sz="3000" dirty="0" smtClean="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3594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txBox="1">
            <a:spLocks noChangeArrowheads="1"/>
          </p:cNvSpPr>
          <p:nvPr/>
        </p:nvSpPr>
        <p:spPr>
          <a:xfrm>
            <a:off x="436507" y="612107"/>
            <a:ext cx="8229600" cy="955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4000" dirty="0" smtClean="0">
                <a:solidFill>
                  <a:schemeClr val="bg1"/>
                </a:solidFill>
                <a:latin typeface="方正喵呜体" panose="02010600010101010101" pitchFamily="2" charset="-122"/>
                <a:ea typeface="方正喵呜体" panose="02010600010101010101" pitchFamily="2" charset="-122"/>
              </a:rPr>
              <a:t>链式基数</a:t>
            </a:r>
            <a:r>
              <a:rPr kumimoji="1" lang="zh-CN" altLang="en-US" sz="4000" dirty="0" smtClean="0">
                <a:solidFill>
                  <a:schemeClr val="bg1"/>
                </a:solidFill>
                <a:latin typeface="方正喵呜体" panose="02010600010101010101" pitchFamily="2" charset="-122"/>
                <a:ea typeface="方正喵呜体" panose="02010600010101010101" pitchFamily="2" charset="-122"/>
              </a:rPr>
              <a:t>排序</a:t>
            </a:r>
            <a:endParaRPr kumimoji="1" lang="zh-CN" altLang="en-US" sz="4000" dirty="0">
              <a:solidFill>
                <a:schemeClr val="bg1"/>
              </a:solidFill>
              <a:latin typeface="方正喵呜体" panose="02010600010101010101" pitchFamily="2" charset="-122"/>
              <a:ea typeface="方正喵呜体" panose="02010600010101010101" pitchFamily="2" charset="-122"/>
            </a:endParaRPr>
          </a:p>
        </p:txBody>
      </p:sp>
      <p:sp>
        <p:nvSpPr>
          <p:cNvPr id="3" name="Rectangle 9"/>
          <p:cNvSpPr txBox="1">
            <a:spLocks noChangeArrowheads="1"/>
          </p:cNvSpPr>
          <p:nvPr/>
        </p:nvSpPr>
        <p:spPr>
          <a:xfrm>
            <a:off x="482544" y="1567782"/>
            <a:ext cx="8183563" cy="3708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5000"/>
              </a:lnSpc>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可以将需要排序的关键字的每一个分量    </a:t>
            </a:r>
            <a:r>
              <a:rPr lang="en-US" altLang="zh-CN" sz="3000" dirty="0" smtClean="0">
                <a:solidFill>
                  <a:schemeClr val="bg1"/>
                </a:solidFill>
                <a:latin typeface="方正喵呜体" panose="02010600010101010101" pitchFamily="2" charset="-122"/>
                <a:ea typeface="方正喵呜体" panose="02010600010101010101" pitchFamily="2" charset="-122"/>
              </a:rPr>
              <a:t>(0</a:t>
            </a:r>
            <a:r>
              <a:rPr lang="en-US" altLang="zh-CN" sz="3000"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en-US" altLang="zh-CN" sz="3000" dirty="0" smtClean="0">
                <a:solidFill>
                  <a:schemeClr val="bg1"/>
                </a:solidFill>
                <a:latin typeface="方正喵呜体" panose="02010600010101010101" pitchFamily="2" charset="-122"/>
                <a:ea typeface="方正喵呜体" panose="02010600010101010101" pitchFamily="2" charset="-122"/>
              </a:rPr>
              <a:t>j≤d-1) </a:t>
            </a:r>
            <a:r>
              <a:rPr lang="zh-CN" altLang="en-US" sz="3000" dirty="0" smtClean="0">
                <a:solidFill>
                  <a:schemeClr val="bg1"/>
                </a:solidFill>
                <a:latin typeface="方正喵呜体" panose="02010600010101010101" pitchFamily="2" charset="-122"/>
                <a:ea typeface="方正喵呜体" panose="02010600010101010101" pitchFamily="2" charset="-122"/>
              </a:rPr>
              <a:t>也可看成是一个关键字。</a:t>
            </a:r>
          </a:p>
          <a:p>
            <a:pPr marL="0" indent="0" algn="just">
              <a:lnSpc>
                <a:spcPct val="105000"/>
              </a:lnSpc>
              <a:buSzPct val="50000"/>
              <a:buNone/>
            </a:pPr>
            <a:r>
              <a:rPr lang="zh-CN" altLang="en-US" sz="3000" dirty="0" smtClean="0">
                <a:solidFill>
                  <a:schemeClr val="bg1"/>
                </a:solidFill>
                <a:latin typeface="方正喵呜体" panose="02010600010101010101" pitchFamily="2" charset="-122"/>
                <a:ea typeface="方正喵呜体" panose="02010600010101010101" pitchFamily="2" charset="-122"/>
              </a:rPr>
              <a:t>每一个分量有</a:t>
            </a:r>
            <a:r>
              <a:rPr lang="en-US" altLang="zh-CN" sz="3000"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种取值</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称</a:t>
            </a:r>
            <a:r>
              <a:rPr lang="en-US" altLang="zh-CN"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为基数。例如，关键字</a:t>
            </a:r>
            <a:r>
              <a:rPr lang="en-US" altLang="zh-CN" sz="3000" dirty="0" smtClean="0">
                <a:solidFill>
                  <a:schemeClr val="bg1"/>
                </a:solidFill>
                <a:latin typeface="方正喵呜体" panose="02010600010101010101" pitchFamily="2" charset="-122"/>
                <a:ea typeface="方正喵呜体" panose="02010600010101010101" pitchFamily="2" charset="-122"/>
              </a:rPr>
              <a:t>984</a:t>
            </a:r>
            <a:r>
              <a:rPr lang="zh-CN" altLang="en-US" sz="3000" dirty="0" smtClean="0">
                <a:solidFill>
                  <a:schemeClr val="bg1"/>
                </a:solidFill>
                <a:latin typeface="方正喵呜体" panose="02010600010101010101" pitchFamily="2" charset="-122"/>
                <a:ea typeface="方正喵呜体" panose="02010600010101010101" pitchFamily="2" charset="-122"/>
              </a:rPr>
              <a:t>可以看成是一个</a:t>
            </a:r>
            <a:r>
              <a:rPr lang="en-US" altLang="zh-CN" sz="3000" dirty="0" smtClean="0">
                <a:solidFill>
                  <a:schemeClr val="bg1"/>
                </a:solidFill>
                <a:latin typeface="方正喵呜体" panose="02010600010101010101" pitchFamily="2" charset="-122"/>
                <a:ea typeface="方正喵呜体" panose="02010600010101010101" pitchFamily="2" charset="-122"/>
              </a:rPr>
              <a:t>3</a:t>
            </a:r>
            <a:r>
              <a:rPr lang="zh-CN" altLang="en-US" sz="3000" dirty="0" smtClean="0">
                <a:solidFill>
                  <a:schemeClr val="bg1"/>
                </a:solidFill>
                <a:latin typeface="方正喵呜体" panose="02010600010101010101" pitchFamily="2" charset="-122"/>
                <a:ea typeface="方正喵呜体" panose="02010600010101010101" pitchFamily="2" charset="-122"/>
              </a:rPr>
              <a:t>元组</a:t>
            </a:r>
            <a:r>
              <a:rPr lang="en-US" altLang="zh-CN" sz="3000" dirty="0" smtClean="0">
                <a:solidFill>
                  <a:schemeClr val="bg1"/>
                </a:solidFill>
                <a:latin typeface="方正喵呜体" panose="02010600010101010101" pitchFamily="2" charset="-122"/>
                <a:ea typeface="方正喵呜体" panose="02010600010101010101" pitchFamily="2" charset="-122"/>
              </a:rPr>
              <a:t>(9, 8, 4), </a:t>
            </a:r>
            <a:r>
              <a:rPr lang="zh-CN" altLang="en-US" sz="3000" dirty="0" smtClean="0">
                <a:solidFill>
                  <a:schemeClr val="bg1"/>
                </a:solidFill>
                <a:latin typeface="方正喵呜体" panose="02010600010101010101" pitchFamily="2" charset="-122"/>
                <a:ea typeface="方正喵呜体" panose="02010600010101010101" pitchFamily="2" charset="-122"/>
              </a:rPr>
              <a:t>每一位有 </a:t>
            </a:r>
            <a:r>
              <a:rPr lang="en-US" altLang="zh-CN" sz="3000" dirty="0" smtClean="0">
                <a:solidFill>
                  <a:schemeClr val="bg1"/>
                </a:solidFill>
                <a:latin typeface="方正喵呜体" panose="02010600010101010101" pitchFamily="2" charset="-122"/>
                <a:ea typeface="方正喵呜体" panose="02010600010101010101" pitchFamily="2" charset="-122"/>
              </a:rPr>
              <a:t>0, 1, …, 9 </a:t>
            </a:r>
            <a:r>
              <a:rPr lang="zh-CN" altLang="en-US" sz="3000" dirty="0" smtClean="0">
                <a:solidFill>
                  <a:schemeClr val="bg1"/>
                </a:solidFill>
                <a:latin typeface="方正喵呜体" panose="02010600010101010101" pitchFamily="2" charset="-122"/>
                <a:ea typeface="方正喵呜体" panose="02010600010101010101" pitchFamily="2" charset="-122"/>
              </a:rPr>
              <a:t>等</a:t>
            </a:r>
            <a:r>
              <a:rPr lang="en-US" altLang="zh-CN" sz="3000" dirty="0" smtClean="0">
                <a:solidFill>
                  <a:schemeClr val="bg1"/>
                </a:solidFill>
                <a:latin typeface="方正喵呜体" panose="02010600010101010101" pitchFamily="2" charset="-122"/>
                <a:ea typeface="方正喵呜体" panose="02010600010101010101" pitchFamily="2" charset="-122"/>
              </a:rPr>
              <a:t>10</a:t>
            </a:r>
            <a:r>
              <a:rPr lang="zh-CN" altLang="en-US" sz="3000" dirty="0" smtClean="0">
                <a:solidFill>
                  <a:schemeClr val="bg1"/>
                </a:solidFill>
                <a:latin typeface="方正喵呜体" panose="02010600010101010101" pitchFamily="2" charset="-122"/>
                <a:ea typeface="方正喵呜体" panose="02010600010101010101" pitchFamily="2" charset="-122"/>
              </a:rPr>
              <a:t>种取值，基数</a:t>
            </a:r>
            <a:r>
              <a:rPr lang="en-US" altLang="zh-CN" dirty="0" smtClean="0">
                <a:solidFill>
                  <a:schemeClr val="bg1"/>
                </a:solidFill>
                <a:latin typeface="方正喵呜体" panose="02010600010101010101" pitchFamily="2" charset="-122"/>
                <a:ea typeface="方正喵呜体" panose="02010600010101010101" pitchFamily="2" charset="-122"/>
              </a:rPr>
              <a:t>r </a:t>
            </a:r>
            <a:r>
              <a:rPr lang="en-US" altLang="zh-CN" sz="3000" dirty="0" smtClean="0">
                <a:solidFill>
                  <a:schemeClr val="bg1"/>
                </a:solidFill>
                <a:latin typeface="方正喵呜体" panose="02010600010101010101" pitchFamily="2" charset="-122"/>
                <a:ea typeface="方正喵呜体" panose="02010600010101010101" pitchFamily="2" charset="-122"/>
              </a:rPr>
              <a:t>= 10</a:t>
            </a:r>
            <a:r>
              <a:rPr lang="zh-CN" altLang="en-US" dirty="0" smtClean="0">
                <a:solidFill>
                  <a:schemeClr val="bg1"/>
                </a:solidFill>
                <a:latin typeface="方正喵呜体" panose="02010600010101010101" pitchFamily="2" charset="-122"/>
                <a:ea typeface="方正喵呜体" panose="02010600010101010101" pitchFamily="2" charset="-122"/>
              </a:rPr>
              <a:t>。关键字‘</a:t>
            </a:r>
            <a:r>
              <a:rPr lang="en-US" altLang="zh-CN" dirty="0" smtClean="0">
                <a:solidFill>
                  <a:schemeClr val="bg1"/>
                </a:solidFill>
                <a:latin typeface="方正喵呜体" panose="02010600010101010101" pitchFamily="2" charset="-122"/>
                <a:ea typeface="方正喵呜体" panose="02010600010101010101" pitchFamily="2" charset="-122"/>
              </a:rPr>
              <a:t>data’</a:t>
            </a:r>
            <a:r>
              <a:rPr lang="zh-CN" altLang="en-US" dirty="0" smtClean="0">
                <a:solidFill>
                  <a:schemeClr val="bg1"/>
                </a:solidFill>
                <a:latin typeface="方正喵呜体" panose="02010600010101010101" pitchFamily="2" charset="-122"/>
                <a:ea typeface="方正喵呜体" panose="02010600010101010101" pitchFamily="2" charset="-122"/>
              </a:rPr>
              <a:t>可以看成是一个</a:t>
            </a:r>
            <a:r>
              <a:rPr lang="en-US" altLang="zh-CN" dirty="0" smtClean="0">
                <a:solidFill>
                  <a:schemeClr val="bg1"/>
                </a:solidFill>
                <a:latin typeface="方正喵呜体" panose="02010600010101010101" pitchFamily="2" charset="-122"/>
                <a:ea typeface="方正喵呜体" panose="02010600010101010101" pitchFamily="2" charset="-122"/>
              </a:rPr>
              <a:t>4</a:t>
            </a:r>
            <a:r>
              <a:rPr lang="zh-CN" altLang="en-US" dirty="0" smtClean="0">
                <a:solidFill>
                  <a:schemeClr val="bg1"/>
                </a:solidFill>
                <a:latin typeface="方正喵呜体" panose="02010600010101010101" pitchFamily="2" charset="-122"/>
                <a:ea typeface="方正喵呜体" panose="02010600010101010101" pitchFamily="2" charset="-122"/>
              </a:rPr>
              <a:t>元组</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d,a,t,a</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每一位有</a:t>
            </a:r>
            <a:r>
              <a:rPr lang="en-US" altLang="zh-CN" dirty="0" smtClean="0">
                <a:solidFill>
                  <a:schemeClr val="bg1"/>
                </a:solidFill>
                <a:latin typeface="方正喵呜体" panose="02010600010101010101" pitchFamily="2" charset="-122"/>
                <a:ea typeface="方正喵呜体" panose="02010600010101010101" pitchFamily="2" charset="-122"/>
              </a:rPr>
              <a:t>26</a:t>
            </a:r>
            <a:r>
              <a:rPr lang="zh-CN" altLang="en-US" dirty="0" smtClean="0">
                <a:solidFill>
                  <a:schemeClr val="bg1"/>
                </a:solidFill>
                <a:latin typeface="方正喵呜体" panose="02010600010101010101" pitchFamily="2" charset="-122"/>
                <a:ea typeface="方正喵呜体" panose="02010600010101010101" pitchFamily="2" charset="-122"/>
              </a:rPr>
              <a:t>种取值，</a:t>
            </a:r>
            <a:r>
              <a:rPr lang="en-US" altLang="zh-CN" dirty="0" smtClean="0">
                <a:solidFill>
                  <a:schemeClr val="bg1"/>
                </a:solidFill>
                <a:latin typeface="方正喵呜体" panose="02010600010101010101" pitchFamily="2" charset="-122"/>
                <a:ea typeface="方正喵呜体" panose="02010600010101010101" pitchFamily="2" charset="-122"/>
              </a:rPr>
              <a:t> r = 26</a:t>
            </a:r>
            <a:r>
              <a:rPr lang="zh-CN" altLang="en-US" dirty="0" smtClean="0">
                <a:solidFill>
                  <a:schemeClr val="bg1"/>
                </a:solidFill>
                <a:latin typeface="方正喵呜体" panose="02010600010101010101" pitchFamily="2" charset="-122"/>
                <a:ea typeface="方正喵呜体" panose="02010600010101010101" pitchFamily="2" charset="-122"/>
              </a:rPr>
              <a:t>。</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2523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5968" y="715464"/>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指定位置插入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insert</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泪滴形 2"/>
          <p:cNvSpPr/>
          <p:nvPr/>
        </p:nvSpPr>
        <p:spPr>
          <a:xfrm>
            <a:off x="1549805" y="3137347"/>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A</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4" name="泪滴形 3"/>
          <p:cNvSpPr/>
          <p:nvPr/>
        </p:nvSpPr>
        <p:spPr>
          <a:xfrm>
            <a:off x="2262956" y="31373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B</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5" name="泪滴形 4"/>
          <p:cNvSpPr/>
          <p:nvPr/>
        </p:nvSpPr>
        <p:spPr>
          <a:xfrm>
            <a:off x="2965520" y="31373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D</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6" name="泪滴形 5"/>
          <p:cNvSpPr/>
          <p:nvPr/>
        </p:nvSpPr>
        <p:spPr>
          <a:xfrm>
            <a:off x="3678671" y="31373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E</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7" name="泪滴形 6"/>
          <p:cNvSpPr/>
          <p:nvPr/>
        </p:nvSpPr>
        <p:spPr>
          <a:xfrm>
            <a:off x="4412186" y="31373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G</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8" name="泪滴形 7"/>
          <p:cNvSpPr/>
          <p:nvPr/>
        </p:nvSpPr>
        <p:spPr>
          <a:xfrm>
            <a:off x="5125337" y="31373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H</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9" name="泪滴形 8"/>
          <p:cNvSpPr/>
          <p:nvPr/>
        </p:nvSpPr>
        <p:spPr>
          <a:xfrm>
            <a:off x="2965520" y="2138959"/>
            <a:ext cx="526687" cy="520491"/>
          </a:xfrm>
          <a:prstGeom prst="teardrop">
            <a:avLst/>
          </a:prstGeom>
          <a:solidFill>
            <a:srgbClr val="5CB305"/>
          </a:solidFill>
          <a:ln w="57150">
            <a:solidFill>
              <a:srgbClr val="5CB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C</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10" name="矩形 9"/>
          <p:cNvSpPr/>
          <p:nvPr/>
        </p:nvSpPr>
        <p:spPr>
          <a:xfrm>
            <a:off x="1456168" y="29827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169319" y="29827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882470" y="29827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595621" y="29827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08772" y="29827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021923" y="29827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35074" y="2982718"/>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448225" y="2982718"/>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泪滴形 25"/>
          <p:cNvSpPr/>
          <p:nvPr/>
        </p:nvSpPr>
        <p:spPr>
          <a:xfrm>
            <a:off x="5125337" y="2138959"/>
            <a:ext cx="526687" cy="520491"/>
          </a:xfrm>
          <a:prstGeom prst="teardrop">
            <a:avLst/>
          </a:prstGeom>
          <a:solidFill>
            <a:srgbClr val="5CB305"/>
          </a:solidFill>
          <a:ln w="57150">
            <a:solidFill>
              <a:srgbClr val="5CB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F</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11" name="文本框 10"/>
          <p:cNvSpPr txBox="1"/>
          <p:nvPr/>
        </p:nvSpPr>
        <p:spPr>
          <a:xfrm>
            <a:off x="757646" y="4606834"/>
            <a:ext cx="7677694" cy="830997"/>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假设顺序表中有</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个元素，则</a:t>
            </a:r>
            <a:r>
              <a:rPr lang="en-US" altLang="zh-CN" sz="2400" b="1" dirty="0" smtClean="0">
                <a:solidFill>
                  <a:srgbClr val="2959F3"/>
                </a:solidFill>
                <a:latin typeface="方正喵呜体" panose="02010600010101010101" pitchFamily="2" charset="-122"/>
                <a:ea typeface="方正喵呜体" panose="02010600010101010101" pitchFamily="2" charset="-122"/>
              </a:rPr>
              <a:t>insert</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400" b="1" dirty="0" smtClean="0">
                <a:solidFill>
                  <a:srgbClr val="00B050"/>
                </a:solidFill>
                <a:latin typeface="方正喵呜体" panose="02010600010101010101" pitchFamily="2" charset="-122"/>
                <a:ea typeface="方正喵呜体" panose="02010600010101010101" pitchFamily="2" charset="-122"/>
              </a:rPr>
              <a:t>value</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将</a:t>
            </a:r>
            <a:r>
              <a:rPr lang="en-US" altLang="zh-CN" sz="2400" b="1" dirty="0" smtClean="0">
                <a:solidFill>
                  <a:srgbClr val="5CB305"/>
                </a:solidFill>
                <a:latin typeface="方正喵呜体" panose="02010600010101010101" pitchFamily="2" charset="-122"/>
                <a:ea typeface="方正喵呜体" panose="02010600010101010101" pitchFamily="2" charset="-122"/>
              </a:rPr>
              <a:t>value</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插入到</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指定的位置，其中</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为</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到</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之间的位置序号。</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3275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0" nodeType="clickEffect">
                                  <p:stCondLst>
                                    <p:cond delay="0"/>
                                  </p:stCondLst>
                                  <p:childTnLst>
                                    <p:animMotion origin="layout" path="M -4.44444E-6 -3.7037E-7 L 0.02032 -0.06713 C 0.02466 -0.08241 0.03108 -0.09051 0.03785 -0.09051 C 0.04549 -0.09051 0.05157 -0.08241 0.05591 -0.06713 L 0.07639 -3.7037E-7 " pathEditMode="relative" rAng="0" ptsTypes="AAAAA">
                                      <p:cBhvr>
                                        <p:cTn id="11" dur="500" fill="hold"/>
                                        <p:tgtEl>
                                          <p:spTgt spid="8"/>
                                        </p:tgtEl>
                                        <p:attrNameLst>
                                          <p:attrName>ppt_x</p:attrName>
                                          <p:attrName>ppt_y</p:attrName>
                                        </p:attrNameLst>
                                      </p:cBhvr>
                                      <p:rCtr x="3819" y="-4537"/>
                                    </p:animMotion>
                                  </p:childTnLst>
                                </p:cTn>
                              </p:par>
                            </p:childTnLst>
                          </p:cTn>
                        </p:par>
                        <p:par>
                          <p:cTn id="12" fill="hold">
                            <p:stCondLst>
                              <p:cond delay="500"/>
                            </p:stCondLst>
                            <p:childTnLst>
                              <p:par>
                                <p:cTn id="13" presetID="37" presetClass="path" presetSubtype="0" accel="50000" decel="50000" fill="hold" grpId="0" nodeType="afterEffect">
                                  <p:stCondLst>
                                    <p:cond delay="0"/>
                                  </p:stCondLst>
                                  <p:childTnLst>
                                    <p:animMotion origin="layout" path="M 0.00017 -3.33333E-6 L 0.02066 0.03959 C 0.025 0.04861 0.03142 0.05348 0.0382 0.05348 C 0.04583 0.05348 0.05191 0.04861 0.05625 0.03959 L 0.07691 -3.33333E-6 " pathEditMode="relative" rAng="0" ptsTypes="AAAAA">
                                      <p:cBhvr>
                                        <p:cTn id="14" dur="500" fill="hold"/>
                                        <p:tgtEl>
                                          <p:spTgt spid="7"/>
                                        </p:tgtEl>
                                        <p:attrNameLst>
                                          <p:attrName>ppt_x</p:attrName>
                                          <p:attrName>ppt_y</p:attrName>
                                        </p:attrNameLst>
                                      </p:cBhvr>
                                      <p:rCtr x="3837" y="2662"/>
                                    </p:animMotion>
                                  </p:childTnLst>
                                </p:cTn>
                              </p:par>
                            </p:childTnLst>
                          </p:cTn>
                        </p:par>
                        <p:par>
                          <p:cTn id="15" fill="hold">
                            <p:stCondLst>
                              <p:cond delay="1000"/>
                            </p:stCondLst>
                            <p:childTnLst>
                              <p:par>
                                <p:cTn id="16" presetID="37" presetClass="path" presetSubtype="0" accel="50000" decel="50000" fill="hold" grpId="0" nodeType="afterEffect">
                                  <p:stCondLst>
                                    <p:cond delay="0"/>
                                  </p:stCondLst>
                                  <p:childTnLst>
                                    <p:animMotion origin="layout" path="M 3.61111E-6 -3.33333E-6 L 0.02152 -0.07407 C 0.02604 -0.09051 0.03281 -0.0993 0.03975 -0.0993 C 0.04774 -0.0993 0.05416 -0.09051 0.05868 -0.07407 L 0.08038 -3.33333E-6 " pathEditMode="relative" rAng="0" ptsTypes="AAAAA">
                                      <p:cBhvr>
                                        <p:cTn id="17" dur="500" fill="hold"/>
                                        <p:tgtEl>
                                          <p:spTgt spid="6"/>
                                        </p:tgtEl>
                                        <p:attrNameLst>
                                          <p:attrName>ppt_x</p:attrName>
                                          <p:attrName>ppt_y</p:attrName>
                                        </p:attrNameLst>
                                      </p:cBhvr>
                                      <p:rCtr x="4010" y="-4977"/>
                                    </p:animMotion>
                                  </p:childTnLst>
                                </p:cTn>
                              </p:par>
                            </p:childTnLst>
                          </p:cTn>
                        </p:par>
                        <p:par>
                          <p:cTn id="18" fill="hold">
                            <p:stCondLst>
                              <p:cond delay="1500"/>
                            </p:stCondLst>
                            <p:childTnLst>
                              <p:par>
                                <p:cTn id="19" presetID="37" presetClass="path" presetSubtype="0" accel="50000" decel="50000" fill="hold" grpId="0" nodeType="afterEffect">
                                  <p:stCondLst>
                                    <p:cond delay="0"/>
                                  </p:stCondLst>
                                  <p:childTnLst>
                                    <p:animMotion origin="layout" path="M -0.00121 -4.44444E-6 L 0.01997 0.04051 C 0.02431 0.04977 0.03108 0.05487 0.03802 0.05487 C 0.04583 0.05487 0.05226 0.04977 0.0566 0.04051 L 0.07795 -4.44444E-6 " pathEditMode="relative" rAng="0" ptsTypes="AAAAA">
                                      <p:cBhvr>
                                        <p:cTn id="20" dur="500" fill="hold"/>
                                        <p:tgtEl>
                                          <p:spTgt spid="5"/>
                                        </p:tgtEl>
                                        <p:attrNameLst>
                                          <p:attrName>ppt_x</p:attrName>
                                          <p:attrName>ppt_y</p:attrName>
                                        </p:attrNameLst>
                                      </p:cBhvr>
                                      <p:rCtr x="3958" y="2731"/>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1" nodeType="clickEffect">
                                  <p:stCondLst>
                                    <p:cond delay="0"/>
                                  </p:stCondLst>
                                  <p:childTnLst>
                                    <p:animMotion origin="layout" path="M 5E-6 1.48148E-6 L -0.00122 0.14561 " pathEditMode="relative" rAng="0" ptsTypes="AA">
                                      <p:cBhvr>
                                        <p:cTn id="24" dur="500" fill="hold"/>
                                        <p:tgtEl>
                                          <p:spTgt spid="9"/>
                                        </p:tgtEl>
                                        <p:attrNameLst>
                                          <p:attrName>ppt_x</p:attrName>
                                          <p:attrName>ppt_y</p:attrName>
                                        </p:attrNameLst>
                                      </p:cBhvr>
                                      <p:rCtr x="226" y="7153"/>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37" presetClass="path" presetSubtype="0" accel="50000" decel="50000" fill="hold" grpId="1" nodeType="clickEffect">
                                  <p:stCondLst>
                                    <p:cond delay="0"/>
                                  </p:stCondLst>
                                  <p:childTnLst>
                                    <p:animMotion origin="layout" path="M 0.07639 -1.25767E-17 L 0.09722 -0.06343 C 0.10156 -0.07778 0.10816 -0.08542 0.11493 -0.08542 C 0.12274 -0.08542 0.12899 -0.07778 0.1335 -0.06343 L 0.15451 -1.25767E-17 " pathEditMode="relative" rAng="0" ptsTypes="AAAAA">
                                      <p:cBhvr>
                                        <p:cTn id="33" dur="500" fill="hold"/>
                                        <p:tgtEl>
                                          <p:spTgt spid="8"/>
                                        </p:tgtEl>
                                        <p:attrNameLst>
                                          <p:attrName>ppt_x</p:attrName>
                                          <p:attrName>ppt_y</p:attrName>
                                        </p:attrNameLst>
                                      </p:cBhvr>
                                      <p:rCtr x="3906" y="-4282"/>
                                    </p:animMotion>
                                  </p:childTnLst>
                                </p:cTn>
                              </p:par>
                            </p:childTnLst>
                          </p:cTn>
                        </p:par>
                        <p:par>
                          <p:cTn id="34" fill="hold">
                            <p:stCondLst>
                              <p:cond delay="500"/>
                            </p:stCondLst>
                            <p:childTnLst>
                              <p:par>
                                <p:cTn id="35" presetID="37" presetClass="path" presetSubtype="0" accel="50000" decel="50000" fill="hold" grpId="1" nodeType="afterEffect">
                                  <p:stCondLst>
                                    <p:cond delay="0"/>
                                  </p:stCondLst>
                                  <p:childTnLst>
                                    <p:animMotion origin="layout" path="M 0.07691 3.33333E-6 L 0.09775 0.03796 C 0.10226 0.04676 0.10886 0.05162 0.11563 0.05162 C 0.12362 0.05162 0.12987 0.04676 0.13421 0.03796 L 0.15539 3.33333E-6 " pathEditMode="relative" rAng="0" ptsTypes="AAAAA">
                                      <p:cBhvr>
                                        <p:cTn id="36" dur="500" fill="hold"/>
                                        <p:tgtEl>
                                          <p:spTgt spid="7"/>
                                        </p:tgtEl>
                                        <p:attrNameLst>
                                          <p:attrName>ppt_x</p:attrName>
                                          <p:attrName>ppt_y</p:attrName>
                                        </p:attrNameLst>
                                      </p:cBhvr>
                                      <p:rCtr x="3924" y="2569"/>
                                    </p:animMotion>
                                  </p:childTnLst>
                                </p:cTn>
                              </p:par>
                            </p:childTnLst>
                          </p:cTn>
                        </p:par>
                        <p:par>
                          <p:cTn id="37" fill="hold">
                            <p:stCondLst>
                              <p:cond delay="1000"/>
                            </p:stCondLst>
                            <p:childTnLst>
                              <p:par>
                                <p:cTn id="38" presetID="42" presetClass="path" presetSubtype="0" accel="50000" decel="50000" fill="hold" grpId="1" nodeType="afterEffect">
                                  <p:stCondLst>
                                    <p:cond delay="0"/>
                                  </p:stCondLst>
                                  <p:childTnLst>
                                    <p:animMotion origin="layout" path="M 3.88889E-6 1.48148E-6 L -0.00122 0.1456 " pathEditMode="relative" rAng="0" ptsTypes="AA">
                                      <p:cBhvr>
                                        <p:cTn id="39" dur="500" fill="hold"/>
                                        <p:tgtEl>
                                          <p:spTgt spid="26"/>
                                        </p:tgtEl>
                                        <p:attrNameLst>
                                          <p:attrName>ppt_x</p:attrName>
                                          <p:attrName>ppt_y</p:attrName>
                                        </p:attrNameLst>
                                      </p:cBhvr>
                                      <p:rCtr x="-69"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P spid="9" grpId="0" animBg="1"/>
      <p:bldP spid="9" grpId="1" animBg="1"/>
      <p:bldP spid="26" grpId="0" animBg="1"/>
      <p:bldP spid="26" grpId="1"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0624" y="718776"/>
            <a:ext cx="8229600" cy="57467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10000"/>
              </a:lnSpc>
              <a:buClr>
                <a:schemeClr val="bg1"/>
              </a:buClr>
              <a:buSzPct val="100000"/>
              <a:buFont typeface="+mj-lt"/>
              <a:buAutoNum type="arabicPeriod"/>
            </a:pPr>
            <a:r>
              <a:rPr lang="zh-CN" altLang="en-US" sz="3000" dirty="0" smtClean="0">
                <a:solidFill>
                  <a:schemeClr val="bg1"/>
                </a:solidFill>
                <a:latin typeface="方正喵呜体" panose="02010600010101010101" pitchFamily="2" charset="-122"/>
                <a:ea typeface="方正喵呜体" panose="02010600010101010101" pitchFamily="2" charset="-122"/>
              </a:rPr>
              <a:t>针对</a:t>
            </a:r>
            <a:r>
              <a:rPr lang="zh-CN" altLang="en-US" sz="3000" i="1" dirty="0" smtClean="0">
                <a:solidFill>
                  <a:schemeClr val="bg1"/>
                </a:solidFill>
                <a:latin typeface="方正喵呜体" panose="02010600010101010101" pitchFamily="2" charset="-122"/>
                <a:ea typeface="方正喵呜体" panose="02010600010101010101" pitchFamily="2" charset="-122"/>
              </a:rPr>
              <a:t>关键字</a:t>
            </a:r>
            <a:r>
              <a:rPr lang="zh-CN" altLang="en-US" sz="3000" dirty="0" smtClean="0">
                <a:solidFill>
                  <a:schemeClr val="bg1"/>
                </a:solidFill>
                <a:latin typeface="方正喵呜体" panose="02010600010101010101" pitchFamily="2" charset="-122"/>
                <a:ea typeface="方正喵呜体" panose="02010600010101010101" pitchFamily="2" charset="-122"/>
              </a:rPr>
              <a:t>中的每一位分量</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把元素序列中的所有元素</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按</a:t>
            </a:r>
            <a:r>
              <a:rPr lang="en-US" altLang="zh-CN" sz="3200" dirty="0" err="1" smtClean="0">
                <a:solidFill>
                  <a:schemeClr val="bg1"/>
                </a:solidFill>
                <a:latin typeface="方正喵呜体" panose="02010600010101010101" pitchFamily="2" charset="-122"/>
                <a:ea typeface="方正喵呜体" panose="02010600010101010101" pitchFamily="2" charset="-122"/>
              </a:rPr>
              <a:t>K</a:t>
            </a:r>
            <a:r>
              <a:rPr lang="en-US" altLang="zh-CN" sz="3200" baseline="-25000" dirty="0" err="1" smtClean="0">
                <a:solidFill>
                  <a:schemeClr val="bg1"/>
                </a:solidFill>
                <a:latin typeface="方正喵呜体" panose="02010600010101010101" pitchFamily="2" charset="-122"/>
                <a:ea typeface="方正喵呜体" panose="02010600010101010101" pitchFamily="2" charset="-122"/>
              </a:rPr>
              <a:t>i</a:t>
            </a:r>
            <a:r>
              <a:rPr lang="en-US" altLang="zh-CN" sz="3200" baseline="30000" dirty="0" err="1" smtClean="0">
                <a:solidFill>
                  <a:schemeClr val="bg1"/>
                </a:solidFill>
                <a:latin typeface="方正喵呜体" panose="02010600010101010101" pitchFamily="2" charset="-122"/>
                <a:ea typeface="方正喵呜体" panose="02010600010101010101" pitchFamily="2" charset="-122"/>
              </a:rPr>
              <a:t>j</a:t>
            </a:r>
            <a:r>
              <a:rPr lang="zh-CN" altLang="en-US" sz="3000" dirty="0" smtClean="0">
                <a:solidFill>
                  <a:schemeClr val="bg1"/>
                </a:solidFill>
                <a:latin typeface="方正喵呜体" panose="02010600010101010101" pitchFamily="2" charset="-122"/>
                <a:ea typeface="方正喵呜体" panose="02010600010101010101" pitchFamily="2" charset="-122"/>
              </a:rPr>
              <a:t>的取值，先“分配”到</a:t>
            </a:r>
            <a:r>
              <a:rPr lang="en-US" altLang="zh-CN" sz="3000" i="1" dirty="0" smtClean="0">
                <a:solidFill>
                  <a:schemeClr val="bg1"/>
                </a:solidFill>
                <a:latin typeface="方正喵呜体" panose="02010600010101010101" pitchFamily="2" charset="-122"/>
                <a:ea typeface="方正喵呜体" panose="02010600010101010101" pitchFamily="2" charset="-122"/>
              </a:rPr>
              <a:t>r</a:t>
            </a:r>
            <a:r>
              <a:rPr lang="zh-CN" altLang="en-US" sz="3000" dirty="0" smtClean="0">
                <a:solidFill>
                  <a:schemeClr val="bg1"/>
                </a:solidFill>
                <a:latin typeface="方正喵呜体" panose="02010600010101010101" pitchFamily="2" charset="-122"/>
                <a:ea typeface="方正喵呜体" panose="02010600010101010101" pitchFamily="2" charset="-122"/>
              </a:rPr>
              <a:t>个队列中去。然后再按各队列的顺序，依次把元素从队列中“收集”起来，这样所有元素按取值</a:t>
            </a:r>
            <a:r>
              <a:rPr lang="en-US" altLang="zh-CN" sz="3200" dirty="0" err="1">
                <a:solidFill>
                  <a:schemeClr val="bg1"/>
                </a:solidFill>
                <a:latin typeface="方正喵呜体" panose="02010600010101010101" pitchFamily="2" charset="-122"/>
                <a:ea typeface="方正喵呜体" panose="02010600010101010101" pitchFamily="2" charset="-122"/>
              </a:rPr>
              <a:t>K</a:t>
            </a:r>
            <a:r>
              <a:rPr lang="en-US" altLang="zh-CN" sz="3200" baseline="-25000" dirty="0" err="1">
                <a:solidFill>
                  <a:schemeClr val="bg1"/>
                </a:solidFill>
                <a:latin typeface="方正喵呜体" panose="02010600010101010101" pitchFamily="2" charset="-122"/>
                <a:ea typeface="方正喵呜体" panose="02010600010101010101" pitchFamily="2" charset="-122"/>
              </a:rPr>
              <a:t>i</a:t>
            </a:r>
            <a:r>
              <a:rPr lang="en-US" altLang="zh-CN" sz="3200" baseline="30000" dirty="0" err="1">
                <a:solidFill>
                  <a:schemeClr val="bg1"/>
                </a:solidFill>
                <a:latin typeface="方正喵呜体" panose="02010600010101010101" pitchFamily="2" charset="-122"/>
                <a:ea typeface="方正喵呜体" panose="02010600010101010101" pitchFamily="2" charset="-122"/>
              </a:rPr>
              <a:t>j</a:t>
            </a:r>
            <a:r>
              <a:rPr lang="zh-CN" altLang="en-US" sz="3000" dirty="0" smtClean="0">
                <a:solidFill>
                  <a:schemeClr val="bg1"/>
                </a:solidFill>
                <a:latin typeface="方正喵呜体" panose="02010600010101010101" pitchFamily="2" charset="-122"/>
                <a:ea typeface="方正喵呜体" panose="02010600010101010101" pitchFamily="2" charset="-122"/>
              </a:rPr>
              <a:t>排序完成。</a:t>
            </a:r>
          </a:p>
          <a:p>
            <a:pPr marL="514350" indent="-514350" algn="just">
              <a:lnSpc>
                <a:spcPct val="110000"/>
              </a:lnSpc>
              <a:buClr>
                <a:schemeClr val="bg1"/>
              </a:buClr>
              <a:buSzPct val="100000"/>
              <a:buFont typeface="+mj-lt"/>
              <a:buAutoNum type="arabicPeriod"/>
            </a:pPr>
            <a:r>
              <a:rPr lang="zh-CN" altLang="en-US" sz="3000" dirty="0" smtClean="0">
                <a:solidFill>
                  <a:schemeClr val="bg1"/>
                </a:solidFill>
                <a:latin typeface="方正喵呜体" panose="02010600010101010101" pitchFamily="2" charset="-122"/>
                <a:ea typeface="方正喵呜体" panose="02010600010101010101" pitchFamily="2" charset="-122"/>
              </a:rPr>
              <a:t>如果对于所有元素的关键字</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0</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K</a:t>
            </a:r>
            <a:r>
              <a:rPr lang="en-US" altLang="zh-CN" sz="3000" i="1" baseline="30000" dirty="0" smtClean="0">
                <a:solidFill>
                  <a:schemeClr val="bg1"/>
                </a:solidFill>
                <a:latin typeface="方正喵呜体" panose="02010600010101010101" pitchFamily="2" charset="-122"/>
                <a:ea typeface="方正喵呜体" panose="02010600010101010101" pitchFamily="2" charset="-122"/>
              </a:rPr>
              <a:t>n</a:t>
            </a:r>
            <a:r>
              <a:rPr lang="en-US" altLang="zh-CN" sz="3000" baseline="30000" dirty="0" smtClean="0">
                <a:solidFill>
                  <a:schemeClr val="bg1"/>
                </a:solidFill>
                <a:latin typeface="方正喵呜体" panose="02010600010101010101" pitchFamily="2" charset="-122"/>
                <a:ea typeface="方正喵呜体" panose="02010600010101010101" pitchFamily="2" charset="-122"/>
              </a:rPr>
              <a:t>-1</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依次对各位的分量</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让 </a:t>
            </a:r>
            <a:r>
              <a:rPr lang="en-US" altLang="zh-CN" sz="3000" i="1" dirty="0" smtClean="0">
                <a:solidFill>
                  <a:schemeClr val="bg1"/>
                </a:solidFill>
                <a:latin typeface="方正喵呜体" panose="02010600010101010101" pitchFamily="2" charset="-122"/>
                <a:ea typeface="方正喵呜体" panose="02010600010101010101" pitchFamily="2" charset="-122"/>
              </a:rPr>
              <a:t>j</a:t>
            </a:r>
            <a:r>
              <a:rPr lang="en-US" altLang="zh-CN" sz="3000" dirty="0" smtClean="0">
                <a:solidFill>
                  <a:schemeClr val="bg1"/>
                </a:solidFill>
                <a:latin typeface="方正喵呜体" panose="02010600010101010101" pitchFamily="2" charset="-122"/>
                <a:ea typeface="方正喵呜体" panose="02010600010101010101" pitchFamily="2" charset="-122"/>
              </a:rPr>
              <a:t> = </a:t>
            </a:r>
            <a:r>
              <a:rPr lang="en-US" altLang="zh-CN" sz="3000" i="1" dirty="0" smtClean="0">
                <a:solidFill>
                  <a:schemeClr val="bg1"/>
                </a:solidFill>
                <a:latin typeface="方正喵呜体" panose="02010600010101010101" pitchFamily="2" charset="-122"/>
                <a:ea typeface="方正喵呜体" panose="02010600010101010101" pitchFamily="2" charset="-122"/>
              </a:rPr>
              <a:t>d-</a:t>
            </a:r>
            <a:r>
              <a:rPr lang="en-US" altLang="zh-CN" sz="3000" dirty="0" smtClean="0">
                <a:solidFill>
                  <a:schemeClr val="bg1"/>
                </a:solidFill>
                <a:latin typeface="方正喵呜体" panose="02010600010101010101" pitchFamily="2" charset="-122"/>
                <a:ea typeface="方正喵呜体" panose="02010600010101010101" pitchFamily="2" charset="-122"/>
              </a:rPr>
              <a:t>1, </a:t>
            </a:r>
            <a:r>
              <a:rPr lang="en-US" altLang="zh-CN" sz="3000" i="1" dirty="0" smtClean="0">
                <a:solidFill>
                  <a:schemeClr val="bg1"/>
                </a:solidFill>
                <a:latin typeface="方正喵呜体" panose="02010600010101010101" pitchFamily="2" charset="-122"/>
                <a:ea typeface="方正喵呜体" panose="02010600010101010101" pitchFamily="2" charset="-122"/>
              </a:rPr>
              <a:t>d</a:t>
            </a:r>
            <a:r>
              <a:rPr lang="en-US" altLang="zh-CN" sz="3000" dirty="0" smtClean="0">
                <a:solidFill>
                  <a:schemeClr val="bg1"/>
                </a:solidFill>
                <a:latin typeface="方正喵呜体" panose="02010600010101010101" pitchFamily="2" charset="-122"/>
                <a:ea typeface="方正喵呜体" panose="02010600010101010101" pitchFamily="2" charset="-122"/>
              </a:rPr>
              <a:t>-2, …, 0,  </a:t>
            </a:r>
            <a:r>
              <a:rPr lang="zh-CN" altLang="en-US" sz="3000" dirty="0" smtClean="0">
                <a:solidFill>
                  <a:schemeClr val="bg1"/>
                </a:solidFill>
                <a:latin typeface="方正喵呜体" panose="02010600010101010101" pitchFamily="2" charset="-122"/>
                <a:ea typeface="方正喵呜体" panose="02010600010101010101" pitchFamily="2" charset="-122"/>
              </a:rPr>
              <a:t>分别用“分配”、“收集”的运算逐趟进行排序，在最后</a:t>
            </a:r>
            <a:r>
              <a:rPr lang="zh-CN" altLang="en-US" dirty="0" smtClean="0">
                <a:solidFill>
                  <a:schemeClr val="bg1"/>
                </a:solidFill>
                <a:latin typeface="方正喵呜体" panose="02010600010101010101" pitchFamily="2" charset="-122"/>
                <a:ea typeface="方正喵呜体" panose="02010600010101010101" pitchFamily="2" charset="-122"/>
              </a:rPr>
              <a:t>一趟“分配”、“收集” 完成后</a:t>
            </a: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所有元素就按其关键字的值从小到大排好序了。</a:t>
            </a:r>
          </a:p>
          <a:p>
            <a:pPr marL="514350" indent="-514350" algn="just">
              <a:lnSpc>
                <a:spcPct val="110000"/>
              </a:lnSpc>
              <a:buClr>
                <a:schemeClr val="bg1"/>
              </a:buClr>
              <a:buSzPct val="100000"/>
              <a:buFont typeface="+mj-lt"/>
              <a:buAutoNum type="arabicPeriod"/>
            </a:pP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6309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4350" y="693738"/>
            <a:ext cx="8089900" cy="5867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5000"/>
              </a:lnSpc>
              <a:buSzPct val="100000"/>
              <a:buFont typeface="+mj-lt"/>
              <a:buAutoNum type="arabicPeriod" startAt="3"/>
            </a:pPr>
            <a:r>
              <a:rPr lang="zh-CN" altLang="en-US" sz="3000" dirty="0" smtClean="0">
                <a:solidFill>
                  <a:schemeClr val="bg1"/>
                </a:solidFill>
                <a:latin typeface="方正喵呜体" panose="02010600010101010101" pitchFamily="2" charset="-122"/>
                <a:ea typeface="方正喵呜体" panose="02010600010101010101" pitchFamily="2" charset="-122"/>
              </a:rPr>
              <a:t>各队列采用链式队列结构</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分配到同一队列的关键字用链接指针链接起来。每一队列设置两 个队列指针：</a:t>
            </a:r>
            <a:r>
              <a:rPr lang="en-US" altLang="zh-CN" sz="3000" dirty="0" err="1" smtClean="0">
                <a:solidFill>
                  <a:schemeClr val="bg1"/>
                </a:solidFill>
                <a:latin typeface="方正喵呜体" panose="02010600010101010101" pitchFamily="2" charset="-122"/>
                <a:ea typeface="方正喵呜体" panose="02010600010101010101" pitchFamily="2" charset="-122"/>
              </a:rPr>
              <a:t>int</a:t>
            </a:r>
            <a:r>
              <a:rPr lang="en-US" altLang="zh-CN" sz="3000" dirty="0" smtClean="0">
                <a:solidFill>
                  <a:schemeClr val="bg1"/>
                </a:solidFill>
                <a:latin typeface="方正喵呜体" panose="02010600010101010101" pitchFamily="2" charset="-122"/>
                <a:ea typeface="方正喵呜体" panose="02010600010101010101" pitchFamily="2" charset="-122"/>
              </a:rPr>
              <a:t> f[</a:t>
            </a:r>
            <a:r>
              <a:rPr lang="en-US" altLang="zh-CN"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a:t>
            </a:r>
            <a:r>
              <a:rPr lang="zh-CN" altLang="en-US" sz="3000" dirty="0" smtClean="0">
                <a:solidFill>
                  <a:schemeClr val="bg1"/>
                </a:solidFill>
                <a:latin typeface="方正喵呜体" panose="02010600010101010101" pitchFamily="2" charset="-122"/>
                <a:ea typeface="方正喵呜体" panose="02010600010101010101" pitchFamily="2" charset="-122"/>
              </a:rPr>
              <a:t>指示队头， </a:t>
            </a:r>
            <a:r>
              <a:rPr lang="en-US" altLang="zh-CN" sz="3000" dirty="0" err="1" smtClean="0">
                <a:solidFill>
                  <a:schemeClr val="bg1"/>
                </a:solidFill>
                <a:latin typeface="方正喵呜体" panose="02010600010101010101" pitchFamily="2" charset="-122"/>
                <a:ea typeface="方正喵呜体" panose="02010600010101010101" pitchFamily="2" charset="-122"/>
              </a:rPr>
              <a:t>int</a:t>
            </a:r>
            <a:r>
              <a:rPr lang="en-US" altLang="zh-CN" sz="3000" dirty="0" smtClean="0">
                <a:solidFill>
                  <a:schemeClr val="bg1"/>
                </a:solidFill>
                <a:latin typeface="方正喵呜体" panose="02010600010101010101" pitchFamily="2" charset="-122"/>
                <a:ea typeface="方正喵呜体" panose="02010600010101010101" pitchFamily="2" charset="-122"/>
              </a:rPr>
              <a:t> e[</a:t>
            </a:r>
            <a:r>
              <a:rPr lang="en-US" altLang="zh-CN" i="1" dirty="0" smtClean="0">
                <a:solidFill>
                  <a:schemeClr val="bg1"/>
                </a:solidFill>
                <a:latin typeface="方正喵呜体" panose="02010600010101010101" pitchFamily="2" charset="-122"/>
                <a:ea typeface="方正喵呜体" panose="02010600010101010101" pitchFamily="2" charset="-122"/>
              </a:rPr>
              <a:t>r</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指向队尾。</a:t>
            </a:r>
          </a:p>
          <a:p>
            <a:pPr marL="514350" indent="-514350">
              <a:lnSpc>
                <a:spcPct val="105000"/>
              </a:lnSpc>
              <a:buSzPct val="100000"/>
              <a:buFont typeface="+mj-lt"/>
              <a:buAutoNum type="arabicPeriod" startAt="3"/>
            </a:pPr>
            <a:r>
              <a:rPr lang="zh-CN" altLang="en-US" sz="3000" dirty="0" smtClean="0">
                <a:solidFill>
                  <a:schemeClr val="bg1"/>
                </a:solidFill>
                <a:latin typeface="方正喵呜体" panose="02010600010101010101" pitchFamily="2" charset="-122"/>
                <a:ea typeface="方正喵呜体" panose="02010600010101010101" pitchFamily="2" charset="-122"/>
              </a:rPr>
              <a:t>为了有效地存储和重排</a:t>
            </a:r>
            <a:r>
              <a:rPr lang="zh-CN" altLang="en-US" sz="3000" i="1" dirty="0" smtClean="0">
                <a:solidFill>
                  <a:schemeClr val="bg1"/>
                </a:solidFill>
                <a:latin typeface="方正喵呜体" panose="02010600010101010101" pitchFamily="2" charset="-122"/>
                <a:ea typeface="方正喵呜体" panose="02010600010101010101" pitchFamily="2" charset="-122"/>
              </a:rPr>
              <a:t> </a:t>
            </a:r>
            <a:r>
              <a:rPr lang="en-US" altLang="zh-CN" sz="3000" i="1" dirty="0" smtClean="0">
                <a:solidFill>
                  <a:schemeClr val="bg1"/>
                </a:solidFill>
                <a:latin typeface="方正喵呜体" panose="02010600010101010101" pitchFamily="2" charset="-122"/>
                <a:ea typeface="方正喵呜体" panose="02010600010101010101" pitchFamily="2" charset="-122"/>
              </a:rPr>
              <a:t>n</a:t>
            </a:r>
            <a:r>
              <a:rPr lang="en-US" altLang="zh-CN" sz="3000" dirty="0" smtClean="0">
                <a:solidFill>
                  <a:schemeClr val="bg1"/>
                </a:solidFill>
                <a:latin typeface="方正喵呜体" panose="02010600010101010101" pitchFamily="2" charset="-122"/>
                <a:ea typeface="方正喵呜体" panose="02010600010101010101" pitchFamily="2" charset="-122"/>
              </a:rPr>
              <a:t> </a:t>
            </a:r>
            <a:r>
              <a:rPr lang="zh-CN" altLang="en-US" sz="3000" dirty="0" smtClean="0">
                <a:solidFill>
                  <a:schemeClr val="bg1"/>
                </a:solidFill>
                <a:latin typeface="方正喵呜体" panose="02010600010101010101" pitchFamily="2" charset="-122"/>
                <a:ea typeface="方正喵呜体" panose="02010600010101010101" pitchFamily="2" charset="-122"/>
              </a:rPr>
              <a:t>个待排序元素，以静态链表作为它们的存储结构。</a:t>
            </a:r>
            <a:endParaRPr lang="zh-CN" altLang="en-US" sz="30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87152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6492" y="325395"/>
            <a:ext cx="8569764" cy="584775"/>
          </a:xfrm>
          <a:prstGeom prst="rect">
            <a:avLst/>
          </a:prstGeom>
          <a:noFill/>
          <a:ln w="9525">
            <a:noFill/>
            <a:miter lim="800000"/>
            <a:headEnd/>
            <a:tailEnd/>
          </a:ln>
        </p:spPr>
        <p:txBody>
          <a:bodyPr wrap="square">
            <a:spAutoFit/>
          </a:bodyPr>
          <a:lstStyle/>
          <a:p>
            <a:pPr algn="l"/>
            <a:r>
              <a:rPr kumimoji="1" lang="zh-CN" altLang="en-US" sz="3200" b="1" dirty="0">
                <a:solidFill>
                  <a:schemeClr val="bg1"/>
                </a:solidFill>
                <a:latin typeface="方正喵呜体" panose="02010600010101010101" pitchFamily="2" charset="-122"/>
                <a:ea typeface="方正喵呜体" panose="02010600010101010101" pitchFamily="2" charset="-122"/>
              </a:rPr>
              <a:t>基数排序的“分配”与“收集”过程   第一趟</a:t>
            </a:r>
            <a:endParaRPr kumimoji="1"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3" name="Rectangle 3" descr="羊皮纸"/>
          <p:cNvSpPr>
            <a:spLocks noChangeArrowheads="1"/>
          </p:cNvSpPr>
          <p:nvPr/>
        </p:nvSpPr>
        <p:spPr bwMode="auto">
          <a:xfrm>
            <a:off x="1524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 name="Line 4" descr="羊皮纸"/>
          <p:cNvSpPr>
            <a:spLocks noChangeShapeType="1"/>
          </p:cNvSpPr>
          <p:nvPr/>
        </p:nvSpPr>
        <p:spPr bwMode="auto">
          <a:xfrm>
            <a:off x="762000" y="14366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 name="Line 5" descr="羊皮纸"/>
          <p:cNvSpPr>
            <a:spLocks noChangeShapeType="1"/>
          </p:cNvSpPr>
          <p:nvPr/>
        </p:nvSpPr>
        <p:spPr bwMode="auto">
          <a:xfrm>
            <a:off x="16764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 name="Rectangle 6" descr="羊皮纸"/>
          <p:cNvSpPr>
            <a:spLocks noChangeArrowheads="1"/>
          </p:cNvSpPr>
          <p:nvPr/>
        </p:nvSpPr>
        <p:spPr bwMode="auto">
          <a:xfrm>
            <a:off x="19812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7" name="Line 7" descr="羊皮纸"/>
          <p:cNvSpPr>
            <a:spLocks noChangeShapeType="1"/>
          </p:cNvSpPr>
          <p:nvPr/>
        </p:nvSpPr>
        <p:spPr bwMode="auto">
          <a:xfrm>
            <a:off x="25908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8" name="Rectangle 8" descr="羊皮纸"/>
          <p:cNvSpPr>
            <a:spLocks noChangeArrowheads="1"/>
          </p:cNvSpPr>
          <p:nvPr/>
        </p:nvSpPr>
        <p:spPr bwMode="auto">
          <a:xfrm>
            <a:off x="28956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9" name="Line 9" descr="羊皮纸"/>
          <p:cNvSpPr>
            <a:spLocks noChangeShapeType="1"/>
          </p:cNvSpPr>
          <p:nvPr/>
        </p:nvSpPr>
        <p:spPr bwMode="auto">
          <a:xfrm>
            <a:off x="35052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0" name="Rectangle 10" descr="羊皮纸"/>
          <p:cNvSpPr>
            <a:spLocks noChangeArrowheads="1"/>
          </p:cNvSpPr>
          <p:nvPr/>
        </p:nvSpPr>
        <p:spPr bwMode="auto">
          <a:xfrm>
            <a:off x="38100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1" name="Rectangle 11" descr="羊皮纸"/>
          <p:cNvSpPr>
            <a:spLocks noChangeArrowheads="1"/>
          </p:cNvSpPr>
          <p:nvPr/>
        </p:nvSpPr>
        <p:spPr bwMode="auto">
          <a:xfrm>
            <a:off x="10668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2" name="Line 12" descr="羊皮纸"/>
          <p:cNvSpPr>
            <a:spLocks noChangeShapeType="1"/>
          </p:cNvSpPr>
          <p:nvPr/>
        </p:nvSpPr>
        <p:spPr bwMode="auto">
          <a:xfrm>
            <a:off x="44196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3" name="Rectangle 13" descr="羊皮纸"/>
          <p:cNvSpPr>
            <a:spLocks noChangeArrowheads="1"/>
          </p:cNvSpPr>
          <p:nvPr/>
        </p:nvSpPr>
        <p:spPr bwMode="auto">
          <a:xfrm>
            <a:off x="47244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4" name="Line 14" descr="羊皮纸"/>
          <p:cNvSpPr>
            <a:spLocks noChangeShapeType="1"/>
          </p:cNvSpPr>
          <p:nvPr/>
        </p:nvSpPr>
        <p:spPr bwMode="auto">
          <a:xfrm>
            <a:off x="53340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5" name="Rectangle 15" descr="羊皮纸"/>
          <p:cNvSpPr>
            <a:spLocks noChangeArrowheads="1"/>
          </p:cNvSpPr>
          <p:nvPr/>
        </p:nvSpPr>
        <p:spPr bwMode="auto">
          <a:xfrm>
            <a:off x="56388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6" name="Line 16" descr="羊皮纸"/>
          <p:cNvSpPr>
            <a:spLocks noChangeShapeType="1"/>
          </p:cNvSpPr>
          <p:nvPr/>
        </p:nvSpPr>
        <p:spPr bwMode="auto">
          <a:xfrm>
            <a:off x="62484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7" name="Rectangle 17" descr="羊皮纸"/>
          <p:cNvSpPr>
            <a:spLocks noChangeArrowheads="1"/>
          </p:cNvSpPr>
          <p:nvPr/>
        </p:nvSpPr>
        <p:spPr bwMode="auto">
          <a:xfrm>
            <a:off x="65532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8" name="Line 18" descr="羊皮纸"/>
          <p:cNvSpPr>
            <a:spLocks noChangeShapeType="1"/>
          </p:cNvSpPr>
          <p:nvPr/>
        </p:nvSpPr>
        <p:spPr bwMode="auto">
          <a:xfrm>
            <a:off x="71628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9" name="Rectangle 19" descr="羊皮纸"/>
          <p:cNvSpPr>
            <a:spLocks noChangeArrowheads="1"/>
          </p:cNvSpPr>
          <p:nvPr/>
        </p:nvSpPr>
        <p:spPr bwMode="auto">
          <a:xfrm>
            <a:off x="74676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0" name="Line 20" descr="羊皮纸"/>
          <p:cNvSpPr>
            <a:spLocks noChangeShapeType="1"/>
          </p:cNvSpPr>
          <p:nvPr/>
        </p:nvSpPr>
        <p:spPr bwMode="auto">
          <a:xfrm>
            <a:off x="8077200" y="1436688"/>
            <a:ext cx="304800" cy="0"/>
          </a:xfrm>
          <a:prstGeom prst="line">
            <a:avLst/>
          </a:prstGeom>
          <a:noFill/>
          <a:ln w="28575">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21" name="Rectangle 21" descr="羊皮纸"/>
          <p:cNvSpPr>
            <a:spLocks noChangeArrowheads="1"/>
          </p:cNvSpPr>
          <p:nvPr/>
        </p:nvSpPr>
        <p:spPr bwMode="auto">
          <a:xfrm>
            <a:off x="8382000" y="12080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2" name="Text Box 22"/>
          <p:cNvSpPr txBox="1">
            <a:spLocks noChangeArrowheads="1"/>
          </p:cNvSpPr>
          <p:nvPr/>
        </p:nvSpPr>
        <p:spPr bwMode="auto">
          <a:xfrm>
            <a:off x="76200" y="1766888"/>
            <a:ext cx="5094664" cy="523220"/>
          </a:xfrm>
          <a:prstGeom prst="rect">
            <a:avLst/>
          </a:prstGeom>
          <a:noFill/>
          <a:ln w="9525">
            <a:noFill/>
            <a:miter lim="800000"/>
            <a:headEnd/>
            <a:tailEnd/>
          </a:ln>
        </p:spPr>
        <p:txBody>
          <a:bodyPr wrap="none">
            <a:spAutoFit/>
          </a:bodyPr>
          <a:lstStyle/>
          <a:p>
            <a:pPr algn="l"/>
            <a:r>
              <a:rPr kumimoji="1" lang="zh-CN" altLang="en-US" sz="2800" b="1" dirty="0">
                <a:solidFill>
                  <a:schemeClr val="bg1"/>
                </a:solidFill>
                <a:latin typeface="方正喵呜体" panose="02010600010101010101" pitchFamily="2" charset="-122"/>
                <a:ea typeface="方正喵呜体" panose="02010600010101010101" pitchFamily="2" charset="-122"/>
              </a:rPr>
              <a:t>第一趟分配（按最低位 </a:t>
            </a:r>
            <a:r>
              <a:rPr kumimoji="1" lang="en-US" altLang="zh-CN" sz="2800" b="1" i="1" dirty="0" err="1">
                <a:solidFill>
                  <a:schemeClr val="bg1"/>
                </a:solidFill>
                <a:latin typeface="方正喵呜体" panose="02010600010101010101" pitchFamily="2" charset="-122"/>
                <a:ea typeface="方正喵呜体" panose="02010600010101010101" pitchFamily="2" charset="-122"/>
              </a:rPr>
              <a:t>i</a:t>
            </a:r>
            <a:r>
              <a:rPr kumimoji="1" lang="en-US" altLang="zh-CN" sz="2800" b="1" dirty="0">
                <a:solidFill>
                  <a:schemeClr val="bg1"/>
                </a:solidFill>
                <a:latin typeface="方正喵呜体" panose="02010600010101010101" pitchFamily="2" charset="-122"/>
                <a:ea typeface="方正喵呜体" panose="02010600010101010101" pitchFamily="2" charset="-122"/>
              </a:rPr>
              <a:t> = 3 </a:t>
            </a:r>
            <a:r>
              <a:rPr kumimoji="1" lang="zh-CN" altLang="en-US" sz="2800" b="1" dirty="0">
                <a:solidFill>
                  <a:schemeClr val="bg1"/>
                </a:solidFill>
                <a:latin typeface="方正喵呜体" panose="02010600010101010101" pitchFamily="2" charset="-122"/>
                <a:ea typeface="方正喵呜体" panose="02010600010101010101" pitchFamily="2" charset="-122"/>
              </a:rPr>
              <a:t>）</a:t>
            </a:r>
          </a:p>
        </p:txBody>
      </p:sp>
      <p:sp>
        <p:nvSpPr>
          <p:cNvPr id="23" name="Line 24"/>
          <p:cNvSpPr>
            <a:spLocks noChangeShapeType="1"/>
          </p:cNvSpPr>
          <p:nvPr/>
        </p:nvSpPr>
        <p:spPr bwMode="auto">
          <a:xfrm>
            <a:off x="5334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4" name="Line 25"/>
          <p:cNvSpPr>
            <a:spLocks noChangeShapeType="1"/>
          </p:cNvSpPr>
          <p:nvPr/>
        </p:nvSpPr>
        <p:spPr bwMode="auto">
          <a:xfrm>
            <a:off x="14478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5" name="Line 26"/>
          <p:cNvSpPr>
            <a:spLocks noChangeShapeType="1"/>
          </p:cNvSpPr>
          <p:nvPr/>
        </p:nvSpPr>
        <p:spPr bwMode="auto">
          <a:xfrm>
            <a:off x="23622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6" name="Line 27"/>
          <p:cNvSpPr>
            <a:spLocks noChangeShapeType="1"/>
          </p:cNvSpPr>
          <p:nvPr/>
        </p:nvSpPr>
        <p:spPr bwMode="auto">
          <a:xfrm>
            <a:off x="32004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7" name="Line 28"/>
          <p:cNvSpPr>
            <a:spLocks noChangeShapeType="1"/>
          </p:cNvSpPr>
          <p:nvPr/>
        </p:nvSpPr>
        <p:spPr bwMode="auto">
          <a:xfrm>
            <a:off x="41148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8" name="Line 29"/>
          <p:cNvSpPr>
            <a:spLocks noChangeShapeType="1"/>
          </p:cNvSpPr>
          <p:nvPr/>
        </p:nvSpPr>
        <p:spPr bwMode="auto">
          <a:xfrm>
            <a:off x="50292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29" name="Line 30"/>
          <p:cNvSpPr>
            <a:spLocks noChangeShapeType="1"/>
          </p:cNvSpPr>
          <p:nvPr/>
        </p:nvSpPr>
        <p:spPr bwMode="auto">
          <a:xfrm>
            <a:off x="58674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30" name="Line 31"/>
          <p:cNvSpPr>
            <a:spLocks noChangeShapeType="1"/>
          </p:cNvSpPr>
          <p:nvPr/>
        </p:nvSpPr>
        <p:spPr bwMode="auto">
          <a:xfrm>
            <a:off x="67818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31" name="Line 32"/>
          <p:cNvSpPr>
            <a:spLocks noChangeShapeType="1"/>
          </p:cNvSpPr>
          <p:nvPr/>
        </p:nvSpPr>
        <p:spPr bwMode="auto">
          <a:xfrm>
            <a:off x="76962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32" name="Line 33"/>
          <p:cNvSpPr>
            <a:spLocks noChangeShapeType="1"/>
          </p:cNvSpPr>
          <p:nvPr/>
        </p:nvSpPr>
        <p:spPr bwMode="auto">
          <a:xfrm flipH="1">
            <a:off x="8610600" y="2819400"/>
            <a:ext cx="0" cy="1752600"/>
          </a:xfrm>
          <a:prstGeom prst="line">
            <a:avLst/>
          </a:prstGeom>
          <a:noFill/>
          <a:ln w="28575">
            <a:solidFill>
              <a:schemeClr val="bg1"/>
            </a:solidFill>
            <a:round/>
            <a:headEnd type="stealth" w="med" len="lg"/>
            <a:tailEnd/>
          </a:ln>
        </p:spPr>
        <p:txBody>
          <a:bodyPr wrap="none" anchor="ctr"/>
          <a:lstStyle/>
          <a:p>
            <a:endParaRPr lang="zh-CN" altLang="en-US">
              <a:solidFill>
                <a:schemeClr val="bg1"/>
              </a:solidFill>
            </a:endParaRPr>
          </a:p>
        </p:txBody>
      </p:sp>
      <p:sp>
        <p:nvSpPr>
          <p:cNvPr id="33" name="Rectangle 34" descr="羊皮纸"/>
          <p:cNvSpPr>
            <a:spLocks noChangeArrowheads="1"/>
          </p:cNvSpPr>
          <p:nvPr/>
        </p:nvSpPr>
        <p:spPr bwMode="auto">
          <a:xfrm>
            <a:off x="38100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4" name="Rectangle 35" descr="羊皮纸"/>
          <p:cNvSpPr>
            <a:spLocks noChangeArrowheads="1"/>
          </p:cNvSpPr>
          <p:nvPr/>
        </p:nvSpPr>
        <p:spPr bwMode="auto">
          <a:xfrm>
            <a:off x="73914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5" name="Rectangle 36" descr="羊皮纸"/>
          <p:cNvSpPr>
            <a:spLocks noChangeArrowheads="1"/>
          </p:cNvSpPr>
          <p:nvPr/>
        </p:nvSpPr>
        <p:spPr bwMode="auto">
          <a:xfrm>
            <a:off x="11430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6" name="Rectangle 37" descr="羊皮纸"/>
          <p:cNvSpPr>
            <a:spLocks noChangeArrowheads="1"/>
          </p:cNvSpPr>
          <p:nvPr/>
        </p:nvSpPr>
        <p:spPr bwMode="auto">
          <a:xfrm>
            <a:off x="47244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7" name="Rectangle 38" descr="羊皮纸"/>
          <p:cNvSpPr>
            <a:spLocks noChangeArrowheads="1"/>
          </p:cNvSpPr>
          <p:nvPr/>
        </p:nvSpPr>
        <p:spPr bwMode="auto">
          <a:xfrm>
            <a:off x="64770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8" name="Rectangle 39" descr="羊皮纸"/>
          <p:cNvSpPr>
            <a:spLocks noChangeArrowheads="1"/>
          </p:cNvSpPr>
          <p:nvPr/>
        </p:nvSpPr>
        <p:spPr bwMode="auto">
          <a:xfrm>
            <a:off x="1143000" y="31765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9" name="Rectangle 40" descr="羊皮纸"/>
          <p:cNvSpPr>
            <a:spLocks noChangeArrowheads="1"/>
          </p:cNvSpPr>
          <p:nvPr/>
        </p:nvSpPr>
        <p:spPr bwMode="auto">
          <a:xfrm>
            <a:off x="4724400" y="31765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0" name="Rectangle 41" descr="羊皮纸"/>
          <p:cNvSpPr>
            <a:spLocks noChangeArrowheads="1"/>
          </p:cNvSpPr>
          <p:nvPr/>
        </p:nvSpPr>
        <p:spPr bwMode="auto">
          <a:xfrm>
            <a:off x="2286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1" name="Rectangle 42" descr="羊皮纸"/>
          <p:cNvSpPr>
            <a:spLocks noChangeArrowheads="1"/>
          </p:cNvSpPr>
          <p:nvPr/>
        </p:nvSpPr>
        <p:spPr bwMode="auto">
          <a:xfrm>
            <a:off x="228600" y="31765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2" name="Rectangle 43" descr="羊皮纸"/>
          <p:cNvSpPr>
            <a:spLocks noChangeArrowheads="1"/>
          </p:cNvSpPr>
          <p:nvPr/>
        </p:nvSpPr>
        <p:spPr bwMode="auto">
          <a:xfrm>
            <a:off x="5562600" y="38623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3" name="Text Box 45"/>
          <p:cNvSpPr txBox="1">
            <a:spLocks noChangeArrowheads="1"/>
          </p:cNvSpPr>
          <p:nvPr/>
        </p:nvSpPr>
        <p:spPr bwMode="auto">
          <a:xfrm>
            <a:off x="76200" y="5121275"/>
            <a:ext cx="1970088" cy="519113"/>
          </a:xfrm>
          <a:prstGeom prst="rect">
            <a:avLst/>
          </a:prstGeom>
          <a:noFill/>
          <a:ln w="9525">
            <a:noFill/>
            <a:miter lim="800000"/>
            <a:headEnd/>
            <a:tailEnd/>
          </a:ln>
        </p:spPr>
        <p:txBody>
          <a:bodyPr wrap="none">
            <a:spAutoFit/>
          </a:bodyPr>
          <a:lstStyle/>
          <a:p>
            <a:pPr algn="l"/>
            <a:r>
              <a:rPr kumimoji="1" lang="zh-CN" altLang="en-US" sz="2800" b="1" dirty="0">
                <a:solidFill>
                  <a:schemeClr val="bg1"/>
                </a:solidFill>
                <a:latin typeface="方正喵呜体" panose="02010600010101010101" pitchFamily="2" charset="-122"/>
                <a:ea typeface="方正喵呜体" panose="02010600010101010101" pitchFamily="2" charset="-122"/>
              </a:rPr>
              <a:t>第一趟收集</a:t>
            </a:r>
          </a:p>
        </p:txBody>
      </p:sp>
      <p:sp>
        <p:nvSpPr>
          <p:cNvPr id="44" name="Rectangle 46" descr="羊皮纸"/>
          <p:cNvSpPr>
            <a:spLocks noChangeArrowheads="1"/>
          </p:cNvSpPr>
          <p:nvPr/>
        </p:nvSpPr>
        <p:spPr bwMode="auto">
          <a:xfrm>
            <a:off x="1524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5" name="Line 47" descr="羊皮纸"/>
          <p:cNvSpPr>
            <a:spLocks noChangeShapeType="1"/>
          </p:cNvSpPr>
          <p:nvPr/>
        </p:nvSpPr>
        <p:spPr bwMode="auto">
          <a:xfrm>
            <a:off x="762000" y="5962650"/>
            <a:ext cx="304800" cy="0"/>
          </a:xfrm>
          <a:prstGeom prst="line">
            <a:avLst/>
          </a:prstGeom>
          <a:noFill/>
          <a:ln w="25400">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46" name="Rectangle 48" descr="羊皮纸"/>
          <p:cNvSpPr>
            <a:spLocks noChangeArrowheads="1"/>
          </p:cNvSpPr>
          <p:nvPr/>
        </p:nvSpPr>
        <p:spPr bwMode="auto">
          <a:xfrm>
            <a:off x="10668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7" name="Line 49" descr="羊皮纸"/>
          <p:cNvSpPr>
            <a:spLocks noChangeShapeType="1"/>
          </p:cNvSpPr>
          <p:nvPr/>
        </p:nvSpPr>
        <p:spPr bwMode="auto">
          <a:xfrm>
            <a:off x="16764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48" name="Rectangle 50" descr="羊皮纸"/>
          <p:cNvSpPr>
            <a:spLocks noChangeArrowheads="1"/>
          </p:cNvSpPr>
          <p:nvPr/>
        </p:nvSpPr>
        <p:spPr bwMode="auto">
          <a:xfrm>
            <a:off x="19812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9" name="Line 51" descr="羊皮纸"/>
          <p:cNvSpPr>
            <a:spLocks noChangeShapeType="1"/>
          </p:cNvSpPr>
          <p:nvPr/>
        </p:nvSpPr>
        <p:spPr bwMode="auto">
          <a:xfrm>
            <a:off x="25908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50" name="Rectangle 52" descr="羊皮纸"/>
          <p:cNvSpPr>
            <a:spLocks noChangeArrowheads="1"/>
          </p:cNvSpPr>
          <p:nvPr/>
        </p:nvSpPr>
        <p:spPr bwMode="auto">
          <a:xfrm>
            <a:off x="28956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1" name="Line 53" descr="羊皮纸"/>
          <p:cNvSpPr>
            <a:spLocks noChangeShapeType="1"/>
          </p:cNvSpPr>
          <p:nvPr/>
        </p:nvSpPr>
        <p:spPr bwMode="auto">
          <a:xfrm>
            <a:off x="35052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52" name="Rectangle 54" descr="羊皮纸"/>
          <p:cNvSpPr>
            <a:spLocks noChangeArrowheads="1"/>
          </p:cNvSpPr>
          <p:nvPr/>
        </p:nvSpPr>
        <p:spPr bwMode="auto">
          <a:xfrm>
            <a:off x="38100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3" name="Line 55" descr="羊皮纸"/>
          <p:cNvSpPr>
            <a:spLocks noChangeShapeType="1"/>
          </p:cNvSpPr>
          <p:nvPr/>
        </p:nvSpPr>
        <p:spPr bwMode="auto">
          <a:xfrm>
            <a:off x="44196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54" name="Rectangle 56" descr="羊皮纸"/>
          <p:cNvSpPr>
            <a:spLocks noChangeArrowheads="1"/>
          </p:cNvSpPr>
          <p:nvPr/>
        </p:nvSpPr>
        <p:spPr bwMode="auto">
          <a:xfrm>
            <a:off x="47244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5" name="Line 57" descr="羊皮纸"/>
          <p:cNvSpPr>
            <a:spLocks noChangeShapeType="1"/>
          </p:cNvSpPr>
          <p:nvPr/>
        </p:nvSpPr>
        <p:spPr bwMode="auto">
          <a:xfrm>
            <a:off x="53340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56" name="Rectangle 58" descr="羊皮纸"/>
          <p:cNvSpPr>
            <a:spLocks noChangeArrowheads="1"/>
          </p:cNvSpPr>
          <p:nvPr/>
        </p:nvSpPr>
        <p:spPr bwMode="auto">
          <a:xfrm>
            <a:off x="56388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7" name="Line 59" descr="羊皮纸"/>
          <p:cNvSpPr>
            <a:spLocks noChangeShapeType="1"/>
          </p:cNvSpPr>
          <p:nvPr/>
        </p:nvSpPr>
        <p:spPr bwMode="auto">
          <a:xfrm>
            <a:off x="62484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58" name="Rectangle 60" descr="羊皮纸"/>
          <p:cNvSpPr>
            <a:spLocks noChangeArrowheads="1"/>
          </p:cNvSpPr>
          <p:nvPr/>
        </p:nvSpPr>
        <p:spPr bwMode="auto">
          <a:xfrm>
            <a:off x="65532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9" name="Line 61" descr="羊皮纸"/>
          <p:cNvSpPr>
            <a:spLocks noChangeShapeType="1"/>
          </p:cNvSpPr>
          <p:nvPr/>
        </p:nvSpPr>
        <p:spPr bwMode="auto">
          <a:xfrm>
            <a:off x="71628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60" name="Rectangle 62" descr="羊皮纸"/>
          <p:cNvSpPr>
            <a:spLocks noChangeArrowheads="1"/>
          </p:cNvSpPr>
          <p:nvPr/>
        </p:nvSpPr>
        <p:spPr bwMode="auto">
          <a:xfrm>
            <a:off x="74676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1" name="Line 63" descr="羊皮纸"/>
          <p:cNvSpPr>
            <a:spLocks noChangeShapeType="1"/>
          </p:cNvSpPr>
          <p:nvPr/>
        </p:nvSpPr>
        <p:spPr bwMode="auto">
          <a:xfrm>
            <a:off x="8077200" y="5962650"/>
            <a:ext cx="304800" cy="0"/>
          </a:xfrm>
          <a:prstGeom prst="line">
            <a:avLst/>
          </a:prstGeom>
          <a:noFill/>
          <a:ln w="28575">
            <a:solidFill>
              <a:schemeClr val="bg1"/>
            </a:solidFill>
            <a:round/>
            <a:headEnd/>
            <a:tailEnd type="triangle" w="med" len="med"/>
          </a:ln>
          <a:effectLst/>
        </p:spPr>
        <p:txBody>
          <a:bodyPr wrap="none" anchor="ctr"/>
          <a:lstStyle/>
          <a:p>
            <a:pPr algn="ctr"/>
            <a:endParaRPr lang="zh-CN" altLang="en-US">
              <a:solidFill>
                <a:schemeClr val="bg1"/>
              </a:solidFill>
            </a:endParaRPr>
          </a:p>
        </p:txBody>
      </p:sp>
      <p:sp>
        <p:nvSpPr>
          <p:cNvPr id="62" name="Rectangle 64" descr="羊皮纸"/>
          <p:cNvSpPr>
            <a:spLocks noChangeArrowheads="1"/>
          </p:cNvSpPr>
          <p:nvPr/>
        </p:nvSpPr>
        <p:spPr bwMode="auto">
          <a:xfrm>
            <a:off x="83820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3" name="Text Box 44"/>
          <p:cNvSpPr txBox="1">
            <a:spLocks noChangeArrowheads="1"/>
          </p:cNvSpPr>
          <p:nvPr/>
        </p:nvSpPr>
        <p:spPr bwMode="auto">
          <a:xfrm>
            <a:off x="154891" y="4548865"/>
            <a:ext cx="8515473" cy="523220"/>
          </a:xfrm>
          <a:prstGeom prst="rect">
            <a:avLst/>
          </a:prstGeom>
          <a:noFill/>
          <a:ln w="9525">
            <a:noFill/>
            <a:miter lim="800000"/>
            <a:headEnd/>
            <a:tailEnd/>
          </a:ln>
        </p:spPr>
        <p:txBody>
          <a:bodyPr wrap="none">
            <a:spAutoFit/>
          </a:bodyPr>
          <a:lstStyle/>
          <a:p>
            <a:pPr algn="l"/>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[0</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[1</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[2</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[3</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[4</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[5]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[6]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[7</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[8</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[9</a:t>
            </a:r>
            <a:r>
              <a:rPr kumimoji="1" lang="en-US" altLang="zh-CN" sz="2800" b="1" dirty="0">
                <a:solidFill>
                  <a:schemeClr val="bg1"/>
                </a:solidFill>
                <a:ea typeface="宋体" pitchFamily="2" charset="-122"/>
              </a:rPr>
              <a:t>]</a:t>
            </a:r>
            <a:endParaRPr kumimoji="1" lang="en-US" altLang="zh-CN"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宋体" pitchFamily="2" charset="-122"/>
            </a:endParaRPr>
          </a:p>
        </p:txBody>
      </p:sp>
      <p:sp>
        <p:nvSpPr>
          <p:cNvPr id="64" name="Text Box 23"/>
          <p:cNvSpPr txBox="1">
            <a:spLocks noChangeArrowheads="1"/>
          </p:cNvSpPr>
          <p:nvPr/>
        </p:nvSpPr>
        <p:spPr bwMode="auto">
          <a:xfrm>
            <a:off x="153927" y="2285059"/>
            <a:ext cx="9166292" cy="523220"/>
          </a:xfrm>
          <a:prstGeom prst="rect">
            <a:avLst/>
          </a:prstGeom>
          <a:noFill/>
          <a:ln w="9525">
            <a:noFill/>
            <a:miter lim="800000"/>
            <a:headEnd/>
            <a:tailEnd/>
          </a:ln>
        </p:spPr>
        <p:txBody>
          <a:bodyPr wrap="none">
            <a:spAutoFit/>
          </a:bodyPr>
          <a:lstStyle/>
          <a:p>
            <a:pPr algn="l"/>
            <a:r>
              <a:rPr kumimoji="1" lang="en-US" altLang="zh-CN" sz="2800" b="1" i="1" dirty="0" smtClean="0">
                <a:solidFill>
                  <a:schemeClr val="bg1"/>
                </a:solidFill>
              </a:rPr>
              <a:t>e</a:t>
            </a:r>
            <a:r>
              <a:rPr kumimoji="1" lang="en-US" altLang="zh-CN" sz="2800" b="1" dirty="0" smtClean="0">
                <a:solidFill>
                  <a:schemeClr val="bg1"/>
                </a:solidFill>
              </a:rPr>
              <a:t>[0]   </a:t>
            </a:r>
            <a:r>
              <a:rPr kumimoji="1" lang="en-US" altLang="zh-CN" sz="2800" b="1" i="1" dirty="0" smtClean="0">
                <a:solidFill>
                  <a:schemeClr val="bg1"/>
                </a:solidFill>
              </a:rPr>
              <a:t>e</a:t>
            </a:r>
            <a:r>
              <a:rPr kumimoji="1" lang="en-US" altLang="zh-CN" sz="2800" b="1" dirty="0" smtClean="0">
                <a:solidFill>
                  <a:schemeClr val="bg1"/>
                </a:solidFill>
              </a:rPr>
              <a:t>[1]    </a:t>
            </a:r>
            <a:r>
              <a:rPr kumimoji="1" lang="en-US" altLang="zh-CN" sz="2800" b="1" i="1" dirty="0" smtClean="0">
                <a:solidFill>
                  <a:schemeClr val="bg1"/>
                </a:solidFill>
              </a:rPr>
              <a:t>e</a:t>
            </a:r>
            <a:r>
              <a:rPr kumimoji="1" lang="en-US" altLang="zh-CN" sz="2800" b="1" dirty="0" smtClean="0">
                <a:solidFill>
                  <a:schemeClr val="bg1"/>
                </a:solidFill>
              </a:rPr>
              <a:t>[2]   </a:t>
            </a:r>
            <a:r>
              <a:rPr kumimoji="1" lang="en-US" altLang="zh-CN" sz="2800" b="1" i="1" dirty="0" smtClean="0">
                <a:solidFill>
                  <a:schemeClr val="bg1"/>
                </a:solidFill>
              </a:rPr>
              <a:t>e</a:t>
            </a:r>
            <a:r>
              <a:rPr kumimoji="1" lang="en-US" altLang="zh-CN" sz="2800" b="1" dirty="0" smtClean="0">
                <a:solidFill>
                  <a:schemeClr val="bg1"/>
                </a:solidFill>
              </a:rPr>
              <a:t>[3]     </a:t>
            </a:r>
            <a:r>
              <a:rPr kumimoji="1" lang="en-US" altLang="zh-CN" sz="2800" b="1" i="1" dirty="0" smtClean="0">
                <a:solidFill>
                  <a:schemeClr val="bg1"/>
                </a:solidFill>
              </a:rPr>
              <a:t>e</a:t>
            </a:r>
            <a:r>
              <a:rPr kumimoji="1" lang="en-US" altLang="zh-CN" sz="2800" b="1" dirty="0" smtClean="0">
                <a:solidFill>
                  <a:schemeClr val="bg1"/>
                </a:solidFill>
              </a:rPr>
              <a:t>[4]   </a:t>
            </a:r>
            <a:r>
              <a:rPr kumimoji="1" lang="en-US" altLang="zh-CN" sz="2800" b="1" i="1" dirty="0" smtClean="0">
                <a:solidFill>
                  <a:schemeClr val="bg1"/>
                </a:solidFill>
              </a:rPr>
              <a:t>e</a:t>
            </a:r>
            <a:r>
              <a:rPr kumimoji="1" lang="en-US" altLang="zh-CN" sz="2800" b="1" dirty="0" smtClean="0">
                <a:solidFill>
                  <a:schemeClr val="bg1"/>
                </a:solidFill>
              </a:rPr>
              <a:t>[5]    </a:t>
            </a:r>
            <a:r>
              <a:rPr kumimoji="1" lang="en-US" altLang="zh-CN" sz="2800" b="1" i="1" dirty="0" smtClean="0">
                <a:solidFill>
                  <a:schemeClr val="bg1"/>
                </a:solidFill>
              </a:rPr>
              <a:t>e</a:t>
            </a:r>
            <a:r>
              <a:rPr kumimoji="1" lang="en-US" altLang="zh-CN" sz="2800" b="1" dirty="0" smtClean="0">
                <a:solidFill>
                  <a:schemeClr val="bg1"/>
                </a:solidFill>
              </a:rPr>
              <a:t>[6]    </a:t>
            </a:r>
            <a:r>
              <a:rPr kumimoji="1" lang="en-US" altLang="zh-CN" sz="2800" b="1" i="1" dirty="0" smtClean="0">
                <a:solidFill>
                  <a:schemeClr val="bg1"/>
                </a:solidFill>
              </a:rPr>
              <a:t>e</a:t>
            </a:r>
            <a:r>
              <a:rPr kumimoji="1" lang="en-US" altLang="zh-CN" sz="2800" b="1" dirty="0" smtClean="0">
                <a:solidFill>
                  <a:schemeClr val="bg1"/>
                </a:solidFill>
              </a:rPr>
              <a:t>[7]    </a:t>
            </a:r>
            <a:r>
              <a:rPr kumimoji="1" lang="en-US" altLang="zh-CN" sz="2800" b="1" i="1" dirty="0" smtClean="0">
                <a:solidFill>
                  <a:schemeClr val="bg1"/>
                </a:solidFill>
              </a:rPr>
              <a:t>e</a:t>
            </a:r>
            <a:r>
              <a:rPr kumimoji="1" lang="en-US" altLang="zh-CN" sz="2800" b="1" dirty="0" smtClean="0">
                <a:solidFill>
                  <a:schemeClr val="bg1"/>
                </a:solidFill>
              </a:rPr>
              <a:t>[8]    </a:t>
            </a:r>
            <a:r>
              <a:rPr kumimoji="1" lang="en-US" altLang="zh-CN" sz="2800" b="1" i="1" dirty="0" smtClean="0">
                <a:solidFill>
                  <a:schemeClr val="bg1"/>
                </a:solidFill>
              </a:rPr>
              <a:t>e</a:t>
            </a:r>
            <a:r>
              <a:rPr kumimoji="1" lang="en-US" altLang="zh-CN" sz="2800" b="1" dirty="0" smtClean="0">
                <a:solidFill>
                  <a:schemeClr val="bg1"/>
                </a:solidFill>
              </a:rPr>
              <a:t>[9]</a:t>
            </a:r>
            <a:endParaRPr kumimoji="1" lang="en-US" altLang="zh-CN" sz="2800" b="1" dirty="0">
              <a:solidFill>
                <a:schemeClr val="bg1"/>
              </a:solidFill>
            </a:endParaRPr>
          </a:p>
        </p:txBody>
      </p:sp>
    </p:spTree>
    <p:extLst>
      <p:ext uri="{BB962C8B-B14F-4D97-AF65-F5344CB8AC3E}">
        <p14:creationId xmlns:p14="http://schemas.microsoft.com/office/powerpoint/2010/main" val="302672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6492" y="324828"/>
            <a:ext cx="8617068" cy="584775"/>
          </a:xfrm>
          <a:prstGeom prst="rect">
            <a:avLst/>
          </a:prstGeom>
          <a:noFill/>
          <a:ln w="9525">
            <a:noFill/>
            <a:miter lim="800000"/>
            <a:headEnd/>
            <a:tailEnd/>
          </a:ln>
        </p:spPr>
        <p:txBody>
          <a:bodyPr wrap="square">
            <a:spAutoFit/>
          </a:bodyPr>
          <a:lstStyle/>
          <a:p>
            <a:pPr algn="ctr"/>
            <a:r>
              <a:rPr kumimoji="1" lang="zh-CN" altLang="en-US" sz="3200" b="1" dirty="0">
                <a:solidFill>
                  <a:schemeClr val="bg1"/>
                </a:solidFill>
                <a:latin typeface="方正喵呜体" panose="02010600010101010101" pitchFamily="2" charset="-122"/>
                <a:ea typeface="方正喵呜体" panose="02010600010101010101" pitchFamily="2" charset="-122"/>
              </a:rPr>
              <a:t>基数排序的“分配”与“收集”过程   第二趟</a:t>
            </a:r>
            <a:endParaRPr kumimoji="1"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3" name="Rectangle 3" descr="羊皮纸"/>
          <p:cNvSpPr>
            <a:spLocks noChangeArrowheads="1"/>
          </p:cNvSpPr>
          <p:nvPr/>
        </p:nvSpPr>
        <p:spPr bwMode="auto">
          <a:xfrm>
            <a:off x="38100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 name="Line 4"/>
          <p:cNvSpPr>
            <a:spLocks noChangeShapeType="1"/>
          </p:cNvSpPr>
          <p:nvPr/>
        </p:nvSpPr>
        <p:spPr bwMode="auto">
          <a:xfrm>
            <a:off x="7620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 name="Line 5"/>
          <p:cNvSpPr>
            <a:spLocks noChangeShapeType="1"/>
          </p:cNvSpPr>
          <p:nvPr/>
        </p:nvSpPr>
        <p:spPr bwMode="auto">
          <a:xfrm>
            <a:off x="16764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 name="Rectangle 6" descr="羊皮纸"/>
          <p:cNvSpPr>
            <a:spLocks noChangeArrowheads="1"/>
          </p:cNvSpPr>
          <p:nvPr/>
        </p:nvSpPr>
        <p:spPr bwMode="auto">
          <a:xfrm>
            <a:off x="19812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7" name="Line 7"/>
          <p:cNvSpPr>
            <a:spLocks noChangeShapeType="1"/>
          </p:cNvSpPr>
          <p:nvPr/>
        </p:nvSpPr>
        <p:spPr bwMode="auto">
          <a:xfrm>
            <a:off x="25908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8" name="Rectangle 8" descr="羊皮纸"/>
          <p:cNvSpPr>
            <a:spLocks noChangeArrowheads="1"/>
          </p:cNvSpPr>
          <p:nvPr/>
        </p:nvSpPr>
        <p:spPr bwMode="auto">
          <a:xfrm>
            <a:off x="47244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9" name="Line 9"/>
          <p:cNvSpPr>
            <a:spLocks noChangeShapeType="1"/>
          </p:cNvSpPr>
          <p:nvPr/>
        </p:nvSpPr>
        <p:spPr bwMode="auto">
          <a:xfrm>
            <a:off x="35052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0" name="Rectangle 10" descr="羊皮纸"/>
          <p:cNvSpPr>
            <a:spLocks noChangeArrowheads="1"/>
          </p:cNvSpPr>
          <p:nvPr/>
        </p:nvSpPr>
        <p:spPr bwMode="auto">
          <a:xfrm>
            <a:off x="74676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1" name="Rectangle 11" descr="羊皮纸"/>
          <p:cNvSpPr>
            <a:spLocks noChangeArrowheads="1"/>
          </p:cNvSpPr>
          <p:nvPr/>
        </p:nvSpPr>
        <p:spPr bwMode="auto">
          <a:xfrm>
            <a:off x="83820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2" name="Line 12"/>
          <p:cNvSpPr>
            <a:spLocks noChangeShapeType="1"/>
          </p:cNvSpPr>
          <p:nvPr/>
        </p:nvSpPr>
        <p:spPr bwMode="auto">
          <a:xfrm>
            <a:off x="44196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3" name="Rectangle 13" descr="羊皮纸"/>
          <p:cNvSpPr>
            <a:spLocks noChangeArrowheads="1"/>
          </p:cNvSpPr>
          <p:nvPr/>
        </p:nvSpPr>
        <p:spPr bwMode="auto">
          <a:xfrm>
            <a:off x="28956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4" name="Line 14"/>
          <p:cNvSpPr>
            <a:spLocks noChangeShapeType="1"/>
          </p:cNvSpPr>
          <p:nvPr/>
        </p:nvSpPr>
        <p:spPr bwMode="auto">
          <a:xfrm>
            <a:off x="53340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5" name="Rectangle 15" descr="羊皮纸"/>
          <p:cNvSpPr>
            <a:spLocks noChangeArrowheads="1"/>
          </p:cNvSpPr>
          <p:nvPr/>
        </p:nvSpPr>
        <p:spPr bwMode="auto">
          <a:xfrm>
            <a:off x="56388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6" name="Line 16"/>
          <p:cNvSpPr>
            <a:spLocks noChangeShapeType="1"/>
          </p:cNvSpPr>
          <p:nvPr/>
        </p:nvSpPr>
        <p:spPr bwMode="auto">
          <a:xfrm>
            <a:off x="62484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7" name="Rectangle 17" descr="羊皮纸"/>
          <p:cNvSpPr>
            <a:spLocks noChangeArrowheads="1"/>
          </p:cNvSpPr>
          <p:nvPr/>
        </p:nvSpPr>
        <p:spPr bwMode="auto">
          <a:xfrm>
            <a:off x="1524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8" name="Line 18"/>
          <p:cNvSpPr>
            <a:spLocks noChangeShapeType="1"/>
          </p:cNvSpPr>
          <p:nvPr/>
        </p:nvSpPr>
        <p:spPr bwMode="auto">
          <a:xfrm>
            <a:off x="71628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9" name="Rectangle 19" descr="羊皮纸"/>
          <p:cNvSpPr>
            <a:spLocks noChangeArrowheads="1"/>
          </p:cNvSpPr>
          <p:nvPr/>
        </p:nvSpPr>
        <p:spPr bwMode="auto">
          <a:xfrm>
            <a:off x="10668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0" name="Line 20"/>
          <p:cNvSpPr>
            <a:spLocks noChangeShapeType="1"/>
          </p:cNvSpPr>
          <p:nvPr/>
        </p:nvSpPr>
        <p:spPr bwMode="auto">
          <a:xfrm>
            <a:off x="8077200" y="1462088"/>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21" name="Rectangle 21" descr="羊皮纸"/>
          <p:cNvSpPr>
            <a:spLocks noChangeArrowheads="1"/>
          </p:cNvSpPr>
          <p:nvPr/>
        </p:nvSpPr>
        <p:spPr bwMode="auto">
          <a:xfrm>
            <a:off x="6553200" y="1233488"/>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2" name="Text Box 22"/>
          <p:cNvSpPr txBox="1">
            <a:spLocks noChangeArrowheads="1"/>
          </p:cNvSpPr>
          <p:nvPr/>
        </p:nvSpPr>
        <p:spPr bwMode="auto">
          <a:xfrm>
            <a:off x="90229" y="1766888"/>
            <a:ext cx="5110694" cy="523220"/>
          </a:xfrm>
          <a:prstGeom prst="rect">
            <a:avLst/>
          </a:prstGeom>
          <a:noFill/>
          <a:ln w="9525">
            <a:noFill/>
            <a:miter lim="800000"/>
            <a:headEnd/>
            <a:tailEnd/>
          </a:ln>
        </p:spPr>
        <p:txBody>
          <a:bodyPr wrap="none">
            <a:spAutoFit/>
          </a:bodyPr>
          <a:lstStyle/>
          <a:p>
            <a:pPr algn="ctr"/>
            <a:r>
              <a:rPr kumimoji="1" lang="zh-CN" altLang="en-US" sz="2800" dirty="0">
                <a:solidFill>
                  <a:schemeClr val="bg1"/>
                </a:solidFill>
                <a:latin typeface="方正喵呜体" panose="02010600010101010101" pitchFamily="2" charset="-122"/>
                <a:ea typeface="方正喵呜体" panose="02010600010101010101" pitchFamily="2" charset="-122"/>
              </a:rPr>
              <a:t>第二趟分配（按次低位 </a:t>
            </a:r>
            <a:r>
              <a:rPr kumimoji="1" lang="en-US" altLang="zh-CN" sz="2800" i="1" dirty="0" err="1">
                <a:solidFill>
                  <a:schemeClr val="bg1"/>
                </a:solidFill>
                <a:latin typeface="方正喵呜体" panose="02010600010101010101" pitchFamily="2" charset="-122"/>
                <a:ea typeface="方正喵呜体" panose="02010600010101010101" pitchFamily="2" charset="-122"/>
              </a:rPr>
              <a:t>i</a:t>
            </a:r>
            <a:r>
              <a:rPr kumimoji="1" lang="en-US" altLang="zh-CN" sz="2800" dirty="0">
                <a:solidFill>
                  <a:schemeClr val="bg1"/>
                </a:solidFill>
                <a:latin typeface="方正喵呜体" panose="02010600010101010101" pitchFamily="2" charset="-122"/>
                <a:ea typeface="方正喵呜体" panose="02010600010101010101" pitchFamily="2" charset="-122"/>
              </a:rPr>
              <a:t> = 2 </a:t>
            </a:r>
            <a:r>
              <a:rPr kumimoji="1" lang="zh-CN" altLang="en-US" sz="2800" dirty="0">
                <a:solidFill>
                  <a:schemeClr val="bg1"/>
                </a:solidFill>
                <a:latin typeface="方正喵呜体" panose="02010600010101010101" pitchFamily="2" charset="-122"/>
                <a:ea typeface="方正喵呜体" panose="02010600010101010101" pitchFamily="2" charset="-122"/>
              </a:rPr>
              <a:t>）</a:t>
            </a:r>
          </a:p>
        </p:txBody>
      </p:sp>
      <p:sp>
        <p:nvSpPr>
          <p:cNvPr id="23" name="Line 24"/>
          <p:cNvSpPr>
            <a:spLocks noChangeShapeType="1"/>
          </p:cNvSpPr>
          <p:nvPr/>
        </p:nvSpPr>
        <p:spPr bwMode="auto">
          <a:xfrm>
            <a:off x="5334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4" name="Line 25"/>
          <p:cNvSpPr>
            <a:spLocks noChangeShapeType="1"/>
          </p:cNvSpPr>
          <p:nvPr/>
        </p:nvSpPr>
        <p:spPr bwMode="auto">
          <a:xfrm>
            <a:off x="14478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5" name="Line 26"/>
          <p:cNvSpPr>
            <a:spLocks noChangeShapeType="1"/>
          </p:cNvSpPr>
          <p:nvPr/>
        </p:nvSpPr>
        <p:spPr bwMode="auto">
          <a:xfrm>
            <a:off x="23622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6" name="Line 27"/>
          <p:cNvSpPr>
            <a:spLocks noChangeShapeType="1"/>
          </p:cNvSpPr>
          <p:nvPr/>
        </p:nvSpPr>
        <p:spPr bwMode="auto">
          <a:xfrm>
            <a:off x="32004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7" name="Line 28"/>
          <p:cNvSpPr>
            <a:spLocks noChangeShapeType="1"/>
          </p:cNvSpPr>
          <p:nvPr/>
        </p:nvSpPr>
        <p:spPr bwMode="auto">
          <a:xfrm>
            <a:off x="41148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8" name="Line 29"/>
          <p:cNvSpPr>
            <a:spLocks noChangeShapeType="1"/>
          </p:cNvSpPr>
          <p:nvPr/>
        </p:nvSpPr>
        <p:spPr bwMode="auto">
          <a:xfrm>
            <a:off x="50292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9" name="Line 30"/>
          <p:cNvSpPr>
            <a:spLocks noChangeShapeType="1"/>
          </p:cNvSpPr>
          <p:nvPr/>
        </p:nvSpPr>
        <p:spPr bwMode="auto">
          <a:xfrm>
            <a:off x="58674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0" name="Line 31"/>
          <p:cNvSpPr>
            <a:spLocks noChangeShapeType="1"/>
          </p:cNvSpPr>
          <p:nvPr/>
        </p:nvSpPr>
        <p:spPr bwMode="auto">
          <a:xfrm>
            <a:off x="67818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1" name="Line 32"/>
          <p:cNvSpPr>
            <a:spLocks noChangeShapeType="1"/>
          </p:cNvSpPr>
          <p:nvPr/>
        </p:nvSpPr>
        <p:spPr bwMode="auto">
          <a:xfrm>
            <a:off x="76962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2" name="Line 33"/>
          <p:cNvSpPr>
            <a:spLocks noChangeShapeType="1"/>
          </p:cNvSpPr>
          <p:nvPr/>
        </p:nvSpPr>
        <p:spPr bwMode="auto">
          <a:xfrm flipH="1">
            <a:off x="8610600" y="2819400"/>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3" name="Rectangle 34" descr="羊皮纸"/>
          <p:cNvSpPr>
            <a:spLocks noChangeArrowheads="1"/>
          </p:cNvSpPr>
          <p:nvPr/>
        </p:nvSpPr>
        <p:spPr bwMode="auto">
          <a:xfrm>
            <a:off x="1143000" y="39481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4" name="Rectangle 35" descr="羊皮纸"/>
          <p:cNvSpPr>
            <a:spLocks noChangeArrowheads="1"/>
          </p:cNvSpPr>
          <p:nvPr/>
        </p:nvSpPr>
        <p:spPr bwMode="auto">
          <a:xfrm>
            <a:off x="2895600" y="299720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5" name="Rectangle 36" descr="羊皮纸"/>
          <p:cNvSpPr>
            <a:spLocks noChangeArrowheads="1"/>
          </p:cNvSpPr>
          <p:nvPr/>
        </p:nvSpPr>
        <p:spPr bwMode="auto">
          <a:xfrm>
            <a:off x="2057400" y="39481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6" name="Rectangle 37" descr="羊皮纸"/>
          <p:cNvSpPr>
            <a:spLocks noChangeArrowheads="1"/>
          </p:cNvSpPr>
          <p:nvPr/>
        </p:nvSpPr>
        <p:spPr bwMode="auto">
          <a:xfrm>
            <a:off x="7391400" y="39481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7" name="Rectangle 38" descr="羊皮纸"/>
          <p:cNvSpPr>
            <a:spLocks noChangeArrowheads="1"/>
          </p:cNvSpPr>
          <p:nvPr/>
        </p:nvSpPr>
        <p:spPr bwMode="auto">
          <a:xfrm>
            <a:off x="2895600" y="353060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8" name="Rectangle 39" descr="羊皮纸"/>
          <p:cNvSpPr>
            <a:spLocks noChangeArrowheads="1"/>
          </p:cNvSpPr>
          <p:nvPr/>
        </p:nvSpPr>
        <p:spPr bwMode="auto">
          <a:xfrm>
            <a:off x="228600" y="39481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9" name="Rectangle 40" descr="羊皮纸"/>
          <p:cNvSpPr>
            <a:spLocks noChangeArrowheads="1"/>
          </p:cNvSpPr>
          <p:nvPr/>
        </p:nvSpPr>
        <p:spPr bwMode="auto">
          <a:xfrm>
            <a:off x="1143000" y="32623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0" name="Rectangle 41" descr="羊皮纸"/>
          <p:cNvSpPr>
            <a:spLocks noChangeArrowheads="1"/>
          </p:cNvSpPr>
          <p:nvPr/>
        </p:nvSpPr>
        <p:spPr bwMode="auto">
          <a:xfrm>
            <a:off x="2895600" y="406400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1" name="Rectangle 42" descr="羊皮纸"/>
          <p:cNvSpPr>
            <a:spLocks noChangeArrowheads="1"/>
          </p:cNvSpPr>
          <p:nvPr/>
        </p:nvSpPr>
        <p:spPr bwMode="auto">
          <a:xfrm>
            <a:off x="8305800" y="39481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2" name="Rectangle 43" descr="羊皮纸"/>
          <p:cNvSpPr>
            <a:spLocks noChangeArrowheads="1"/>
          </p:cNvSpPr>
          <p:nvPr/>
        </p:nvSpPr>
        <p:spPr bwMode="auto">
          <a:xfrm>
            <a:off x="228600" y="3262313"/>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3" name="Text Box 45" descr="羊皮纸"/>
          <p:cNvSpPr txBox="1">
            <a:spLocks noChangeArrowheads="1"/>
          </p:cNvSpPr>
          <p:nvPr/>
        </p:nvSpPr>
        <p:spPr bwMode="auto">
          <a:xfrm>
            <a:off x="136525" y="5087916"/>
            <a:ext cx="1843088" cy="488950"/>
          </a:xfrm>
          <a:prstGeom prst="rect">
            <a:avLst/>
          </a:prstGeom>
          <a:noFill/>
          <a:ln w="25400">
            <a:noFill/>
            <a:miter lim="800000"/>
            <a:headEnd/>
            <a:tailEnd/>
          </a:ln>
          <a:effectLst/>
        </p:spPr>
        <p:txBody>
          <a:bodyPr wrap="none">
            <a:spAutoFit/>
          </a:bodyPr>
          <a:lstStyle/>
          <a:p>
            <a:pPr algn="ctr"/>
            <a:r>
              <a:rPr kumimoji="1" lang="zh-CN" altLang="en-US" sz="2600" b="1" dirty="0">
                <a:solidFill>
                  <a:schemeClr val="bg1"/>
                </a:solidFill>
                <a:latin typeface="方正喵呜体" panose="02010600010101010101" pitchFamily="2" charset="-122"/>
                <a:ea typeface="方正喵呜体" panose="02010600010101010101" pitchFamily="2" charset="-122"/>
              </a:rPr>
              <a:t>第二趟收集</a:t>
            </a:r>
          </a:p>
        </p:txBody>
      </p:sp>
      <p:sp>
        <p:nvSpPr>
          <p:cNvPr id="44" name="Rectangle 46" descr="羊皮纸"/>
          <p:cNvSpPr>
            <a:spLocks noChangeArrowheads="1"/>
          </p:cNvSpPr>
          <p:nvPr/>
        </p:nvSpPr>
        <p:spPr bwMode="auto">
          <a:xfrm>
            <a:off x="47244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5" name="Line 47"/>
          <p:cNvSpPr>
            <a:spLocks noChangeShapeType="1"/>
          </p:cNvSpPr>
          <p:nvPr/>
        </p:nvSpPr>
        <p:spPr bwMode="auto">
          <a:xfrm>
            <a:off x="7620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46" name="Rectangle 48" descr="羊皮纸"/>
          <p:cNvSpPr>
            <a:spLocks noChangeArrowheads="1"/>
          </p:cNvSpPr>
          <p:nvPr/>
        </p:nvSpPr>
        <p:spPr bwMode="auto">
          <a:xfrm>
            <a:off x="83820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7" name="Line 49"/>
          <p:cNvSpPr>
            <a:spLocks noChangeShapeType="1"/>
          </p:cNvSpPr>
          <p:nvPr/>
        </p:nvSpPr>
        <p:spPr bwMode="auto">
          <a:xfrm>
            <a:off x="16764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48" name="Rectangle 50" descr="羊皮纸"/>
          <p:cNvSpPr>
            <a:spLocks noChangeArrowheads="1"/>
          </p:cNvSpPr>
          <p:nvPr/>
        </p:nvSpPr>
        <p:spPr bwMode="auto">
          <a:xfrm>
            <a:off x="38100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9" name="Line 51"/>
          <p:cNvSpPr>
            <a:spLocks noChangeShapeType="1"/>
          </p:cNvSpPr>
          <p:nvPr/>
        </p:nvSpPr>
        <p:spPr bwMode="auto">
          <a:xfrm>
            <a:off x="25908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0" name="Rectangle 52" descr="羊皮纸"/>
          <p:cNvSpPr>
            <a:spLocks noChangeArrowheads="1"/>
          </p:cNvSpPr>
          <p:nvPr/>
        </p:nvSpPr>
        <p:spPr bwMode="auto">
          <a:xfrm>
            <a:off x="1524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1" name="Line 53"/>
          <p:cNvSpPr>
            <a:spLocks noChangeShapeType="1"/>
          </p:cNvSpPr>
          <p:nvPr/>
        </p:nvSpPr>
        <p:spPr bwMode="auto">
          <a:xfrm>
            <a:off x="35052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2" name="Rectangle 54" descr="羊皮纸"/>
          <p:cNvSpPr>
            <a:spLocks noChangeArrowheads="1"/>
          </p:cNvSpPr>
          <p:nvPr/>
        </p:nvSpPr>
        <p:spPr bwMode="auto">
          <a:xfrm>
            <a:off x="19812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3" name="Line 55"/>
          <p:cNvSpPr>
            <a:spLocks noChangeShapeType="1"/>
          </p:cNvSpPr>
          <p:nvPr/>
        </p:nvSpPr>
        <p:spPr bwMode="auto">
          <a:xfrm>
            <a:off x="44196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4" name="Rectangle 56" descr="羊皮纸"/>
          <p:cNvSpPr>
            <a:spLocks noChangeArrowheads="1"/>
          </p:cNvSpPr>
          <p:nvPr/>
        </p:nvSpPr>
        <p:spPr bwMode="auto">
          <a:xfrm>
            <a:off x="74676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5" name="Line 57"/>
          <p:cNvSpPr>
            <a:spLocks noChangeShapeType="1"/>
          </p:cNvSpPr>
          <p:nvPr/>
        </p:nvSpPr>
        <p:spPr bwMode="auto">
          <a:xfrm>
            <a:off x="53340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6" name="Rectangle 58" descr="羊皮纸"/>
          <p:cNvSpPr>
            <a:spLocks noChangeArrowheads="1"/>
          </p:cNvSpPr>
          <p:nvPr/>
        </p:nvSpPr>
        <p:spPr bwMode="auto">
          <a:xfrm>
            <a:off x="28956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7" name="Line 59"/>
          <p:cNvSpPr>
            <a:spLocks noChangeShapeType="1"/>
          </p:cNvSpPr>
          <p:nvPr/>
        </p:nvSpPr>
        <p:spPr bwMode="auto">
          <a:xfrm>
            <a:off x="62484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8" name="Rectangle 60" descr="羊皮纸"/>
          <p:cNvSpPr>
            <a:spLocks noChangeArrowheads="1"/>
          </p:cNvSpPr>
          <p:nvPr/>
        </p:nvSpPr>
        <p:spPr bwMode="auto">
          <a:xfrm>
            <a:off x="10668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9" name="Line 61"/>
          <p:cNvSpPr>
            <a:spLocks noChangeShapeType="1"/>
          </p:cNvSpPr>
          <p:nvPr/>
        </p:nvSpPr>
        <p:spPr bwMode="auto">
          <a:xfrm>
            <a:off x="71628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0" name="Rectangle 62" descr="羊皮纸"/>
          <p:cNvSpPr>
            <a:spLocks noChangeArrowheads="1"/>
          </p:cNvSpPr>
          <p:nvPr/>
        </p:nvSpPr>
        <p:spPr bwMode="auto">
          <a:xfrm>
            <a:off x="56388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1" name="Line 63"/>
          <p:cNvSpPr>
            <a:spLocks noChangeShapeType="1"/>
          </p:cNvSpPr>
          <p:nvPr/>
        </p:nvSpPr>
        <p:spPr bwMode="auto">
          <a:xfrm>
            <a:off x="8077200" y="5962650"/>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2" name="Rectangle 64" descr="羊皮纸"/>
          <p:cNvSpPr>
            <a:spLocks noChangeArrowheads="1"/>
          </p:cNvSpPr>
          <p:nvPr/>
        </p:nvSpPr>
        <p:spPr bwMode="auto">
          <a:xfrm>
            <a:off x="6553200" y="5734050"/>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3" name="Text Box 44"/>
          <p:cNvSpPr txBox="1">
            <a:spLocks noChangeArrowheads="1"/>
          </p:cNvSpPr>
          <p:nvPr/>
        </p:nvSpPr>
        <p:spPr bwMode="auto">
          <a:xfrm>
            <a:off x="136525" y="4512352"/>
            <a:ext cx="8515473" cy="523220"/>
          </a:xfrm>
          <a:prstGeom prst="rect">
            <a:avLst/>
          </a:prstGeom>
          <a:noFill/>
          <a:ln w="9525">
            <a:noFill/>
            <a:miter lim="800000"/>
            <a:headEnd/>
            <a:tailEnd/>
          </a:ln>
        </p:spPr>
        <p:txBody>
          <a:bodyPr wrap="none">
            <a:spAutoFit/>
          </a:bodyPr>
          <a:lstStyle/>
          <a:p>
            <a:pPr algn="ct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[0</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[1</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[2</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[3</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[4</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[5]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[6]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[7</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[8</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[9</a:t>
            </a:r>
            <a:r>
              <a:rPr kumimoji="1" lang="en-US" altLang="zh-CN" sz="2800" b="1" dirty="0">
                <a:solidFill>
                  <a:schemeClr val="bg1"/>
                </a:solidFill>
                <a:ea typeface="宋体" pitchFamily="2" charset="-122"/>
              </a:rPr>
              <a:t>]</a:t>
            </a:r>
            <a:endParaRPr kumimoji="1" lang="en-US" altLang="zh-CN"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宋体" pitchFamily="2" charset="-122"/>
            </a:endParaRPr>
          </a:p>
        </p:txBody>
      </p:sp>
      <p:sp>
        <p:nvSpPr>
          <p:cNvPr id="64" name="Text Box 23"/>
          <p:cNvSpPr txBox="1">
            <a:spLocks noChangeArrowheads="1"/>
          </p:cNvSpPr>
          <p:nvPr/>
        </p:nvSpPr>
        <p:spPr bwMode="auto">
          <a:xfrm>
            <a:off x="171450" y="2248546"/>
            <a:ext cx="9166292" cy="523220"/>
          </a:xfrm>
          <a:prstGeom prst="rect">
            <a:avLst/>
          </a:prstGeom>
          <a:noFill/>
          <a:ln w="9525">
            <a:noFill/>
            <a:miter lim="800000"/>
            <a:headEnd/>
            <a:tailEnd/>
          </a:ln>
        </p:spPr>
        <p:txBody>
          <a:bodyPr wrap="none">
            <a:spAutoFit/>
          </a:bodyPr>
          <a:lstStyle/>
          <a:p>
            <a:pPr algn="ctr"/>
            <a:r>
              <a:rPr kumimoji="1" lang="en-US" altLang="zh-CN" sz="2800" b="1" i="1" dirty="0" smtClean="0">
                <a:solidFill>
                  <a:schemeClr val="bg1"/>
                </a:solidFill>
              </a:rPr>
              <a:t>e</a:t>
            </a:r>
            <a:r>
              <a:rPr kumimoji="1" lang="en-US" altLang="zh-CN" sz="2800" b="1" dirty="0" smtClean="0">
                <a:solidFill>
                  <a:schemeClr val="bg1"/>
                </a:solidFill>
              </a:rPr>
              <a:t>[0]   </a:t>
            </a:r>
            <a:r>
              <a:rPr kumimoji="1" lang="en-US" altLang="zh-CN" sz="2800" b="1" i="1" dirty="0" smtClean="0">
                <a:solidFill>
                  <a:schemeClr val="bg1"/>
                </a:solidFill>
              </a:rPr>
              <a:t>e</a:t>
            </a:r>
            <a:r>
              <a:rPr kumimoji="1" lang="en-US" altLang="zh-CN" sz="2800" b="1" dirty="0" smtClean="0">
                <a:solidFill>
                  <a:schemeClr val="bg1"/>
                </a:solidFill>
              </a:rPr>
              <a:t>[1]    </a:t>
            </a:r>
            <a:r>
              <a:rPr kumimoji="1" lang="en-US" altLang="zh-CN" sz="2800" b="1" i="1" dirty="0" smtClean="0">
                <a:solidFill>
                  <a:schemeClr val="bg1"/>
                </a:solidFill>
              </a:rPr>
              <a:t>e</a:t>
            </a:r>
            <a:r>
              <a:rPr kumimoji="1" lang="en-US" altLang="zh-CN" sz="2800" b="1" dirty="0" smtClean="0">
                <a:solidFill>
                  <a:schemeClr val="bg1"/>
                </a:solidFill>
              </a:rPr>
              <a:t>[2]   </a:t>
            </a:r>
            <a:r>
              <a:rPr kumimoji="1" lang="en-US" altLang="zh-CN" sz="2800" b="1" i="1" dirty="0" smtClean="0">
                <a:solidFill>
                  <a:schemeClr val="bg1"/>
                </a:solidFill>
              </a:rPr>
              <a:t>e</a:t>
            </a:r>
            <a:r>
              <a:rPr kumimoji="1" lang="en-US" altLang="zh-CN" sz="2800" b="1" dirty="0" smtClean="0">
                <a:solidFill>
                  <a:schemeClr val="bg1"/>
                </a:solidFill>
              </a:rPr>
              <a:t>[3]     </a:t>
            </a:r>
            <a:r>
              <a:rPr kumimoji="1" lang="en-US" altLang="zh-CN" sz="2800" b="1" i="1" dirty="0" smtClean="0">
                <a:solidFill>
                  <a:schemeClr val="bg1"/>
                </a:solidFill>
              </a:rPr>
              <a:t>e</a:t>
            </a:r>
            <a:r>
              <a:rPr kumimoji="1" lang="en-US" altLang="zh-CN" sz="2800" b="1" dirty="0" smtClean="0">
                <a:solidFill>
                  <a:schemeClr val="bg1"/>
                </a:solidFill>
              </a:rPr>
              <a:t>[4]   </a:t>
            </a:r>
            <a:r>
              <a:rPr kumimoji="1" lang="en-US" altLang="zh-CN" sz="2800" b="1" i="1" dirty="0" smtClean="0">
                <a:solidFill>
                  <a:schemeClr val="bg1"/>
                </a:solidFill>
              </a:rPr>
              <a:t>e</a:t>
            </a:r>
            <a:r>
              <a:rPr kumimoji="1" lang="en-US" altLang="zh-CN" sz="2800" b="1" dirty="0" smtClean="0">
                <a:solidFill>
                  <a:schemeClr val="bg1"/>
                </a:solidFill>
              </a:rPr>
              <a:t>[5]    </a:t>
            </a:r>
            <a:r>
              <a:rPr kumimoji="1" lang="en-US" altLang="zh-CN" sz="2800" b="1" i="1" dirty="0" smtClean="0">
                <a:solidFill>
                  <a:schemeClr val="bg1"/>
                </a:solidFill>
              </a:rPr>
              <a:t>e</a:t>
            </a:r>
            <a:r>
              <a:rPr kumimoji="1" lang="en-US" altLang="zh-CN" sz="2800" b="1" dirty="0" smtClean="0">
                <a:solidFill>
                  <a:schemeClr val="bg1"/>
                </a:solidFill>
              </a:rPr>
              <a:t>[6]    </a:t>
            </a:r>
            <a:r>
              <a:rPr kumimoji="1" lang="en-US" altLang="zh-CN" sz="2800" b="1" i="1" dirty="0" smtClean="0">
                <a:solidFill>
                  <a:schemeClr val="bg1"/>
                </a:solidFill>
              </a:rPr>
              <a:t>e</a:t>
            </a:r>
            <a:r>
              <a:rPr kumimoji="1" lang="en-US" altLang="zh-CN" sz="2800" b="1" dirty="0" smtClean="0">
                <a:solidFill>
                  <a:schemeClr val="bg1"/>
                </a:solidFill>
              </a:rPr>
              <a:t>[7]    </a:t>
            </a:r>
            <a:r>
              <a:rPr kumimoji="1" lang="en-US" altLang="zh-CN" sz="2800" b="1" i="1" dirty="0" smtClean="0">
                <a:solidFill>
                  <a:schemeClr val="bg1"/>
                </a:solidFill>
              </a:rPr>
              <a:t>e</a:t>
            </a:r>
            <a:r>
              <a:rPr kumimoji="1" lang="en-US" altLang="zh-CN" sz="2800" b="1" dirty="0" smtClean="0">
                <a:solidFill>
                  <a:schemeClr val="bg1"/>
                </a:solidFill>
              </a:rPr>
              <a:t>[8]    </a:t>
            </a:r>
            <a:r>
              <a:rPr kumimoji="1" lang="en-US" altLang="zh-CN" sz="2800" b="1" i="1" dirty="0" smtClean="0">
                <a:solidFill>
                  <a:schemeClr val="bg1"/>
                </a:solidFill>
              </a:rPr>
              <a:t>e</a:t>
            </a:r>
            <a:r>
              <a:rPr kumimoji="1" lang="en-US" altLang="zh-CN" sz="2800" b="1" dirty="0" smtClean="0">
                <a:solidFill>
                  <a:schemeClr val="bg1"/>
                </a:solidFill>
              </a:rPr>
              <a:t>[9]</a:t>
            </a:r>
            <a:endParaRPr kumimoji="1" lang="en-US" altLang="zh-CN" sz="2800" b="1" dirty="0">
              <a:solidFill>
                <a:schemeClr val="bg1"/>
              </a:solidFill>
            </a:endParaRPr>
          </a:p>
        </p:txBody>
      </p:sp>
    </p:spTree>
    <p:extLst>
      <p:ext uri="{BB962C8B-B14F-4D97-AF65-F5344CB8AC3E}">
        <p14:creationId xmlns:p14="http://schemas.microsoft.com/office/powerpoint/2010/main" val="401677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0439" y="179343"/>
            <a:ext cx="8580555" cy="579437"/>
          </a:xfrm>
          <a:prstGeom prst="rect">
            <a:avLst/>
          </a:prstGeom>
          <a:noFill/>
          <a:ln w="9525">
            <a:noFill/>
            <a:miter lim="800000"/>
            <a:headEnd/>
            <a:tailEnd/>
          </a:ln>
        </p:spPr>
        <p:txBody>
          <a:bodyPr wrap="square">
            <a:spAutoFit/>
          </a:bodyPr>
          <a:lstStyle/>
          <a:p>
            <a:pPr algn="ctr"/>
            <a:r>
              <a:rPr kumimoji="1" lang="zh-CN" altLang="en-US" sz="3200" b="1" dirty="0">
                <a:solidFill>
                  <a:schemeClr val="bg1"/>
                </a:solidFill>
                <a:latin typeface="方正喵呜体" panose="02010600010101010101" pitchFamily="2" charset="-122"/>
                <a:ea typeface="方正喵呜体" panose="02010600010101010101" pitchFamily="2" charset="-122"/>
              </a:rPr>
              <a:t>基数排序的“分配”与“收集”过程   第三趟</a:t>
            </a:r>
            <a:endParaRPr kumimoji="1"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3" name="Rectangle 3" descr="羊皮纸"/>
          <p:cNvSpPr>
            <a:spLocks noChangeArrowheads="1"/>
          </p:cNvSpPr>
          <p:nvPr/>
        </p:nvSpPr>
        <p:spPr bwMode="auto">
          <a:xfrm>
            <a:off x="19812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 name="Line 4"/>
          <p:cNvSpPr>
            <a:spLocks noChangeShapeType="1"/>
          </p:cNvSpPr>
          <p:nvPr/>
        </p:nvSpPr>
        <p:spPr bwMode="auto">
          <a:xfrm>
            <a:off x="7620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 name="Line 5"/>
          <p:cNvSpPr>
            <a:spLocks noChangeShapeType="1"/>
          </p:cNvSpPr>
          <p:nvPr/>
        </p:nvSpPr>
        <p:spPr bwMode="auto">
          <a:xfrm>
            <a:off x="16764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 name="Rectangle 6" descr="羊皮纸"/>
          <p:cNvSpPr>
            <a:spLocks noChangeArrowheads="1"/>
          </p:cNvSpPr>
          <p:nvPr/>
        </p:nvSpPr>
        <p:spPr bwMode="auto">
          <a:xfrm>
            <a:off x="38100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7" name="Line 7"/>
          <p:cNvSpPr>
            <a:spLocks noChangeShapeType="1"/>
          </p:cNvSpPr>
          <p:nvPr/>
        </p:nvSpPr>
        <p:spPr bwMode="auto">
          <a:xfrm>
            <a:off x="25908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8" name="Rectangle 8" descr="羊皮纸"/>
          <p:cNvSpPr>
            <a:spLocks noChangeArrowheads="1"/>
          </p:cNvSpPr>
          <p:nvPr/>
        </p:nvSpPr>
        <p:spPr bwMode="auto">
          <a:xfrm>
            <a:off x="74676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9" name="Line 9"/>
          <p:cNvSpPr>
            <a:spLocks noChangeShapeType="1"/>
          </p:cNvSpPr>
          <p:nvPr/>
        </p:nvSpPr>
        <p:spPr bwMode="auto">
          <a:xfrm>
            <a:off x="35052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0" name="Rectangle 10" descr="羊皮纸"/>
          <p:cNvSpPr>
            <a:spLocks noChangeArrowheads="1"/>
          </p:cNvSpPr>
          <p:nvPr/>
        </p:nvSpPr>
        <p:spPr bwMode="auto">
          <a:xfrm>
            <a:off x="56388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1" name="Rectangle 11" descr="羊皮纸"/>
          <p:cNvSpPr>
            <a:spLocks noChangeArrowheads="1"/>
          </p:cNvSpPr>
          <p:nvPr/>
        </p:nvSpPr>
        <p:spPr bwMode="auto">
          <a:xfrm>
            <a:off x="65532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2" name="Line 12"/>
          <p:cNvSpPr>
            <a:spLocks noChangeShapeType="1"/>
          </p:cNvSpPr>
          <p:nvPr/>
        </p:nvSpPr>
        <p:spPr bwMode="auto">
          <a:xfrm>
            <a:off x="44196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3" name="Rectangle 13" descr="羊皮纸"/>
          <p:cNvSpPr>
            <a:spLocks noChangeArrowheads="1"/>
          </p:cNvSpPr>
          <p:nvPr/>
        </p:nvSpPr>
        <p:spPr bwMode="auto">
          <a:xfrm>
            <a:off x="1524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4" name="Line 14"/>
          <p:cNvSpPr>
            <a:spLocks noChangeShapeType="1"/>
          </p:cNvSpPr>
          <p:nvPr/>
        </p:nvSpPr>
        <p:spPr bwMode="auto">
          <a:xfrm>
            <a:off x="53340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5" name="Rectangle 15" descr="羊皮纸"/>
          <p:cNvSpPr>
            <a:spLocks noChangeArrowheads="1"/>
          </p:cNvSpPr>
          <p:nvPr/>
        </p:nvSpPr>
        <p:spPr bwMode="auto">
          <a:xfrm>
            <a:off x="28956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6" name="Line 16"/>
          <p:cNvSpPr>
            <a:spLocks noChangeShapeType="1"/>
          </p:cNvSpPr>
          <p:nvPr/>
        </p:nvSpPr>
        <p:spPr bwMode="auto">
          <a:xfrm>
            <a:off x="62484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7" name="Rectangle 17" descr="羊皮纸"/>
          <p:cNvSpPr>
            <a:spLocks noChangeArrowheads="1"/>
          </p:cNvSpPr>
          <p:nvPr/>
        </p:nvSpPr>
        <p:spPr bwMode="auto">
          <a:xfrm>
            <a:off x="47244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18" name="Line 18"/>
          <p:cNvSpPr>
            <a:spLocks noChangeShapeType="1"/>
          </p:cNvSpPr>
          <p:nvPr/>
        </p:nvSpPr>
        <p:spPr bwMode="auto">
          <a:xfrm>
            <a:off x="71628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19" name="Rectangle 19" descr="羊皮纸"/>
          <p:cNvSpPr>
            <a:spLocks noChangeArrowheads="1"/>
          </p:cNvSpPr>
          <p:nvPr/>
        </p:nvSpPr>
        <p:spPr bwMode="auto">
          <a:xfrm>
            <a:off x="83820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0" name="Line 20"/>
          <p:cNvSpPr>
            <a:spLocks noChangeShapeType="1"/>
          </p:cNvSpPr>
          <p:nvPr/>
        </p:nvSpPr>
        <p:spPr bwMode="auto">
          <a:xfrm>
            <a:off x="8077200" y="1247742"/>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21" name="Rectangle 21" descr="羊皮纸"/>
          <p:cNvSpPr>
            <a:spLocks noChangeArrowheads="1"/>
          </p:cNvSpPr>
          <p:nvPr/>
        </p:nvSpPr>
        <p:spPr bwMode="auto">
          <a:xfrm>
            <a:off x="1066800" y="1019142"/>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22" name="Text Box 22"/>
          <p:cNvSpPr txBox="1">
            <a:spLocks noChangeArrowheads="1"/>
          </p:cNvSpPr>
          <p:nvPr/>
        </p:nvSpPr>
        <p:spPr bwMode="auto">
          <a:xfrm>
            <a:off x="18215" y="1577942"/>
            <a:ext cx="5064208" cy="523220"/>
          </a:xfrm>
          <a:prstGeom prst="rect">
            <a:avLst/>
          </a:prstGeom>
          <a:noFill/>
          <a:ln w="9525">
            <a:noFill/>
            <a:miter lim="800000"/>
            <a:headEnd/>
            <a:tailEnd/>
          </a:ln>
        </p:spPr>
        <p:txBody>
          <a:bodyPr wrap="none">
            <a:spAutoFit/>
          </a:bodyPr>
          <a:lstStyle/>
          <a:p>
            <a:pPr algn="ctr"/>
            <a:r>
              <a:rPr kumimoji="1" lang="zh-CN" altLang="en-US" sz="2800" b="1" dirty="0">
                <a:solidFill>
                  <a:schemeClr val="bg1"/>
                </a:solidFill>
                <a:latin typeface="方正喵呜体" panose="02010600010101010101" pitchFamily="2" charset="-122"/>
                <a:ea typeface="方正喵呜体" panose="02010600010101010101" pitchFamily="2" charset="-122"/>
              </a:rPr>
              <a:t>第三趟分配（按最高位 </a:t>
            </a:r>
            <a:r>
              <a:rPr kumimoji="1" lang="en-US" altLang="zh-CN" sz="2800" b="1" i="1" dirty="0" err="1">
                <a:solidFill>
                  <a:schemeClr val="bg1"/>
                </a:solidFill>
                <a:latin typeface="方正喵呜体" panose="02010600010101010101" pitchFamily="2" charset="-122"/>
                <a:ea typeface="方正喵呜体" panose="02010600010101010101" pitchFamily="2" charset="-122"/>
              </a:rPr>
              <a:t>i</a:t>
            </a:r>
            <a:r>
              <a:rPr kumimoji="1" lang="en-US" altLang="zh-CN" sz="2800" b="1" dirty="0">
                <a:solidFill>
                  <a:schemeClr val="bg1"/>
                </a:solidFill>
                <a:latin typeface="方正喵呜体" panose="02010600010101010101" pitchFamily="2" charset="-122"/>
                <a:ea typeface="方正喵呜体" panose="02010600010101010101" pitchFamily="2" charset="-122"/>
              </a:rPr>
              <a:t> = 1 </a:t>
            </a:r>
            <a:r>
              <a:rPr kumimoji="1" lang="zh-CN" altLang="en-US" sz="2800" b="1" dirty="0">
                <a:solidFill>
                  <a:schemeClr val="bg1"/>
                </a:solidFill>
                <a:latin typeface="方正喵呜体" panose="02010600010101010101" pitchFamily="2" charset="-122"/>
                <a:ea typeface="方正喵呜体" panose="02010600010101010101" pitchFamily="2" charset="-122"/>
              </a:rPr>
              <a:t>）</a:t>
            </a:r>
          </a:p>
        </p:txBody>
      </p:sp>
      <p:sp>
        <p:nvSpPr>
          <p:cNvPr id="23" name="Text Box 23"/>
          <p:cNvSpPr txBox="1">
            <a:spLocks noChangeArrowheads="1"/>
          </p:cNvSpPr>
          <p:nvPr/>
        </p:nvSpPr>
        <p:spPr bwMode="auto">
          <a:xfrm>
            <a:off x="171450" y="2087529"/>
            <a:ext cx="9166292" cy="523220"/>
          </a:xfrm>
          <a:prstGeom prst="rect">
            <a:avLst/>
          </a:prstGeom>
          <a:noFill/>
          <a:ln w="9525">
            <a:noFill/>
            <a:miter lim="800000"/>
            <a:headEnd/>
            <a:tailEnd/>
          </a:ln>
        </p:spPr>
        <p:txBody>
          <a:bodyPr wrap="none">
            <a:spAutoFit/>
          </a:bodyPr>
          <a:lstStyle/>
          <a:p>
            <a:pPr algn="ctr"/>
            <a:r>
              <a:rPr kumimoji="1" lang="en-US" altLang="zh-CN" sz="2800" b="1" i="1" dirty="0" smtClean="0">
                <a:solidFill>
                  <a:schemeClr val="bg1"/>
                </a:solidFill>
              </a:rPr>
              <a:t>e</a:t>
            </a:r>
            <a:r>
              <a:rPr kumimoji="1" lang="en-US" altLang="zh-CN" sz="2800" b="1" dirty="0" smtClean="0">
                <a:solidFill>
                  <a:schemeClr val="bg1"/>
                </a:solidFill>
              </a:rPr>
              <a:t>[0]   </a:t>
            </a:r>
            <a:r>
              <a:rPr kumimoji="1" lang="en-US" altLang="zh-CN" sz="2800" b="1" i="1" dirty="0" smtClean="0">
                <a:solidFill>
                  <a:schemeClr val="bg1"/>
                </a:solidFill>
              </a:rPr>
              <a:t>e</a:t>
            </a:r>
            <a:r>
              <a:rPr kumimoji="1" lang="en-US" altLang="zh-CN" sz="2800" b="1" dirty="0" smtClean="0">
                <a:solidFill>
                  <a:schemeClr val="bg1"/>
                </a:solidFill>
              </a:rPr>
              <a:t>[1]    </a:t>
            </a:r>
            <a:r>
              <a:rPr kumimoji="1" lang="en-US" altLang="zh-CN" sz="2800" b="1" i="1" dirty="0" smtClean="0">
                <a:solidFill>
                  <a:schemeClr val="bg1"/>
                </a:solidFill>
              </a:rPr>
              <a:t>e</a:t>
            </a:r>
            <a:r>
              <a:rPr kumimoji="1" lang="en-US" altLang="zh-CN" sz="2800" b="1" dirty="0" smtClean="0">
                <a:solidFill>
                  <a:schemeClr val="bg1"/>
                </a:solidFill>
              </a:rPr>
              <a:t>[2]   </a:t>
            </a:r>
            <a:r>
              <a:rPr kumimoji="1" lang="en-US" altLang="zh-CN" sz="2800" b="1" i="1" dirty="0" smtClean="0">
                <a:solidFill>
                  <a:schemeClr val="bg1"/>
                </a:solidFill>
              </a:rPr>
              <a:t>e</a:t>
            </a:r>
            <a:r>
              <a:rPr kumimoji="1" lang="en-US" altLang="zh-CN" sz="2800" b="1" dirty="0" smtClean="0">
                <a:solidFill>
                  <a:schemeClr val="bg1"/>
                </a:solidFill>
              </a:rPr>
              <a:t>[3]     </a:t>
            </a:r>
            <a:r>
              <a:rPr kumimoji="1" lang="en-US" altLang="zh-CN" sz="2800" b="1" i="1" dirty="0" smtClean="0">
                <a:solidFill>
                  <a:schemeClr val="bg1"/>
                </a:solidFill>
              </a:rPr>
              <a:t>e</a:t>
            </a:r>
            <a:r>
              <a:rPr kumimoji="1" lang="en-US" altLang="zh-CN" sz="2800" b="1" dirty="0" smtClean="0">
                <a:solidFill>
                  <a:schemeClr val="bg1"/>
                </a:solidFill>
              </a:rPr>
              <a:t>[4]   </a:t>
            </a:r>
            <a:r>
              <a:rPr kumimoji="1" lang="en-US" altLang="zh-CN" sz="2800" b="1" i="1" dirty="0" smtClean="0">
                <a:solidFill>
                  <a:schemeClr val="bg1"/>
                </a:solidFill>
              </a:rPr>
              <a:t>e</a:t>
            </a:r>
            <a:r>
              <a:rPr kumimoji="1" lang="en-US" altLang="zh-CN" sz="2800" b="1" dirty="0" smtClean="0">
                <a:solidFill>
                  <a:schemeClr val="bg1"/>
                </a:solidFill>
              </a:rPr>
              <a:t>[5]    </a:t>
            </a:r>
            <a:r>
              <a:rPr kumimoji="1" lang="en-US" altLang="zh-CN" sz="2800" b="1" i="1" dirty="0" smtClean="0">
                <a:solidFill>
                  <a:schemeClr val="bg1"/>
                </a:solidFill>
              </a:rPr>
              <a:t>e</a:t>
            </a:r>
            <a:r>
              <a:rPr kumimoji="1" lang="en-US" altLang="zh-CN" sz="2800" b="1" dirty="0" smtClean="0">
                <a:solidFill>
                  <a:schemeClr val="bg1"/>
                </a:solidFill>
              </a:rPr>
              <a:t>[6]    </a:t>
            </a:r>
            <a:r>
              <a:rPr kumimoji="1" lang="en-US" altLang="zh-CN" sz="2800" b="1" i="1" dirty="0" smtClean="0">
                <a:solidFill>
                  <a:schemeClr val="bg1"/>
                </a:solidFill>
              </a:rPr>
              <a:t>e</a:t>
            </a:r>
            <a:r>
              <a:rPr kumimoji="1" lang="en-US" altLang="zh-CN" sz="2800" b="1" dirty="0" smtClean="0">
                <a:solidFill>
                  <a:schemeClr val="bg1"/>
                </a:solidFill>
              </a:rPr>
              <a:t>[7]    </a:t>
            </a:r>
            <a:r>
              <a:rPr kumimoji="1" lang="en-US" altLang="zh-CN" sz="2800" b="1" i="1" dirty="0" smtClean="0">
                <a:solidFill>
                  <a:schemeClr val="bg1"/>
                </a:solidFill>
              </a:rPr>
              <a:t>e</a:t>
            </a:r>
            <a:r>
              <a:rPr kumimoji="1" lang="en-US" altLang="zh-CN" sz="2800" b="1" dirty="0" smtClean="0">
                <a:solidFill>
                  <a:schemeClr val="bg1"/>
                </a:solidFill>
              </a:rPr>
              <a:t>[8]    </a:t>
            </a:r>
            <a:r>
              <a:rPr kumimoji="1" lang="en-US" altLang="zh-CN" sz="2800" b="1" i="1" dirty="0" smtClean="0">
                <a:solidFill>
                  <a:schemeClr val="bg1"/>
                </a:solidFill>
              </a:rPr>
              <a:t>e</a:t>
            </a:r>
            <a:r>
              <a:rPr kumimoji="1" lang="en-US" altLang="zh-CN" sz="2800" b="1" dirty="0" smtClean="0">
                <a:solidFill>
                  <a:schemeClr val="bg1"/>
                </a:solidFill>
              </a:rPr>
              <a:t>[9]</a:t>
            </a:r>
            <a:endParaRPr kumimoji="1" lang="en-US" altLang="zh-CN" sz="2800" b="1" dirty="0">
              <a:solidFill>
                <a:schemeClr val="bg1"/>
              </a:solidFill>
            </a:endParaRPr>
          </a:p>
        </p:txBody>
      </p:sp>
      <p:sp>
        <p:nvSpPr>
          <p:cNvPr id="24" name="Line 24"/>
          <p:cNvSpPr>
            <a:spLocks noChangeShapeType="1"/>
          </p:cNvSpPr>
          <p:nvPr/>
        </p:nvSpPr>
        <p:spPr bwMode="auto">
          <a:xfrm>
            <a:off x="5334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5" name="Line 25"/>
          <p:cNvSpPr>
            <a:spLocks noChangeShapeType="1"/>
          </p:cNvSpPr>
          <p:nvPr/>
        </p:nvSpPr>
        <p:spPr bwMode="auto">
          <a:xfrm>
            <a:off x="14478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6" name="Line 26"/>
          <p:cNvSpPr>
            <a:spLocks noChangeShapeType="1"/>
          </p:cNvSpPr>
          <p:nvPr/>
        </p:nvSpPr>
        <p:spPr bwMode="auto">
          <a:xfrm>
            <a:off x="23622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7" name="Line 27"/>
          <p:cNvSpPr>
            <a:spLocks noChangeShapeType="1"/>
          </p:cNvSpPr>
          <p:nvPr/>
        </p:nvSpPr>
        <p:spPr bwMode="auto">
          <a:xfrm>
            <a:off x="32004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8" name="Line 28"/>
          <p:cNvSpPr>
            <a:spLocks noChangeShapeType="1"/>
          </p:cNvSpPr>
          <p:nvPr/>
        </p:nvSpPr>
        <p:spPr bwMode="auto">
          <a:xfrm>
            <a:off x="41148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29" name="Line 29"/>
          <p:cNvSpPr>
            <a:spLocks noChangeShapeType="1"/>
          </p:cNvSpPr>
          <p:nvPr/>
        </p:nvSpPr>
        <p:spPr bwMode="auto">
          <a:xfrm>
            <a:off x="50292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0" name="Line 30"/>
          <p:cNvSpPr>
            <a:spLocks noChangeShapeType="1"/>
          </p:cNvSpPr>
          <p:nvPr/>
        </p:nvSpPr>
        <p:spPr bwMode="auto">
          <a:xfrm>
            <a:off x="58674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1" name="Line 31"/>
          <p:cNvSpPr>
            <a:spLocks noChangeShapeType="1"/>
          </p:cNvSpPr>
          <p:nvPr/>
        </p:nvSpPr>
        <p:spPr bwMode="auto">
          <a:xfrm>
            <a:off x="67818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2" name="Line 32"/>
          <p:cNvSpPr>
            <a:spLocks noChangeShapeType="1"/>
          </p:cNvSpPr>
          <p:nvPr/>
        </p:nvSpPr>
        <p:spPr bwMode="auto">
          <a:xfrm>
            <a:off x="76962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3" name="Line 33"/>
          <p:cNvSpPr>
            <a:spLocks noChangeShapeType="1"/>
          </p:cNvSpPr>
          <p:nvPr/>
        </p:nvSpPr>
        <p:spPr bwMode="auto">
          <a:xfrm flipH="1">
            <a:off x="8610600" y="2630454"/>
            <a:ext cx="0" cy="1752600"/>
          </a:xfrm>
          <a:prstGeom prst="line">
            <a:avLst/>
          </a:prstGeom>
          <a:noFill/>
          <a:ln w="28575">
            <a:solidFill>
              <a:schemeClr val="bg1"/>
            </a:solidFill>
            <a:round/>
            <a:headEnd type="stealth" w="med" len="lg"/>
            <a:tailEnd/>
          </a:ln>
        </p:spPr>
        <p:txBody>
          <a:bodyPr wrap="none" anchor="ctr"/>
          <a:lstStyle/>
          <a:p>
            <a:pPr algn="ctr"/>
            <a:endParaRPr lang="zh-CN" altLang="en-US">
              <a:solidFill>
                <a:schemeClr val="bg1"/>
              </a:solidFill>
            </a:endParaRPr>
          </a:p>
        </p:txBody>
      </p:sp>
      <p:sp>
        <p:nvSpPr>
          <p:cNvPr id="34" name="Rectangle 34" descr="羊皮纸"/>
          <p:cNvSpPr>
            <a:spLocks noChangeArrowheads="1"/>
          </p:cNvSpPr>
          <p:nvPr/>
        </p:nvSpPr>
        <p:spPr bwMode="auto">
          <a:xfrm>
            <a:off x="55626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5" name="Rectangle 35" descr="羊皮纸"/>
          <p:cNvSpPr>
            <a:spLocks noChangeArrowheads="1"/>
          </p:cNvSpPr>
          <p:nvPr/>
        </p:nvSpPr>
        <p:spPr bwMode="auto">
          <a:xfrm>
            <a:off x="64770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6" name="Rectangle 36" descr="羊皮纸"/>
          <p:cNvSpPr>
            <a:spLocks noChangeArrowheads="1"/>
          </p:cNvSpPr>
          <p:nvPr/>
        </p:nvSpPr>
        <p:spPr bwMode="auto">
          <a:xfrm>
            <a:off x="83058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7" name="Rectangle 37" descr="羊皮纸"/>
          <p:cNvSpPr>
            <a:spLocks noChangeArrowheads="1"/>
          </p:cNvSpPr>
          <p:nvPr/>
        </p:nvSpPr>
        <p:spPr bwMode="auto">
          <a:xfrm>
            <a:off x="38100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8" name="Rectangle 38" descr="羊皮纸"/>
          <p:cNvSpPr>
            <a:spLocks noChangeArrowheads="1"/>
          </p:cNvSpPr>
          <p:nvPr/>
        </p:nvSpPr>
        <p:spPr bwMode="auto">
          <a:xfrm>
            <a:off x="5562600" y="29971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39" name="Rectangle 39" descr="羊皮纸"/>
          <p:cNvSpPr>
            <a:spLocks noChangeArrowheads="1"/>
          </p:cNvSpPr>
          <p:nvPr/>
        </p:nvSpPr>
        <p:spPr bwMode="auto">
          <a:xfrm>
            <a:off x="11430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0" name="Rectangle 40" descr="羊皮纸"/>
          <p:cNvSpPr>
            <a:spLocks noChangeArrowheads="1"/>
          </p:cNvSpPr>
          <p:nvPr/>
        </p:nvSpPr>
        <p:spPr bwMode="auto">
          <a:xfrm>
            <a:off x="20574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1" name="Rectangle 41" descr="羊皮纸"/>
          <p:cNvSpPr>
            <a:spLocks noChangeArrowheads="1"/>
          </p:cNvSpPr>
          <p:nvPr/>
        </p:nvSpPr>
        <p:spPr bwMode="auto">
          <a:xfrm>
            <a:off x="47244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2" name="Rectangle 42" descr="羊皮纸"/>
          <p:cNvSpPr>
            <a:spLocks noChangeArrowheads="1"/>
          </p:cNvSpPr>
          <p:nvPr/>
        </p:nvSpPr>
        <p:spPr bwMode="auto">
          <a:xfrm>
            <a:off x="6477000" y="29971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3" name="Rectangle 43" descr="羊皮纸"/>
          <p:cNvSpPr>
            <a:spLocks noChangeArrowheads="1"/>
          </p:cNvSpPr>
          <p:nvPr/>
        </p:nvSpPr>
        <p:spPr bwMode="auto">
          <a:xfrm>
            <a:off x="2895600" y="3682967"/>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4" name="Text Box 44"/>
          <p:cNvSpPr txBox="1">
            <a:spLocks noChangeArrowheads="1"/>
          </p:cNvSpPr>
          <p:nvPr/>
        </p:nvSpPr>
        <p:spPr bwMode="auto">
          <a:xfrm>
            <a:off x="136525" y="4373529"/>
            <a:ext cx="8515473" cy="523220"/>
          </a:xfrm>
          <a:prstGeom prst="rect">
            <a:avLst/>
          </a:prstGeom>
          <a:noFill/>
          <a:ln w="9525">
            <a:noFill/>
            <a:miter lim="800000"/>
            <a:headEnd/>
            <a:tailEnd/>
          </a:ln>
        </p:spPr>
        <p:txBody>
          <a:bodyPr wrap="none">
            <a:spAutoFit/>
          </a:bodyPr>
          <a:lstStyle/>
          <a:p>
            <a:pPr algn="ct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[0</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[1</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[2</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[3</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[4</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[5]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[6]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[7</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[8</a:t>
            </a:r>
            <a:r>
              <a:rPr kumimoji="1" lang="en-US" altLang="zh-CN" sz="2800" b="1" dirty="0">
                <a:solidFill>
                  <a:schemeClr val="bg1"/>
                </a:solidFill>
                <a:ea typeface="宋体" pitchFamily="2" charset="-122"/>
              </a:rPr>
              <a:t>]   </a:t>
            </a:r>
            <a:r>
              <a:rPr kumimoji="1" lang="en-US" altLang="zh-CN" sz="2800" b="1" dirty="0" smtClean="0">
                <a:solidFill>
                  <a:schemeClr val="bg1"/>
                </a:solidFill>
                <a:ea typeface="宋体" pitchFamily="2" charset="-122"/>
              </a:rPr>
              <a:t> </a:t>
            </a:r>
            <a:r>
              <a:rPr kumimoji="1" lang="en-US" altLang="zh-CN" sz="2800" b="1" i="1" dirty="0" smtClean="0">
                <a:solidFill>
                  <a:schemeClr val="bg1"/>
                </a:solidFill>
                <a:ea typeface="宋体" pitchFamily="2" charset="-122"/>
              </a:rPr>
              <a:t>f</a:t>
            </a:r>
            <a:r>
              <a:rPr kumimoji="1" lang="en-US" altLang="zh-CN" sz="2800" b="1" dirty="0" smtClean="0">
                <a:solidFill>
                  <a:schemeClr val="bg1"/>
                </a:solidFill>
                <a:ea typeface="宋体" pitchFamily="2" charset="-122"/>
              </a:rPr>
              <a:t>[9</a:t>
            </a:r>
            <a:r>
              <a:rPr kumimoji="1" lang="en-US" altLang="zh-CN" sz="2800" b="1" dirty="0">
                <a:solidFill>
                  <a:schemeClr val="bg1"/>
                </a:solidFill>
                <a:ea typeface="宋体" pitchFamily="2" charset="-122"/>
              </a:rPr>
              <a:t>]</a:t>
            </a:r>
            <a:endParaRPr kumimoji="1" lang="en-US" altLang="zh-CN"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宋体" pitchFamily="2" charset="-122"/>
            </a:endParaRPr>
          </a:p>
        </p:txBody>
      </p:sp>
      <p:sp>
        <p:nvSpPr>
          <p:cNvPr id="45" name="Text Box 45"/>
          <p:cNvSpPr txBox="1">
            <a:spLocks noChangeArrowheads="1"/>
          </p:cNvSpPr>
          <p:nvPr/>
        </p:nvSpPr>
        <p:spPr bwMode="auto">
          <a:xfrm>
            <a:off x="-61018" y="5059329"/>
            <a:ext cx="2244525" cy="584775"/>
          </a:xfrm>
          <a:prstGeom prst="rect">
            <a:avLst/>
          </a:prstGeom>
          <a:noFill/>
          <a:ln w="9525">
            <a:noFill/>
            <a:miter lim="800000"/>
            <a:headEnd/>
            <a:tailEnd/>
          </a:ln>
        </p:spPr>
        <p:txBody>
          <a:bodyPr wrap="none">
            <a:spAutoFit/>
          </a:bodyPr>
          <a:lstStyle/>
          <a:p>
            <a:pPr algn="ctr"/>
            <a:r>
              <a:rPr kumimoji="1" lang="zh-CN" altLang="en-US" sz="3200" b="1" dirty="0">
                <a:solidFill>
                  <a:schemeClr val="bg1"/>
                </a:solidFill>
                <a:latin typeface="方正喵呜体" panose="02010600010101010101" pitchFamily="2" charset="-122"/>
                <a:ea typeface="方正喵呜体" panose="02010600010101010101" pitchFamily="2" charset="-122"/>
              </a:rPr>
              <a:t>第三趟收集</a:t>
            </a:r>
          </a:p>
        </p:txBody>
      </p:sp>
      <p:sp>
        <p:nvSpPr>
          <p:cNvPr id="46" name="Rectangle 46" descr="羊皮纸"/>
          <p:cNvSpPr>
            <a:spLocks noChangeArrowheads="1"/>
          </p:cNvSpPr>
          <p:nvPr/>
        </p:nvSpPr>
        <p:spPr bwMode="auto">
          <a:xfrm>
            <a:off x="38100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530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7" name="Line 47"/>
          <p:cNvSpPr>
            <a:spLocks noChangeShapeType="1"/>
          </p:cNvSpPr>
          <p:nvPr/>
        </p:nvSpPr>
        <p:spPr bwMode="auto">
          <a:xfrm>
            <a:off x="7620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48" name="Rectangle 48" descr="羊皮纸"/>
          <p:cNvSpPr>
            <a:spLocks noChangeArrowheads="1"/>
          </p:cNvSpPr>
          <p:nvPr/>
        </p:nvSpPr>
        <p:spPr bwMode="auto">
          <a:xfrm>
            <a:off x="74676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790</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49" name="Line 49"/>
          <p:cNvSpPr>
            <a:spLocks noChangeShapeType="1"/>
          </p:cNvSpPr>
          <p:nvPr/>
        </p:nvSpPr>
        <p:spPr bwMode="auto">
          <a:xfrm>
            <a:off x="16764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0" name="Rectangle 50" descr="羊皮纸"/>
          <p:cNvSpPr>
            <a:spLocks noChangeArrowheads="1"/>
          </p:cNvSpPr>
          <p:nvPr/>
        </p:nvSpPr>
        <p:spPr bwMode="auto">
          <a:xfrm>
            <a:off x="83820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921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1" name="Line 51"/>
          <p:cNvSpPr>
            <a:spLocks noChangeShapeType="1"/>
          </p:cNvSpPr>
          <p:nvPr/>
        </p:nvSpPr>
        <p:spPr bwMode="auto">
          <a:xfrm>
            <a:off x="25908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2" name="Rectangle 52" descr="羊皮纸"/>
          <p:cNvSpPr>
            <a:spLocks noChangeArrowheads="1"/>
          </p:cNvSpPr>
          <p:nvPr/>
        </p:nvSpPr>
        <p:spPr bwMode="auto">
          <a:xfrm>
            <a:off x="1524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101</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3" name="Line 53"/>
          <p:cNvSpPr>
            <a:spLocks noChangeShapeType="1"/>
          </p:cNvSpPr>
          <p:nvPr/>
        </p:nvSpPr>
        <p:spPr bwMode="auto">
          <a:xfrm>
            <a:off x="35052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4" name="Rectangle 54" descr="羊皮纸"/>
          <p:cNvSpPr>
            <a:spLocks noChangeArrowheads="1"/>
          </p:cNvSpPr>
          <p:nvPr/>
        </p:nvSpPr>
        <p:spPr bwMode="auto">
          <a:xfrm>
            <a:off x="47244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614</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5" name="Line 55"/>
          <p:cNvSpPr>
            <a:spLocks noChangeShapeType="1"/>
          </p:cNvSpPr>
          <p:nvPr/>
        </p:nvSpPr>
        <p:spPr bwMode="auto">
          <a:xfrm>
            <a:off x="44196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6" name="Rectangle 56" descr="羊皮纸"/>
          <p:cNvSpPr>
            <a:spLocks noChangeArrowheads="1"/>
          </p:cNvSpPr>
          <p:nvPr/>
        </p:nvSpPr>
        <p:spPr bwMode="auto">
          <a:xfrm>
            <a:off x="28956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485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7" name="Line 57"/>
          <p:cNvSpPr>
            <a:spLocks noChangeShapeType="1"/>
          </p:cNvSpPr>
          <p:nvPr/>
        </p:nvSpPr>
        <p:spPr bwMode="auto">
          <a:xfrm>
            <a:off x="53340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58" name="Rectangle 58" descr="羊皮纸"/>
          <p:cNvSpPr>
            <a:spLocks noChangeArrowheads="1"/>
          </p:cNvSpPr>
          <p:nvPr/>
        </p:nvSpPr>
        <p:spPr bwMode="auto">
          <a:xfrm>
            <a:off x="10668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215</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59" name="Line 59"/>
          <p:cNvSpPr>
            <a:spLocks noChangeShapeType="1"/>
          </p:cNvSpPr>
          <p:nvPr/>
        </p:nvSpPr>
        <p:spPr bwMode="auto">
          <a:xfrm>
            <a:off x="62484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0" name="Rectangle 60" descr="羊皮纸"/>
          <p:cNvSpPr>
            <a:spLocks noChangeArrowheads="1"/>
          </p:cNvSpPr>
          <p:nvPr/>
        </p:nvSpPr>
        <p:spPr bwMode="auto">
          <a:xfrm>
            <a:off x="19812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306</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1" name="Line 61"/>
          <p:cNvSpPr>
            <a:spLocks noChangeShapeType="1"/>
          </p:cNvSpPr>
          <p:nvPr/>
        </p:nvSpPr>
        <p:spPr bwMode="auto">
          <a:xfrm>
            <a:off x="71628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2" name="Rectangle 62" descr="羊皮纸"/>
          <p:cNvSpPr>
            <a:spLocks noChangeArrowheads="1"/>
          </p:cNvSpPr>
          <p:nvPr/>
        </p:nvSpPr>
        <p:spPr bwMode="auto">
          <a:xfrm>
            <a:off x="56388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637</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
        <p:nvSpPr>
          <p:cNvPr id="63" name="Line 63"/>
          <p:cNvSpPr>
            <a:spLocks noChangeShapeType="1"/>
          </p:cNvSpPr>
          <p:nvPr/>
        </p:nvSpPr>
        <p:spPr bwMode="auto">
          <a:xfrm>
            <a:off x="8077200" y="5926104"/>
            <a:ext cx="304800" cy="0"/>
          </a:xfrm>
          <a:prstGeom prst="line">
            <a:avLst/>
          </a:prstGeom>
          <a:noFill/>
          <a:ln w="38100">
            <a:solidFill>
              <a:schemeClr val="bg1"/>
            </a:solidFill>
            <a:round/>
            <a:headEnd/>
            <a:tailEnd type="triangle" w="med" len="med"/>
          </a:ln>
        </p:spPr>
        <p:txBody>
          <a:bodyPr wrap="none" anchor="ctr"/>
          <a:lstStyle/>
          <a:p>
            <a:pPr algn="ctr"/>
            <a:endParaRPr lang="zh-CN" altLang="en-US">
              <a:solidFill>
                <a:schemeClr val="bg1"/>
              </a:solidFill>
            </a:endParaRPr>
          </a:p>
        </p:txBody>
      </p:sp>
      <p:sp>
        <p:nvSpPr>
          <p:cNvPr id="64" name="Rectangle 64" descr="羊皮纸"/>
          <p:cNvSpPr>
            <a:spLocks noChangeArrowheads="1"/>
          </p:cNvSpPr>
          <p:nvPr/>
        </p:nvSpPr>
        <p:spPr bwMode="auto">
          <a:xfrm>
            <a:off x="6553200" y="5697504"/>
            <a:ext cx="609600" cy="457200"/>
          </a:xfrm>
          <a:prstGeom prst="rect">
            <a:avLst/>
          </a:prstGeom>
          <a:blipFill dpi="0" rotWithShape="0">
            <a:blip r:embed="rId2" cstate="print"/>
            <a:srcRect/>
            <a:tile tx="0" ty="0" sx="100000" sy="100000" flip="none" algn="tl"/>
          </a:blipFill>
          <a:ln w="25400">
            <a:solidFill>
              <a:schemeClr val="bg1"/>
            </a:solidFill>
            <a:miter lim="800000"/>
            <a:headEnd/>
            <a:tailEnd/>
          </a:ln>
          <a:effectLst/>
        </p:spPr>
        <p:txBody>
          <a:bodyPr wrap="none" anchor="ctr"/>
          <a:lstStyle/>
          <a:p>
            <a:pPr algn="ctr"/>
            <a:r>
              <a:rPr kumimoji="1" lang="en-US" altLang="zh-CN" sz="2600" b="1">
                <a:solidFill>
                  <a:schemeClr val="bg1"/>
                </a:solidFill>
                <a:ea typeface="宋体" pitchFamily="2" charset="-122"/>
              </a:rPr>
              <a:t>738</a:t>
            </a:r>
            <a:endParaRPr kumimoji="1" lang="en-US" altLang="zh-CN" sz="2600">
              <a:solidFill>
                <a:schemeClr val="bg1"/>
              </a:solidFill>
              <a:effectDag name="">
                <a:cont type="tree" name="">
                  <a:effect ref="fillLine"/>
                  <a:outerShdw dist="38100" dir="13500000" algn="br">
                    <a:srgbClr val="FFFFDD"/>
                  </a:outerShdw>
                </a:cont>
                <a:cont type="tree" name="">
                  <a:effect ref="fillLine"/>
                  <a:outerShdw dist="38100" dir="2700000" algn="tl">
                    <a:srgbClr val="99987A"/>
                  </a:outerShdw>
                </a:cont>
                <a:effect ref="fillLine"/>
              </a:effectDag>
              <a:ea typeface="宋体" pitchFamily="2" charset="-122"/>
            </a:endParaRPr>
          </a:p>
        </p:txBody>
      </p:sp>
    </p:spTree>
    <p:extLst>
      <p:ext uri="{BB962C8B-B14F-4D97-AF65-F5344CB8AC3E}">
        <p14:creationId xmlns:p14="http://schemas.microsoft.com/office/powerpoint/2010/main" val="420061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91312" y="1331976"/>
            <a:ext cx="7546848" cy="42915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10000"/>
              </a:spcBef>
              <a:buFont typeface="Wingdings" panose="05000000000000000000" pitchFamily="2" charset="2"/>
              <a:buNone/>
              <a:defRPr/>
            </a:pPr>
            <a:r>
              <a:rPr lang="en-US" altLang="zh-CN" dirty="0" smtClean="0">
                <a:solidFill>
                  <a:schemeClr val="bg1"/>
                </a:solidFill>
                <a:latin typeface="方正喵呜体" panose="02010600010101010101" pitchFamily="2" charset="-122"/>
                <a:ea typeface="方正喵呜体" panose="02010600010101010101" pitchFamily="2" charset="-122"/>
              </a:rPr>
              <a:t>#define </a:t>
            </a:r>
            <a:r>
              <a:rPr lang="en-US" altLang="zh-CN" dirty="0" err="1" smtClean="0">
                <a:solidFill>
                  <a:schemeClr val="bg1"/>
                </a:solidFill>
                <a:latin typeface="方正喵呜体" panose="02010600010101010101" pitchFamily="2" charset="-122"/>
                <a:ea typeface="方正喵呜体" panose="02010600010101010101" pitchFamily="2" charset="-122"/>
              </a:rPr>
              <a:t>BIT_key</a:t>
            </a:r>
            <a:r>
              <a:rPr lang="en-US" altLang="zh-CN" dirty="0" smtClean="0">
                <a:solidFill>
                  <a:schemeClr val="bg1"/>
                </a:solidFill>
                <a:latin typeface="方正喵呜体" panose="02010600010101010101" pitchFamily="2" charset="-122"/>
                <a:ea typeface="方正喵呜体" panose="02010600010101010101" pitchFamily="2" charset="-122"/>
              </a:rPr>
              <a:t>  8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指定关键字的位数 </a:t>
            </a:r>
            <a:r>
              <a:rPr lang="en-US" altLang="zh-CN" sz="2400" dirty="0" smtClean="0">
                <a:solidFill>
                  <a:schemeClr val="bg1"/>
                </a:solidFill>
                <a:latin typeface="方正喵呜体" panose="02010600010101010101" pitchFamily="2" charset="-122"/>
                <a:ea typeface="方正喵呜体" panose="02010600010101010101" pitchFamily="2" charset="-122"/>
              </a:rPr>
              <a:t>d  */</a:t>
            </a:r>
          </a:p>
          <a:p>
            <a:pPr marL="0" indent="0">
              <a:lnSpc>
                <a:spcPct val="110000"/>
              </a:lnSpc>
              <a:spcBef>
                <a:spcPct val="10000"/>
              </a:spcBef>
              <a:buFont typeface="Wingdings" panose="05000000000000000000" pitchFamily="2" charset="2"/>
              <a:buNone/>
              <a:defRPr/>
            </a:pPr>
            <a:r>
              <a:rPr lang="en-US" altLang="zh-CN" dirty="0" smtClean="0">
                <a:solidFill>
                  <a:schemeClr val="bg1"/>
                </a:solidFill>
                <a:latin typeface="方正喵呜体" panose="02010600010101010101" pitchFamily="2" charset="-122"/>
                <a:ea typeface="方正喵呜体" panose="02010600010101010101" pitchFamily="2" charset="-122"/>
              </a:rPr>
              <a:t>#define RADIX  10    </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指定关键字基数 </a:t>
            </a:r>
            <a:r>
              <a:rPr lang="en-US" altLang="zh-CN" sz="2400" dirty="0" smtClean="0">
                <a:solidFill>
                  <a:schemeClr val="bg1"/>
                </a:solidFill>
                <a:latin typeface="方正喵呜体" panose="02010600010101010101" pitchFamily="2" charset="-122"/>
                <a:ea typeface="方正喵呜体" panose="02010600010101010101" pitchFamily="2" charset="-122"/>
              </a:rPr>
              <a:t>r  */</a:t>
            </a:r>
          </a:p>
          <a:p>
            <a:pPr marL="0" indent="0">
              <a:lnSpc>
                <a:spcPct val="110000"/>
              </a:lnSpc>
              <a:spcBef>
                <a:spcPct val="10000"/>
              </a:spcBef>
              <a:buFont typeface="Wingdings" panose="05000000000000000000" pitchFamily="2" charset="2"/>
              <a:buNone/>
              <a:defRPr/>
            </a:pPr>
            <a:r>
              <a:rPr lang="en-US" altLang="zh-CN" dirty="0" err="1" smtClean="0">
                <a:solidFill>
                  <a:schemeClr val="bg1"/>
                </a:solidFill>
                <a:latin typeface="方正喵呜体" panose="02010600010101010101" pitchFamily="2" charset="-122"/>
                <a:ea typeface="方正喵呜体" panose="02010600010101010101" pitchFamily="2" charset="-122"/>
              </a:rPr>
              <a:t>typedef</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struct</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RecType</a:t>
            </a:r>
            <a:endParaRPr lang="en-US" altLang="zh-CN" dirty="0">
              <a:solidFill>
                <a:schemeClr val="bg1"/>
              </a:solidFill>
              <a:latin typeface="方正喵呜体" panose="02010600010101010101" pitchFamily="2" charset="-122"/>
              <a:ea typeface="方正喵呜体" panose="02010600010101010101" pitchFamily="2" charset="-122"/>
            </a:endParaRPr>
          </a:p>
          <a:p>
            <a:pPr marL="0" indent="0">
              <a:lnSpc>
                <a:spcPct val="110000"/>
              </a:lnSpc>
              <a:spcBef>
                <a:spcPct val="10000"/>
              </a:spcBef>
              <a:buFont typeface="Wingdings" panose="05000000000000000000" pitchFamily="2" charset="2"/>
              <a:buNone/>
              <a:defRPr/>
            </a:pPr>
            <a:r>
              <a:rPr lang="en-US" altLang="zh-CN"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spcBef>
                <a:spcPct val="10000"/>
              </a:spcBef>
              <a:buFont typeface="Wingdings" panose="05000000000000000000" pitchFamily="2" charset="2"/>
              <a:buNone/>
              <a:defRPr/>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char  key[</a:t>
            </a:r>
            <a:r>
              <a:rPr lang="en-US" altLang="zh-CN" dirty="0" err="1" smtClean="0">
                <a:solidFill>
                  <a:schemeClr val="bg1"/>
                </a:solidFill>
                <a:latin typeface="方正喵呜体" panose="02010600010101010101" pitchFamily="2" charset="-122"/>
                <a:ea typeface="方正喵呜体" panose="02010600010101010101" pitchFamily="2" charset="-122"/>
              </a:rPr>
              <a:t>BIT_key</a:t>
            </a:r>
            <a:r>
              <a:rPr lang="en-US" altLang="zh-CN" dirty="0" smtClean="0">
                <a:solidFill>
                  <a:schemeClr val="bg1"/>
                </a:solidFill>
                <a:latin typeface="方正喵呜体" panose="02010600010101010101" pitchFamily="2" charset="-122"/>
                <a:ea typeface="方正喵呜体" panose="02010600010101010101" pitchFamily="2" charset="-122"/>
              </a:rPr>
              <a:t>] ;   /*  </a:t>
            </a:r>
            <a:r>
              <a:rPr lang="zh-CN" altLang="en-US" dirty="0" smtClean="0">
                <a:solidFill>
                  <a:schemeClr val="bg1"/>
                </a:solidFill>
                <a:latin typeface="方正喵呜体" panose="02010600010101010101" pitchFamily="2" charset="-122"/>
                <a:ea typeface="方正喵呜体" panose="02010600010101010101" pitchFamily="2" charset="-122"/>
              </a:rPr>
              <a:t>关键字域  *</a:t>
            </a:r>
            <a:r>
              <a:rPr lang="en-US" altLang="zh-CN"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spcBef>
                <a:spcPct val="10000"/>
              </a:spcBef>
              <a:buFont typeface="Wingdings" panose="05000000000000000000" pitchFamily="2" charset="2"/>
              <a:buNone/>
              <a:defRPr/>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infoType</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otheritems</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spcBef>
                <a:spcPct val="10000"/>
              </a:spcBef>
              <a:buFont typeface="Wingdings" panose="05000000000000000000" pitchFamily="2" charset="2"/>
              <a:buNone/>
              <a:defRPr/>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struct</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RecType</a:t>
            </a:r>
            <a:r>
              <a:rPr lang="en-US" altLang="zh-CN" sz="2800" dirty="0" smtClean="0">
                <a:solidFill>
                  <a:schemeClr val="bg1"/>
                </a:solidFill>
                <a:latin typeface="方正喵呜体" panose="02010600010101010101" pitchFamily="2" charset="-122"/>
                <a:ea typeface="方正喵呜体" panose="02010600010101010101" pitchFamily="2" charset="-122"/>
              </a:rPr>
              <a:t>  *next ;</a:t>
            </a:r>
          </a:p>
          <a:p>
            <a:pPr marL="0" indent="0">
              <a:lnSpc>
                <a:spcPct val="110000"/>
              </a:lnSpc>
              <a:spcBef>
                <a:spcPct val="10000"/>
              </a:spcBef>
              <a:buFont typeface="Wingdings" panose="05000000000000000000" pitchFamily="2" charset="2"/>
              <a:buNone/>
              <a:defRPr/>
            </a:pP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Srecord</a:t>
            </a:r>
            <a:r>
              <a:rPr lang="en-US" altLang="zh-CN" dirty="0" smtClean="0">
                <a:solidFill>
                  <a:schemeClr val="bg1"/>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6319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34112" y="88392"/>
            <a:ext cx="8839200" cy="67056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10000"/>
              </a:spcBef>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void </a:t>
            </a:r>
            <a:r>
              <a:rPr lang="en-US" altLang="zh-CN" dirty="0" err="1" smtClean="0">
                <a:solidFill>
                  <a:schemeClr val="bg1"/>
                </a:solidFill>
                <a:latin typeface="方正喵呜体" panose="02010600010101010101" pitchFamily="2" charset="-122"/>
                <a:ea typeface="方正喵呜体" panose="02010600010101010101" pitchFamily="2" charset="-122"/>
              </a:rPr>
              <a:t>Radix_sort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SRecord</a:t>
            </a:r>
            <a:r>
              <a:rPr lang="en-US" altLang="zh-CN" dirty="0" smtClean="0">
                <a:solidFill>
                  <a:schemeClr val="bg1"/>
                </a:solidFill>
                <a:latin typeface="方正喵呜体" panose="02010600010101010101" pitchFamily="2" charset="-122"/>
                <a:ea typeface="方正喵呜体" panose="02010600010101010101" pitchFamily="2" charset="-122"/>
              </a:rPr>
              <a:t> *head ){   </a:t>
            </a:r>
          </a:p>
          <a:p>
            <a:pPr marL="0" indent="0">
              <a:lnSpc>
                <a:spcPct val="110000"/>
              </a:lnSpc>
              <a:spcBef>
                <a:spcPct val="10000"/>
              </a:spcBef>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int</a:t>
            </a:r>
            <a:r>
              <a:rPr lang="en-US" altLang="zh-CN" dirty="0" smtClean="0">
                <a:solidFill>
                  <a:schemeClr val="bg1"/>
                </a:solidFill>
                <a:latin typeface="方正喵呜体" panose="02010600010101010101" pitchFamily="2" charset="-122"/>
                <a:ea typeface="方正喵呜体" panose="02010600010101010101" pitchFamily="2" charset="-122"/>
              </a:rPr>
              <a:t> j, k, m ;</a:t>
            </a:r>
          </a:p>
          <a:p>
            <a:pPr marL="0" indent="0">
              <a:lnSpc>
                <a:spcPct val="110000"/>
              </a:lnSpc>
              <a:spcBef>
                <a:spcPct val="10000"/>
              </a:spcBef>
              <a:buFont typeface="Wingdings" panose="05000000000000000000" pitchFamily="2" charset="2"/>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err="1" smtClean="0">
                <a:solidFill>
                  <a:schemeClr val="bg1"/>
                </a:solidFill>
                <a:latin typeface="方正喵呜体" panose="02010600010101010101" pitchFamily="2" charset="-122"/>
                <a:ea typeface="方正喵呜体" panose="02010600010101010101" pitchFamily="2" charset="-122"/>
              </a:rPr>
              <a:t>SRecord</a:t>
            </a:r>
            <a:r>
              <a:rPr lang="en-US" altLang="zh-CN" sz="2800" dirty="0" smtClean="0">
                <a:solidFill>
                  <a:schemeClr val="bg1"/>
                </a:solidFill>
                <a:latin typeface="方正喵呜体" panose="02010600010101010101" pitchFamily="2" charset="-122"/>
                <a:ea typeface="方正喵呜体" panose="02010600010101010101" pitchFamily="2" charset="-122"/>
              </a:rPr>
              <a:t>  *p, *q, *f[RADIX], *e[RADIX] ; </a:t>
            </a:r>
          </a:p>
          <a:p>
            <a:pPr marL="0" indent="0">
              <a:lnSpc>
                <a:spcPct val="110000"/>
              </a:lnSpc>
              <a:spcBef>
                <a:spcPct val="10000"/>
              </a:spcBef>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for (j=BIT_key-1; j&gt;=0; j--) { </a:t>
            </a:r>
          </a:p>
          <a:p>
            <a:pPr marL="0" indent="0">
              <a:lnSpc>
                <a:spcPct val="110000"/>
              </a:lnSpc>
              <a:spcBef>
                <a:spcPct val="10000"/>
              </a:spcBef>
              <a:buFont typeface="Wingdings" panose="05000000000000000000" pitchFamily="2" charset="2"/>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for (k=0; k&lt;RADIX; k++) {</a:t>
            </a:r>
            <a:r>
              <a:rPr lang="en-US" altLang="zh-CN" dirty="0" smtClean="0">
                <a:solidFill>
                  <a:schemeClr val="bg1"/>
                </a:solidFill>
                <a:latin typeface="方正喵呜体" panose="02010600010101010101" pitchFamily="2" charset="-122"/>
                <a:ea typeface="方正喵呜体" panose="02010600010101010101" pitchFamily="2" charset="-122"/>
              </a:rPr>
              <a:t>f[k</a:t>
            </a:r>
            <a:r>
              <a:rPr lang="en-US" altLang="zh-CN" dirty="0">
                <a:solidFill>
                  <a:schemeClr val="bg1"/>
                </a:solidFill>
                <a:latin typeface="方正喵呜体" panose="02010600010101010101" pitchFamily="2" charset="-122"/>
                <a:ea typeface="方正喵呜体" panose="02010600010101010101" pitchFamily="2" charset="-122"/>
              </a:rPr>
              <a:t>]=e[k]=NULL</a:t>
            </a:r>
            <a:r>
              <a:rPr lang="en-US" altLang="zh-CN"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spcBef>
                <a:spcPct val="10000"/>
              </a:spcBef>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p=head ; //</a:t>
            </a:r>
            <a:r>
              <a:rPr lang="zh-CN" altLang="en-US" dirty="0" smtClean="0">
                <a:solidFill>
                  <a:schemeClr val="bg1"/>
                </a:solidFill>
                <a:latin typeface="方正喵呜体" panose="02010600010101010101" pitchFamily="2" charset="-122"/>
                <a:ea typeface="方正喵呜体" panose="02010600010101010101" pitchFamily="2" charset="-122"/>
              </a:rPr>
              <a:t>每一轮都扫描全部数据</a:t>
            </a:r>
            <a:endParaRPr lang="en-US" altLang="zh-CN" dirty="0">
              <a:solidFill>
                <a:schemeClr val="bg1"/>
              </a:solidFill>
              <a:latin typeface="方正喵呜体" panose="02010600010101010101" pitchFamily="2" charset="-122"/>
              <a:ea typeface="方正喵呜体" panose="02010600010101010101" pitchFamily="2" charset="-122"/>
            </a:endParaRPr>
          </a:p>
          <a:p>
            <a:pPr marL="0"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while (p!=NULL){</a:t>
            </a:r>
          </a:p>
          <a:p>
            <a:pPr marL="0" indent="0">
              <a:lnSpc>
                <a:spcPct val="110000"/>
              </a:lnSpc>
              <a:spcBef>
                <a:spcPct val="10000"/>
              </a:spcBef>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m=</a:t>
            </a:r>
            <a:r>
              <a:rPr lang="en-US" altLang="zh-CN" sz="2800" dirty="0" err="1" smtClean="0">
                <a:solidFill>
                  <a:schemeClr val="bg1"/>
                </a:solidFill>
                <a:latin typeface="方正喵呜体" panose="02010600010101010101" pitchFamily="2" charset="-122"/>
                <a:ea typeface="方正喵呜体" panose="02010600010101010101" pitchFamily="2" charset="-122"/>
              </a:rPr>
              <a:t>ord</a:t>
            </a:r>
            <a:r>
              <a:rPr lang="en-US" altLang="zh-CN" sz="2800" dirty="0" smtClean="0">
                <a:solidFill>
                  <a:schemeClr val="bg1"/>
                </a:solidFill>
                <a:latin typeface="方正喵呜体" panose="02010600010101010101" pitchFamily="2" charset="-122"/>
                <a:ea typeface="方正喵呜体" panose="02010600010101010101" pitchFamily="2" charset="-122"/>
              </a:rPr>
              <a:t>(p-&gt;key[j]) ; // </a:t>
            </a:r>
            <a:r>
              <a:rPr lang="zh-CN" altLang="en-US" sz="2400" dirty="0" smtClean="0">
                <a:solidFill>
                  <a:schemeClr val="bg1"/>
                </a:solidFill>
                <a:latin typeface="方正喵呜体" panose="02010600010101010101" pitchFamily="2" charset="-122"/>
                <a:ea typeface="方正喵呜体" panose="02010600010101010101" pitchFamily="2" charset="-122"/>
              </a:rPr>
              <a:t>取关键字的码值</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spcBef>
                <a:spcPct val="10000"/>
              </a:spcBef>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if (f[m]==NULL)  { f[m]=p ; } //f</a:t>
            </a:r>
            <a:r>
              <a:rPr lang="zh-CN" altLang="en-US" sz="2800" dirty="0" smtClean="0">
                <a:solidFill>
                  <a:schemeClr val="bg1"/>
                </a:solidFill>
                <a:latin typeface="方正喵呜体" panose="02010600010101010101" pitchFamily="2" charset="-122"/>
                <a:ea typeface="方正喵呜体" panose="02010600010101010101" pitchFamily="2" charset="-122"/>
              </a:rPr>
              <a:t>是头</a:t>
            </a:r>
            <a:endParaRPr lang="en-US" altLang="zh-CN" dirty="0">
              <a:solidFill>
                <a:schemeClr val="bg1"/>
              </a:solidFill>
              <a:latin typeface="方正喵呜体" panose="02010600010101010101" pitchFamily="2" charset="-122"/>
              <a:ea typeface="方正喵呜体" panose="02010600010101010101" pitchFamily="2" charset="-122"/>
            </a:endParaRPr>
          </a:p>
          <a:p>
            <a:pPr marL="0" indent="0">
              <a:lnSpc>
                <a:spcPct val="110000"/>
              </a:lnSpc>
              <a:spcBef>
                <a:spcPct val="10000"/>
              </a:spcBef>
              <a:buNone/>
            </a:pPr>
            <a:r>
              <a:rPr lang="en-US" altLang="zh-CN" sz="2800" dirty="0" smtClean="0">
                <a:solidFill>
                  <a:schemeClr val="bg1"/>
                </a:solidFill>
                <a:latin typeface="方正喵呜体" panose="02010600010101010101" pitchFamily="2" charset="-122"/>
                <a:ea typeface="方正喵呜体" panose="02010600010101010101" pitchFamily="2" charset="-122"/>
              </a:rPr>
              <a:t>            else  { e[m]-&gt;next=p ; e[m] = p; } //e</a:t>
            </a:r>
            <a:r>
              <a:rPr lang="zh-CN" altLang="en-US" sz="2800" dirty="0" smtClean="0">
                <a:solidFill>
                  <a:schemeClr val="bg1"/>
                </a:solidFill>
                <a:latin typeface="方正喵呜体" panose="02010600010101010101" pitchFamily="2" charset="-122"/>
                <a:ea typeface="方正喵呜体" panose="02010600010101010101" pitchFamily="2" charset="-122"/>
              </a:rPr>
              <a:t>是尾</a:t>
            </a:r>
            <a:endParaRPr lang="en-US" altLang="zh-CN" dirty="0" smtClean="0">
              <a:solidFill>
                <a:schemeClr val="bg1"/>
              </a:solidFill>
              <a:latin typeface="方正喵呜体" panose="02010600010101010101" pitchFamily="2" charset="-122"/>
              <a:ea typeface="方正喵呜体" panose="02010600010101010101" pitchFamily="2" charset="-122"/>
            </a:endParaRPr>
          </a:p>
          <a:p>
            <a:pPr marL="0" indent="0">
              <a:lnSpc>
                <a:spcPct val="110000"/>
              </a:lnSpc>
              <a:spcBef>
                <a:spcPct val="10000"/>
              </a:spcBef>
              <a:buNone/>
            </a:pP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p=p-&gt;next ; </a:t>
            </a:r>
          </a:p>
          <a:p>
            <a:pPr marL="0" indent="0">
              <a:lnSpc>
                <a:spcPct val="110000"/>
              </a:lnSpc>
              <a:spcBef>
                <a:spcPct val="10000"/>
              </a:spcBef>
              <a:buNone/>
            </a:pP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//while</a:t>
            </a:r>
            <a:r>
              <a:rPr lang="zh-CN" altLang="en-US" sz="2800" dirty="0" smtClean="0">
                <a:solidFill>
                  <a:schemeClr val="bg1"/>
                </a:solidFill>
                <a:latin typeface="方正喵呜体" panose="02010600010101010101" pitchFamily="2" charset="-122"/>
                <a:ea typeface="方正喵呜体" panose="02010600010101010101" pitchFamily="2" charset="-122"/>
              </a:rPr>
              <a:t>结束，完成了针对第</a:t>
            </a:r>
            <a:r>
              <a:rPr lang="en-US" altLang="zh-CN" sz="2800" dirty="0" smtClean="0">
                <a:solidFill>
                  <a:schemeClr val="bg1"/>
                </a:solidFill>
                <a:latin typeface="方正喵呜体" panose="02010600010101010101" pitchFamily="2" charset="-122"/>
                <a:ea typeface="方正喵呜体" panose="02010600010101010101" pitchFamily="2" charset="-122"/>
              </a:rPr>
              <a:t>j</a:t>
            </a:r>
            <a:r>
              <a:rPr lang="zh-CN" altLang="en-US" sz="2800" dirty="0" smtClean="0">
                <a:solidFill>
                  <a:schemeClr val="bg1"/>
                </a:solidFill>
                <a:latin typeface="方正喵呜体" panose="02010600010101010101" pitchFamily="2" charset="-122"/>
                <a:ea typeface="方正喵呜体" panose="02010600010101010101" pitchFamily="2" charset="-122"/>
              </a:rPr>
              <a:t>个关键字的排序</a:t>
            </a:r>
            <a:endParaRPr lang="en-US" altLang="zh-CN" sz="2800" dirty="0" smtClean="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6035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9456" y="576072"/>
            <a:ext cx="8796528" cy="5693866"/>
          </a:xfrm>
          <a:prstGeom prst="rect">
            <a:avLst/>
          </a:prstGeom>
          <a:noFill/>
        </p:spPr>
        <p:txBody>
          <a:bodyPr wrap="square" rtlCol="0">
            <a:spAutoFit/>
          </a:bodyPr>
          <a:lstStyle/>
          <a:p>
            <a:r>
              <a:rPr lang="en-US" altLang="zh-CN" sz="2800" dirty="0" smtClean="0">
                <a:solidFill>
                  <a:srgbClr val="2959F3"/>
                </a:solidFill>
                <a:latin typeface="方正喵呜体" panose="02010600010101010101" pitchFamily="2" charset="-122"/>
                <a:ea typeface="方正喵呜体" panose="02010600010101010101" pitchFamily="2" charset="-122"/>
              </a:rPr>
              <a:t>        } </a:t>
            </a:r>
            <a:r>
              <a:rPr lang="en-US" altLang="zh-CN" sz="2800" dirty="0">
                <a:solidFill>
                  <a:srgbClr val="2959F3"/>
                </a:solidFill>
                <a:latin typeface="方正喵呜体" panose="02010600010101010101" pitchFamily="2" charset="-122"/>
                <a:ea typeface="方正喵呜体" panose="02010600010101010101" pitchFamily="2" charset="-122"/>
              </a:rPr>
              <a:t>//while</a:t>
            </a:r>
            <a:r>
              <a:rPr lang="zh-CN" altLang="en-US" sz="2800" dirty="0">
                <a:solidFill>
                  <a:srgbClr val="2959F3"/>
                </a:solidFill>
                <a:latin typeface="方正喵呜体" panose="02010600010101010101" pitchFamily="2" charset="-122"/>
                <a:ea typeface="方正喵呜体" panose="02010600010101010101" pitchFamily="2" charset="-122"/>
              </a:rPr>
              <a:t>结束，完成了针对第</a:t>
            </a:r>
            <a:r>
              <a:rPr lang="en-US" altLang="zh-CN" sz="2800" dirty="0">
                <a:solidFill>
                  <a:srgbClr val="2959F3"/>
                </a:solidFill>
                <a:latin typeface="方正喵呜体" panose="02010600010101010101" pitchFamily="2" charset="-122"/>
                <a:ea typeface="方正喵呜体" panose="02010600010101010101" pitchFamily="2" charset="-122"/>
              </a:rPr>
              <a:t>j</a:t>
            </a:r>
            <a:r>
              <a:rPr lang="zh-CN" altLang="en-US" sz="2800" dirty="0">
                <a:solidFill>
                  <a:srgbClr val="2959F3"/>
                </a:solidFill>
                <a:latin typeface="方正喵呜体" panose="02010600010101010101" pitchFamily="2" charset="-122"/>
                <a:ea typeface="方正喵呜体" panose="02010600010101010101" pitchFamily="2" charset="-122"/>
              </a:rPr>
              <a:t>个关键字的排序</a:t>
            </a:r>
            <a:endParaRPr lang="en-US" altLang="zh-CN" sz="2800" dirty="0">
              <a:solidFill>
                <a:srgbClr val="2959F3"/>
              </a:solidFill>
              <a:latin typeface="方正喵呜体" panose="02010600010101010101" pitchFamily="2" charset="-122"/>
              <a:ea typeface="方正喵呜体" panose="02010600010101010101" pitchFamily="2" charset="-122"/>
            </a:endParaRPr>
          </a:p>
          <a:p>
            <a:r>
              <a:rPr lang="en-US" altLang="zh-CN" sz="2800" dirty="0" smtClean="0">
                <a:solidFill>
                  <a:schemeClr val="bg1"/>
                </a:solidFill>
                <a:latin typeface="方正喵呜体" panose="02010600010101010101" pitchFamily="2" charset="-122"/>
                <a:ea typeface="方正喵呜体" panose="02010600010101010101" pitchFamily="2" charset="-122"/>
              </a:rPr>
              <a:t>        head=NULL </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a:t>
            </a:r>
            <a:r>
              <a:rPr lang="zh-CN" altLang="en-US" sz="2800" dirty="0" smtClean="0">
                <a:solidFill>
                  <a:schemeClr val="bg1"/>
                </a:solidFill>
                <a:latin typeface="方正喵呜体" panose="02010600010101010101" pitchFamily="2" charset="-122"/>
                <a:ea typeface="方正喵呜体" panose="02010600010101010101" pitchFamily="2" charset="-122"/>
              </a:rPr>
              <a:t>以</a:t>
            </a:r>
            <a:r>
              <a:rPr lang="en-US" altLang="zh-CN" sz="2800" dirty="0">
                <a:solidFill>
                  <a:schemeClr val="bg1"/>
                </a:solidFill>
                <a:latin typeface="方正喵呜体" panose="02010600010101010101" pitchFamily="2" charset="-122"/>
                <a:ea typeface="方正喵呜体" panose="02010600010101010101" pitchFamily="2" charset="-122"/>
              </a:rPr>
              <a:t>head</a:t>
            </a:r>
            <a:r>
              <a:rPr lang="zh-CN" altLang="en-US" sz="2800" dirty="0">
                <a:solidFill>
                  <a:schemeClr val="bg1"/>
                </a:solidFill>
                <a:latin typeface="方正喵呜体" panose="02010600010101010101" pitchFamily="2" charset="-122"/>
                <a:ea typeface="方正喵呜体" panose="02010600010101010101" pitchFamily="2" charset="-122"/>
              </a:rPr>
              <a:t>作为头指针进行</a:t>
            </a:r>
            <a:r>
              <a:rPr lang="zh-CN" altLang="en-US" sz="2800" dirty="0" smtClean="0">
                <a:solidFill>
                  <a:schemeClr val="bg1"/>
                </a:solidFill>
                <a:latin typeface="方正喵呜体" panose="02010600010101010101" pitchFamily="2" charset="-122"/>
                <a:ea typeface="方正喵呜体" panose="02010600010101010101" pitchFamily="2" charset="-122"/>
              </a:rPr>
              <a:t>收集</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q=head </a:t>
            </a:r>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//q</a:t>
            </a:r>
            <a:r>
              <a:rPr lang="zh-CN" altLang="en-US" sz="2800" dirty="0">
                <a:solidFill>
                  <a:schemeClr val="bg1"/>
                </a:solidFill>
                <a:latin typeface="方正喵呜体" panose="02010600010101010101" pitchFamily="2" charset="-122"/>
                <a:ea typeface="方正喵呜体" panose="02010600010101010101" pitchFamily="2" charset="-122"/>
              </a:rPr>
              <a:t>作为收集后的尾</a:t>
            </a:r>
            <a:r>
              <a:rPr lang="zh-CN" altLang="en-US" sz="2800" dirty="0" smtClean="0">
                <a:solidFill>
                  <a:schemeClr val="bg1"/>
                </a:solidFill>
                <a:latin typeface="方正喵呜体" panose="02010600010101010101" pitchFamily="2" charset="-122"/>
                <a:ea typeface="方正喵呜体" panose="02010600010101010101" pitchFamily="2" charset="-122"/>
              </a:rPr>
              <a:t>指针</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a:solidFill>
                  <a:schemeClr val="bg1"/>
                </a:solidFill>
                <a:latin typeface="方正喵呜体" panose="02010600010101010101" pitchFamily="2" charset="-122"/>
                <a:ea typeface="方正喵呜体" panose="02010600010101010101" pitchFamily="2" charset="-122"/>
              </a:rPr>
              <a:t>for (k=0; k&lt;RADIX; k++) </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if  </a:t>
            </a:r>
            <a:r>
              <a:rPr lang="en-US" altLang="zh-CN" sz="2800" dirty="0">
                <a:solidFill>
                  <a:schemeClr val="bg1"/>
                </a:solidFill>
                <a:latin typeface="方正喵呜体" panose="02010600010101010101" pitchFamily="2" charset="-122"/>
                <a:ea typeface="方正喵呜体" panose="02010600010101010101" pitchFamily="2" charset="-122"/>
              </a:rPr>
              <a:t>(f[k]!=NULL</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r>
              <a:rPr lang="en-US" altLang="zh-CN" sz="2800" dirty="0" smtClean="0">
                <a:solidFill>
                  <a:schemeClr val="bg1"/>
                </a:solidFill>
                <a:latin typeface="方正喵呜体" panose="02010600010101010101" pitchFamily="2" charset="-122"/>
                <a:ea typeface="方正喵呜体" panose="02010600010101010101" pitchFamily="2" charset="-122"/>
              </a:rPr>
              <a:t>                </a:t>
            </a:r>
            <a:r>
              <a:rPr lang="en-US" altLang="zh-CN" sz="2800" dirty="0">
                <a:solidFill>
                  <a:schemeClr val="bg1"/>
                </a:solidFill>
                <a:latin typeface="方正喵呜体" panose="02010600010101010101" pitchFamily="2" charset="-122"/>
                <a:ea typeface="方正喵呜体" panose="02010600010101010101" pitchFamily="2" charset="-122"/>
              </a:rPr>
              <a:t>if  (head!=NULL)  q-&gt;next=f[k] </a:t>
            </a:r>
            <a:r>
              <a:rPr lang="en-US" altLang="zh-CN" sz="2800" dirty="0" smtClean="0">
                <a:solidFill>
                  <a:schemeClr val="bg1"/>
                </a:solidFill>
                <a:latin typeface="方正喵呜体" panose="02010600010101010101" pitchFamily="2" charset="-122"/>
                <a:ea typeface="方正喵呜体" panose="02010600010101010101" pitchFamily="2" charset="-122"/>
              </a:rPr>
              <a:t>;</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else head = f[k];</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q = e[k];</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 //</a:t>
            </a:r>
            <a:r>
              <a:rPr lang="zh-CN" altLang="en-US" sz="2800" dirty="0" smtClean="0">
                <a:solidFill>
                  <a:schemeClr val="bg1"/>
                </a:solidFill>
                <a:latin typeface="方正喵呜体" panose="02010600010101010101" pitchFamily="2" charset="-122"/>
                <a:ea typeface="方正喵呜体" panose="02010600010101010101" pitchFamily="2" charset="-122"/>
              </a:rPr>
              <a:t>完成对第</a:t>
            </a:r>
            <a:r>
              <a:rPr lang="en-US" altLang="zh-CN" sz="2800" dirty="0" smtClean="0">
                <a:solidFill>
                  <a:schemeClr val="bg1"/>
                </a:solidFill>
                <a:latin typeface="方正喵呜体" panose="02010600010101010101" pitchFamily="2" charset="-122"/>
                <a:ea typeface="方正喵呜体" panose="02010600010101010101" pitchFamily="2" charset="-122"/>
              </a:rPr>
              <a:t>j</a:t>
            </a:r>
            <a:r>
              <a:rPr lang="zh-CN" altLang="en-US" sz="2800" dirty="0" smtClean="0">
                <a:solidFill>
                  <a:schemeClr val="bg1"/>
                </a:solidFill>
                <a:latin typeface="方正喵呜体" panose="02010600010101010101" pitchFamily="2" charset="-122"/>
                <a:ea typeface="方正喵呜体" panose="02010600010101010101" pitchFamily="2" charset="-122"/>
              </a:rPr>
              <a:t>个关键字的排序和收集</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q-&gt;next = NULL;</a:t>
            </a:r>
          </a:p>
          <a:p>
            <a:r>
              <a:rPr lang="en-US" altLang="zh-CN" sz="2800" dirty="0">
                <a:solidFill>
                  <a:schemeClr val="bg1"/>
                </a:solidFill>
                <a:latin typeface="方正喵呜体" panose="02010600010101010101" pitchFamily="2" charset="-122"/>
                <a:ea typeface="方正喵呜体" panose="02010600010101010101" pitchFamily="2" charset="-122"/>
              </a:rPr>
              <a:t> </a:t>
            </a:r>
            <a:r>
              <a:rPr lang="en-US" altLang="zh-CN" sz="2800" dirty="0" smtClean="0">
                <a:solidFill>
                  <a:schemeClr val="bg1"/>
                </a:solidFill>
                <a:latin typeface="方正喵呜体" panose="02010600010101010101" pitchFamily="2" charset="-122"/>
                <a:ea typeface="方正喵呜体" panose="02010600010101010101" pitchFamily="2" charset="-122"/>
              </a:rPr>
              <a:t>   } //</a:t>
            </a:r>
            <a:r>
              <a:rPr lang="en-US" altLang="zh-CN" sz="2800" dirty="0">
                <a:solidFill>
                  <a:schemeClr val="bg1"/>
                </a:solidFill>
                <a:latin typeface="方正喵呜体" panose="02010600010101010101" pitchFamily="2" charset="-122"/>
                <a:ea typeface="方正喵呜体" panose="02010600010101010101" pitchFamily="2" charset="-122"/>
              </a:rPr>
              <a:t> for (j=BIT_key-1; j&gt;=0; j--) </a:t>
            </a:r>
            <a:endParaRPr lang="en-US" altLang="zh-CN" sz="2800" dirty="0" smtClean="0">
              <a:solidFill>
                <a:schemeClr val="bg1"/>
              </a:solidFill>
              <a:latin typeface="方正喵呜体" panose="02010600010101010101" pitchFamily="2" charset="-122"/>
              <a:ea typeface="方正喵呜体" panose="02010600010101010101" pitchFamily="2" charset="-122"/>
            </a:endParaRPr>
          </a:p>
          <a:p>
            <a:r>
              <a:rPr lang="en-US" altLang="zh-CN" sz="2800" dirty="0" smtClean="0">
                <a:solidFill>
                  <a:schemeClr val="bg1"/>
                </a:solidFill>
                <a:latin typeface="方正喵呜体" panose="02010600010101010101" pitchFamily="2" charset="-122"/>
                <a:ea typeface="方正喵呜体" panose="02010600010101010101" pitchFamily="2" charset="-122"/>
              </a:rPr>
              <a:t>}</a:t>
            </a:r>
            <a:endParaRPr lang="en-US" altLang="zh-CN" sz="28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02286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536" y="591312"/>
            <a:ext cx="8812213" cy="586898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Aft>
                <a:spcPct val="10000"/>
              </a:spcAft>
              <a:buFontTx/>
              <a:buNone/>
            </a:pPr>
            <a:r>
              <a:rPr lang="zh-CN" altLang="en-US" sz="3600" dirty="0" smtClean="0">
                <a:solidFill>
                  <a:schemeClr val="bg1"/>
                </a:solidFill>
                <a:latin typeface="方正喵呜体" panose="02010600010101010101" pitchFamily="2" charset="-122"/>
                <a:ea typeface="方正喵呜体" panose="02010600010101010101" pitchFamily="2" charset="-122"/>
              </a:rPr>
              <a:t>算法分析</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设有</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个待排序记录，关键字位数为</a:t>
            </a:r>
            <a:r>
              <a:rPr lang="en-US" altLang="zh-CN" dirty="0" smtClean="0">
                <a:solidFill>
                  <a:schemeClr val="bg1"/>
                </a:solidFill>
                <a:latin typeface="方正喵呜体" panose="02010600010101010101" pitchFamily="2" charset="-122"/>
                <a:ea typeface="方正喵呜体" panose="02010600010101010101" pitchFamily="2" charset="-122"/>
              </a:rPr>
              <a:t>d</a:t>
            </a:r>
            <a:r>
              <a:rPr lang="zh-CN" altLang="en-US" dirty="0" smtClean="0">
                <a:solidFill>
                  <a:schemeClr val="bg1"/>
                </a:solidFill>
                <a:latin typeface="方正喵呜体" panose="02010600010101010101" pitchFamily="2" charset="-122"/>
                <a:ea typeface="方正喵呜体" panose="02010600010101010101" pitchFamily="2" charset="-122"/>
              </a:rPr>
              <a:t>，</a:t>
            </a:r>
            <a:r>
              <a:rPr lang="zh-CN" altLang="zh-CN" dirty="0" smtClean="0">
                <a:solidFill>
                  <a:schemeClr val="bg1"/>
                </a:solidFill>
                <a:latin typeface="方正喵呜体" panose="02010600010101010101" pitchFamily="2" charset="-122"/>
                <a:ea typeface="方正喵呜体" panose="02010600010101010101" pitchFamily="2" charset="-122"/>
              </a:rPr>
              <a:t>每位有</a:t>
            </a:r>
            <a:r>
              <a:rPr lang="en-US" altLang="zh-CN" dirty="0" smtClean="0">
                <a:solidFill>
                  <a:schemeClr val="bg1"/>
                </a:solidFill>
                <a:latin typeface="方正喵呜体" panose="02010600010101010101" pitchFamily="2" charset="-122"/>
                <a:ea typeface="方正喵呜体" panose="02010600010101010101" pitchFamily="2" charset="-122"/>
              </a:rPr>
              <a:t>r</a:t>
            </a:r>
            <a:r>
              <a:rPr lang="zh-CN" altLang="en-US" dirty="0" smtClean="0">
                <a:solidFill>
                  <a:schemeClr val="bg1"/>
                </a:solidFill>
                <a:latin typeface="方正喵呜体" panose="02010600010101010101" pitchFamily="2" charset="-122"/>
                <a:ea typeface="方正喵呜体" panose="02010600010101010101" pitchFamily="2" charset="-122"/>
              </a:rPr>
              <a:t>种取值。则排序的趟数是</a:t>
            </a:r>
            <a:r>
              <a:rPr lang="en-US" altLang="zh-CN" dirty="0" smtClean="0">
                <a:solidFill>
                  <a:schemeClr val="bg1"/>
                </a:solidFill>
                <a:latin typeface="方正喵呜体" panose="02010600010101010101" pitchFamily="2" charset="-122"/>
                <a:ea typeface="方正喵呜体" panose="02010600010101010101" pitchFamily="2" charset="-122"/>
              </a:rPr>
              <a:t>d</a:t>
            </a:r>
            <a:r>
              <a:rPr lang="zh-CN"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在每一趟中：</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dirty="0" smtClean="0">
                <a:solidFill>
                  <a:schemeClr val="bg1"/>
                </a:solidFill>
                <a:latin typeface="方正喵呜体" panose="02010600010101010101" pitchFamily="2" charset="-122"/>
                <a:ea typeface="方正喵呜体" panose="02010600010101010101" pitchFamily="2" charset="-122"/>
              </a:rPr>
              <a:t>链表初始化的时间复杂度：</a:t>
            </a:r>
            <a:r>
              <a:rPr lang="en-US" altLang="zh-CN" dirty="0" smtClean="0">
                <a:solidFill>
                  <a:schemeClr val="bg1"/>
                </a:solidFill>
                <a:latin typeface="方正喵呜体" panose="02010600010101010101" pitchFamily="2" charset="-122"/>
                <a:ea typeface="方正喵呜体" panose="02010600010101010101" pitchFamily="2" charset="-122"/>
              </a:rPr>
              <a:t>O(r) </a:t>
            </a:r>
            <a:r>
              <a:rPr lang="zh-CN"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 </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dirty="0" smtClean="0">
                <a:solidFill>
                  <a:schemeClr val="bg1"/>
                </a:solidFill>
                <a:latin typeface="方正喵呜体" panose="02010600010101010101" pitchFamily="2" charset="-122"/>
                <a:ea typeface="方正喵呜体" panose="02010600010101010101" pitchFamily="2" charset="-122"/>
              </a:rPr>
              <a:t>分配的时间复杂度：</a:t>
            </a:r>
            <a:r>
              <a:rPr lang="en-US" altLang="zh-CN" dirty="0" smtClean="0">
                <a:solidFill>
                  <a:schemeClr val="bg1"/>
                </a:solidFill>
                <a:latin typeface="方正喵呜体" panose="02010600010101010101" pitchFamily="2" charset="-122"/>
                <a:ea typeface="方正喵呜体" panose="02010600010101010101" pitchFamily="2" charset="-122"/>
              </a:rPr>
              <a:t>O(n) </a:t>
            </a:r>
            <a:r>
              <a:rPr lang="zh-CN"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 </a:t>
            </a:r>
          </a:p>
          <a:p>
            <a:pPr marL="533400" lvl="1" indent="0">
              <a:lnSpc>
                <a:spcPct val="110000"/>
              </a:lnSpc>
              <a:buFontTx/>
              <a:buNone/>
            </a:pPr>
            <a:r>
              <a:rPr lang="zh-CN" altLang="en-US" dirty="0" smtClean="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 </a:t>
            </a:r>
            <a:r>
              <a:rPr lang="zh-CN" altLang="en-US" dirty="0" smtClean="0">
                <a:solidFill>
                  <a:schemeClr val="bg1"/>
                </a:solidFill>
                <a:latin typeface="方正喵呜体" panose="02010600010101010101" pitchFamily="2" charset="-122"/>
                <a:ea typeface="方正喵呜体" panose="02010600010101010101" pitchFamily="2" charset="-122"/>
              </a:rPr>
              <a:t>分配后收集的时间复杂度：</a:t>
            </a:r>
            <a:r>
              <a:rPr lang="en-US" altLang="zh-CN" dirty="0" smtClean="0">
                <a:solidFill>
                  <a:schemeClr val="bg1"/>
                </a:solidFill>
                <a:latin typeface="方正喵呜体" panose="02010600010101010101" pitchFamily="2" charset="-122"/>
                <a:ea typeface="方正喵呜体" panose="02010600010101010101" pitchFamily="2" charset="-122"/>
              </a:rPr>
              <a:t>O(r) </a:t>
            </a:r>
            <a:r>
              <a:rPr lang="zh-CN" altLang="zh-CN" dirty="0" smtClean="0">
                <a:solidFill>
                  <a:schemeClr val="bg1"/>
                </a:solidFill>
                <a:latin typeface="方正喵呜体" panose="02010600010101010101" pitchFamily="2" charset="-122"/>
                <a:ea typeface="方正喵呜体" panose="02010600010101010101" pitchFamily="2" charset="-122"/>
              </a:rPr>
              <a:t>；</a:t>
            </a:r>
            <a:r>
              <a:rPr lang="zh-CN" altLang="en-US" dirty="0" smtClean="0">
                <a:solidFill>
                  <a:schemeClr val="bg1"/>
                </a:solidFill>
                <a:latin typeface="方正喵呜体" panose="02010600010101010101" pitchFamily="2" charset="-122"/>
                <a:ea typeface="方正喵呜体" panose="02010600010101010101" pitchFamily="2" charset="-122"/>
              </a:rPr>
              <a:t> </a:t>
            </a:r>
          </a:p>
          <a:p>
            <a:pPr marL="0" indent="0">
              <a:lnSpc>
                <a:spcPct val="110000"/>
              </a:lnSpc>
              <a:buFont typeface="Wingdings" panose="05000000000000000000" pitchFamily="2" charset="2"/>
              <a:buNone/>
            </a:pPr>
            <a:r>
              <a:rPr lang="zh-CN" altLang="en-US" dirty="0" smtClean="0">
                <a:solidFill>
                  <a:schemeClr val="bg1"/>
                </a:solidFill>
                <a:latin typeface="方正喵呜体" panose="02010600010101010101" pitchFamily="2" charset="-122"/>
                <a:ea typeface="方正喵呜体" panose="02010600010101010101" pitchFamily="2" charset="-122"/>
              </a:rPr>
              <a:t>    则链式基数排序的时间复杂度为： </a:t>
            </a:r>
            <a:r>
              <a:rPr lang="en-US" altLang="zh-CN" dirty="0" smtClean="0">
                <a:solidFill>
                  <a:schemeClr val="bg1"/>
                </a:solidFill>
                <a:latin typeface="方正喵呜体" panose="02010600010101010101" pitchFamily="2" charset="-122"/>
                <a:ea typeface="方正喵呜体" panose="02010600010101010101" pitchFamily="2" charset="-122"/>
              </a:rPr>
              <a:t>O(d(</a:t>
            </a:r>
            <a:r>
              <a:rPr lang="en-US" altLang="zh-CN" dirty="0" err="1" smtClean="0">
                <a:solidFill>
                  <a:schemeClr val="bg1"/>
                </a:solidFill>
                <a:latin typeface="方正喵呜体" panose="02010600010101010101" pitchFamily="2" charset="-122"/>
                <a:ea typeface="方正喵呜体" panose="02010600010101010101" pitchFamily="2" charset="-122"/>
              </a:rPr>
              <a:t>n+r</a:t>
            </a:r>
            <a:r>
              <a:rPr lang="en-US" altLang="zh-CN"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在排序过程中使用的辅助空间是：</a:t>
            </a:r>
            <a:r>
              <a:rPr lang="en-US" altLang="zh-CN" dirty="0" smtClean="0">
                <a:solidFill>
                  <a:schemeClr val="bg1"/>
                </a:solidFill>
                <a:latin typeface="方正喵呜体" panose="02010600010101010101" pitchFamily="2" charset="-122"/>
                <a:ea typeface="方正喵呜体" panose="02010600010101010101" pitchFamily="2" charset="-122"/>
              </a:rPr>
              <a:t>2r</a:t>
            </a:r>
            <a:r>
              <a:rPr lang="zh-CN" altLang="en-US" dirty="0" smtClean="0">
                <a:solidFill>
                  <a:schemeClr val="bg1"/>
                </a:solidFill>
                <a:latin typeface="方正喵呜体" panose="02010600010101010101" pitchFamily="2" charset="-122"/>
                <a:ea typeface="方正喵呜体" panose="02010600010101010101" pitchFamily="2" charset="-122"/>
              </a:rPr>
              <a:t>个链表指针， </a:t>
            </a:r>
            <a:r>
              <a:rPr lang="en-US" altLang="zh-CN" dirty="0" smtClean="0">
                <a:solidFill>
                  <a:schemeClr val="bg1"/>
                </a:solidFill>
                <a:latin typeface="方正喵呜体" panose="02010600010101010101" pitchFamily="2" charset="-122"/>
                <a:ea typeface="方正喵呜体" panose="02010600010101010101" pitchFamily="2" charset="-122"/>
              </a:rPr>
              <a:t>n</a:t>
            </a:r>
            <a:r>
              <a:rPr lang="zh-CN" altLang="en-US" dirty="0" smtClean="0">
                <a:solidFill>
                  <a:schemeClr val="bg1"/>
                </a:solidFill>
                <a:latin typeface="方正喵呜体" panose="02010600010101010101" pitchFamily="2" charset="-122"/>
                <a:ea typeface="方正喵呜体" panose="02010600010101010101" pitchFamily="2" charset="-122"/>
              </a:rPr>
              <a:t>个指针域空间，则空间复杂度为：</a:t>
            </a:r>
            <a:r>
              <a:rPr lang="en-US" altLang="zh-CN" dirty="0" smtClean="0">
                <a:solidFill>
                  <a:schemeClr val="bg1"/>
                </a:solidFill>
                <a:latin typeface="方正喵呜体" panose="02010600010101010101" pitchFamily="2" charset="-122"/>
                <a:ea typeface="方正喵呜体" panose="02010600010101010101" pitchFamily="2" charset="-122"/>
              </a:rPr>
              <a:t>O(</a:t>
            </a:r>
            <a:r>
              <a:rPr lang="en-US" altLang="zh-CN" dirty="0" err="1" smtClean="0">
                <a:solidFill>
                  <a:schemeClr val="bg1"/>
                </a:solidFill>
                <a:latin typeface="方正喵呜体" panose="02010600010101010101" pitchFamily="2" charset="-122"/>
                <a:ea typeface="方正喵呜体" panose="02010600010101010101" pitchFamily="2" charset="-122"/>
              </a:rPr>
              <a:t>n+r</a:t>
            </a:r>
            <a:r>
              <a:rPr lang="en-US" altLang="zh-CN" dirty="0" smtClean="0">
                <a:solidFill>
                  <a:schemeClr val="bg1"/>
                </a:solidFill>
                <a:latin typeface="方正喵呜体" panose="02010600010101010101" pitchFamily="2" charset="-122"/>
                <a:ea typeface="方正喵呜体" panose="02010600010101010101" pitchFamily="2" charset="-122"/>
              </a:rPr>
              <a:t>)</a:t>
            </a:r>
          </a:p>
          <a:p>
            <a:pPr marL="0" indent="0">
              <a:lnSpc>
                <a:spcPct val="110000"/>
              </a:lnSpc>
              <a:buFont typeface="Wingdings" panose="05000000000000000000" pitchFamily="2" charset="2"/>
              <a:buNone/>
            </a:pPr>
            <a:r>
              <a:rPr lang="en-US" altLang="zh-CN" dirty="0" smtClean="0">
                <a:solidFill>
                  <a:schemeClr val="bg1"/>
                </a:solidFill>
                <a:latin typeface="方正喵呜体" panose="02010600010101010101" pitchFamily="2" charset="-122"/>
                <a:ea typeface="方正喵呜体" panose="02010600010101010101" pitchFamily="2" charset="-122"/>
              </a:rPr>
              <a:t>        </a:t>
            </a:r>
            <a:r>
              <a:rPr lang="zh-CN" altLang="en-US" dirty="0" smtClean="0">
                <a:solidFill>
                  <a:schemeClr val="bg1"/>
                </a:solidFill>
                <a:latin typeface="方正喵呜体" panose="02010600010101010101" pitchFamily="2" charset="-122"/>
                <a:ea typeface="方正喵呜体" panose="02010600010101010101" pitchFamily="2" charset="-122"/>
              </a:rPr>
              <a:t>基数排序是稳定的。</a:t>
            </a:r>
          </a:p>
        </p:txBody>
      </p:sp>
    </p:spTree>
    <p:extLst>
      <p:ext uri="{BB962C8B-B14F-4D97-AF65-F5344CB8AC3E}">
        <p14:creationId xmlns:p14="http://schemas.microsoft.com/office/powerpoint/2010/main" val="13803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152400"/>
            <a:ext cx="8664575"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dirty="0" smtClean="0">
                <a:solidFill>
                  <a:schemeClr val="bg1"/>
                </a:solidFill>
                <a:latin typeface="方正喵呜体" panose="02010600010101010101" pitchFamily="2" charset="-122"/>
                <a:ea typeface="方正喵呜体" panose="02010600010101010101" pitchFamily="2" charset="-122"/>
              </a:rPr>
              <a:t>各种内部排序的比较</a:t>
            </a:r>
          </a:p>
        </p:txBody>
      </p:sp>
      <p:sp>
        <p:nvSpPr>
          <p:cNvPr id="3" name="Rectangle 3"/>
          <p:cNvSpPr>
            <a:spLocks noChangeArrowheads="1"/>
          </p:cNvSpPr>
          <p:nvPr/>
        </p:nvSpPr>
        <p:spPr bwMode="auto">
          <a:xfrm>
            <a:off x="141287" y="839315"/>
            <a:ext cx="8839200" cy="5826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3556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Clr>
                <a:schemeClr val="tx1"/>
              </a:buClr>
              <a:buSzPct val="90000"/>
            </a:pPr>
            <a:r>
              <a:rPr lang="zh-CN" altLang="en-US" sz="2800" dirty="0" smtClean="0">
                <a:solidFill>
                  <a:schemeClr val="bg1"/>
                </a:solidFill>
                <a:latin typeface="方正喵呜体" panose="02010600010101010101" pitchFamily="2" charset="-122"/>
                <a:ea typeface="方正喵呜体" panose="02010600010101010101" pitchFamily="2" charset="-122"/>
              </a:rPr>
              <a:t>各种</a:t>
            </a:r>
            <a:r>
              <a:rPr lang="zh-CN" altLang="en-US" sz="2800" dirty="0">
                <a:solidFill>
                  <a:schemeClr val="bg1"/>
                </a:solidFill>
                <a:latin typeface="方正喵呜体" panose="02010600010101010101" pitchFamily="2" charset="-122"/>
                <a:ea typeface="方正喵呜体" panose="02010600010101010101" pitchFamily="2" charset="-122"/>
              </a:rPr>
              <a:t>内部排序按所采用的</a:t>
            </a:r>
            <a:r>
              <a:rPr lang="zh-CN" altLang="en-US" sz="2800" dirty="0" smtClean="0">
                <a:solidFill>
                  <a:schemeClr val="bg1"/>
                </a:solidFill>
                <a:latin typeface="方正喵呜体" panose="02010600010101010101" pitchFamily="2" charset="-122"/>
                <a:ea typeface="方正喵呜体" panose="02010600010101010101" pitchFamily="2" charset="-122"/>
              </a:rPr>
              <a:t>基本策略可</a:t>
            </a:r>
            <a:r>
              <a:rPr lang="zh-CN" altLang="en-US" sz="2800" dirty="0">
                <a:solidFill>
                  <a:schemeClr val="bg1"/>
                </a:solidFill>
                <a:latin typeface="方正喵呜体" panose="02010600010101010101" pitchFamily="2" charset="-122"/>
                <a:ea typeface="方正喵呜体" panose="02010600010101010101" pitchFamily="2" charset="-122"/>
              </a:rPr>
              <a:t>分为：</a:t>
            </a:r>
            <a:r>
              <a:rPr lang="zh-CN" altLang="en-US" sz="3200" dirty="0">
                <a:solidFill>
                  <a:schemeClr val="bg1"/>
                </a:solidFill>
                <a:latin typeface="方正喵呜体" panose="02010600010101010101" pitchFamily="2" charset="-122"/>
                <a:ea typeface="方正喵呜体" panose="02010600010101010101" pitchFamily="2" charset="-122"/>
              </a:rPr>
              <a:t>插入排序</a:t>
            </a:r>
            <a:r>
              <a:rPr lang="zh-CN" altLang="en-US" sz="2800" dirty="0">
                <a:solidFill>
                  <a:schemeClr val="bg1"/>
                </a:solidFill>
                <a:latin typeface="方正喵呜体" panose="02010600010101010101" pitchFamily="2" charset="-122"/>
                <a:ea typeface="方正喵呜体" panose="02010600010101010101" pitchFamily="2" charset="-122"/>
              </a:rPr>
              <a:t>、</a:t>
            </a:r>
            <a:r>
              <a:rPr lang="zh-CN" altLang="en-US" sz="3200" dirty="0">
                <a:solidFill>
                  <a:schemeClr val="bg1"/>
                </a:solidFill>
                <a:latin typeface="方正喵呜体" panose="02010600010101010101" pitchFamily="2" charset="-122"/>
                <a:ea typeface="方正喵呜体" panose="02010600010101010101" pitchFamily="2" charset="-122"/>
              </a:rPr>
              <a:t>交换排序</a:t>
            </a:r>
            <a:r>
              <a:rPr lang="zh-CN" altLang="en-US" sz="2800" dirty="0">
                <a:solidFill>
                  <a:schemeClr val="bg1"/>
                </a:solidFill>
                <a:latin typeface="方正喵呜体" panose="02010600010101010101" pitchFamily="2" charset="-122"/>
                <a:ea typeface="方正喵呜体" panose="02010600010101010101" pitchFamily="2" charset="-122"/>
              </a:rPr>
              <a:t>、</a:t>
            </a:r>
            <a:r>
              <a:rPr lang="zh-CN" altLang="en-US" sz="3200" dirty="0">
                <a:solidFill>
                  <a:schemeClr val="bg1"/>
                </a:solidFill>
                <a:latin typeface="方正喵呜体" panose="02010600010101010101" pitchFamily="2" charset="-122"/>
                <a:ea typeface="方正喵呜体" panose="02010600010101010101" pitchFamily="2" charset="-122"/>
              </a:rPr>
              <a:t>选择排序</a:t>
            </a:r>
            <a:r>
              <a:rPr lang="zh-CN" altLang="en-US" sz="2800" dirty="0">
                <a:solidFill>
                  <a:schemeClr val="bg1"/>
                </a:solidFill>
                <a:latin typeface="方正喵呜体" panose="02010600010101010101" pitchFamily="2" charset="-122"/>
                <a:ea typeface="方正喵呜体" panose="02010600010101010101" pitchFamily="2" charset="-122"/>
              </a:rPr>
              <a:t>、</a:t>
            </a:r>
            <a:r>
              <a:rPr lang="zh-CN" altLang="en-US" sz="3200" dirty="0">
                <a:solidFill>
                  <a:schemeClr val="bg1"/>
                </a:solidFill>
                <a:latin typeface="方正喵呜体" panose="02010600010101010101" pitchFamily="2" charset="-122"/>
                <a:ea typeface="方正喵呜体" panose="02010600010101010101" pitchFamily="2" charset="-122"/>
              </a:rPr>
              <a:t>归并排序</a:t>
            </a:r>
            <a:r>
              <a:rPr lang="zh-CN" altLang="en-US" sz="2800" dirty="0">
                <a:solidFill>
                  <a:schemeClr val="bg1"/>
                </a:solidFill>
                <a:latin typeface="方正喵呜体" panose="02010600010101010101" pitchFamily="2" charset="-122"/>
                <a:ea typeface="方正喵呜体" panose="02010600010101010101" pitchFamily="2" charset="-122"/>
              </a:rPr>
              <a:t>和</a:t>
            </a:r>
            <a:r>
              <a:rPr lang="zh-CN" altLang="en-US" sz="3200" dirty="0">
                <a:solidFill>
                  <a:schemeClr val="bg1"/>
                </a:solidFill>
                <a:latin typeface="方正喵呜体" panose="02010600010101010101" pitchFamily="2" charset="-122"/>
                <a:ea typeface="方正喵呜体" panose="02010600010101010101" pitchFamily="2" charset="-122"/>
              </a:rPr>
              <a:t>基数排序</a:t>
            </a:r>
            <a:r>
              <a:rPr lang="zh-CN" altLang="en-US" sz="2800" dirty="0">
                <a:solidFill>
                  <a:schemeClr val="bg1"/>
                </a:solidFill>
                <a:latin typeface="方正喵呜体" panose="02010600010101010101" pitchFamily="2" charset="-122"/>
                <a:ea typeface="方正喵呜体" panose="02010600010101010101" pitchFamily="2" charset="-122"/>
              </a:rPr>
              <a:t>，它们的基本策略分别是：</a:t>
            </a:r>
          </a:p>
          <a:p>
            <a:pPr eaLnBrk="1" hangingPunct="1">
              <a:lnSpc>
                <a:spcPct val="110000"/>
              </a:lnSpc>
              <a:spcBef>
                <a:spcPct val="20000"/>
              </a:spcBef>
              <a:buClr>
                <a:schemeClr val="tx1"/>
              </a:buClr>
              <a:buSzPct val="90000"/>
            </a:pPr>
            <a:r>
              <a:rPr lang="en-US" altLang="zh-CN" sz="32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1  </a:t>
            </a:r>
            <a:r>
              <a:rPr lang="zh-CN" altLang="en-US" sz="3200" dirty="0">
                <a:solidFill>
                  <a:schemeClr val="bg1"/>
                </a:solidFill>
                <a:latin typeface="方正喵呜体" panose="02010600010101010101" pitchFamily="2" charset="-122"/>
                <a:ea typeface="方正喵呜体" panose="02010600010101010101" pitchFamily="2" charset="-122"/>
              </a:rPr>
              <a:t>插入排序：</a:t>
            </a:r>
            <a:r>
              <a:rPr lang="zh-CN" altLang="en-US" sz="2800" dirty="0">
                <a:solidFill>
                  <a:schemeClr val="bg1"/>
                </a:solidFill>
                <a:latin typeface="方正喵呜体" panose="02010600010101010101" pitchFamily="2" charset="-122"/>
                <a:ea typeface="方正喵呜体" panose="02010600010101010101" pitchFamily="2" charset="-122"/>
              </a:rPr>
              <a:t>依次将无序序列中的一个</a:t>
            </a:r>
            <a:r>
              <a:rPr kumimoji="0" lang="zh-CN" altLang="en-US" sz="2800" dirty="0">
                <a:solidFill>
                  <a:schemeClr val="bg1"/>
                </a:solidFill>
                <a:latin typeface="方正喵呜体" panose="02010600010101010101" pitchFamily="2" charset="-122"/>
                <a:ea typeface="方正喵呜体" panose="02010600010101010101" pitchFamily="2" charset="-122"/>
              </a:rPr>
              <a:t>记录</a:t>
            </a:r>
            <a:r>
              <a:rPr lang="zh-CN" altLang="en-US" sz="2800" dirty="0">
                <a:solidFill>
                  <a:schemeClr val="bg1"/>
                </a:solidFill>
                <a:latin typeface="方正喵呜体" panose="02010600010101010101" pitchFamily="2" charset="-122"/>
                <a:ea typeface="方正喵呜体" panose="02010600010101010101" pitchFamily="2" charset="-122"/>
              </a:rPr>
              <a:t>，按关键字值的大小插入到已</a:t>
            </a:r>
            <a:r>
              <a:rPr kumimoji="0" lang="zh-CN" altLang="en-US" sz="2800" dirty="0">
                <a:solidFill>
                  <a:schemeClr val="bg1"/>
                </a:solidFill>
                <a:latin typeface="方正喵呜体" panose="02010600010101010101" pitchFamily="2" charset="-122"/>
                <a:ea typeface="方正喵呜体" panose="02010600010101010101" pitchFamily="2" charset="-122"/>
              </a:rPr>
              <a:t>排好序</a:t>
            </a:r>
            <a:r>
              <a:rPr lang="zh-CN" altLang="en-US" sz="2800" dirty="0">
                <a:solidFill>
                  <a:schemeClr val="bg1"/>
                </a:solidFill>
                <a:latin typeface="方正喵呜体" panose="02010600010101010101" pitchFamily="2" charset="-122"/>
                <a:ea typeface="方正喵呜体" panose="02010600010101010101" pitchFamily="2" charset="-122"/>
              </a:rPr>
              <a:t>一个子序列的适当位置，直到所有的记录都插入为止</a:t>
            </a:r>
            <a:r>
              <a:rPr kumimoji="0" lang="zh-CN" altLang="en-US" sz="2800" dirty="0">
                <a:solidFill>
                  <a:schemeClr val="bg1"/>
                </a:solidFill>
                <a:latin typeface="方正喵呜体" panose="02010600010101010101" pitchFamily="2" charset="-122"/>
                <a:ea typeface="方正喵呜体" panose="02010600010101010101" pitchFamily="2" charset="-122"/>
              </a:rPr>
              <a:t>。具体的方法有</a:t>
            </a:r>
            <a:r>
              <a:rPr lang="zh-CN" altLang="en-US" sz="2800" dirty="0">
                <a:solidFill>
                  <a:schemeClr val="bg1"/>
                </a:solidFill>
                <a:latin typeface="方正喵呜体" panose="02010600010101010101" pitchFamily="2" charset="-122"/>
                <a:ea typeface="方正喵呜体" panose="02010600010101010101" pitchFamily="2" charset="-122"/>
              </a:rPr>
              <a:t>：直接插入、表插入、</a:t>
            </a:r>
            <a:r>
              <a:rPr lang="en-US" altLang="zh-CN" sz="2800" dirty="0">
                <a:solidFill>
                  <a:schemeClr val="bg1"/>
                </a:solidFill>
                <a:latin typeface="方正喵呜体" panose="02010600010101010101" pitchFamily="2" charset="-122"/>
                <a:ea typeface="方正喵呜体" panose="02010600010101010101" pitchFamily="2" charset="-122"/>
              </a:rPr>
              <a:t>2-</a:t>
            </a:r>
            <a:r>
              <a:rPr lang="zh-CN" altLang="en-US" sz="2800" dirty="0">
                <a:solidFill>
                  <a:schemeClr val="bg1"/>
                </a:solidFill>
                <a:latin typeface="方正喵呜体" panose="02010600010101010101" pitchFamily="2" charset="-122"/>
                <a:ea typeface="方正喵呜体" panose="02010600010101010101" pitchFamily="2" charset="-122"/>
              </a:rPr>
              <a:t>路插入和</a:t>
            </a:r>
            <a:r>
              <a:rPr lang="en-US" altLang="zh-CN" sz="2800" dirty="0">
                <a:solidFill>
                  <a:schemeClr val="bg1"/>
                </a:solidFill>
                <a:latin typeface="方正喵呜体" panose="02010600010101010101" pitchFamily="2" charset="-122"/>
                <a:ea typeface="方正喵呜体" panose="02010600010101010101" pitchFamily="2" charset="-122"/>
              </a:rPr>
              <a:t>shell</a:t>
            </a:r>
            <a:r>
              <a:rPr lang="zh-CN" altLang="en-US" sz="2800" dirty="0">
                <a:solidFill>
                  <a:schemeClr val="bg1"/>
                </a:solidFill>
                <a:latin typeface="方正喵呜体" panose="02010600010101010101" pitchFamily="2" charset="-122"/>
                <a:ea typeface="方正喵呜体" panose="02010600010101010101" pitchFamily="2" charset="-122"/>
              </a:rPr>
              <a:t>排序</a:t>
            </a:r>
            <a:r>
              <a:rPr kumimoji="0" lang="zh-CN" altLang="en-US" sz="2800" dirty="0">
                <a:solidFill>
                  <a:schemeClr val="bg1"/>
                </a:solidFill>
                <a:latin typeface="方正喵呜体" panose="02010600010101010101" pitchFamily="2" charset="-122"/>
                <a:ea typeface="方正喵呜体" panose="02010600010101010101" pitchFamily="2" charset="-122"/>
              </a:rPr>
              <a:t>。</a:t>
            </a:r>
            <a:endParaRPr lang="zh-CN" altLang="en-US" sz="3200" dirty="0">
              <a:solidFill>
                <a:schemeClr val="bg1"/>
              </a:solidFill>
              <a:latin typeface="方正喵呜体" panose="02010600010101010101" pitchFamily="2" charset="-122"/>
              <a:ea typeface="方正喵呜体" panose="02010600010101010101" pitchFamily="2" charset="-122"/>
            </a:endParaRPr>
          </a:p>
          <a:p>
            <a:pPr eaLnBrk="1" hangingPunct="1">
              <a:lnSpc>
                <a:spcPct val="110000"/>
              </a:lnSpc>
              <a:spcBef>
                <a:spcPct val="20000"/>
              </a:spcBef>
              <a:buClr>
                <a:schemeClr val="tx1"/>
              </a:buClr>
              <a:buSzPct val="90000"/>
            </a:pPr>
            <a:r>
              <a:rPr lang="en-US" altLang="zh-CN" sz="32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2  </a:t>
            </a:r>
            <a:r>
              <a:rPr lang="zh-CN" altLang="en-US" sz="3200" dirty="0">
                <a:solidFill>
                  <a:schemeClr val="bg1"/>
                </a:solidFill>
                <a:latin typeface="方正喵呜体" panose="02010600010101010101" pitchFamily="2" charset="-122"/>
                <a:ea typeface="方正喵呜体" panose="02010600010101010101" pitchFamily="2" charset="-122"/>
              </a:rPr>
              <a:t>交换排序：</a:t>
            </a:r>
            <a:r>
              <a:rPr lang="zh-CN" altLang="en-US" sz="2800" dirty="0">
                <a:solidFill>
                  <a:schemeClr val="bg1"/>
                </a:solidFill>
                <a:latin typeface="方正喵呜体" panose="02010600010101010101" pitchFamily="2" charset="-122"/>
                <a:ea typeface="方正喵呜体" panose="02010600010101010101" pitchFamily="2" charset="-122"/>
              </a:rPr>
              <a:t>对于待排序记录序列中的记录，两两比较记录的关键字，并对反序的两个记录进行交换，直到整个序列中没有反序的记录偶对为止。</a:t>
            </a:r>
            <a:r>
              <a:rPr kumimoji="0" lang="zh-CN" altLang="en-US" sz="2800" dirty="0">
                <a:solidFill>
                  <a:schemeClr val="bg1"/>
                </a:solidFill>
                <a:latin typeface="方正喵呜体" panose="02010600010101010101" pitchFamily="2" charset="-122"/>
                <a:ea typeface="方正喵呜体" panose="02010600010101010101" pitchFamily="2" charset="-122"/>
              </a:rPr>
              <a:t>具体的方法有</a:t>
            </a:r>
            <a:r>
              <a:rPr lang="zh-CN" altLang="en-US" sz="2800" dirty="0">
                <a:solidFill>
                  <a:schemeClr val="bg1"/>
                </a:solidFill>
                <a:latin typeface="方正喵呜体" panose="02010600010101010101" pitchFamily="2" charset="-122"/>
                <a:ea typeface="方正喵呜体" panose="02010600010101010101" pitchFamily="2" charset="-122"/>
              </a:rPr>
              <a:t>：冒泡排序、快速排序</a:t>
            </a:r>
            <a:r>
              <a:rPr kumimoji="0" lang="zh-CN" altLang="en-US" sz="2800" dirty="0">
                <a:solidFill>
                  <a:schemeClr val="bg1"/>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176617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insert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接口实现</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79614" y="1546163"/>
            <a:ext cx="8335936" cy="5078313"/>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insert(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 </a:t>
            </a:r>
            <a:r>
              <a:rPr lang="en-US" altLang="zh-CN" b="1" dirty="0" smtClean="0">
                <a:solidFill>
                  <a:srgbClr val="2959F3"/>
                </a:solidFill>
                <a:latin typeface="方正喵呜体" panose="02010600010101010101" pitchFamily="2" charset="-122"/>
                <a:ea typeface="方正喵呜体" panose="02010600010101010101" pitchFamily="2" charset="-122"/>
              </a:rPr>
              <a:t>value</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endParaRPr lang="en-US" altLang="zh-CN" b="1" dirty="0" smtClean="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if(index&gt;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MAX_List_length</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for(</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count-1;pos&gt;=index-1;pos--){</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[pos+1]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[index-1] = value;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count+=1</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2164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8120" y="326136"/>
            <a:ext cx="8839200" cy="595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indent="3556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Clr>
                <a:schemeClr val="tx1"/>
              </a:buClr>
              <a:buSzPct val="90000"/>
            </a:pPr>
            <a:r>
              <a:rPr lang="en-US" altLang="zh-CN" sz="28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3  </a:t>
            </a:r>
            <a:r>
              <a:rPr lang="zh-CN" altLang="en-US" sz="2800" dirty="0">
                <a:solidFill>
                  <a:schemeClr val="bg1"/>
                </a:solidFill>
                <a:latin typeface="方正喵呜体" panose="02010600010101010101" pitchFamily="2" charset="-122"/>
                <a:ea typeface="方正喵呜体" panose="02010600010101010101" pitchFamily="2" charset="-122"/>
              </a:rPr>
              <a:t>选择排序：不断地从</a:t>
            </a:r>
            <a:r>
              <a:rPr kumimoji="0" lang="zh-CN" altLang="en-US" sz="2800" dirty="0">
                <a:solidFill>
                  <a:schemeClr val="bg1"/>
                </a:solidFill>
                <a:latin typeface="方正喵呜体" panose="02010600010101010101" pitchFamily="2" charset="-122"/>
                <a:ea typeface="方正喵呜体" panose="02010600010101010101" pitchFamily="2" charset="-122"/>
              </a:rPr>
              <a:t>待排序的记录序列中选取关键字最小的</a:t>
            </a:r>
            <a:r>
              <a:rPr lang="zh-CN" altLang="en-US" sz="2800" dirty="0">
                <a:solidFill>
                  <a:schemeClr val="bg1"/>
                </a:solidFill>
                <a:latin typeface="方正喵呜体" panose="02010600010101010101" pitchFamily="2" charset="-122"/>
                <a:ea typeface="方正喵呜体" panose="02010600010101010101" pitchFamily="2" charset="-122"/>
              </a:rPr>
              <a:t>记录，放在已</a:t>
            </a:r>
            <a:r>
              <a:rPr kumimoji="0" lang="zh-CN" altLang="en-US" sz="2800" dirty="0">
                <a:solidFill>
                  <a:schemeClr val="bg1"/>
                </a:solidFill>
                <a:latin typeface="方正喵呜体" panose="02010600010101010101" pitchFamily="2" charset="-122"/>
                <a:ea typeface="方正喵呜体" panose="02010600010101010101" pitchFamily="2" charset="-122"/>
              </a:rPr>
              <a:t>排好序的序列的最后</a:t>
            </a:r>
            <a:r>
              <a:rPr lang="zh-CN" altLang="en-US" sz="2800" dirty="0">
                <a:solidFill>
                  <a:schemeClr val="bg1"/>
                </a:solidFill>
                <a:latin typeface="方正喵呜体" panose="02010600010101010101" pitchFamily="2" charset="-122"/>
                <a:ea typeface="方正喵呜体" panose="02010600010101010101" pitchFamily="2" charset="-122"/>
              </a:rPr>
              <a:t>，直到所有记录都被选取为止</a:t>
            </a:r>
            <a:r>
              <a:rPr kumimoji="0" lang="zh-CN" altLang="en-US" sz="2800" dirty="0">
                <a:solidFill>
                  <a:schemeClr val="bg1"/>
                </a:solidFill>
                <a:latin typeface="方正喵呜体" panose="02010600010101010101" pitchFamily="2" charset="-122"/>
                <a:ea typeface="方正喵呜体" panose="02010600010101010101" pitchFamily="2" charset="-122"/>
              </a:rPr>
              <a:t>。具体的方法有</a:t>
            </a:r>
            <a:r>
              <a:rPr lang="zh-CN" altLang="en-US" sz="2800" dirty="0">
                <a:solidFill>
                  <a:schemeClr val="bg1"/>
                </a:solidFill>
                <a:latin typeface="方正喵呜体" panose="02010600010101010101" pitchFamily="2" charset="-122"/>
                <a:ea typeface="方正喵呜体" panose="02010600010101010101" pitchFamily="2" charset="-122"/>
              </a:rPr>
              <a:t>：简单选择排序、堆排序</a:t>
            </a:r>
            <a:r>
              <a:rPr kumimoji="0" lang="zh-CN" altLang="en-US" sz="2800" dirty="0">
                <a:solidFill>
                  <a:schemeClr val="bg1"/>
                </a:solidFill>
                <a:latin typeface="方正喵呜体" panose="02010600010101010101" pitchFamily="2" charset="-122"/>
                <a:ea typeface="方正喵呜体" panose="02010600010101010101" pitchFamily="2" charset="-122"/>
              </a:rPr>
              <a:t>。</a:t>
            </a:r>
          </a:p>
          <a:p>
            <a:pPr eaLnBrk="1" hangingPunct="1">
              <a:lnSpc>
                <a:spcPct val="110000"/>
              </a:lnSpc>
              <a:spcBef>
                <a:spcPct val="20000"/>
              </a:spcBef>
              <a:buClr>
                <a:schemeClr val="tx1"/>
              </a:buClr>
              <a:buSzPct val="90000"/>
            </a:pPr>
            <a:r>
              <a:rPr lang="en-US" altLang="zh-CN" sz="28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4  </a:t>
            </a:r>
            <a:r>
              <a:rPr lang="zh-CN" altLang="en-US" sz="2800" dirty="0">
                <a:solidFill>
                  <a:schemeClr val="bg1"/>
                </a:solidFill>
                <a:latin typeface="方正喵呜体" panose="02010600010101010101" pitchFamily="2" charset="-122"/>
                <a:ea typeface="方正喵呜体" panose="02010600010101010101" pitchFamily="2" charset="-122"/>
              </a:rPr>
              <a:t>归并排序：利用“归并”技术不断地对待排序记录序列中的有序子序列进行合并，直到合并为一个有序序列为止</a:t>
            </a:r>
            <a:r>
              <a:rPr kumimoji="0" lang="zh-CN" altLang="en-US" sz="2800" dirty="0">
                <a:solidFill>
                  <a:schemeClr val="bg1"/>
                </a:solidFill>
                <a:latin typeface="方正喵呜体" panose="02010600010101010101" pitchFamily="2" charset="-122"/>
                <a:ea typeface="方正喵呜体" panose="02010600010101010101" pitchFamily="2" charset="-122"/>
              </a:rPr>
              <a:t>。</a:t>
            </a:r>
          </a:p>
          <a:p>
            <a:pPr eaLnBrk="1" hangingPunct="1">
              <a:lnSpc>
                <a:spcPct val="110000"/>
              </a:lnSpc>
              <a:spcBef>
                <a:spcPct val="20000"/>
              </a:spcBef>
              <a:buClr>
                <a:schemeClr val="tx1"/>
              </a:buClr>
              <a:buSzPct val="90000"/>
            </a:pPr>
            <a:r>
              <a:rPr lang="en-US" altLang="zh-CN" sz="2800" dirty="0">
                <a:solidFill>
                  <a:schemeClr val="bg1"/>
                </a:solidFill>
                <a:latin typeface="方正喵呜体" panose="02010600010101010101" pitchFamily="2" charset="-122"/>
                <a:ea typeface="方正喵呜体" panose="02010600010101010101" pitchFamily="2" charset="-122"/>
                <a:cs typeface="Times New Roman" panose="02020603050405020304" pitchFamily="18" charset="0"/>
              </a:rPr>
              <a:t>5  </a:t>
            </a:r>
            <a:r>
              <a:rPr lang="zh-CN" altLang="en-US" sz="2800" dirty="0">
                <a:solidFill>
                  <a:schemeClr val="bg1"/>
                </a:solidFill>
                <a:latin typeface="方正喵呜体" panose="02010600010101010101" pitchFamily="2" charset="-122"/>
                <a:ea typeface="方正喵呜体" panose="02010600010101010101" pitchFamily="2" charset="-122"/>
              </a:rPr>
              <a:t>基数排序：按待排序记录的关键字的组成成分</a:t>
            </a:r>
            <a:r>
              <a:rPr lang="en-US" altLang="zh-CN" sz="2800" dirty="0">
                <a:solidFill>
                  <a:schemeClr val="bg1"/>
                </a:solidFill>
                <a:latin typeface="方正喵呜体" panose="02010600010101010101" pitchFamily="2" charset="-122"/>
                <a:ea typeface="方正喵呜体" panose="02010600010101010101" pitchFamily="2" charset="-122"/>
              </a:rPr>
              <a:t>(“</a:t>
            </a:r>
            <a:r>
              <a:rPr lang="zh-CN" altLang="en-US" sz="2800" dirty="0">
                <a:solidFill>
                  <a:schemeClr val="bg1"/>
                </a:solidFill>
                <a:latin typeface="方正喵呜体" panose="02010600010101010101" pitchFamily="2" charset="-122"/>
                <a:ea typeface="方正喵呜体" panose="02010600010101010101" pitchFamily="2" charset="-122"/>
              </a:rPr>
              <a:t>位”</a:t>
            </a:r>
            <a:r>
              <a:rPr lang="en-US" altLang="zh-CN" sz="2800" dirty="0">
                <a:solidFill>
                  <a:schemeClr val="bg1"/>
                </a:solidFill>
                <a:latin typeface="方正喵呜体" panose="02010600010101010101" pitchFamily="2" charset="-122"/>
                <a:ea typeface="方正喵呜体" panose="02010600010101010101" pitchFamily="2" charset="-122"/>
              </a:rPr>
              <a:t>)</a:t>
            </a:r>
            <a:r>
              <a:rPr lang="zh-CN" altLang="en-US" sz="2800" dirty="0">
                <a:solidFill>
                  <a:schemeClr val="bg1"/>
                </a:solidFill>
                <a:latin typeface="方正喵呜体" panose="02010600010101010101" pitchFamily="2" charset="-122"/>
                <a:ea typeface="方正喵呜体" panose="02010600010101010101" pitchFamily="2" charset="-122"/>
              </a:rPr>
              <a:t>从低到高</a:t>
            </a:r>
            <a:r>
              <a:rPr lang="en-US" altLang="zh-CN" sz="2800" dirty="0">
                <a:solidFill>
                  <a:schemeClr val="bg1"/>
                </a:solidFill>
                <a:latin typeface="方正喵呜体" panose="02010600010101010101" pitchFamily="2" charset="-122"/>
                <a:ea typeface="方正喵呜体" panose="02010600010101010101" pitchFamily="2" charset="-122"/>
              </a:rPr>
              <a:t>(</a:t>
            </a:r>
            <a:r>
              <a:rPr lang="zh-CN" altLang="en-US" sz="2800" dirty="0">
                <a:solidFill>
                  <a:schemeClr val="bg1"/>
                </a:solidFill>
                <a:latin typeface="方正喵呜体" panose="02010600010101010101" pitchFamily="2" charset="-122"/>
                <a:ea typeface="方正喵呜体" panose="02010600010101010101" pitchFamily="2" charset="-122"/>
              </a:rPr>
              <a:t>或从高到低</a:t>
            </a:r>
            <a:r>
              <a:rPr lang="en-US" altLang="zh-CN" sz="2800" dirty="0">
                <a:solidFill>
                  <a:schemeClr val="bg1"/>
                </a:solidFill>
                <a:latin typeface="方正喵呜体" panose="02010600010101010101" pitchFamily="2" charset="-122"/>
                <a:ea typeface="方正喵呜体" panose="02010600010101010101" pitchFamily="2" charset="-122"/>
              </a:rPr>
              <a:t>)</a:t>
            </a:r>
            <a:r>
              <a:rPr lang="zh-CN" altLang="en-US" sz="2800" dirty="0">
                <a:solidFill>
                  <a:schemeClr val="bg1"/>
                </a:solidFill>
                <a:latin typeface="方正喵呜体" panose="02010600010101010101" pitchFamily="2" charset="-122"/>
                <a:ea typeface="方正喵呜体" panose="02010600010101010101" pitchFamily="2" charset="-122"/>
              </a:rPr>
              <a:t>进行。每次是按记录关键字某一“位”的值将所有记录分配到相应的桶中，再按桶的编号依次将记录进行收集，最后得到一个有序序列</a:t>
            </a:r>
            <a:r>
              <a:rPr lang="zh-CN" altLang="en-US" sz="2800" dirty="0" smtClean="0">
                <a:solidFill>
                  <a:schemeClr val="bg1"/>
                </a:solidFill>
                <a:latin typeface="方正喵呜体" panose="02010600010101010101" pitchFamily="2" charset="-122"/>
                <a:ea typeface="方正喵呜体" panose="02010600010101010101" pitchFamily="2" charset="-122"/>
              </a:rPr>
              <a:t>。</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204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extLst>
              <p:ext uri="{D42A27DB-BD31-4B8C-83A1-F6EECF244321}">
                <p14:modId xmlns:p14="http://schemas.microsoft.com/office/powerpoint/2010/main" val="2458936472"/>
              </p:ext>
            </p:extLst>
          </p:nvPr>
        </p:nvGraphicFramePr>
        <p:xfrm>
          <a:off x="152400" y="866775"/>
          <a:ext cx="8915400" cy="4175634"/>
        </p:xfrm>
        <a:graphic>
          <a:graphicData uri="http://schemas.openxmlformats.org/drawingml/2006/table">
            <a:tbl>
              <a:tblPr>
                <a:tableStyleId>{D7AC3CCA-C797-4891-BE02-D94E43425B78}</a:tableStyleId>
              </a:tblPr>
              <a:tblGrid>
                <a:gridCol w="1447800">
                  <a:extLst>
                    <a:ext uri="{9D8B030D-6E8A-4147-A177-3AD203B41FA5}">
                      <a16:colId xmlns:a16="http://schemas.microsoft.com/office/drawing/2014/main" val="1432594145"/>
                    </a:ext>
                  </a:extLst>
                </a:gridCol>
                <a:gridCol w="1752600">
                  <a:extLst>
                    <a:ext uri="{9D8B030D-6E8A-4147-A177-3AD203B41FA5}">
                      <a16:colId xmlns:a16="http://schemas.microsoft.com/office/drawing/2014/main" val="114863311"/>
                    </a:ext>
                  </a:extLst>
                </a:gridCol>
                <a:gridCol w="2433638">
                  <a:extLst>
                    <a:ext uri="{9D8B030D-6E8A-4147-A177-3AD203B41FA5}">
                      <a16:colId xmlns:a16="http://schemas.microsoft.com/office/drawing/2014/main" val="2767249248"/>
                    </a:ext>
                  </a:extLst>
                </a:gridCol>
                <a:gridCol w="1720850">
                  <a:extLst>
                    <a:ext uri="{9D8B030D-6E8A-4147-A177-3AD203B41FA5}">
                      <a16:colId xmlns:a16="http://schemas.microsoft.com/office/drawing/2014/main" val="2990118702"/>
                    </a:ext>
                  </a:extLst>
                </a:gridCol>
                <a:gridCol w="1560512">
                  <a:extLst>
                    <a:ext uri="{9D8B030D-6E8A-4147-A177-3AD203B41FA5}">
                      <a16:colId xmlns:a16="http://schemas.microsoft.com/office/drawing/2014/main" val="1160697254"/>
                    </a:ext>
                  </a:extLst>
                </a:gridCol>
              </a:tblGrid>
              <a:tr h="518081">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80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rPr>
                        <a:t>方法</a:t>
                      </a:r>
                      <a:endParaRPr kumimoji="1" lang="zh-CN" altLang="en-US" sz="2800" b="1"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80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rPr>
                        <a:t>平均时间</a:t>
                      </a:r>
                      <a:endParaRPr kumimoji="1" lang="zh-CN" altLang="en-US" sz="2800" b="1"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8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最坏所需时间</a:t>
                      </a:r>
                      <a:endParaRPr kumimoji="1" lang="zh-CN" altLang="en-US" sz="28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8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附加空间</a:t>
                      </a:r>
                      <a:endParaRPr kumimoji="1" lang="zh-CN" altLang="en-US" sz="28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8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稳定性</a:t>
                      </a:r>
                      <a:endParaRPr kumimoji="1" lang="zh-CN" altLang="en-US" sz="28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1463544739"/>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直接插入</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O(1)</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1171173721"/>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Shell</a:t>
                      </a: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1.3</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endParaRPr kumimoji="1" lang="zh-CN" altLang="en-US" sz="2400" b="1"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O(1)</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不稳定的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931896038"/>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直接选择</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O(1)</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不稳定的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2066408107"/>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堆排序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O(1)</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不稳定的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1032009425"/>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冒泡排序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O(1)</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3424601849"/>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快速排序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8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不稳定的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542957993"/>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归并排序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r>
                        <a:rPr kumimoji="1" lang="en-US" altLang="zh-CN" sz="2400" u="none" strike="noStrike" cap="none" normalizeH="0" baseline="-25000" smtClean="0">
                          <a:ln>
                            <a:noFill/>
                          </a:ln>
                          <a:solidFill>
                            <a:schemeClr val="bg1"/>
                          </a:solidFill>
                          <a:effectLst/>
                          <a:latin typeface="方正喵呜体" panose="02010600010101010101" pitchFamily="2" charset="-122"/>
                          <a:ea typeface="方正喵呜体" panose="02010600010101010101" pitchFamily="2" charset="-122"/>
                        </a:rPr>
                        <a:t>2</a:t>
                      </a: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稳定的</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2175545623"/>
                  </a:ext>
                </a:extLst>
              </a:tr>
              <a:tr h="457130">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基数排序</a:t>
                      </a:r>
                      <a:endParaRPr kumimoji="1" lang="zh-CN" altLang="en-US"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O(d(n+r))</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O(d(n+r))</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rPr>
                        <a:t>O(n+r)</a:t>
                      </a:r>
                      <a:endParaRPr kumimoji="1" lang="en-US" altLang="zh-CN" sz="2400" b="1" i="0" u="none" strike="noStrike" cap="none" normalizeH="0" baseline="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tc>
                  <a:txBody>
                    <a:bodyPr/>
                    <a:lstStyle>
                      <a:lvl1pPr>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40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rPr>
                        <a:t>稳定的</a:t>
                      </a:r>
                      <a:endParaRPr kumimoji="1" lang="zh-CN" altLang="en-US" sz="2400" b="1" i="0" u="none" strike="noStrike" cap="none" normalizeH="0" baseline="0" dirty="0" smtClean="0">
                        <a:ln>
                          <a:noFill/>
                        </a:ln>
                        <a:solidFill>
                          <a:schemeClr val="bg1"/>
                        </a:solidFill>
                        <a:effectLst/>
                        <a:latin typeface="方正喵呜体" panose="02010600010101010101" pitchFamily="2" charset="-122"/>
                        <a:ea typeface="方正喵呜体" panose="02010600010101010101" pitchFamily="2" charset="-122"/>
                      </a:endParaRPr>
                    </a:p>
                  </a:txBody>
                  <a:tcPr marT="45713" marB="45713" horzOverflow="overflow">
                    <a:solidFill>
                      <a:schemeClr val="tx1"/>
                    </a:solidFill>
                  </a:tcPr>
                </a:tc>
                <a:extLst>
                  <a:ext uri="{0D108BD9-81ED-4DB2-BD59-A6C34878D82A}">
                    <a16:rowId xmlns:a16="http://schemas.microsoft.com/office/drawing/2014/main" val="1258844460"/>
                  </a:ext>
                </a:extLst>
              </a:tr>
            </a:tbl>
          </a:graphicData>
        </a:graphic>
      </p:graphicFrame>
    </p:spTree>
    <p:extLst>
      <p:ext uri="{BB962C8B-B14F-4D97-AF65-F5344CB8AC3E}">
        <p14:creationId xmlns:p14="http://schemas.microsoft.com/office/powerpoint/2010/main" val="384284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421" y="1230399"/>
            <a:ext cx="8471016" cy="4622035"/>
          </a:xfrm>
          <a:prstGeom prst="rect">
            <a:avLst/>
          </a:prstGeom>
        </p:spPr>
        <p:txBody>
          <a:bodyPr wrap="square">
            <a:spAutoFit/>
          </a:bodyPr>
          <a:lstStyle/>
          <a:p>
            <a:pPr marL="0" indent="0" algn="l" eaLnBrk="1" hangingPunct="1">
              <a:lnSpc>
                <a:spcPct val="110000"/>
              </a:lnSpc>
              <a:spcBef>
                <a:spcPct val="10000"/>
              </a:spcBef>
              <a:buFont typeface="Wingdings" pitchFamily="2" charset="2"/>
              <a:buNone/>
            </a:pPr>
            <a:r>
              <a:rPr lang="zh-CN" altLang="en-US" sz="2800" b="1" dirty="0" smtClean="0">
                <a:solidFill>
                  <a:schemeClr val="bg1"/>
                </a:solidFill>
                <a:latin typeface="方正喵呜体" panose="02010600010101010101" pitchFamily="2" charset="-122"/>
                <a:ea typeface="方正喵呜体" panose="02010600010101010101" pitchFamily="2" charset="-122"/>
              </a:rPr>
              <a:t>选取排序方法的主要考虑因素：</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zh-CN" altLang="en-US" sz="2800" b="1" dirty="0" smtClean="0">
                <a:solidFill>
                  <a:schemeClr val="bg1"/>
                </a:solidFill>
                <a:latin typeface="方正喵呜体" panose="02010600010101010101" pitchFamily="2" charset="-122"/>
                <a:ea typeface="方正喵呜体" panose="02010600010101010101" pitchFamily="2" charset="-122"/>
              </a:rPr>
              <a:t>待排序的记录数目</a:t>
            </a:r>
            <a:r>
              <a:rPr lang="en-US" altLang="zh-CN" sz="2800" b="1" dirty="0" smtClean="0">
                <a:solidFill>
                  <a:schemeClr val="bg1"/>
                </a:solidFill>
                <a:latin typeface="方正喵呜体" panose="02010600010101010101" pitchFamily="2" charset="-122"/>
                <a:ea typeface="方正喵呜体" panose="02010600010101010101" pitchFamily="2" charset="-122"/>
              </a:rPr>
              <a:t>n</a:t>
            </a:r>
            <a:r>
              <a:rPr lang="zh-CN" altLang="en-US" sz="2800" b="1" dirty="0" smtClean="0">
                <a:solidFill>
                  <a:schemeClr val="bg1"/>
                </a:solidFill>
                <a:latin typeface="方正喵呜体" panose="02010600010101010101" pitchFamily="2" charset="-122"/>
                <a:ea typeface="方正喵呜体" panose="02010600010101010101" pitchFamily="2" charset="-122"/>
              </a:rPr>
              <a:t>；</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800" b="1" dirty="0" smtClean="0">
                <a:solidFill>
                  <a:schemeClr val="bg1"/>
                </a:solidFill>
                <a:latin typeface="方正喵呜体" panose="02010600010101010101" pitchFamily="2" charset="-122"/>
                <a:ea typeface="方正喵呜体" panose="02010600010101010101" pitchFamily="2" charset="-122"/>
              </a:rPr>
              <a:t>每个记录的大小；</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800" b="1" dirty="0" smtClean="0">
                <a:solidFill>
                  <a:schemeClr val="bg1"/>
                </a:solidFill>
                <a:latin typeface="方正喵呜体" panose="02010600010101010101" pitchFamily="2" charset="-122"/>
                <a:ea typeface="方正喵呜体" panose="02010600010101010101" pitchFamily="2" charset="-122"/>
              </a:rPr>
              <a:t>关键字的结构及其初始状态；</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800" b="1" dirty="0" smtClean="0">
                <a:solidFill>
                  <a:schemeClr val="bg1"/>
                </a:solidFill>
                <a:latin typeface="方正喵呜体" panose="02010600010101010101" pitchFamily="2" charset="-122"/>
                <a:ea typeface="方正喵呜体" panose="02010600010101010101" pitchFamily="2" charset="-122"/>
              </a:rPr>
              <a:t>是否要求排序的稳定性；</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800" b="1" dirty="0" smtClean="0">
                <a:solidFill>
                  <a:schemeClr val="bg1"/>
                </a:solidFill>
                <a:latin typeface="方正喵呜体" panose="02010600010101010101" pitchFamily="2" charset="-122"/>
                <a:ea typeface="方正喵呜体" panose="02010600010101010101" pitchFamily="2" charset="-122"/>
              </a:rPr>
              <a:t>语言工具的特性；</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 </a:t>
            </a:r>
            <a:r>
              <a:rPr lang="zh-CN" altLang="en-US" sz="2800" b="1" dirty="0" smtClean="0">
                <a:solidFill>
                  <a:schemeClr val="bg1"/>
                </a:solidFill>
                <a:latin typeface="方正喵呜体" panose="02010600010101010101" pitchFamily="2" charset="-122"/>
                <a:ea typeface="方正喵呜体" panose="02010600010101010101" pitchFamily="2" charset="-122"/>
              </a:rPr>
              <a:t>存储结构的初始条件和要求； </a:t>
            </a:r>
          </a:p>
          <a:p>
            <a:pPr marL="533400" lvl="1" indent="0" algn="l" eaLnBrk="1" hangingPunct="1">
              <a:lnSpc>
                <a:spcPct val="110000"/>
              </a:lnSpc>
              <a:spcBef>
                <a:spcPct val="10000"/>
              </a:spcBef>
              <a:buFontTx/>
              <a:buNone/>
            </a:pPr>
            <a:r>
              <a:rPr lang="zh-CN" altLang="en-US" sz="2800" b="1" dirty="0" smtClean="0">
                <a:solidFill>
                  <a:schemeClr val="bg1"/>
                </a:solidFill>
                <a:latin typeface="方正喵呜体" panose="02010600010101010101" pitchFamily="2" charset="-122"/>
                <a:ea typeface="方正喵呜体" panose="02010600010101010101" pitchFamily="2" charset="-122"/>
                <a:cs typeface="Times New Roman" pitchFamily="18" charset="0"/>
              </a:rPr>
              <a:t>◆</a:t>
            </a:r>
            <a:r>
              <a:rPr lang="zh-CN" altLang="en-US" sz="2800" b="1" dirty="0" smtClean="0">
                <a:solidFill>
                  <a:schemeClr val="bg1"/>
                </a:solidFill>
                <a:latin typeface="方正喵呜体" panose="02010600010101010101" pitchFamily="2" charset="-122"/>
                <a:ea typeface="方正喵呜体" panose="02010600010101010101" pitchFamily="2" charset="-122"/>
              </a:rPr>
              <a:t> 时间复杂度、空间复杂度和开发工作的复杂程度的平衡点等。</a:t>
            </a:r>
          </a:p>
        </p:txBody>
      </p:sp>
    </p:spTree>
    <p:extLst>
      <p:ext uri="{BB962C8B-B14F-4D97-AF65-F5344CB8AC3E}">
        <p14:creationId xmlns:p14="http://schemas.microsoft.com/office/powerpoint/2010/main" val="27523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
            <a:ext cx="9144000" cy="6830568"/>
          </a:xfrm>
          <a:prstGeom prst="rect">
            <a:avLst/>
          </a:prstGeom>
        </p:spPr>
      </p:pic>
    </p:spTree>
    <p:extLst>
      <p:ext uri="{BB962C8B-B14F-4D97-AF65-F5344CB8AC3E}">
        <p14:creationId xmlns:p14="http://schemas.microsoft.com/office/powerpoint/2010/main" val="38010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Insert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实现分析</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407652" y="1476004"/>
            <a:ext cx="1985554" cy="461665"/>
          </a:xfrm>
          <a:prstGeom prst="rect">
            <a:avLst/>
          </a:prstGeom>
          <a:noFill/>
        </p:spPr>
        <p:txBody>
          <a:bodyPr wrap="square" rtlCol="0">
            <a:spAutoFit/>
          </a:bodyPr>
          <a:lstStyle/>
          <a:p>
            <a:pPr algn="ctr"/>
            <a:r>
              <a:rPr lang="zh-CN" altLang="en-US" sz="2400" dirty="0" smtClean="0">
                <a:solidFill>
                  <a:srgbClr val="2959F3"/>
                </a:solidFill>
                <a:latin typeface="方正喵呜体" panose="02010600010101010101" pitchFamily="2" charset="-122"/>
                <a:ea typeface="方正喵呜体" panose="02010600010101010101" pitchFamily="2" charset="-122"/>
              </a:rPr>
              <a:t>最好情况</a:t>
            </a:r>
            <a:endParaRPr lang="zh-CN" altLang="en-US" sz="2400" dirty="0">
              <a:solidFill>
                <a:srgbClr val="2959F3"/>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407652" y="2873730"/>
            <a:ext cx="1985554" cy="461665"/>
          </a:xfrm>
          <a:prstGeom prst="rect">
            <a:avLst/>
          </a:prstGeom>
          <a:noFill/>
        </p:spPr>
        <p:txBody>
          <a:bodyPr wrap="square" rtlCol="0">
            <a:spAutoFit/>
          </a:bodyPr>
          <a:lstStyle/>
          <a:p>
            <a:pPr algn="ctr"/>
            <a:r>
              <a:rPr lang="zh-CN" altLang="en-US" sz="2400" dirty="0" smtClean="0">
                <a:solidFill>
                  <a:srgbClr val="C00000"/>
                </a:solidFill>
                <a:latin typeface="方正喵呜体" panose="02010600010101010101" pitchFamily="2" charset="-122"/>
                <a:ea typeface="方正喵呜体" panose="02010600010101010101" pitchFamily="2" charset="-122"/>
              </a:rPr>
              <a:t>最差情况</a:t>
            </a:r>
            <a:endParaRPr lang="zh-CN" altLang="en-US" sz="2400" dirty="0">
              <a:solidFill>
                <a:srgbClr val="C00000"/>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2393206" y="1476003"/>
            <a:ext cx="5677989" cy="1200329"/>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插入的位置在线性表的尾部，没有任何已有的元素需要移动，时间复杂度只有一步插入操作，</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O(1)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2393206" y="2873730"/>
            <a:ext cx="5677989" cy="830997"/>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插入的位置在线性表的头部，每一次插入，都会导致所有元素的移动，</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O(n)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407652" y="3937644"/>
            <a:ext cx="1985554" cy="461665"/>
          </a:xfrm>
          <a:prstGeom prst="rect">
            <a:avLst/>
          </a:prstGeom>
          <a:noFill/>
        </p:spPr>
        <p:txBody>
          <a:bodyPr wrap="square" rtlCol="0">
            <a:spAutoFit/>
          </a:bodyPr>
          <a:lstStyle/>
          <a:p>
            <a:pPr algn="ctr"/>
            <a:r>
              <a:rPr lang="zh-CN" altLang="en-US" sz="2400" dirty="0" smtClean="0">
                <a:solidFill>
                  <a:schemeClr val="accent2">
                    <a:lumMod val="50000"/>
                  </a:schemeClr>
                </a:solidFill>
                <a:latin typeface="方正喵呜体" panose="02010600010101010101" pitchFamily="2" charset="-122"/>
                <a:ea typeface="方正喵呜体" panose="02010600010101010101" pitchFamily="2" charset="-122"/>
              </a:rPr>
              <a:t>平均情况</a:t>
            </a:r>
            <a:endParaRPr lang="zh-CN" altLang="en-US" sz="2400" dirty="0">
              <a:solidFill>
                <a:schemeClr val="accent2">
                  <a:lumMod val="50000"/>
                </a:schemeClr>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2393206" y="3937644"/>
            <a:ext cx="6228280" cy="1200329"/>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等概率在各个位置插入的情况下，假设在位置</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插入，则导致后续</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个元素的移动，共插入</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个元素的情况下</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nvGrpSpPr>
          <p:cNvPr id="18" name="组合 17"/>
          <p:cNvGrpSpPr/>
          <p:nvPr/>
        </p:nvGrpSpPr>
        <p:grpSpPr>
          <a:xfrm>
            <a:off x="2551611" y="5207325"/>
            <a:ext cx="1929902" cy="1158546"/>
            <a:chOff x="2551611" y="5207325"/>
            <a:chExt cx="1929902" cy="1158546"/>
          </a:xfrm>
        </p:grpSpPr>
        <p:sp>
          <p:nvSpPr>
            <p:cNvPr id="9" name="文本框 8"/>
            <p:cNvSpPr txBox="1"/>
            <p:nvPr/>
          </p:nvSpPr>
          <p:spPr>
            <a:xfrm>
              <a:off x="2551611" y="5373189"/>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11" name="直接连接符 10"/>
            <p:cNvCxnSpPr/>
            <p:nvPr/>
          </p:nvCxnSpPr>
          <p:spPr>
            <a:xfrm flipV="1">
              <a:off x="2551611" y="5743575"/>
              <a:ext cx="644435" cy="91279"/>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551611" y="5789214"/>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3" name="文本框 12"/>
            <p:cNvSpPr txBox="1"/>
            <p:nvPr/>
          </p:nvSpPr>
          <p:spPr>
            <a:xfrm>
              <a:off x="3070723" y="5466048"/>
              <a:ext cx="644435" cy="646331"/>
            </a:xfrm>
            <a:prstGeom prst="rect">
              <a:avLst/>
            </a:prstGeom>
            <a:noFill/>
          </p:spPr>
          <p:txBody>
            <a:bodyPr wrap="square" rtlCol="0">
              <a:spAutoFit/>
            </a:bodyPr>
            <a:lstStyle/>
            <a:p>
              <a:pPr algn="ctr"/>
              <a:r>
                <a:rPr lang="en-US" altLang="zh-CN" sz="3600" dirty="0">
                  <a:solidFill>
                    <a:schemeClr val="bg2">
                      <a:lumMod val="50000"/>
                    </a:schemeClr>
                  </a:solidFill>
                  <a:latin typeface="Comic Sans MS" panose="030F0702030302020204" pitchFamily="66" charset="0"/>
                  <a:ea typeface="方正喵呜体" panose="02010600010101010101" pitchFamily="2" charset="-122"/>
                  <a:cs typeface="Arial" panose="020B0604020202020204" pitchFamily="34" charset="0"/>
                </a:rPr>
                <a:t>Σ</a:t>
              </a:r>
              <a:endParaRPr lang="zh-CN" altLang="en-US" sz="3600" dirty="0">
                <a:solidFill>
                  <a:schemeClr val="bg2">
                    <a:lumMod val="50000"/>
                  </a:schemeClr>
                </a:solidFill>
                <a:latin typeface="Comic Sans MS" panose="030F0702030302020204" pitchFamily="66" charset="0"/>
                <a:ea typeface="方正喵呜体" panose="02010600010101010101" pitchFamily="2" charset="-122"/>
              </a:endParaRPr>
            </a:p>
          </p:txBody>
        </p:sp>
        <p:sp>
          <p:nvSpPr>
            <p:cNvPr id="15" name="文本框 14"/>
            <p:cNvSpPr txBox="1"/>
            <p:nvPr/>
          </p:nvSpPr>
          <p:spPr>
            <a:xfrm>
              <a:off x="3070720" y="5904206"/>
              <a:ext cx="644435" cy="461665"/>
            </a:xfrm>
            <a:prstGeom prst="rect">
              <a:avLst/>
            </a:prstGeom>
            <a:noFill/>
          </p:spPr>
          <p:txBody>
            <a:bodyPr wrap="square" rtlCol="0">
              <a:spAutoFit/>
            </a:bodyPr>
            <a:lstStyle/>
            <a:p>
              <a:pPr algn="ct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6" name="文本框 15"/>
            <p:cNvSpPr txBox="1"/>
            <p:nvPr/>
          </p:nvSpPr>
          <p:spPr>
            <a:xfrm>
              <a:off x="3070721" y="5207325"/>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7" name="文本框 16"/>
            <p:cNvSpPr txBox="1"/>
            <p:nvPr/>
          </p:nvSpPr>
          <p:spPr>
            <a:xfrm>
              <a:off x="3456486" y="5569564"/>
              <a:ext cx="1025027"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(n-i+1)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grpSp>
        <p:nvGrpSpPr>
          <p:cNvPr id="25" name="组合 24"/>
          <p:cNvGrpSpPr/>
          <p:nvPr/>
        </p:nvGrpSpPr>
        <p:grpSpPr>
          <a:xfrm>
            <a:off x="2393206" y="5353467"/>
            <a:ext cx="3294561" cy="877690"/>
            <a:chOff x="4296864" y="5373189"/>
            <a:chExt cx="3294561" cy="877690"/>
          </a:xfrm>
        </p:grpSpPr>
        <p:sp>
          <p:nvSpPr>
            <p:cNvPr id="20" name="文本框 19"/>
            <p:cNvSpPr txBox="1"/>
            <p:nvPr/>
          </p:nvSpPr>
          <p:spPr>
            <a:xfrm>
              <a:off x="4756649" y="5373189"/>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21" name="直接连接符 20"/>
            <p:cNvCxnSpPr/>
            <p:nvPr/>
          </p:nvCxnSpPr>
          <p:spPr>
            <a:xfrm flipV="1">
              <a:off x="4756649" y="5743575"/>
              <a:ext cx="644435" cy="91279"/>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756649" y="5789214"/>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3" name="文本框 22"/>
            <p:cNvSpPr txBox="1"/>
            <p:nvPr/>
          </p:nvSpPr>
          <p:spPr>
            <a:xfrm>
              <a:off x="4296864" y="5624728"/>
              <a:ext cx="644435" cy="461665"/>
            </a:xfrm>
            <a:prstGeom prst="rect">
              <a:avLst/>
            </a:prstGeom>
            <a:noFill/>
          </p:spPr>
          <p:txBody>
            <a:bodyPr wrap="square" rtlCol="0">
              <a:spAutoFit/>
            </a:bodyPr>
            <a:lstStyle/>
            <a:p>
              <a:pPr algn="ctr"/>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4" name="文本框 23"/>
            <p:cNvSpPr txBox="1"/>
            <p:nvPr/>
          </p:nvSpPr>
          <p:spPr>
            <a:xfrm>
              <a:off x="5338355" y="5558380"/>
              <a:ext cx="2253070"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(n+(n-1)+…+</a:t>
              </a:r>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1</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grpSp>
        <p:nvGrpSpPr>
          <p:cNvPr id="26" name="组合 25"/>
          <p:cNvGrpSpPr/>
          <p:nvPr/>
        </p:nvGrpSpPr>
        <p:grpSpPr>
          <a:xfrm>
            <a:off x="5392485" y="5304730"/>
            <a:ext cx="2256202" cy="877690"/>
            <a:chOff x="4296864" y="5373189"/>
            <a:chExt cx="2256202" cy="877690"/>
          </a:xfrm>
        </p:grpSpPr>
        <p:sp>
          <p:nvSpPr>
            <p:cNvPr id="27" name="文本框 26"/>
            <p:cNvSpPr txBox="1"/>
            <p:nvPr/>
          </p:nvSpPr>
          <p:spPr>
            <a:xfrm>
              <a:off x="4756649" y="5373189"/>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28" name="直接连接符 27"/>
            <p:cNvCxnSpPr/>
            <p:nvPr/>
          </p:nvCxnSpPr>
          <p:spPr>
            <a:xfrm flipV="1">
              <a:off x="4756649" y="5743575"/>
              <a:ext cx="644435" cy="91279"/>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756649" y="5789214"/>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2n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0" name="文本框 29"/>
            <p:cNvSpPr txBox="1"/>
            <p:nvPr/>
          </p:nvSpPr>
          <p:spPr>
            <a:xfrm>
              <a:off x="4296864" y="5624728"/>
              <a:ext cx="644435" cy="461665"/>
            </a:xfrm>
            <a:prstGeom prst="rect">
              <a:avLst/>
            </a:prstGeom>
            <a:noFill/>
          </p:spPr>
          <p:txBody>
            <a:bodyPr wrap="square" rtlCol="0">
              <a:spAutoFit/>
            </a:bodyPr>
            <a:lstStyle/>
            <a:p>
              <a:pPr algn="ctr"/>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1" name="文本框 30"/>
            <p:cNvSpPr txBox="1"/>
            <p:nvPr/>
          </p:nvSpPr>
          <p:spPr>
            <a:xfrm>
              <a:off x="5338355" y="5558380"/>
              <a:ext cx="1214711"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n(n+1)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sp>
        <p:nvSpPr>
          <p:cNvPr id="32" name="文本框 31"/>
          <p:cNvSpPr txBox="1"/>
          <p:nvPr/>
        </p:nvSpPr>
        <p:spPr>
          <a:xfrm>
            <a:off x="7624903" y="5512742"/>
            <a:ext cx="1098257"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O(n/2)</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30425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1.11022E-16 L -0.21163 -0.00046 " pathEditMode="relative" rAng="0" ptsTypes="AA">
                                      <p:cBhvr>
                                        <p:cTn id="6" dur="500" fill="hold"/>
                                        <p:tgtEl>
                                          <p:spTgt spid="18"/>
                                        </p:tgtEl>
                                        <p:attrNameLst>
                                          <p:attrName>ppt_x</p:attrName>
                                          <p:attrName>ppt_y</p:attrName>
                                        </p:attrNameLst>
                                      </p:cBhvr>
                                      <p:rCtr x="-10590" y="-23"/>
                                    </p:animMotion>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老司机的</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套路</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5087" y="445678"/>
            <a:ext cx="1128713" cy="804096"/>
          </a:xfrm>
          <a:prstGeom prst="rect">
            <a:avLst/>
          </a:prstGeom>
        </p:spPr>
      </p:pic>
      <p:sp>
        <p:nvSpPr>
          <p:cNvPr id="4" name="矩形 3"/>
          <p:cNvSpPr/>
          <p:nvPr/>
        </p:nvSpPr>
        <p:spPr>
          <a:xfrm>
            <a:off x="179614" y="1546163"/>
            <a:ext cx="8433719" cy="4893647"/>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#include &lt;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string.h</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insert(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 </a:t>
            </a:r>
            <a:r>
              <a:rPr lang="en-US" altLang="zh-CN" b="1" dirty="0" smtClean="0">
                <a:solidFill>
                  <a:srgbClr val="2959F3"/>
                </a:solidFill>
                <a:latin typeface="方正喵呜体" panose="02010600010101010101" pitchFamily="2" charset="-122"/>
                <a:ea typeface="方正喵呜体" panose="02010600010101010101" pitchFamily="2" charset="-122"/>
              </a:rPr>
              <a:t>value</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endParaRPr lang="en-US" altLang="zh-CN" b="1" dirty="0" smtClean="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if(index&gt;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MAX_List_length</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err="1" smtClean="0">
                <a:solidFill>
                  <a:srgbClr val="C00000"/>
                </a:solidFill>
                <a:latin typeface="方正喵呜体" panose="02010600010101010101" pitchFamily="2" charset="-122"/>
                <a:ea typeface="方正喵呜体" panose="02010600010101010101" pitchFamily="2" charset="-122"/>
              </a:rPr>
              <a:t>memmove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g_studentListMgr.students+index-1 ,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count - index);</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[index-1] = value;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103101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5968" y="715464"/>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指定位置删除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remove</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泪滴形 2"/>
          <p:cNvSpPr/>
          <p:nvPr/>
        </p:nvSpPr>
        <p:spPr>
          <a:xfrm>
            <a:off x="1835555" y="2680147"/>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A</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4" name="泪滴形 3"/>
          <p:cNvSpPr/>
          <p:nvPr/>
        </p:nvSpPr>
        <p:spPr>
          <a:xfrm>
            <a:off x="2548706" y="26801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B</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5" name="泪滴形 4"/>
          <p:cNvSpPr/>
          <p:nvPr/>
        </p:nvSpPr>
        <p:spPr>
          <a:xfrm>
            <a:off x="3251270" y="26801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C</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6" name="泪滴形 5"/>
          <p:cNvSpPr/>
          <p:nvPr/>
        </p:nvSpPr>
        <p:spPr>
          <a:xfrm>
            <a:off x="3964421" y="26801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D</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7" name="泪滴形 6"/>
          <p:cNvSpPr/>
          <p:nvPr/>
        </p:nvSpPr>
        <p:spPr>
          <a:xfrm>
            <a:off x="4697936" y="26801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E</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8" name="泪滴形 7"/>
          <p:cNvSpPr/>
          <p:nvPr/>
        </p:nvSpPr>
        <p:spPr>
          <a:xfrm>
            <a:off x="5411087" y="2680146"/>
            <a:ext cx="526687" cy="520491"/>
          </a:xfrm>
          <a:prstGeom prst="teardrop">
            <a:avLst/>
          </a:prstGeom>
          <a:solidFill>
            <a:srgbClr val="077CFD"/>
          </a:solidFill>
          <a:ln w="57150">
            <a:solidFill>
              <a:srgbClr val="077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方正喵呜体" panose="02010600010101010101" pitchFamily="2" charset="-122"/>
                <a:ea typeface="方正喵呜体" panose="02010600010101010101" pitchFamily="2" charset="-122"/>
              </a:rPr>
              <a:t>F</a:t>
            </a:r>
            <a:endParaRPr lang="zh-CN" altLang="en-US" sz="2400" b="1" dirty="0">
              <a:solidFill>
                <a:schemeClr val="tx1"/>
              </a:solidFill>
              <a:latin typeface="方正喵呜体" panose="02010600010101010101" pitchFamily="2" charset="-122"/>
              <a:ea typeface="方正喵呜体" panose="02010600010101010101" pitchFamily="2" charset="-122"/>
            </a:endParaRPr>
          </a:p>
        </p:txBody>
      </p:sp>
      <p:sp>
        <p:nvSpPr>
          <p:cNvPr id="9" name="矩形 8"/>
          <p:cNvSpPr/>
          <p:nvPr/>
        </p:nvSpPr>
        <p:spPr>
          <a:xfrm>
            <a:off x="1741918" y="25255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55069" y="25255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168220" y="25255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81371" y="25255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94522" y="2525520"/>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7673" y="2525519"/>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20824" y="2525518"/>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3975" y="2525518"/>
            <a:ext cx="713151" cy="786213"/>
          </a:xfrm>
          <a:prstGeom prst="rect">
            <a:avLst/>
          </a:prstGeom>
          <a:noFill/>
          <a:ln w="38100">
            <a:solidFill>
              <a:srgbClr val="295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55675" y="4352344"/>
            <a:ext cx="7677694" cy="1200329"/>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假设顺序表中有</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个元素，则</a:t>
            </a:r>
            <a:r>
              <a:rPr lang="en-US" altLang="zh-CN" sz="2400" dirty="0" smtClean="0">
                <a:solidFill>
                  <a:srgbClr val="2959F3"/>
                </a:solidFill>
                <a:latin typeface="方正喵呜体" panose="02010600010101010101" pitchFamily="2" charset="-122"/>
                <a:ea typeface="方正喵呜体" panose="02010600010101010101" pitchFamily="2" charset="-122"/>
              </a:rPr>
              <a:t>remove</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将</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指定位置的元素删除，并确保顺序表的连续性，其中</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为</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到</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之间的位置序号。</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0704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2" nodeType="clickEffect">
                                  <p:stCondLst>
                                    <p:cond delay="0"/>
                                  </p:stCondLst>
                                  <p:childTnLst>
                                    <p:animMotion origin="layout" path="M 5E-6 -3.7037E-6 L 5E-6 -0.17314 " pathEditMode="relative" rAng="0" ptsTypes="AA">
                                      <p:cBhvr>
                                        <p:cTn id="6" dur="500" fill="hold"/>
                                        <p:tgtEl>
                                          <p:spTgt spid="5"/>
                                        </p:tgtEl>
                                        <p:attrNameLst>
                                          <p:attrName>ppt_x</p:attrName>
                                          <p:attrName>ppt_y</p:attrName>
                                        </p:attrNameLst>
                                      </p:cBhvr>
                                      <p:rCtr x="0" y="-8657"/>
                                    </p:animMotion>
                                  </p:childTnLst>
                                </p:cTn>
                              </p:par>
                              <p:par>
                                <p:cTn id="7" presetID="10" presetClass="exit" presetSubtype="0" fill="hold" grpId="1"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par>
                          <p:cTn id="10" fill="hold">
                            <p:stCondLst>
                              <p:cond delay="500"/>
                            </p:stCondLst>
                            <p:childTnLst>
                              <p:par>
                                <p:cTn id="11" presetID="37" presetClass="path" presetSubtype="0" accel="50000" decel="50000" fill="hold" grpId="0" nodeType="afterEffect">
                                  <p:stCondLst>
                                    <p:cond delay="0"/>
                                  </p:stCondLst>
                                  <p:childTnLst>
                                    <p:animMotion origin="layout" path="M -0.00104 2.22222E-6 L -0.0217 0.04051 C -0.02604 0.04977 -0.03247 0.05486 -0.03924 0.05486 C -0.04688 0.05486 -0.05313 0.04977 -0.05747 0.04051 L -0.07795 2.22222E-6 " pathEditMode="relative" rAng="0" ptsTypes="AAAAA">
                                      <p:cBhvr>
                                        <p:cTn id="12" dur="500" fill="hold"/>
                                        <p:tgtEl>
                                          <p:spTgt spid="6"/>
                                        </p:tgtEl>
                                        <p:attrNameLst>
                                          <p:attrName>ppt_x</p:attrName>
                                          <p:attrName>ppt_y</p:attrName>
                                        </p:attrNameLst>
                                      </p:cBhvr>
                                      <p:rCtr x="-3854" y="2731"/>
                                    </p:animMotion>
                                  </p:childTnLst>
                                </p:cTn>
                              </p:par>
                            </p:childTnLst>
                          </p:cTn>
                        </p:par>
                        <p:par>
                          <p:cTn id="13" fill="hold">
                            <p:stCondLst>
                              <p:cond delay="1000"/>
                            </p:stCondLst>
                            <p:childTnLst>
                              <p:par>
                                <p:cTn id="14" presetID="37" presetClass="path" presetSubtype="0" accel="50000" decel="50000" fill="hold" grpId="0" nodeType="afterEffect">
                                  <p:stCondLst>
                                    <p:cond delay="0"/>
                                  </p:stCondLst>
                                  <p:childTnLst>
                                    <p:animMotion origin="layout" path="M -0.00017 -3.7037E-6 L -0.02204 -0.06759 C -0.02656 -0.0831 -0.03333 -0.0912 -0.04045 -0.0912 C -0.04861 -0.0912 -0.05503 -0.0831 -0.05954 -0.06759 L -0.08125 -3.7037E-6 " pathEditMode="relative" rAng="0" ptsTypes="AAAAA">
                                      <p:cBhvr>
                                        <p:cTn id="15" dur="500" fill="hold"/>
                                        <p:tgtEl>
                                          <p:spTgt spid="7"/>
                                        </p:tgtEl>
                                        <p:attrNameLst>
                                          <p:attrName>ppt_x</p:attrName>
                                          <p:attrName>ppt_y</p:attrName>
                                        </p:attrNameLst>
                                      </p:cBhvr>
                                      <p:rCtr x="-4062" y="-4560"/>
                                    </p:animMotion>
                                  </p:childTnLst>
                                </p:cTn>
                              </p:par>
                            </p:childTnLst>
                          </p:cTn>
                        </p:par>
                        <p:par>
                          <p:cTn id="16" fill="hold">
                            <p:stCondLst>
                              <p:cond delay="1500"/>
                            </p:stCondLst>
                            <p:childTnLst>
                              <p:par>
                                <p:cTn id="17" presetID="37" presetClass="path" presetSubtype="0" accel="50000" decel="50000" fill="hold" grpId="0" nodeType="afterEffect">
                                  <p:stCondLst>
                                    <p:cond delay="0"/>
                                  </p:stCondLst>
                                  <p:childTnLst>
                                    <p:animMotion origin="layout" path="M 0.00243 2.22222E-6 L -0.01927 0.03912 C -0.02396 0.04791 -0.03073 0.05301 -0.03767 0.05301 C -0.04566 0.05301 -0.05208 0.04791 -0.05677 0.03912 L -0.07812 2.22222E-6 " pathEditMode="relative" rAng="0" ptsTypes="AAAAA">
                                      <p:cBhvr>
                                        <p:cTn id="18" dur="500" fill="hold"/>
                                        <p:tgtEl>
                                          <p:spTgt spid="8"/>
                                        </p:tgtEl>
                                        <p:attrNameLst>
                                          <p:attrName>ppt_x</p:attrName>
                                          <p:attrName>ppt_y</p:attrName>
                                        </p:attrNameLst>
                                      </p:cBhvr>
                                      <p:rCtr x="-4028"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remove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接口实现</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79614" y="1546163"/>
            <a:ext cx="7358105" cy="4801314"/>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remove(</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endParaRPr lang="en-US" altLang="zh-CN" b="1" dirty="0" smtClean="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if(index&gt;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0)</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for(</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index;pos</a:t>
            </a:r>
            <a:r>
              <a:rPr lang="en-US" altLang="zh-CN" dirty="0">
                <a:solidFill>
                  <a:schemeClr val="bg2">
                    <a:lumMod val="50000"/>
                  </a:schemeClr>
                </a:solidFill>
                <a:latin typeface="方正喵呜体" panose="02010600010101010101" pitchFamily="2" charset="-122"/>
                <a:ea typeface="方正喵呜体" panose="02010600010101010101" pitchFamily="2" charset="-122"/>
              </a:rPr>
              <a:t>&lt;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&gt;count-1;pos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[pos-1]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count-=1</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378909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remove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实现分析</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221631" y="1637928"/>
            <a:ext cx="7122269" cy="1569660"/>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与</a:t>
            </a:r>
            <a:r>
              <a:rPr lang="en-US" altLang="zh-CN" sz="2400" b="1" dirty="0" smtClean="0">
                <a:solidFill>
                  <a:srgbClr val="2959F3"/>
                </a:solidFill>
                <a:latin typeface="方正喵呜体" panose="02010600010101010101" pitchFamily="2" charset="-122"/>
                <a:ea typeface="方正喵呜体" panose="02010600010101010101" pitchFamily="2" charset="-122"/>
              </a:rPr>
              <a:t>insert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类似，主要的工作集中在元素的移动以保持线性表的物理空间连续性。与</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insert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的</a:t>
            </a:r>
            <a:r>
              <a:rPr lang="zh-CN" altLang="en-US" sz="2400" dirty="0" smtClean="0">
                <a:solidFill>
                  <a:srgbClr val="C00000"/>
                </a:solidFill>
                <a:latin typeface="方正喵呜体" panose="02010600010101010101" pitchFamily="2" charset="-122"/>
                <a:ea typeface="方正喵呜体" panose="02010600010101010101" pitchFamily="2" charset="-122"/>
              </a:rPr>
              <a:t>区别</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仅在于元素移动的方向。因此，时间复杂性与</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insert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相同，均为</a:t>
            </a:r>
            <a:r>
              <a:rPr lang="en-US" altLang="zh-CN" sz="2400" b="1" dirty="0" smtClean="0">
                <a:solidFill>
                  <a:srgbClr val="2959F3"/>
                </a:solidFill>
                <a:latin typeface="方正喵呜体" panose="02010600010101010101" pitchFamily="2" charset="-122"/>
                <a:ea typeface="方正喵呜体" panose="02010600010101010101" pitchFamily="2" charset="-122"/>
              </a:rPr>
              <a:t>O(n)</a:t>
            </a:r>
            <a:endParaRPr lang="zh-CN" altLang="en-US" sz="2400" b="1" dirty="0">
              <a:solidFill>
                <a:srgbClr val="2959F3"/>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1221631" y="4076700"/>
            <a:ext cx="6952452" cy="584775"/>
          </a:xfrm>
          <a:prstGeom prst="rect">
            <a:avLst/>
          </a:prstGeom>
          <a:noFill/>
        </p:spPr>
        <p:txBody>
          <a:bodyPr wrap="square" rtlCol="0">
            <a:spAutoFit/>
          </a:bodyPr>
          <a:lstStyle/>
          <a:p>
            <a:pPr algn="ctr"/>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insert</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与</a:t>
            </a:r>
            <a:r>
              <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rPr>
              <a:t>remove</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的本质是什么？</a:t>
            </a:r>
            <a:endParaRPr lang="zh-CN" altLang="en-US" sz="32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2344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按指定位置获取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get</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1099183" y="2489138"/>
            <a:ext cx="6885218" cy="3970318"/>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get(</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 , </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Student&amp;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endParaRPr lang="en-US" altLang="zh-CN" b="1" dirty="0" smtClean="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if(index&gt;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0)</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value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-&gt;students[index-1];</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
        <p:nvSpPr>
          <p:cNvPr id="4" name="文本框 3"/>
          <p:cNvSpPr txBox="1"/>
          <p:nvPr/>
        </p:nvSpPr>
        <p:spPr>
          <a:xfrm>
            <a:off x="822350" y="1503040"/>
            <a:ext cx="7677694" cy="830997"/>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由于元素的存储和逻辑次序具有完全一致的对应关系，按指定位置获取是顺序表结构最具优势的操作。</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2657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737"/>
            <a:ext cx="9144000" cy="6524787"/>
          </a:xfrm>
          <a:prstGeom prst="rect">
            <a:avLst/>
          </a:prstGeom>
        </p:spPr>
      </p:pic>
    </p:spTree>
    <p:extLst>
      <p:ext uri="{BB962C8B-B14F-4D97-AF65-F5344CB8AC3E}">
        <p14:creationId xmlns:p14="http://schemas.microsoft.com/office/powerpoint/2010/main" val="63599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按指定</a:t>
            </a:r>
            <a:r>
              <a:rPr lang="en-US" altLang="zh-CN" sz="4400" dirty="0" smtClean="0">
                <a:ln w="28575">
                  <a:noFill/>
                </a:ln>
                <a:solidFill>
                  <a:srgbClr val="C00000"/>
                </a:solidFill>
                <a:latin typeface="方正喵呜体" panose="02010600010101010101" pitchFamily="2" charset="-122"/>
                <a:ea typeface="方正喵呜体" panose="02010600010101010101" pitchFamily="2" charset="-122"/>
              </a:rPr>
              <a:t>key</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定位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Locate</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822350" y="1779265"/>
            <a:ext cx="7677694" cy="1200329"/>
          </a:xfrm>
          <a:prstGeom prst="rect">
            <a:avLst/>
          </a:prstGeom>
          <a:noFill/>
        </p:spPr>
        <p:txBody>
          <a:bodyPr wrap="square" rtlCol="0">
            <a:spAutoFit/>
          </a:bodyPr>
          <a:lstStyle/>
          <a:p>
            <a:r>
              <a:rPr lang="en-US" altLang="zh-CN" sz="2400" b="1" dirty="0" smtClean="0">
                <a:solidFill>
                  <a:srgbClr val="C00000"/>
                </a:solidFill>
                <a:latin typeface="方正喵呜体" panose="02010600010101010101" pitchFamily="2" charset="-122"/>
                <a:ea typeface="方正喵呜体" panose="02010600010101010101" pitchFamily="2" charset="-122"/>
              </a:rPr>
              <a:t>Key</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是什么？就是那个可以作为“唯一身份标识”的描述信息，如同元素在顺序表中的“位置”。</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Key</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在顺序表中的分布可能是随机的，也可能是按照一定规律排序的。</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矩形 3"/>
          <p:cNvSpPr/>
          <p:nvPr/>
        </p:nvSpPr>
        <p:spPr>
          <a:xfrm>
            <a:off x="1218111" y="3752850"/>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name</a:t>
            </a:r>
            <a:endParaRPr lang="zh-CN" altLang="en-US" dirty="0"/>
          </a:p>
        </p:txBody>
      </p:sp>
      <p:sp>
        <p:nvSpPr>
          <p:cNvPr id="5" name="矩形 4"/>
          <p:cNvSpPr/>
          <p:nvPr/>
        </p:nvSpPr>
        <p:spPr>
          <a:xfrm>
            <a:off x="1218111" y="4229100"/>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a:t>
            </a:r>
            <a:endParaRPr lang="zh-CN" altLang="en-US" dirty="0"/>
          </a:p>
        </p:txBody>
      </p:sp>
      <p:sp>
        <p:nvSpPr>
          <p:cNvPr id="6" name="矩形 5"/>
          <p:cNvSpPr/>
          <p:nvPr/>
        </p:nvSpPr>
        <p:spPr>
          <a:xfrm>
            <a:off x="1218111" y="4705350"/>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score</a:t>
            </a:r>
            <a:endParaRPr lang="zh-CN" altLang="en-US" dirty="0"/>
          </a:p>
        </p:txBody>
      </p:sp>
      <p:sp>
        <p:nvSpPr>
          <p:cNvPr id="7" name="矩形 6"/>
          <p:cNvSpPr/>
          <p:nvPr/>
        </p:nvSpPr>
        <p:spPr>
          <a:xfrm>
            <a:off x="2303961" y="375285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小华</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8" name="矩形 7"/>
          <p:cNvSpPr/>
          <p:nvPr/>
        </p:nvSpPr>
        <p:spPr>
          <a:xfrm>
            <a:off x="2303961" y="422909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A09013</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2303961" y="470534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95</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3666036" y="376237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小飞</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14" name="矩形 13"/>
          <p:cNvSpPr/>
          <p:nvPr/>
        </p:nvSpPr>
        <p:spPr>
          <a:xfrm>
            <a:off x="3666036" y="4238624"/>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A0901a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3666036" y="4714874"/>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6" name="矩形 15"/>
          <p:cNvSpPr/>
          <p:nvPr/>
        </p:nvSpPr>
        <p:spPr>
          <a:xfrm>
            <a:off x="5018586" y="375285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小美</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17" name="矩形 16"/>
          <p:cNvSpPr/>
          <p:nvPr/>
        </p:nvSpPr>
        <p:spPr>
          <a:xfrm>
            <a:off x="5018586" y="422909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A0902a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8" name="矩形 17"/>
          <p:cNvSpPr/>
          <p:nvPr/>
        </p:nvSpPr>
        <p:spPr>
          <a:xfrm>
            <a:off x="5018586" y="470534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9" name="矩形 18"/>
          <p:cNvSpPr/>
          <p:nvPr/>
        </p:nvSpPr>
        <p:spPr>
          <a:xfrm>
            <a:off x="6380661" y="375285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小欧</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20" name="矩形 19"/>
          <p:cNvSpPr/>
          <p:nvPr/>
        </p:nvSpPr>
        <p:spPr>
          <a:xfrm>
            <a:off x="6380661" y="422909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A0922a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1" name="矩形 20"/>
          <p:cNvSpPr/>
          <p:nvPr/>
        </p:nvSpPr>
        <p:spPr>
          <a:xfrm>
            <a:off x="6380661" y="4705349"/>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7</a:t>
            </a: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2112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locate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接口实现</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986788" y="1508063"/>
            <a:ext cx="6757037" cy="4401205"/>
          </a:xfrm>
          <a:prstGeom prst="rect">
            <a:avLst/>
          </a:prstGeom>
        </p:spPr>
        <p:txBody>
          <a:bodyPr wrap="square">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locate(</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char* </a:t>
            </a:r>
            <a:r>
              <a:rPr lang="en-US" altLang="zh-CN" sz="2000" b="1" dirty="0" smtClean="0">
                <a:solidFill>
                  <a:srgbClr val="C00000"/>
                </a:solidFill>
                <a:latin typeface="方正喵呜体" panose="02010600010101010101" pitchFamily="2" charset="-122"/>
                <a:ea typeface="方正喵呜体" panose="02010600010101010101" pitchFamily="2" charset="-122"/>
              </a:rPr>
              <a:t>name</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b="1"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Student&amp;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b="1" dirty="0">
              <a:solidFill>
                <a:srgbClr val="C00000"/>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for(</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0;pos&lt;</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g_studentListMgr.count;pos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strcmp</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(name ,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pos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].name))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value = </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g_studentListMgr.students</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pos</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2489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69441"/>
          </a:xfrm>
          <a:prstGeom prst="rect">
            <a:avLst/>
          </a:prstGeom>
          <a:noFill/>
        </p:spPr>
        <p:txBody>
          <a:bodyPr wrap="square" rtlCol="0">
            <a:spAutoFit/>
          </a:bodyPr>
          <a:lstStyle/>
          <a:p>
            <a:pPr algn="ct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locate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实现分析</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822350" y="1503040"/>
            <a:ext cx="7677694" cy="1200329"/>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最好情况下，第一个元素就是匹配的元素；最坏情况下，顺序表中不存在匹配的元素；平均情况下，比较的次数与匹配元素在顺序表中的位置对应。</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nvGrpSpPr>
          <p:cNvPr id="41" name="组合 40"/>
          <p:cNvGrpSpPr/>
          <p:nvPr/>
        </p:nvGrpSpPr>
        <p:grpSpPr>
          <a:xfrm>
            <a:off x="1705489" y="3254700"/>
            <a:ext cx="5447815" cy="1158546"/>
            <a:chOff x="1399086" y="3207075"/>
            <a:chExt cx="5447815" cy="1158546"/>
          </a:xfrm>
        </p:grpSpPr>
        <p:sp>
          <p:nvSpPr>
            <p:cNvPr id="17" name="文本框 16"/>
            <p:cNvSpPr txBox="1"/>
            <p:nvPr/>
          </p:nvSpPr>
          <p:spPr>
            <a:xfrm>
              <a:off x="1399086" y="3372939"/>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18" name="直接连接符 17"/>
            <p:cNvCxnSpPr>
              <a:endCxn id="20" idx="1"/>
            </p:cNvCxnSpPr>
            <p:nvPr/>
          </p:nvCxnSpPr>
          <p:spPr>
            <a:xfrm>
              <a:off x="1399086" y="3767930"/>
              <a:ext cx="519112" cy="2103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423041" y="3781610"/>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0" name="文本框 19"/>
            <p:cNvSpPr txBox="1"/>
            <p:nvPr/>
          </p:nvSpPr>
          <p:spPr>
            <a:xfrm>
              <a:off x="1918198" y="3465798"/>
              <a:ext cx="644435" cy="646331"/>
            </a:xfrm>
            <a:prstGeom prst="rect">
              <a:avLst/>
            </a:prstGeom>
            <a:noFill/>
          </p:spPr>
          <p:txBody>
            <a:bodyPr wrap="square" rtlCol="0">
              <a:spAutoFit/>
            </a:bodyPr>
            <a:lstStyle/>
            <a:p>
              <a:pPr algn="ctr"/>
              <a:r>
                <a:rPr lang="en-US" altLang="zh-CN" sz="3600" dirty="0">
                  <a:solidFill>
                    <a:schemeClr val="bg2">
                      <a:lumMod val="50000"/>
                    </a:schemeClr>
                  </a:solidFill>
                  <a:latin typeface="Comic Sans MS" panose="030F0702030302020204" pitchFamily="66" charset="0"/>
                  <a:ea typeface="方正喵呜体" panose="02010600010101010101" pitchFamily="2" charset="-122"/>
                  <a:cs typeface="Arial" panose="020B0604020202020204" pitchFamily="34" charset="0"/>
                </a:rPr>
                <a:t>Σ</a:t>
              </a:r>
              <a:endParaRPr lang="zh-CN" altLang="en-US" sz="3600" dirty="0">
                <a:solidFill>
                  <a:schemeClr val="bg2">
                    <a:lumMod val="50000"/>
                  </a:schemeClr>
                </a:solidFill>
                <a:latin typeface="Comic Sans MS" panose="030F0702030302020204" pitchFamily="66" charset="0"/>
                <a:ea typeface="方正喵呜体" panose="02010600010101010101" pitchFamily="2" charset="-122"/>
              </a:endParaRPr>
            </a:p>
          </p:txBody>
        </p:sp>
        <p:sp>
          <p:nvSpPr>
            <p:cNvPr id="21" name="文本框 20"/>
            <p:cNvSpPr txBox="1"/>
            <p:nvPr/>
          </p:nvSpPr>
          <p:spPr>
            <a:xfrm>
              <a:off x="1918195" y="3903956"/>
              <a:ext cx="644435" cy="461665"/>
            </a:xfrm>
            <a:prstGeom prst="rect">
              <a:avLst/>
            </a:prstGeom>
            <a:noFill/>
          </p:spPr>
          <p:txBody>
            <a:bodyPr wrap="square" rtlCol="0">
              <a:spAutoFit/>
            </a:bodyPr>
            <a:lstStyle/>
            <a:p>
              <a:pPr algn="ct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2" name="文本框 21"/>
            <p:cNvSpPr txBox="1"/>
            <p:nvPr/>
          </p:nvSpPr>
          <p:spPr>
            <a:xfrm>
              <a:off x="1918196" y="3207075"/>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3" name="文本框 22"/>
            <p:cNvSpPr txBox="1"/>
            <p:nvPr/>
          </p:nvSpPr>
          <p:spPr>
            <a:xfrm>
              <a:off x="2303962" y="3569314"/>
              <a:ext cx="524964" cy="461665"/>
            </a:xfrm>
            <a:prstGeom prst="rect">
              <a:avLst/>
            </a:prstGeom>
            <a:noFill/>
          </p:spPr>
          <p:txBody>
            <a:bodyPr wrap="square" rtlCol="0">
              <a:spAutoFit/>
            </a:bodyPr>
            <a:lstStyle/>
            <a:p>
              <a:pPr algn="ct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i</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6" name="文本框 25"/>
            <p:cNvSpPr txBox="1"/>
            <p:nvPr/>
          </p:nvSpPr>
          <p:spPr>
            <a:xfrm>
              <a:off x="2960636" y="3329085"/>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27" name="直接连接符 26"/>
            <p:cNvCxnSpPr/>
            <p:nvPr/>
          </p:nvCxnSpPr>
          <p:spPr>
            <a:xfrm flipV="1">
              <a:off x="3021597" y="3699472"/>
              <a:ext cx="583474" cy="44636"/>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60636" y="3745110"/>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9" name="文本框 28"/>
            <p:cNvSpPr txBox="1"/>
            <p:nvPr/>
          </p:nvSpPr>
          <p:spPr>
            <a:xfrm>
              <a:off x="2500851" y="3580624"/>
              <a:ext cx="644435" cy="461665"/>
            </a:xfrm>
            <a:prstGeom prst="rect">
              <a:avLst/>
            </a:prstGeom>
            <a:noFill/>
          </p:spPr>
          <p:txBody>
            <a:bodyPr wrap="square" rtlCol="0">
              <a:spAutoFit/>
            </a:bodyPr>
            <a:lstStyle/>
            <a:p>
              <a:pPr algn="ctr"/>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0" name="文本框 29"/>
            <p:cNvSpPr txBox="1"/>
            <p:nvPr/>
          </p:nvSpPr>
          <p:spPr>
            <a:xfrm>
              <a:off x="3542342" y="3514276"/>
              <a:ext cx="1744033"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(1+2 +…+n)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cxnSp>
          <p:nvCxnSpPr>
            <p:cNvPr id="33" name="直接连接符 32"/>
            <p:cNvCxnSpPr/>
            <p:nvPr/>
          </p:nvCxnSpPr>
          <p:spPr>
            <a:xfrm flipV="1">
              <a:off x="5522861" y="3729173"/>
              <a:ext cx="1324040" cy="2987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862663" y="3757750"/>
              <a:ext cx="64443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2*n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5" name="文本框 34"/>
            <p:cNvSpPr txBox="1"/>
            <p:nvPr/>
          </p:nvSpPr>
          <p:spPr>
            <a:xfrm>
              <a:off x="5063076" y="3548915"/>
              <a:ext cx="644435" cy="461665"/>
            </a:xfrm>
            <a:prstGeom prst="rect">
              <a:avLst/>
            </a:prstGeom>
            <a:noFill/>
          </p:spPr>
          <p:txBody>
            <a:bodyPr wrap="square" rtlCol="0">
              <a:spAutoFit/>
            </a:bodyPr>
            <a:lstStyle/>
            <a:p>
              <a:pPr algn="ctr"/>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6" name="文本框 35"/>
            <p:cNvSpPr txBox="1"/>
            <p:nvPr/>
          </p:nvSpPr>
          <p:spPr>
            <a:xfrm>
              <a:off x="5522861" y="3274556"/>
              <a:ext cx="1171575" cy="461665"/>
            </a:xfrm>
            <a:prstGeom prst="rect">
              <a:avLst/>
            </a:prstGeom>
            <a:noFill/>
          </p:spPr>
          <p:txBody>
            <a:bodyPr wrap="square" rtlCol="0">
              <a:spAutoFit/>
            </a:bodyP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(n+1)*n</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sp>
        <p:nvSpPr>
          <p:cNvPr id="42" name="文本框 41"/>
          <p:cNvSpPr txBox="1"/>
          <p:nvPr/>
        </p:nvSpPr>
        <p:spPr>
          <a:xfrm>
            <a:off x="881914" y="4740761"/>
            <a:ext cx="7677694" cy="830997"/>
          </a:xfrm>
          <a:prstGeom prst="rect">
            <a:avLst/>
          </a:prstGeom>
          <a:noFill/>
        </p:spPr>
        <p:txBody>
          <a:bodyPr wrap="square" rtlCol="0">
            <a:spAutoFit/>
          </a:bodyPr>
          <a:lstStyle/>
          <a:p>
            <a:pPr marL="457200" indent="-457200">
              <a:buFont typeface="+mj-lt"/>
              <a:buAutoNum type="arabicPeriod"/>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在查找方面，顺序表并不是一个表现优异的结构；</a:t>
            </a:r>
            <a:endPar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endParaRPr>
          </a:p>
          <a:p>
            <a:pPr marL="457200" indent="-457200">
              <a:buFont typeface="+mj-lt"/>
              <a:buAutoNum type="arabicPeriod"/>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具体的表现取决于针对</a:t>
            </a:r>
            <a:r>
              <a:rPr lang="en-US" altLang="zh-CN" sz="2400" b="1" dirty="0" smtClean="0">
                <a:solidFill>
                  <a:srgbClr val="C00000"/>
                </a:solidFill>
                <a:latin typeface="方正喵呜体" panose="02010600010101010101" pitchFamily="2" charset="-122"/>
                <a:ea typeface="方正喵呜体" panose="02010600010101010101" pitchFamily="2" charset="-122"/>
              </a:rPr>
              <a:t>key</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的比较手段；</a:t>
            </a:r>
            <a:endPar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927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236" y="3223533"/>
            <a:ext cx="7489372" cy="769441"/>
          </a:xfrm>
          <a:prstGeom prst="rect">
            <a:avLst/>
          </a:prstGeom>
          <a:noFill/>
        </p:spPr>
        <p:txBody>
          <a:bodyPr wrap="square" rtlCol="0">
            <a:spAutoFit/>
          </a:bodyPr>
          <a:lstStyle/>
          <a:p>
            <a:pPr algn="ctr"/>
            <a:r>
              <a:rPr lang="zh-CN" altLang="en-US" sz="4400" b="1" dirty="0" smtClean="0">
                <a:ln w="28575">
                  <a:noFill/>
                </a:ln>
                <a:solidFill>
                  <a:srgbClr val="2959F3"/>
                </a:solidFill>
                <a:latin typeface="方正喵呜体" panose="02010600010101010101" pitchFamily="2" charset="-122"/>
                <a:ea typeface="方正喵呜体" panose="02010600010101010101" pitchFamily="2" charset="-122"/>
              </a:rPr>
              <a:t>顺序表</a:t>
            </a:r>
            <a:r>
              <a:rPr lang="en-US" altLang="zh-CN" sz="4400" b="1" dirty="0" smtClean="0">
                <a:ln w="28575">
                  <a:noFill/>
                </a:ln>
                <a:solidFill>
                  <a:srgbClr val="2959F3"/>
                </a:solidFill>
                <a:latin typeface="方正喵呜体" panose="02010600010101010101" pitchFamily="2" charset="-122"/>
                <a:ea typeface="方正喵呜体" panose="02010600010101010101" pitchFamily="2" charset="-122"/>
              </a:rPr>
              <a:t> </a:t>
            </a:r>
            <a:r>
              <a:rPr lang="zh-CN" altLang="en-US" sz="3200" dirty="0" smtClean="0">
                <a:ln w="28575">
                  <a:noFill/>
                </a:ln>
                <a:solidFill>
                  <a:schemeClr val="bg1"/>
                </a:solidFill>
                <a:latin typeface="方正喵呜体" panose="02010600010101010101" pitchFamily="2" charset="-122"/>
                <a:ea typeface="方正喵呜体" panose="02010600010101010101" pitchFamily="2" charset="-122"/>
              </a:rPr>
              <a:t>的 </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简单总结</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1476375" y="2177092"/>
            <a:ext cx="699135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存储空间静态分配，</a:t>
            </a:r>
            <a:r>
              <a:rPr lang="zh-CN" altLang="en-US" sz="2400" dirty="0" smtClean="0">
                <a:solidFill>
                  <a:srgbClr val="C00000"/>
                </a:solidFill>
                <a:latin typeface="方正喵呜体" panose="02010600010101010101" pitchFamily="2" charset="-122"/>
                <a:ea typeface="方正喵呜体" panose="02010600010101010101" pitchFamily="2" charset="-122"/>
              </a:rPr>
              <a:t>难以</a:t>
            </a:r>
            <a:r>
              <a:rPr lang="zh-CN" altLang="en-US" sz="2400" dirty="0" smtClean="0">
                <a:solidFill>
                  <a:schemeClr val="bg1"/>
                </a:solidFill>
                <a:latin typeface="方正喵呜体" panose="02010600010101010101" pitchFamily="2" charset="-122"/>
                <a:ea typeface="方正喵呜体" panose="02010600010101010101" pitchFamily="2" charset="-122"/>
              </a:rPr>
              <a:t>动态扩充</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数据插入需要进行数据移动，代价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数据删除需要进行数据移动，代价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数据查找需要进行全表遍历，代价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按位置（下标）可直接获取，代价</a:t>
            </a:r>
            <a:r>
              <a:rPr lang="en-US" altLang="zh-CN" sz="2400" dirty="0" smtClean="0">
                <a:solidFill>
                  <a:schemeClr val="bg1"/>
                </a:solidFill>
                <a:latin typeface="方正喵呜体" panose="02010600010101010101" pitchFamily="2" charset="-122"/>
                <a:ea typeface="方正喵呜体" panose="02010600010101010101" pitchFamily="2" charset="-122"/>
              </a:rPr>
              <a:t>O(1)</a:t>
            </a:r>
            <a:r>
              <a:rPr lang="zh-CN" altLang="en-US" sz="2400" dirty="0" smtClean="0">
                <a:solidFill>
                  <a:srgbClr val="2959F3"/>
                </a:solidFill>
                <a:latin typeface="方正喵呜体" panose="02010600010101010101" pitchFamily="2" charset="-122"/>
                <a:ea typeface="方正喵呜体" panose="02010600010101010101" pitchFamily="2" charset="-122"/>
              </a:rPr>
              <a:t>极低</a:t>
            </a:r>
            <a:endParaRPr lang="zh-CN" altLang="en-US" sz="2400" dirty="0">
              <a:solidFill>
                <a:srgbClr val="2959F3"/>
              </a:solidFill>
              <a:latin typeface="方正喵呜体" panose="02010600010101010101" pitchFamily="2" charset="-122"/>
              <a:ea typeface="方正喵呜体" panose="02010600010101010101" pitchFamily="2" charset="-122"/>
            </a:endParaRPr>
          </a:p>
        </p:txBody>
      </p:sp>
      <p:pic>
        <p:nvPicPr>
          <p:cNvPr id="4" name="图片 3"/>
          <p:cNvPicPr>
            <a:picLocks noChangeAspect="1"/>
          </p:cNvPicPr>
          <p:nvPr/>
        </p:nvPicPr>
        <p:blipFill>
          <a:blip r:embed="rId2"/>
          <a:stretch>
            <a:fillRect/>
          </a:stretch>
        </p:blipFill>
        <p:spPr>
          <a:xfrm>
            <a:off x="6230927" y="5366373"/>
            <a:ext cx="2770198" cy="1438964"/>
          </a:xfrm>
          <a:prstGeom prst="rect">
            <a:avLst/>
          </a:prstGeom>
        </p:spPr>
      </p:pic>
    </p:spTree>
    <p:extLst>
      <p:ext uri="{BB962C8B-B14F-4D97-AF65-F5344CB8AC3E}">
        <p14:creationId xmlns:p14="http://schemas.microsoft.com/office/powerpoint/2010/main" val="10068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9259E-6 L 3.33333E-6 -0.31783 " pathEditMode="relative" rAng="0" ptsTypes="AA">
                                      <p:cBhvr>
                                        <p:cTn id="6" dur="500" fill="hold"/>
                                        <p:tgtEl>
                                          <p:spTgt spid="2"/>
                                        </p:tgtEl>
                                        <p:attrNameLst>
                                          <p:attrName>ppt_x</p:attrName>
                                          <p:attrName>ppt_y</p:attrName>
                                        </p:attrNameLst>
                                      </p:cBhvr>
                                      <p:rCtr x="0" y="-15903"/>
                                    </p:animMotion>
                                  </p:childTnLst>
                                </p:cTn>
                              </p:par>
                            </p:childTnLst>
                          </p:cTn>
                        </p:par>
                        <p:par>
                          <p:cTn id="7" fill="hold">
                            <p:stCondLst>
                              <p:cond delay="500"/>
                            </p:stCondLst>
                            <p:childTnLst>
                              <p:par>
                                <p:cTn id="8" presetID="12" presetClass="entr" presetSubtype="2" fill="hold" grpId="0" nodeType="afterEffect">
                                  <p:stCondLst>
                                    <p:cond delay="0"/>
                                  </p:stCondLst>
                                  <p:iterate type="wd">
                                    <p:tmPct val="4000"/>
                                  </p:iterate>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p:tgtEl>
                                          <p:spTgt spid="3"/>
                                        </p:tgtEl>
                                        <p:attrNameLst>
                                          <p:attrName>ppt_x</p:attrName>
                                        </p:attrNameLst>
                                      </p:cBhvr>
                                      <p:tavLst>
                                        <p:tav tm="0">
                                          <p:val>
                                            <p:strVal val="#ppt_x+#ppt_w*1.125000"/>
                                          </p:val>
                                        </p:tav>
                                        <p:tav tm="100000">
                                          <p:val>
                                            <p:strVal val="#ppt_x"/>
                                          </p:val>
                                        </p:tav>
                                      </p:tavLst>
                                    </p:anim>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5925" y="3048000"/>
            <a:ext cx="5543550" cy="707886"/>
          </a:xfrm>
          <a:prstGeom prst="rect">
            <a:avLst/>
          </a:prstGeom>
          <a:noFill/>
        </p:spPr>
        <p:txBody>
          <a:bodyPr wrap="square" rtlCol="0">
            <a:spAutoFit/>
          </a:bodyPr>
          <a:lstStyle/>
          <a:p>
            <a:pPr algn="ctr"/>
            <a:r>
              <a:rPr lang="zh-CN" altLang="en-US" sz="4000" dirty="0" smtClean="0">
                <a:solidFill>
                  <a:schemeClr val="bg2">
                    <a:lumMod val="50000"/>
                  </a:schemeClr>
                </a:solidFill>
                <a:latin typeface="方正喵呜体" panose="02010600010101010101" pitchFamily="2" charset="-122"/>
                <a:ea typeface="方正喵呜体" panose="02010600010101010101" pitchFamily="2" charset="-122"/>
              </a:rPr>
              <a:t>如何使用</a:t>
            </a:r>
            <a:r>
              <a:rPr lang="zh-CN" altLang="en-US" sz="4000" dirty="0" smtClean="0">
                <a:solidFill>
                  <a:srgbClr val="2959F3"/>
                </a:solidFill>
                <a:latin typeface="方正喵呜体" panose="02010600010101010101" pitchFamily="2" charset="-122"/>
                <a:ea typeface="方正喵呜体" panose="02010600010101010101" pitchFamily="2" charset="-122"/>
              </a:rPr>
              <a:t>顺序表</a:t>
            </a:r>
            <a:endParaRPr lang="zh-CN" altLang="en-US" sz="4000" dirty="0">
              <a:solidFill>
                <a:srgbClr val="2959F3"/>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stretch>
            <a:fillRect/>
          </a:stretch>
        </p:blipFill>
        <p:spPr>
          <a:xfrm>
            <a:off x="2522914" y="2472817"/>
            <a:ext cx="3869572" cy="2566137"/>
          </a:xfrm>
          <a:prstGeom prst="ellipse">
            <a:avLst/>
          </a:prstGeom>
          <a:ln>
            <a:noFill/>
          </a:ln>
          <a:effectLst>
            <a:softEdge rad="112500"/>
          </a:effectLst>
        </p:spPr>
      </p:pic>
    </p:spTree>
    <p:extLst>
      <p:ext uri="{BB962C8B-B14F-4D97-AF65-F5344CB8AC3E}">
        <p14:creationId xmlns:p14="http://schemas.microsoft.com/office/powerpoint/2010/main" val="32253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81481E-6 L 0 -0.28171 " pathEditMode="relative" rAng="0" ptsTypes="AA">
                                      <p:cBhvr>
                                        <p:cTn id="6" dur="500" fill="hold"/>
                                        <p:tgtEl>
                                          <p:spTgt spid="2"/>
                                        </p:tgtEl>
                                        <p:attrNameLst>
                                          <p:attrName>ppt_x</p:attrName>
                                          <p:attrName>ppt_y</p:attrName>
                                        </p:attrNameLst>
                                      </p:cBhvr>
                                      <p:rCtr x="0" y="-14097"/>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382392" cy="6859617"/>
          </a:xfrm>
          <a:prstGeom prst="rect">
            <a:avLst/>
          </a:prstGeom>
        </p:spPr>
      </p:pic>
      <p:pic>
        <p:nvPicPr>
          <p:cNvPr id="7" name="图片 6"/>
          <p:cNvPicPr>
            <a:picLocks noChangeAspect="1"/>
          </p:cNvPicPr>
          <p:nvPr/>
        </p:nvPicPr>
        <p:blipFill>
          <a:blip r:embed="rId3"/>
          <a:stretch>
            <a:fillRect/>
          </a:stretch>
        </p:blipFill>
        <p:spPr>
          <a:xfrm>
            <a:off x="5524500" y="20667"/>
            <a:ext cx="3619500" cy="683895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33701" y="2260191"/>
            <a:ext cx="3879730" cy="218234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5157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121" y="2076450"/>
            <a:ext cx="699135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存储空间静态分配，难以动态扩充</a:t>
            </a:r>
            <a:endParaRPr lang="en-US" altLang="zh-CN" sz="2400" dirty="0" smtClean="0">
              <a:solidFill>
                <a:schemeClr val="bg1"/>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数据插入需要进行数据移动，代价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数据删除需要进行数据移动，代价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数据查找需要进行全表遍历，代价</a:t>
            </a:r>
            <a:r>
              <a:rPr lang="en-US" altLang="zh-CN" sz="2400" dirty="0" smtClean="0">
                <a:solidFill>
                  <a:schemeClr val="bg1"/>
                </a:solidFill>
                <a:latin typeface="方正喵呜体" panose="02010600010101010101" pitchFamily="2" charset="-122"/>
                <a:ea typeface="方正喵呜体" panose="02010600010101010101" pitchFamily="2" charset="-122"/>
              </a:rPr>
              <a:t>O(n)</a:t>
            </a:r>
            <a:r>
              <a:rPr lang="zh-CN" altLang="en-US" sz="2400" dirty="0" smtClean="0">
                <a:solidFill>
                  <a:srgbClr val="C00000"/>
                </a:solidFill>
                <a:latin typeface="方正喵呜体" panose="02010600010101010101" pitchFamily="2" charset="-122"/>
                <a:ea typeface="方正喵呜体" panose="02010600010101010101" pitchFamily="2" charset="-122"/>
              </a:rPr>
              <a:t>较高</a:t>
            </a:r>
            <a:endParaRPr lang="en-US" altLang="zh-CN" sz="2400" dirty="0" smtClean="0">
              <a:solidFill>
                <a:srgbClr val="C00000"/>
              </a:solidFill>
              <a:latin typeface="方正喵呜体" panose="02010600010101010101" pitchFamily="2" charset="-122"/>
              <a:ea typeface="方正喵呜体" panose="02010600010101010101" pitchFamily="2"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方正喵呜体" panose="02010600010101010101" pitchFamily="2" charset="-122"/>
                <a:ea typeface="方正喵呜体" panose="02010600010101010101" pitchFamily="2" charset="-122"/>
              </a:rPr>
              <a:t>按位置（下标）可直接获取，代价</a:t>
            </a:r>
            <a:r>
              <a:rPr lang="en-US" altLang="zh-CN" sz="2400" dirty="0" smtClean="0">
                <a:solidFill>
                  <a:schemeClr val="bg1"/>
                </a:solidFill>
                <a:latin typeface="方正喵呜体" panose="02010600010101010101" pitchFamily="2" charset="-122"/>
                <a:ea typeface="方正喵呜体" panose="02010600010101010101" pitchFamily="2" charset="-122"/>
              </a:rPr>
              <a:t>O(1)</a:t>
            </a:r>
            <a:r>
              <a:rPr lang="zh-CN" altLang="en-US" sz="2400" dirty="0" smtClean="0">
                <a:solidFill>
                  <a:srgbClr val="2959F3"/>
                </a:solidFill>
                <a:latin typeface="方正喵呜体" panose="02010600010101010101" pitchFamily="2" charset="-122"/>
                <a:ea typeface="方正喵呜体" panose="02010600010101010101" pitchFamily="2" charset="-122"/>
              </a:rPr>
              <a:t>极低</a:t>
            </a:r>
            <a:endParaRPr lang="zh-CN" altLang="en-US" sz="2400" dirty="0">
              <a:solidFill>
                <a:srgbClr val="2959F3"/>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90838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917" y="608521"/>
            <a:ext cx="7489372" cy="1446550"/>
          </a:xfrm>
          <a:prstGeom prst="rect">
            <a:avLst/>
          </a:prstGeom>
          <a:noFill/>
        </p:spPr>
        <p:txBody>
          <a:bodyPr wrap="square" rtlCol="0">
            <a:spAutoFit/>
          </a:bodyPr>
          <a:lstStyle/>
          <a:p>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何时使用顺序表：</a:t>
            </a:r>
            <a:endParaRPr lang="en-US" altLang="zh-CN" sz="4400" dirty="0" smtClean="0">
              <a:ln w="28575">
                <a:noFill/>
              </a:ln>
              <a:solidFill>
                <a:schemeClr val="bg1"/>
              </a:solidFill>
              <a:latin typeface="方正喵呜体" panose="02010600010101010101" pitchFamily="2" charset="-122"/>
              <a:ea typeface="方正喵呜体" panose="02010600010101010101" pitchFamily="2" charset="-122"/>
            </a:endParaRPr>
          </a:p>
          <a:p>
            <a:pPr algn="ctr"/>
            <a:r>
              <a:rPr lang="zh-CN" altLang="en-US" sz="4400" dirty="0" smtClean="0">
                <a:ln w="28575">
                  <a:noFill/>
                </a:ln>
                <a:solidFill>
                  <a:schemeClr val="bg1">
                    <a:lumMod val="65000"/>
                    <a:lumOff val="35000"/>
                  </a:schemeClr>
                </a:solidFill>
                <a:latin typeface="方正喵呜体" panose="02010600010101010101" pitchFamily="2" charset="-122"/>
                <a:ea typeface="方正喵呜体" panose="02010600010101010101" pitchFamily="2" charset="-122"/>
              </a:rPr>
              <a:t>嵌入式操作系统中的</a:t>
            </a: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内存管理</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649480"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4" name="矩形 3"/>
          <p:cNvSpPr/>
          <p:nvPr/>
        </p:nvSpPr>
        <p:spPr>
          <a:xfrm>
            <a:off x="1665005"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5" name="矩形 4"/>
          <p:cNvSpPr/>
          <p:nvPr/>
        </p:nvSpPr>
        <p:spPr>
          <a:xfrm>
            <a:off x="2670559"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5717134"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9" name="矩形 8"/>
          <p:cNvSpPr/>
          <p:nvPr/>
        </p:nvSpPr>
        <p:spPr>
          <a:xfrm>
            <a:off x="6722688"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0" name="矩形 9"/>
          <p:cNvSpPr/>
          <p:nvPr/>
        </p:nvSpPr>
        <p:spPr>
          <a:xfrm>
            <a:off x="7738213" y="3307222"/>
            <a:ext cx="948583" cy="444382"/>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8k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1" name="文本框 10"/>
          <p:cNvSpPr txBox="1"/>
          <p:nvPr/>
        </p:nvSpPr>
        <p:spPr>
          <a:xfrm>
            <a:off x="3619142" y="3076486"/>
            <a:ext cx="2097992" cy="769441"/>
          </a:xfrm>
          <a:prstGeom prst="rect">
            <a:avLst/>
          </a:prstGeom>
          <a:noFill/>
        </p:spPr>
        <p:txBody>
          <a:bodyPr wrap="square" rtlCol="0">
            <a:spAutoFit/>
          </a:bodyPr>
          <a:lstStyle/>
          <a:p>
            <a:pPr algn="ctr"/>
            <a:r>
              <a:rPr lang="en-US" altLang="zh-CN" sz="4400" dirty="0" smtClean="0">
                <a:solidFill>
                  <a:schemeClr val="bg1"/>
                </a:solidFill>
              </a:rPr>
              <a:t>… …</a:t>
            </a:r>
            <a:endParaRPr lang="zh-CN" altLang="en-US" sz="4400" dirty="0">
              <a:solidFill>
                <a:schemeClr val="bg1"/>
              </a:solidFill>
            </a:endParaRPr>
          </a:p>
        </p:txBody>
      </p:sp>
      <p:sp>
        <p:nvSpPr>
          <p:cNvPr id="12" name="矩形 11"/>
          <p:cNvSpPr/>
          <p:nvPr/>
        </p:nvSpPr>
        <p:spPr>
          <a:xfrm>
            <a:off x="649480"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3" name="矩形 12"/>
          <p:cNvSpPr/>
          <p:nvPr/>
        </p:nvSpPr>
        <p:spPr>
          <a:xfrm>
            <a:off x="1665005"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2670559"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5" name="矩形 14"/>
          <p:cNvSpPr/>
          <p:nvPr/>
        </p:nvSpPr>
        <p:spPr>
          <a:xfrm>
            <a:off x="5717134"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6" name="矩形 15"/>
          <p:cNvSpPr/>
          <p:nvPr/>
        </p:nvSpPr>
        <p:spPr>
          <a:xfrm>
            <a:off x="6722688"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7" name="矩形 16"/>
          <p:cNvSpPr/>
          <p:nvPr/>
        </p:nvSpPr>
        <p:spPr>
          <a:xfrm>
            <a:off x="7738213" y="4076663"/>
            <a:ext cx="948583" cy="44438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16k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8" name="文本框 17"/>
          <p:cNvSpPr txBox="1"/>
          <p:nvPr/>
        </p:nvSpPr>
        <p:spPr>
          <a:xfrm>
            <a:off x="3619142" y="3845927"/>
            <a:ext cx="2097992" cy="769441"/>
          </a:xfrm>
          <a:prstGeom prst="rect">
            <a:avLst/>
          </a:prstGeom>
          <a:noFill/>
          <a:ln>
            <a:noFill/>
          </a:ln>
        </p:spPr>
        <p:txBody>
          <a:bodyPr wrap="square" rtlCol="0">
            <a:spAutoFit/>
          </a:bodyPr>
          <a:lstStyle/>
          <a:p>
            <a:pPr algn="ctr"/>
            <a:r>
              <a:rPr lang="en-US" altLang="zh-CN" sz="4400" dirty="0" smtClean="0">
                <a:solidFill>
                  <a:schemeClr val="bg1"/>
                </a:solidFill>
              </a:rPr>
              <a:t>… …</a:t>
            </a:r>
            <a:endParaRPr lang="zh-CN" altLang="en-US" sz="4400" dirty="0">
              <a:solidFill>
                <a:schemeClr val="bg1"/>
              </a:solidFill>
            </a:endParaRPr>
          </a:p>
        </p:txBody>
      </p:sp>
      <p:sp>
        <p:nvSpPr>
          <p:cNvPr id="19" name="矩形 18"/>
          <p:cNvSpPr/>
          <p:nvPr/>
        </p:nvSpPr>
        <p:spPr>
          <a:xfrm>
            <a:off x="649480"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0" name="矩形 19"/>
          <p:cNvSpPr/>
          <p:nvPr/>
        </p:nvSpPr>
        <p:spPr>
          <a:xfrm>
            <a:off x="1665005"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1" name="矩形 20"/>
          <p:cNvSpPr/>
          <p:nvPr/>
        </p:nvSpPr>
        <p:spPr>
          <a:xfrm>
            <a:off x="2670559"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2" name="矩形 21"/>
          <p:cNvSpPr/>
          <p:nvPr/>
        </p:nvSpPr>
        <p:spPr>
          <a:xfrm>
            <a:off x="5717134"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3" name="矩形 22"/>
          <p:cNvSpPr/>
          <p:nvPr/>
        </p:nvSpPr>
        <p:spPr>
          <a:xfrm>
            <a:off x="6722688"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4" name="矩形 23"/>
          <p:cNvSpPr/>
          <p:nvPr/>
        </p:nvSpPr>
        <p:spPr>
          <a:xfrm>
            <a:off x="7738213" y="4940427"/>
            <a:ext cx="948583" cy="44438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32k</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5" name="文本框 24"/>
          <p:cNvSpPr txBox="1"/>
          <p:nvPr/>
        </p:nvSpPr>
        <p:spPr>
          <a:xfrm>
            <a:off x="3585671" y="4615368"/>
            <a:ext cx="2097992" cy="769441"/>
          </a:xfrm>
          <a:prstGeom prst="rect">
            <a:avLst/>
          </a:prstGeom>
          <a:noFill/>
          <a:ln>
            <a:noFill/>
          </a:ln>
        </p:spPr>
        <p:txBody>
          <a:bodyPr wrap="square" rtlCol="0">
            <a:spAutoFit/>
          </a:bodyPr>
          <a:lstStyle/>
          <a:p>
            <a:pPr algn="ctr"/>
            <a:r>
              <a:rPr lang="en-US" altLang="zh-CN" sz="4400" dirty="0" smtClean="0">
                <a:solidFill>
                  <a:schemeClr val="bg1"/>
                </a:solidFill>
              </a:rPr>
              <a:t>… …</a:t>
            </a:r>
            <a:endParaRPr lang="zh-CN" altLang="en-US" sz="4400" dirty="0">
              <a:solidFill>
                <a:schemeClr val="bg1"/>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9145" y="51265"/>
            <a:ext cx="1112287" cy="1114512"/>
          </a:xfrm>
          <a:prstGeom prst="rect">
            <a:avLst/>
          </a:prstGeom>
        </p:spPr>
      </p:pic>
    </p:spTree>
    <p:extLst>
      <p:ext uri="{BB962C8B-B14F-4D97-AF65-F5344CB8AC3E}">
        <p14:creationId xmlns:p14="http://schemas.microsoft.com/office/powerpoint/2010/main" val="26923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5917" y="608521"/>
            <a:ext cx="7489372" cy="1446550"/>
          </a:xfrm>
          <a:prstGeom prst="rect">
            <a:avLst/>
          </a:prstGeom>
          <a:noFill/>
        </p:spPr>
        <p:txBody>
          <a:bodyPr wrap="square" rtlCol="0">
            <a:spAutoFit/>
          </a:bodyPr>
          <a:lstStyle/>
          <a:p>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何时使用顺序表：</a:t>
            </a:r>
            <a:endParaRPr lang="en-US" altLang="zh-CN" sz="4400" dirty="0" smtClean="0">
              <a:ln w="28575">
                <a:noFill/>
              </a:ln>
              <a:solidFill>
                <a:schemeClr val="bg1"/>
              </a:solidFill>
              <a:latin typeface="方正喵呜体" panose="02010600010101010101" pitchFamily="2" charset="-122"/>
              <a:ea typeface="方正喵呜体" panose="02010600010101010101" pitchFamily="2" charset="-122"/>
            </a:endParaRPr>
          </a:p>
          <a:p>
            <a:r>
              <a:rPr lang="zh-CN" altLang="en-US" sz="4400" dirty="0" smtClean="0">
                <a:ln w="28575">
                  <a:noFill/>
                </a:ln>
                <a:solidFill>
                  <a:schemeClr val="bg1">
                    <a:lumMod val="65000"/>
                    <a:lumOff val="35000"/>
                  </a:schemeClr>
                </a:solidFill>
                <a:latin typeface="方正喵呜体" panose="02010600010101010101" pitchFamily="2" charset="-122"/>
                <a:ea typeface="方正喵呜体" panose="02010600010101010101" pitchFamily="2" charset="-122"/>
              </a:rPr>
              <a:t>简单的</a:t>
            </a: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元素管理列表</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665402" y="3548321"/>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name</a:t>
            </a:r>
            <a:endParaRPr lang="zh-CN" altLang="en-US" dirty="0"/>
          </a:p>
        </p:txBody>
      </p:sp>
      <p:sp>
        <p:nvSpPr>
          <p:cNvPr id="4" name="矩形 3"/>
          <p:cNvSpPr/>
          <p:nvPr/>
        </p:nvSpPr>
        <p:spPr>
          <a:xfrm>
            <a:off x="665402" y="4024571"/>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a:t>
            </a:r>
            <a:endParaRPr lang="zh-CN" altLang="en-US" dirty="0"/>
          </a:p>
        </p:txBody>
      </p:sp>
      <p:sp>
        <p:nvSpPr>
          <p:cNvPr id="5" name="矩形 4"/>
          <p:cNvSpPr/>
          <p:nvPr/>
        </p:nvSpPr>
        <p:spPr>
          <a:xfrm>
            <a:off x="665402" y="4500821"/>
            <a:ext cx="971550" cy="409575"/>
          </a:xfrm>
          <a:prstGeom prst="rect">
            <a:avLst/>
          </a:prstGeom>
          <a:solidFill>
            <a:srgbClr val="077C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score</a:t>
            </a:r>
            <a:endParaRPr lang="zh-CN" altLang="en-US" dirty="0"/>
          </a:p>
        </p:txBody>
      </p:sp>
      <p:grpSp>
        <p:nvGrpSpPr>
          <p:cNvPr id="22" name="组合 21"/>
          <p:cNvGrpSpPr/>
          <p:nvPr/>
        </p:nvGrpSpPr>
        <p:grpSpPr>
          <a:xfrm>
            <a:off x="7304327" y="3548317"/>
            <a:ext cx="1238250" cy="1362074"/>
            <a:chOff x="7041981" y="3060641"/>
            <a:chExt cx="1238250" cy="1362074"/>
          </a:xfrm>
        </p:grpSpPr>
        <p:sp>
          <p:nvSpPr>
            <p:cNvPr id="18" name="矩形 17"/>
            <p:cNvSpPr/>
            <p:nvPr/>
          </p:nvSpPr>
          <p:spPr>
            <a:xfrm>
              <a:off x="704198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latin typeface="方正喵呜体" panose="02010600010101010101" pitchFamily="2" charset="-122"/>
                  <a:ea typeface="方正喵呜体" panose="02010600010101010101" pitchFamily="2" charset="-122"/>
                </a:rPr>
                <a:t>“UNDEFINE”</a:t>
              </a:r>
              <a:endParaRPr lang="zh-CN" altLang="en-US" sz="1600" dirty="0">
                <a:solidFill>
                  <a:srgbClr val="C00000"/>
                </a:solidFill>
                <a:latin typeface="方正喵呜体" panose="02010600010101010101" pitchFamily="2" charset="-122"/>
                <a:ea typeface="方正喵呜体" panose="02010600010101010101" pitchFamily="2" charset="-122"/>
              </a:endParaRPr>
            </a:p>
          </p:txBody>
        </p:sp>
        <p:sp>
          <p:nvSpPr>
            <p:cNvPr id="19" name="矩形 18"/>
            <p:cNvSpPr/>
            <p:nvPr/>
          </p:nvSpPr>
          <p:spPr>
            <a:xfrm>
              <a:off x="704198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0" name="矩形 19"/>
            <p:cNvSpPr/>
            <p:nvPr/>
          </p:nvSpPr>
          <p:spPr>
            <a:xfrm>
              <a:off x="704198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26" name="组合 25"/>
          <p:cNvGrpSpPr/>
          <p:nvPr/>
        </p:nvGrpSpPr>
        <p:grpSpPr>
          <a:xfrm>
            <a:off x="1875077" y="3548320"/>
            <a:ext cx="1238250" cy="1362074"/>
            <a:chOff x="7041981" y="3060641"/>
            <a:chExt cx="1238250" cy="1362074"/>
          </a:xfrm>
        </p:grpSpPr>
        <p:sp>
          <p:nvSpPr>
            <p:cNvPr id="27" name="矩形 26"/>
            <p:cNvSpPr/>
            <p:nvPr/>
          </p:nvSpPr>
          <p:spPr>
            <a:xfrm>
              <a:off x="704198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latin typeface="方正喵呜体" panose="02010600010101010101" pitchFamily="2" charset="-122"/>
                  <a:ea typeface="方正喵呜体" panose="02010600010101010101" pitchFamily="2" charset="-122"/>
                </a:rPr>
                <a:t>“UNDEFINE”</a:t>
              </a:r>
              <a:endParaRPr lang="zh-CN" altLang="en-US" sz="1600" dirty="0">
                <a:solidFill>
                  <a:srgbClr val="C00000"/>
                </a:solidFill>
                <a:latin typeface="方正喵呜体" panose="02010600010101010101" pitchFamily="2" charset="-122"/>
                <a:ea typeface="方正喵呜体" panose="02010600010101010101" pitchFamily="2" charset="-122"/>
              </a:endParaRPr>
            </a:p>
          </p:txBody>
        </p:sp>
        <p:sp>
          <p:nvSpPr>
            <p:cNvPr id="28" name="矩形 27"/>
            <p:cNvSpPr/>
            <p:nvPr/>
          </p:nvSpPr>
          <p:spPr>
            <a:xfrm>
              <a:off x="704198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29" name="矩形 28"/>
            <p:cNvSpPr/>
            <p:nvPr/>
          </p:nvSpPr>
          <p:spPr>
            <a:xfrm>
              <a:off x="704198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30" name="组合 29"/>
          <p:cNvGrpSpPr/>
          <p:nvPr/>
        </p:nvGrpSpPr>
        <p:grpSpPr>
          <a:xfrm>
            <a:off x="3237152" y="3548319"/>
            <a:ext cx="1238250" cy="1362074"/>
            <a:chOff x="7041981" y="3060641"/>
            <a:chExt cx="1238250" cy="1362074"/>
          </a:xfrm>
        </p:grpSpPr>
        <p:sp>
          <p:nvSpPr>
            <p:cNvPr id="31" name="矩形 30"/>
            <p:cNvSpPr/>
            <p:nvPr/>
          </p:nvSpPr>
          <p:spPr>
            <a:xfrm>
              <a:off x="704198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latin typeface="方正喵呜体" panose="02010600010101010101" pitchFamily="2" charset="-122"/>
                  <a:ea typeface="方正喵呜体" panose="02010600010101010101" pitchFamily="2" charset="-122"/>
                </a:rPr>
                <a:t>“UNDEFINE”</a:t>
              </a:r>
              <a:endParaRPr lang="zh-CN" altLang="en-US" sz="1600" dirty="0">
                <a:solidFill>
                  <a:srgbClr val="C00000"/>
                </a:solidFill>
                <a:latin typeface="方正喵呜体" panose="02010600010101010101" pitchFamily="2" charset="-122"/>
                <a:ea typeface="方正喵呜体" panose="02010600010101010101" pitchFamily="2" charset="-122"/>
              </a:endParaRPr>
            </a:p>
          </p:txBody>
        </p:sp>
        <p:sp>
          <p:nvSpPr>
            <p:cNvPr id="32" name="矩形 31"/>
            <p:cNvSpPr/>
            <p:nvPr/>
          </p:nvSpPr>
          <p:spPr>
            <a:xfrm>
              <a:off x="704198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3" name="矩形 32"/>
            <p:cNvSpPr/>
            <p:nvPr/>
          </p:nvSpPr>
          <p:spPr>
            <a:xfrm>
              <a:off x="704198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34" name="组合 33"/>
          <p:cNvGrpSpPr/>
          <p:nvPr/>
        </p:nvGrpSpPr>
        <p:grpSpPr>
          <a:xfrm>
            <a:off x="4589702" y="3548319"/>
            <a:ext cx="1238250" cy="1362074"/>
            <a:chOff x="7041981" y="3060641"/>
            <a:chExt cx="1238250" cy="1362074"/>
          </a:xfrm>
        </p:grpSpPr>
        <p:sp>
          <p:nvSpPr>
            <p:cNvPr id="35" name="矩形 34"/>
            <p:cNvSpPr/>
            <p:nvPr/>
          </p:nvSpPr>
          <p:spPr>
            <a:xfrm>
              <a:off x="704198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latin typeface="方正喵呜体" panose="02010600010101010101" pitchFamily="2" charset="-122"/>
                  <a:ea typeface="方正喵呜体" panose="02010600010101010101" pitchFamily="2" charset="-122"/>
                </a:rPr>
                <a:t>“UNDEFINE”</a:t>
              </a:r>
              <a:endParaRPr lang="zh-CN" altLang="en-US" sz="1600" dirty="0">
                <a:solidFill>
                  <a:srgbClr val="C00000"/>
                </a:solidFill>
                <a:latin typeface="方正喵呜体" panose="02010600010101010101" pitchFamily="2" charset="-122"/>
                <a:ea typeface="方正喵呜体" panose="02010600010101010101" pitchFamily="2" charset="-122"/>
              </a:endParaRPr>
            </a:p>
          </p:txBody>
        </p:sp>
        <p:sp>
          <p:nvSpPr>
            <p:cNvPr id="36" name="矩形 35"/>
            <p:cNvSpPr/>
            <p:nvPr/>
          </p:nvSpPr>
          <p:spPr>
            <a:xfrm>
              <a:off x="704198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37" name="矩形 36"/>
            <p:cNvSpPr/>
            <p:nvPr/>
          </p:nvSpPr>
          <p:spPr>
            <a:xfrm>
              <a:off x="704198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38" name="组合 37"/>
          <p:cNvGrpSpPr/>
          <p:nvPr/>
        </p:nvGrpSpPr>
        <p:grpSpPr>
          <a:xfrm>
            <a:off x="5951777" y="3548318"/>
            <a:ext cx="1238250" cy="1362074"/>
            <a:chOff x="7041981" y="3060641"/>
            <a:chExt cx="1238250" cy="1362074"/>
          </a:xfrm>
        </p:grpSpPr>
        <p:sp>
          <p:nvSpPr>
            <p:cNvPr id="39" name="矩形 38"/>
            <p:cNvSpPr/>
            <p:nvPr/>
          </p:nvSpPr>
          <p:spPr>
            <a:xfrm>
              <a:off x="704198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latin typeface="方正喵呜体" panose="02010600010101010101" pitchFamily="2" charset="-122"/>
                  <a:ea typeface="方正喵呜体" panose="02010600010101010101" pitchFamily="2" charset="-122"/>
                </a:rPr>
                <a:t>“UNDEFINE”</a:t>
              </a:r>
              <a:endParaRPr lang="zh-CN" altLang="en-US" sz="1600" dirty="0">
                <a:solidFill>
                  <a:srgbClr val="C00000"/>
                </a:solidFill>
                <a:latin typeface="方正喵呜体" panose="02010600010101010101" pitchFamily="2" charset="-122"/>
                <a:ea typeface="方正喵呜体" panose="02010600010101010101" pitchFamily="2" charset="-122"/>
              </a:endParaRPr>
            </a:p>
          </p:txBody>
        </p:sp>
        <p:sp>
          <p:nvSpPr>
            <p:cNvPr id="40" name="矩形 39"/>
            <p:cNvSpPr/>
            <p:nvPr/>
          </p:nvSpPr>
          <p:spPr>
            <a:xfrm>
              <a:off x="704198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41" name="矩形 40"/>
            <p:cNvSpPr/>
            <p:nvPr/>
          </p:nvSpPr>
          <p:spPr>
            <a:xfrm>
              <a:off x="704198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23" name="组合 22"/>
          <p:cNvGrpSpPr/>
          <p:nvPr/>
        </p:nvGrpSpPr>
        <p:grpSpPr>
          <a:xfrm>
            <a:off x="1875077" y="3548317"/>
            <a:ext cx="1238250" cy="1362074"/>
            <a:chOff x="1603206" y="3060641"/>
            <a:chExt cx="1238250" cy="1362074"/>
          </a:xfrm>
        </p:grpSpPr>
        <p:sp>
          <p:nvSpPr>
            <p:cNvPr id="6" name="矩形 5"/>
            <p:cNvSpPr/>
            <p:nvPr/>
          </p:nvSpPr>
          <p:spPr>
            <a:xfrm>
              <a:off x="1603206"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小华</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7" name="矩形 6"/>
            <p:cNvSpPr/>
            <p:nvPr/>
          </p:nvSpPr>
          <p:spPr>
            <a:xfrm>
              <a:off x="1603206"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A09013</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8" name="矩形 7"/>
            <p:cNvSpPr/>
            <p:nvPr/>
          </p:nvSpPr>
          <p:spPr>
            <a:xfrm>
              <a:off x="1603206"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95</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24" name="组合 23"/>
          <p:cNvGrpSpPr/>
          <p:nvPr/>
        </p:nvGrpSpPr>
        <p:grpSpPr>
          <a:xfrm>
            <a:off x="3237152" y="3548316"/>
            <a:ext cx="1238250" cy="1362074"/>
            <a:chOff x="2965281" y="3070166"/>
            <a:chExt cx="1238250" cy="1362074"/>
          </a:xfrm>
        </p:grpSpPr>
        <p:sp>
          <p:nvSpPr>
            <p:cNvPr id="9" name="矩形 8"/>
            <p:cNvSpPr/>
            <p:nvPr/>
          </p:nvSpPr>
          <p:spPr>
            <a:xfrm>
              <a:off x="2965281" y="3070166"/>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小飞</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10" name="矩形 9"/>
            <p:cNvSpPr/>
            <p:nvPr/>
          </p:nvSpPr>
          <p:spPr>
            <a:xfrm>
              <a:off x="2965281" y="354641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A0901a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1" name="矩形 10"/>
            <p:cNvSpPr/>
            <p:nvPr/>
          </p:nvSpPr>
          <p:spPr>
            <a:xfrm>
              <a:off x="2965281" y="402266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21" name="组合 20"/>
          <p:cNvGrpSpPr/>
          <p:nvPr/>
        </p:nvGrpSpPr>
        <p:grpSpPr>
          <a:xfrm>
            <a:off x="4588886" y="3548316"/>
            <a:ext cx="1238250" cy="1362074"/>
            <a:chOff x="4317831" y="3060641"/>
            <a:chExt cx="1238250" cy="1362074"/>
          </a:xfrm>
        </p:grpSpPr>
        <p:sp>
          <p:nvSpPr>
            <p:cNvPr id="12" name="矩形 11"/>
            <p:cNvSpPr/>
            <p:nvPr/>
          </p:nvSpPr>
          <p:spPr>
            <a:xfrm>
              <a:off x="4317831"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小美</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13" name="矩形 12"/>
            <p:cNvSpPr/>
            <p:nvPr/>
          </p:nvSpPr>
          <p:spPr>
            <a:xfrm>
              <a:off x="4317831"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A0902a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4" name="矩形 13"/>
            <p:cNvSpPr/>
            <p:nvPr/>
          </p:nvSpPr>
          <p:spPr>
            <a:xfrm>
              <a:off x="4317831"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25" name="组合 24"/>
          <p:cNvGrpSpPr/>
          <p:nvPr/>
        </p:nvGrpSpPr>
        <p:grpSpPr>
          <a:xfrm>
            <a:off x="5950961" y="3548316"/>
            <a:ext cx="1238250" cy="1362074"/>
            <a:chOff x="5679906" y="3060641"/>
            <a:chExt cx="1238250" cy="1362074"/>
          </a:xfrm>
        </p:grpSpPr>
        <p:sp>
          <p:nvSpPr>
            <p:cNvPr id="15" name="矩形 14"/>
            <p:cNvSpPr/>
            <p:nvPr/>
          </p:nvSpPr>
          <p:spPr>
            <a:xfrm>
              <a:off x="5679906" y="3060641"/>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小欧</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16" name="矩形 15"/>
            <p:cNvSpPr/>
            <p:nvPr/>
          </p:nvSpPr>
          <p:spPr>
            <a:xfrm>
              <a:off x="5679906" y="353689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A0922a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17" name="矩形 16"/>
            <p:cNvSpPr/>
            <p:nvPr/>
          </p:nvSpPr>
          <p:spPr>
            <a:xfrm>
              <a:off x="5679906" y="4013140"/>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方正喵呜体" panose="02010600010101010101" pitchFamily="2" charset="-122"/>
                  <a:ea typeface="方正喵呜体" panose="02010600010101010101" pitchFamily="2" charset="-122"/>
                </a:rPr>
                <a:t>7</a:t>
              </a:r>
              <a:r>
                <a:rPr lang="en-US" altLang="zh-CN" dirty="0" smtClean="0">
                  <a:solidFill>
                    <a:schemeClr val="bg1"/>
                  </a:solidFill>
                  <a:latin typeface="方正喵呜体" panose="02010600010101010101" pitchFamily="2" charset="-122"/>
                  <a:ea typeface="方正喵呜体" panose="02010600010101010101" pitchFamily="2" charset="-122"/>
                </a:rPr>
                <a:t>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42" name="组合 41"/>
          <p:cNvGrpSpPr/>
          <p:nvPr/>
        </p:nvGrpSpPr>
        <p:grpSpPr>
          <a:xfrm>
            <a:off x="3241098" y="3548315"/>
            <a:ext cx="1238250" cy="1362074"/>
            <a:chOff x="2965281" y="3070166"/>
            <a:chExt cx="1238250" cy="1362074"/>
          </a:xfrm>
        </p:grpSpPr>
        <p:sp>
          <p:nvSpPr>
            <p:cNvPr id="43" name="矩形 42"/>
            <p:cNvSpPr/>
            <p:nvPr/>
          </p:nvSpPr>
          <p:spPr>
            <a:xfrm>
              <a:off x="2965281" y="3070166"/>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小澳</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44" name="矩形 43"/>
            <p:cNvSpPr/>
            <p:nvPr/>
          </p:nvSpPr>
          <p:spPr>
            <a:xfrm>
              <a:off x="2965281" y="354641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A0911a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45" name="矩形 44"/>
            <p:cNvSpPr/>
            <p:nvPr/>
          </p:nvSpPr>
          <p:spPr>
            <a:xfrm>
              <a:off x="2965281" y="402266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46" name="组合 45"/>
          <p:cNvGrpSpPr/>
          <p:nvPr/>
        </p:nvGrpSpPr>
        <p:grpSpPr>
          <a:xfrm>
            <a:off x="4584940" y="3548314"/>
            <a:ext cx="1238250" cy="1362074"/>
            <a:chOff x="2965281" y="3070166"/>
            <a:chExt cx="1238250" cy="1362074"/>
          </a:xfrm>
        </p:grpSpPr>
        <p:sp>
          <p:nvSpPr>
            <p:cNvPr id="47" name="矩形 46"/>
            <p:cNvSpPr/>
            <p:nvPr/>
          </p:nvSpPr>
          <p:spPr>
            <a:xfrm>
              <a:off x="2965281" y="3070166"/>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小拉</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48" name="矩形 47"/>
            <p:cNvSpPr/>
            <p:nvPr/>
          </p:nvSpPr>
          <p:spPr>
            <a:xfrm>
              <a:off x="2965281" y="354641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A0931a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49" name="矩形 48"/>
            <p:cNvSpPr/>
            <p:nvPr/>
          </p:nvSpPr>
          <p:spPr>
            <a:xfrm>
              <a:off x="2965281" y="402266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grpSp>
        <p:nvGrpSpPr>
          <p:cNvPr id="50" name="组合 49"/>
          <p:cNvGrpSpPr/>
          <p:nvPr/>
        </p:nvGrpSpPr>
        <p:grpSpPr>
          <a:xfrm>
            <a:off x="7303512" y="3548313"/>
            <a:ext cx="1238250" cy="1362074"/>
            <a:chOff x="2965281" y="3070166"/>
            <a:chExt cx="1238250" cy="1362074"/>
          </a:xfrm>
        </p:grpSpPr>
        <p:sp>
          <p:nvSpPr>
            <p:cNvPr id="51" name="矩形 50"/>
            <p:cNvSpPr/>
            <p:nvPr/>
          </p:nvSpPr>
          <p:spPr>
            <a:xfrm>
              <a:off x="2965281" y="3070166"/>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方正喵呜体" panose="02010600010101010101" pitchFamily="2" charset="-122"/>
                  <a:ea typeface="方正喵呜体" panose="02010600010101010101" pitchFamily="2" charset="-122"/>
                </a:rPr>
                <a:t>小南</a:t>
              </a:r>
              <a:endParaRPr lang="zh-CN" altLang="en-US" dirty="0">
                <a:solidFill>
                  <a:srgbClr val="C00000"/>
                </a:solidFill>
                <a:latin typeface="方正喵呜体" panose="02010600010101010101" pitchFamily="2" charset="-122"/>
                <a:ea typeface="方正喵呜体" panose="02010600010101010101" pitchFamily="2" charset="-122"/>
              </a:endParaRPr>
            </a:p>
          </p:txBody>
        </p:sp>
        <p:sp>
          <p:nvSpPr>
            <p:cNvPr id="52" name="矩形 51"/>
            <p:cNvSpPr/>
            <p:nvPr/>
          </p:nvSpPr>
          <p:spPr>
            <a:xfrm>
              <a:off x="2965281" y="354641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A0981a</a:t>
              </a:r>
              <a:endParaRPr lang="zh-CN" altLang="en-US" dirty="0">
                <a:solidFill>
                  <a:schemeClr val="bg1"/>
                </a:solidFill>
                <a:latin typeface="方正喵呜体" panose="02010600010101010101" pitchFamily="2" charset="-122"/>
                <a:ea typeface="方正喵呜体" panose="02010600010101010101" pitchFamily="2" charset="-122"/>
              </a:endParaRPr>
            </a:p>
          </p:txBody>
        </p:sp>
        <p:sp>
          <p:nvSpPr>
            <p:cNvPr id="53" name="矩形 52"/>
            <p:cNvSpPr/>
            <p:nvPr/>
          </p:nvSpPr>
          <p:spPr>
            <a:xfrm>
              <a:off x="2965281" y="4022665"/>
              <a:ext cx="1238250" cy="409575"/>
            </a:xfrm>
            <a:prstGeom prst="rect">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方正喵呜体" panose="02010600010101010101" pitchFamily="2" charset="-122"/>
                  <a:ea typeface="方正喵呜体" panose="02010600010101010101" pitchFamily="2" charset="-122"/>
                </a:rPr>
                <a:t>60</a:t>
              </a:r>
              <a:endParaRPr lang="zh-CN" altLang="en-US" dirty="0">
                <a:solidFill>
                  <a:schemeClr val="bg1"/>
                </a:solidFill>
                <a:latin typeface="方正喵呜体" panose="02010600010101010101" pitchFamily="2" charset="-122"/>
                <a:ea typeface="方正喵呜体" panose="02010600010101010101" pitchFamily="2" charset="-122"/>
              </a:endParaRPr>
            </a:p>
          </p:txBody>
        </p:sp>
      </p:grpSp>
    </p:spTree>
    <p:extLst>
      <p:ext uri="{BB962C8B-B14F-4D97-AF65-F5344CB8AC3E}">
        <p14:creationId xmlns:p14="http://schemas.microsoft.com/office/powerpoint/2010/main" val="8382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anim calcmode="lin" valueType="num">
                                      <p:cBhvr>
                                        <p:cTn id="11" dur="500" fill="hold"/>
                                        <p:tgtEl>
                                          <p:spTgt spid="23"/>
                                        </p:tgtEl>
                                        <p:attrNameLst>
                                          <p:attrName>ppt_x</p:attrName>
                                        </p:attrNameLst>
                                      </p:cBhvr>
                                      <p:tavLst>
                                        <p:tav tm="0">
                                          <p:val>
                                            <p:strVal val="#ppt_x"/>
                                          </p:val>
                                        </p:tav>
                                        <p:tav tm="100000">
                                          <p:val>
                                            <p:strVal val="#ppt_x"/>
                                          </p:val>
                                        </p:tav>
                                      </p:tavLst>
                                    </p:anim>
                                    <p:anim calcmode="lin" valueType="num">
                                      <p:cBhvr>
                                        <p:cTn id="12" dur="500" fill="hold"/>
                                        <p:tgtEl>
                                          <p:spTgt spid="2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strVal val="#ppt_x"/>
                                          </p:val>
                                        </p:tav>
                                        <p:tav tm="100000">
                                          <p:val>
                                            <p:strVal val="#ppt_x"/>
                                          </p:val>
                                        </p:tav>
                                      </p:tavLst>
                                    </p:anim>
                                    <p:anim calcmode="lin" valueType="num">
                                      <p:cBhvr>
                                        <p:cTn id="18" dur="500" fill="hold"/>
                                        <p:tgtEl>
                                          <p:spTgt spid="2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anim calcmode="lin" valueType="num">
                                      <p:cBhvr>
                                        <p:cTn id="29" dur="500" fill="hold"/>
                                        <p:tgtEl>
                                          <p:spTgt spid="25"/>
                                        </p:tgtEl>
                                        <p:attrNameLst>
                                          <p:attrName>ppt_x</p:attrName>
                                        </p:attrNameLst>
                                      </p:cBhvr>
                                      <p:tavLst>
                                        <p:tav tm="0">
                                          <p:val>
                                            <p:strVal val="#ppt_x"/>
                                          </p:val>
                                        </p:tav>
                                        <p:tav tm="100000">
                                          <p:val>
                                            <p:strVal val="#ppt_x"/>
                                          </p:val>
                                        </p:tav>
                                      </p:tavLst>
                                    </p:anim>
                                    <p:anim calcmode="lin" valueType="num">
                                      <p:cBhvr>
                                        <p:cTn id="3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nodeType="clickEffect">
                                  <p:stCondLst>
                                    <p:cond delay="0"/>
                                  </p:stCondLst>
                                  <p:childTnLst>
                                    <p:animEffect transition="out" filter="fade">
                                      <p:cBhvr>
                                        <p:cTn id="34" dur="1000"/>
                                        <p:tgtEl>
                                          <p:spTgt spid="24"/>
                                        </p:tgtEl>
                                      </p:cBhvr>
                                    </p:animEffect>
                                    <p:anim calcmode="lin" valueType="num">
                                      <p:cBhvr>
                                        <p:cTn id="35" dur="1000"/>
                                        <p:tgtEl>
                                          <p:spTgt spid="24"/>
                                        </p:tgtEl>
                                        <p:attrNameLst>
                                          <p:attrName>ppt_x</p:attrName>
                                        </p:attrNameLst>
                                      </p:cBhvr>
                                      <p:tavLst>
                                        <p:tav tm="0">
                                          <p:val>
                                            <p:strVal val="ppt_x"/>
                                          </p:val>
                                        </p:tav>
                                        <p:tav tm="100000">
                                          <p:val>
                                            <p:strVal val="ppt_x"/>
                                          </p:val>
                                        </p:tav>
                                      </p:tavLst>
                                    </p:anim>
                                    <p:anim calcmode="lin" valueType="num">
                                      <p:cBhvr>
                                        <p:cTn id="36" dur="1000"/>
                                        <p:tgtEl>
                                          <p:spTgt spid="24"/>
                                        </p:tgtEl>
                                        <p:attrNameLst>
                                          <p:attrName>ppt_y</p:attrName>
                                        </p:attrNameLst>
                                      </p:cBhvr>
                                      <p:tavLst>
                                        <p:tav tm="0">
                                          <p:val>
                                            <p:strVal val="ppt_y"/>
                                          </p:val>
                                        </p:tav>
                                        <p:tav tm="100000">
                                          <p:val>
                                            <p:strVal val="ppt_y+.1"/>
                                          </p:val>
                                        </p:tav>
                                      </p:tavLst>
                                    </p:anim>
                                    <p:set>
                                      <p:cBhvr>
                                        <p:cTn id="37" dur="1" fill="hold">
                                          <p:stCondLst>
                                            <p:cond delay="9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21"/>
                                        </p:tgtEl>
                                      </p:cBhvr>
                                    </p:animEffect>
                                    <p:anim calcmode="lin" valueType="num">
                                      <p:cBhvr>
                                        <p:cTn id="42" dur="1000"/>
                                        <p:tgtEl>
                                          <p:spTgt spid="21"/>
                                        </p:tgtEl>
                                        <p:attrNameLst>
                                          <p:attrName>ppt_x</p:attrName>
                                        </p:attrNameLst>
                                      </p:cBhvr>
                                      <p:tavLst>
                                        <p:tav tm="0">
                                          <p:val>
                                            <p:strVal val="ppt_x"/>
                                          </p:val>
                                        </p:tav>
                                        <p:tav tm="100000">
                                          <p:val>
                                            <p:strVal val="ppt_x"/>
                                          </p:val>
                                        </p:tav>
                                      </p:tavLst>
                                    </p:anim>
                                    <p:anim calcmode="lin" valueType="num">
                                      <p:cBhvr>
                                        <p:cTn id="43" dur="1000"/>
                                        <p:tgtEl>
                                          <p:spTgt spid="21"/>
                                        </p:tgtEl>
                                        <p:attrNameLst>
                                          <p:attrName>ppt_y</p:attrName>
                                        </p:attrNameLst>
                                      </p:cBhvr>
                                      <p:tavLst>
                                        <p:tav tm="0">
                                          <p:val>
                                            <p:strVal val="ppt_y"/>
                                          </p:val>
                                        </p:tav>
                                        <p:tav tm="100000">
                                          <p:val>
                                            <p:strVal val="ppt_y+.1"/>
                                          </p:val>
                                        </p:tav>
                                      </p:tavLst>
                                    </p:anim>
                                    <p:set>
                                      <p:cBhvr>
                                        <p:cTn id="44" dur="1" fill="hold">
                                          <p:stCondLst>
                                            <p:cond delay="9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anim calcmode="lin" valueType="num">
                                      <p:cBhvr>
                                        <p:cTn id="50" dur="500" fill="hold"/>
                                        <p:tgtEl>
                                          <p:spTgt spid="42"/>
                                        </p:tgtEl>
                                        <p:attrNameLst>
                                          <p:attrName>ppt_x</p:attrName>
                                        </p:attrNameLst>
                                      </p:cBhvr>
                                      <p:tavLst>
                                        <p:tav tm="0">
                                          <p:val>
                                            <p:strVal val="#ppt_x"/>
                                          </p:val>
                                        </p:tav>
                                        <p:tav tm="100000">
                                          <p:val>
                                            <p:strVal val="#ppt_x"/>
                                          </p:val>
                                        </p:tav>
                                      </p:tavLst>
                                    </p:anim>
                                    <p:anim calcmode="lin" valueType="num">
                                      <p:cBhvr>
                                        <p:cTn id="51"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anim calcmode="lin" valueType="num">
                                      <p:cBhvr>
                                        <p:cTn id="57" dur="500" fill="hold"/>
                                        <p:tgtEl>
                                          <p:spTgt spid="46"/>
                                        </p:tgtEl>
                                        <p:attrNameLst>
                                          <p:attrName>ppt_x</p:attrName>
                                        </p:attrNameLst>
                                      </p:cBhvr>
                                      <p:tavLst>
                                        <p:tav tm="0">
                                          <p:val>
                                            <p:strVal val="#ppt_x"/>
                                          </p:val>
                                        </p:tav>
                                        <p:tav tm="100000">
                                          <p:val>
                                            <p:strVal val="#ppt_x"/>
                                          </p:val>
                                        </p:tav>
                                      </p:tavLst>
                                    </p:anim>
                                    <p:anim calcmode="lin" valueType="num">
                                      <p:cBhvr>
                                        <p:cTn id="58"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anim calcmode="lin" valueType="num">
                                      <p:cBhvr>
                                        <p:cTn id="64" dur="500" fill="hold"/>
                                        <p:tgtEl>
                                          <p:spTgt spid="50"/>
                                        </p:tgtEl>
                                        <p:attrNameLst>
                                          <p:attrName>ppt_x</p:attrName>
                                        </p:attrNameLst>
                                      </p:cBhvr>
                                      <p:tavLst>
                                        <p:tav tm="0">
                                          <p:val>
                                            <p:strVal val="#ppt_x"/>
                                          </p:val>
                                        </p:tav>
                                        <p:tav tm="100000">
                                          <p:val>
                                            <p:strVal val="#ppt_x"/>
                                          </p:val>
                                        </p:tav>
                                      </p:tavLst>
                                    </p:anim>
                                    <p:anim calcmode="lin" valueType="num">
                                      <p:cBhvr>
                                        <p:cTn id="65"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077" y="232505"/>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应用题：两个顺序表的合并</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867623" y="1001946"/>
            <a:ext cx="7677694" cy="830997"/>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两个顺序表</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L1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和</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L2</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中分别存储了</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个和</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n2</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个元素。合并算法是将</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L2</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中存在而</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L1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中不存在的元素插入到</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L1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中。</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矩形 3"/>
          <p:cNvSpPr/>
          <p:nvPr/>
        </p:nvSpPr>
        <p:spPr>
          <a:xfrm>
            <a:off x="157843" y="1906748"/>
            <a:ext cx="8875059" cy="5016758"/>
          </a:xfrm>
          <a:prstGeom prst="rect">
            <a:avLst/>
          </a:prstGeom>
        </p:spPr>
        <p:txBody>
          <a:bodyPr wrap="square">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Void union(struct </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list1</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list2</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b="1" dirty="0">
              <a:solidFill>
                <a:srgbClr val="C00000"/>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pos1 , pos2 , find;</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for(pos2 = 1;pos2&lt;list2-&gt;count;pos2++){</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find = 0;</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for(pos1 </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1;pos1&lt;list1-</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count;pos1++){</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if(list1-&gt;students[pos1] == list2-&gt;student2[pos2]){</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find = 1;</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break;</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if(!find){</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list1-&gt;students[</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list1-</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&gt;count++] = list2-&gt;students[pos2];</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370597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599816"/>
            <a:ext cx="9113165" cy="5553334"/>
          </a:xfrm>
          <a:prstGeom prst="rect">
            <a:avLst/>
          </a:prstGeom>
        </p:spPr>
      </p:pic>
    </p:spTree>
    <p:extLst>
      <p:ext uri="{BB962C8B-B14F-4D97-AF65-F5344CB8AC3E}">
        <p14:creationId xmlns:p14="http://schemas.microsoft.com/office/powerpoint/2010/main" val="13886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5100" y="561975"/>
            <a:ext cx="351472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映射</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224212" y="1171575"/>
            <a:ext cx="2476500" cy="584775"/>
          </a:xfrm>
          <a:prstGeom prst="rect">
            <a:avLst/>
          </a:prstGeom>
          <a:noFill/>
        </p:spPr>
        <p:txBody>
          <a:bodyPr wrap="square" rtlCol="0">
            <a:spAutoFit/>
          </a:bodyPr>
          <a:lstStyle/>
          <a:p>
            <a:pPr algn="ctr"/>
            <a:r>
              <a:rPr lang="en-US" altLang="zh-CN" sz="3200" dirty="0" smtClean="0">
                <a:ln w="28575">
                  <a:solidFill>
                    <a:srgbClr val="077CFD"/>
                  </a:solidFill>
                </a:ln>
                <a:solidFill>
                  <a:srgbClr val="077CFD"/>
                </a:solidFill>
                <a:effectLst>
                  <a:outerShdw blurRad="63500" sx="102000" sy="102000" algn="ctr" rotWithShape="0">
                    <a:prstClr val="black"/>
                  </a:outerShdw>
                </a:effectLst>
              </a:rPr>
              <a:t>R</a:t>
            </a:r>
            <a:r>
              <a:rPr lang="en-US" altLang="zh-CN" sz="3200" dirty="0" smtClean="0">
                <a:ln w="28575">
                  <a:solidFill>
                    <a:schemeClr val="tx1"/>
                  </a:solidFill>
                </a:ln>
                <a:effectLst>
                  <a:outerShdw blurRad="63500" sx="102000" sy="102000" algn="ctr" rotWithShape="0">
                    <a:prstClr val="black"/>
                  </a:outerShdw>
                </a:effectLst>
              </a:rPr>
              <a:t>ef</a:t>
            </a:r>
            <a:r>
              <a:rPr lang="en-US" altLang="zh-CN" sz="3200" dirty="0" smtClean="0">
                <a:ln w="28575">
                  <a:solidFill>
                    <a:srgbClr val="C00000"/>
                  </a:solidFill>
                </a:ln>
                <a:solidFill>
                  <a:srgbClr val="C00000"/>
                </a:solidFill>
                <a:effectLst>
                  <a:outerShdw blurRad="63500" sx="102000" sy="102000" algn="ctr" rotWithShape="0">
                    <a:prstClr val="black"/>
                  </a:outerShdw>
                </a:effectLst>
              </a:rPr>
              <a:t>l</a:t>
            </a:r>
            <a:r>
              <a:rPr lang="en-US" altLang="zh-CN" sz="3200" dirty="0" smtClean="0">
                <a:ln w="28575">
                  <a:solidFill>
                    <a:schemeClr val="tx1"/>
                  </a:solidFill>
                </a:ln>
                <a:effectLst>
                  <a:outerShdw blurRad="63500" sx="102000" sy="102000" algn="ctr" rotWithShape="0">
                    <a:prstClr val="black"/>
                  </a:outerShdw>
                </a:effectLst>
              </a:rPr>
              <a:t>ect</a:t>
            </a:r>
            <a:endParaRPr lang="zh-CN" altLang="en-US" sz="3200" dirty="0">
              <a:ln w="28575">
                <a:solidFill>
                  <a:schemeClr val="tx1"/>
                </a:solidFill>
              </a:ln>
              <a:effectLst>
                <a:outerShdw blurRad="63500" sx="102000" sy="102000" algn="ctr" rotWithShape="0">
                  <a:prstClr val="black"/>
                </a:outerShdw>
              </a:effectLst>
            </a:endParaRPr>
          </a:p>
        </p:txBody>
      </p:sp>
      <p:sp>
        <p:nvSpPr>
          <p:cNvPr id="4" name="文本框 3"/>
          <p:cNvSpPr txBox="1"/>
          <p:nvPr/>
        </p:nvSpPr>
        <p:spPr>
          <a:xfrm>
            <a:off x="858202" y="2588895"/>
            <a:ext cx="7208520" cy="3046988"/>
          </a:xfrm>
          <a:prstGeom prst="rect">
            <a:avLst/>
          </a:prstGeom>
          <a:noFill/>
        </p:spPr>
        <p:txBody>
          <a:bodyPr wrap="square" rtlCol="0">
            <a:spAutoFit/>
          </a:bodyPr>
          <a:lstStyle/>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连续映射</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，所有元素依据次序映射为连续而完整的物理空间，称为</a:t>
            </a:r>
            <a:r>
              <a:rPr lang="zh-CN" altLang="en-US" sz="3200" dirty="0" smtClean="0">
                <a:solidFill>
                  <a:srgbClr val="C00000"/>
                </a:solidFill>
                <a:latin typeface="方正喵呜体" panose="02010600010101010101" pitchFamily="2" charset="-122"/>
                <a:ea typeface="方正喵呜体" panose="02010600010101010101" pitchFamily="2" charset="-122"/>
              </a:rPr>
              <a:t>顺序表</a:t>
            </a:r>
            <a:endParaRPr lang="en-US" altLang="zh-CN" sz="3200" dirty="0" smtClean="0">
              <a:solidFill>
                <a:srgbClr val="C00000"/>
              </a:solidFill>
              <a:latin typeface="方正喵呜体" panose="02010600010101010101" pitchFamily="2" charset="-122"/>
              <a:ea typeface="方正喵呜体" panose="02010600010101010101" pitchFamily="2" charset="-122"/>
            </a:endParaRPr>
          </a:p>
          <a:p>
            <a:pPr marL="514350" indent="-514350">
              <a:buFont typeface="+mj-lt"/>
              <a:buAutoNum type="arabicPeriod"/>
            </a:pPr>
            <a:endParaRPr lang="en-US" altLang="zh-CN" sz="3200" dirty="0" smtClean="0">
              <a:solidFill>
                <a:schemeClr val="bg2">
                  <a:lumMod val="50000"/>
                </a:schemeClr>
              </a:solidFill>
              <a:latin typeface="方正喵呜体" panose="02010600010101010101" pitchFamily="2" charset="-122"/>
              <a:ea typeface="方正喵呜体" panose="02010600010101010101" pitchFamily="2" charset="-122"/>
            </a:endParaRPr>
          </a:p>
          <a:p>
            <a:pPr marL="514350" indent="-514350">
              <a:buFont typeface="+mj-lt"/>
              <a:buAutoNum type="arabicPeriod"/>
            </a:pPr>
            <a:r>
              <a:rPr lang="zh-CN" altLang="en-US" sz="3200" dirty="0" smtClean="0">
                <a:solidFill>
                  <a:srgbClr val="077CFD"/>
                </a:solidFill>
                <a:latin typeface="方正喵呜体" panose="02010600010101010101" pitchFamily="2" charset="-122"/>
                <a:ea typeface="方正喵呜体" panose="02010600010101010101" pitchFamily="2" charset="-122"/>
              </a:rPr>
              <a:t>离散映射</a:t>
            </a:r>
            <a:r>
              <a:rPr lang="zh-CN" altLang="en-US" sz="3200" dirty="0" smtClean="0">
                <a:solidFill>
                  <a:schemeClr val="bg2">
                    <a:lumMod val="50000"/>
                  </a:schemeClr>
                </a:solidFill>
                <a:latin typeface="方正喵呜体" panose="02010600010101010101" pitchFamily="2" charset="-122"/>
                <a:ea typeface="方正喵呜体" panose="02010600010101010101" pitchFamily="2" charset="-122"/>
              </a:rPr>
              <a:t>，各个元素映射到离散的物理空间并通过结构信息维护全序关系，称为</a:t>
            </a:r>
            <a:r>
              <a:rPr lang="zh-CN" altLang="en-US" sz="3200" dirty="0" smtClean="0">
                <a:solidFill>
                  <a:srgbClr val="C00000"/>
                </a:solidFill>
                <a:latin typeface="方正喵呜体" panose="02010600010101010101" pitchFamily="2" charset="-122"/>
                <a:ea typeface="方正喵呜体" panose="02010600010101010101" pitchFamily="2" charset="-122"/>
              </a:rPr>
              <a:t>链表</a:t>
            </a:r>
            <a:endParaRPr lang="zh-CN" altLang="en-US" sz="3200" dirty="0">
              <a:solidFill>
                <a:srgbClr val="C00000"/>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331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5100" y="561975"/>
            <a:ext cx="351472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离散映射</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1114697" y="1898469"/>
            <a:ext cx="7341326" cy="830997"/>
          </a:xfrm>
          <a:prstGeom prst="rect">
            <a:avLst/>
          </a:prstGeom>
          <a:noFill/>
        </p:spPr>
        <p:txBody>
          <a:bodyPr wrap="square" rtlCol="0">
            <a:spAutoFit/>
          </a:bodyPr>
          <a:lstStyle/>
          <a:p>
            <a:r>
              <a:rPr lang="zh-CN" altLang="en-US" sz="2400" b="1" dirty="0" smtClean="0">
                <a:solidFill>
                  <a:srgbClr val="077CFD"/>
                </a:solidFill>
                <a:latin typeface="方正喵呜体" panose="02010600010101010101" pitchFamily="2" charset="-122"/>
                <a:ea typeface="方正喵呜体" panose="02010600010101010101" pitchFamily="2" charset="-122"/>
              </a:rPr>
              <a:t>优势</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不依赖物理空间的连续性，分散存储，充分利用存储空间，具有良好可扩展性</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1114697" y="2895276"/>
            <a:ext cx="7341326" cy="830997"/>
          </a:xfrm>
          <a:prstGeom prst="rect">
            <a:avLst/>
          </a:prstGeom>
          <a:noFill/>
        </p:spPr>
        <p:txBody>
          <a:bodyPr wrap="square" rtlCol="0">
            <a:spAutoFit/>
          </a:bodyPr>
          <a:lstStyle/>
          <a:p>
            <a:r>
              <a:rPr lang="zh-CN" altLang="en-US" sz="2400" b="1" dirty="0" smtClean="0">
                <a:solidFill>
                  <a:srgbClr val="C00000"/>
                </a:solidFill>
                <a:latin typeface="方正喵呜体" panose="02010600010101010101" pitchFamily="2" charset="-122"/>
                <a:ea typeface="方正喵呜体" panose="02010600010101010101" pitchFamily="2" charset="-122"/>
              </a:rPr>
              <a:t>劣势</a:t>
            </a:r>
            <a:r>
              <a:rPr lang="en-US" altLang="zh-CN" sz="2400" dirty="0" smtClean="0">
                <a:solidFill>
                  <a:schemeClr val="bg1"/>
                </a:solidFill>
                <a:latin typeface="方正喵呜体" panose="02010600010101010101" pitchFamily="2" charset="-122"/>
                <a:ea typeface="方正喵呜体" panose="02010600010101010101" pitchFamily="2" charset="-122"/>
              </a:rPr>
              <a:t>	</a:t>
            </a:r>
            <a:r>
              <a:rPr lang="zh-CN" altLang="en-US" sz="2400" dirty="0" smtClean="0">
                <a:solidFill>
                  <a:schemeClr val="bg1"/>
                </a:solidFill>
                <a:latin typeface="方正喵呜体" panose="02010600010101010101" pitchFamily="2" charset="-122"/>
                <a:ea typeface="方正喵呜体" panose="02010600010101010101" pitchFamily="2" charset="-122"/>
              </a:rPr>
              <a:t>需要额外信息维护结构，逻辑较为复杂，动态分配内存造成额外时间消耗</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pic>
        <p:nvPicPr>
          <p:cNvPr id="6" name="图片 5"/>
          <p:cNvPicPr>
            <a:picLocks noChangeAspect="1"/>
          </p:cNvPicPr>
          <p:nvPr/>
        </p:nvPicPr>
        <p:blipFill>
          <a:blip r:embed="rId2"/>
          <a:stretch>
            <a:fillRect/>
          </a:stretch>
        </p:blipFill>
        <p:spPr>
          <a:xfrm>
            <a:off x="161199" y="4963885"/>
            <a:ext cx="1462876" cy="182411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77" y="4959195"/>
            <a:ext cx="2743202" cy="1828801"/>
          </a:xfrm>
          <a:prstGeom prst="rect">
            <a:avLst/>
          </a:prstGeom>
        </p:spPr>
      </p:pic>
      <p:pic>
        <p:nvPicPr>
          <p:cNvPr id="9" name="图片 8"/>
          <p:cNvPicPr>
            <a:picLocks noChangeAspect="1"/>
          </p:cNvPicPr>
          <p:nvPr/>
        </p:nvPicPr>
        <p:blipFill>
          <a:blip r:embed="rId4"/>
          <a:stretch>
            <a:fillRect/>
          </a:stretch>
        </p:blipFill>
        <p:spPr>
          <a:xfrm>
            <a:off x="4525881" y="4959195"/>
            <a:ext cx="1614642" cy="1828801"/>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825" y="4959194"/>
            <a:ext cx="2800531" cy="1828801"/>
          </a:xfrm>
          <a:prstGeom prst="rect">
            <a:avLst/>
          </a:prstGeom>
        </p:spPr>
      </p:pic>
    </p:spTree>
    <p:extLst>
      <p:ext uri="{BB962C8B-B14F-4D97-AF65-F5344CB8AC3E}">
        <p14:creationId xmlns:p14="http://schemas.microsoft.com/office/powerpoint/2010/main" val="6714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1727" y="692604"/>
            <a:ext cx="7144295"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离散映射</a:t>
            </a:r>
            <a:r>
              <a:rPr lang="en-US" altLang="zh-CN" sz="4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不连续内存块</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矩形 3"/>
          <p:cNvSpPr/>
          <p:nvPr/>
        </p:nvSpPr>
        <p:spPr>
          <a:xfrm>
            <a:off x="2290354" y="2325190"/>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a:t>
            </a:r>
            <a:endParaRPr lang="zh-CN" altLang="en-US" dirty="0">
              <a:solidFill>
                <a:schemeClr val="tx2">
                  <a:lumMod val="10000"/>
                </a:schemeClr>
              </a:solidFill>
            </a:endParaRPr>
          </a:p>
        </p:txBody>
      </p:sp>
      <p:sp>
        <p:nvSpPr>
          <p:cNvPr id="6" name="矩形 5"/>
          <p:cNvSpPr/>
          <p:nvPr/>
        </p:nvSpPr>
        <p:spPr>
          <a:xfrm>
            <a:off x="3034937" y="2325190"/>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a:t>
            </a:r>
            <a:endParaRPr lang="zh-CN" altLang="en-US" dirty="0">
              <a:solidFill>
                <a:schemeClr val="tx2">
                  <a:lumMod val="10000"/>
                </a:schemeClr>
              </a:solidFill>
            </a:endParaRPr>
          </a:p>
        </p:txBody>
      </p:sp>
      <p:sp>
        <p:nvSpPr>
          <p:cNvPr id="7" name="矩形 6"/>
          <p:cNvSpPr/>
          <p:nvPr/>
        </p:nvSpPr>
        <p:spPr>
          <a:xfrm>
            <a:off x="3779520" y="2325190"/>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3</a:t>
            </a:r>
            <a:endParaRPr lang="zh-CN" altLang="en-US" dirty="0">
              <a:solidFill>
                <a:schemeClr val="tx2">
                  <a:lumMod val="10000"/>
                </a:schemeClr>
              </a:solidFill>
            </a:endParaRPr>
          </a:p>
        </p:txBody>
      </p:sp>
      <p:sp>
        <p:nvSpPr>
          <p:cNvPr id="8" name="矩形 7"/>
          <p:cNvSpPr/>
          <p:nvPr/>
        </p:nvSpPr>
        <p:spPr>
          <a:xfrm>
            <a:off x="4524103" y="2325190"/>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4</a:t>
            </a:r>
            <a:endParaRPr lang="zh-CN" altLang="en-US" dirty="0">
              <a:solidFill>
                <a:schemeClr val="tx2">
                  <a:lumMod val="10000"/>
                </a:schemeClr>
              </a:solidFill>
            </a:endParaRPr>
          </a:p>
        </p:txBody>
      </p:sp>
      <p:sp>
        <p:nvSpPr>
          <p:cNvPr id="9" name="矩形 8"/>
          <p:cNvSpPr/>
          <p:nvPr/>
        </p:nvSpPr>
        <p:spPr>
          <a:xfrm>
            <a:off x="5268686" y="2325190"/>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5</a:t>
            </a:r>
            <a:endParaRPr lang="zh-CN" altLang="en-US" dirty="0">
              <a:solidFill>
                <a:schemeClr val="tx2">
                  <a:lumMod val="10000"/>
                </a:schemeClr>
              </a:solidFill>
            </a:endParaRPr>
          </a:p>
        </p:txBody>
      </p:sp>
      <p:sp>
        <p:nvSpPr>
          <p:cNvPr id="10" name="矩形 9"/>
          <p:cNvSpPr/>
          <p:nvPr/>
        </p:nvSpPr>
        <p:spPr>
          <a:xfrm>
            <a:off x="6013269" y="2325190"/>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6</a:t>
            </a:r>
            <a:endParaRPr lang="zh-CN" altLang="en-US" dirty="0">
              <a:solidFill>
                <a:schemeClr val="tx2">
                  <a:lumMod val="10000"/>
                </a:schemeClr>
              </a:solidFill>
            </a:endParaRPr>
          </a:p>
        </p:txBody>
      </p:sp>
      <p:sp>
        <p:nvSpPr>
          <p:cNvPr id="11" name="矩形 10"/>
          <p:cNvSpPr/>
          <p:nvPr/>
        </p:nvSpPr>
        <p:spPr>
          <a:xfrm>
            <a:off x="6757852" y="2325190"/>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7</a:t>
            </a:r>
            <a:endParaRPr lang="zh-CN" altLang="en-US" dirty="0">
              <a:solidFill>
                <a:schemeClr val="tx2">
                  <a:lumMod val="10000"/>
                </a:schemeClr>
              </a:solidFill>
            </a:endParaRPr>
          </a:p>
        </p:txBody>
      </p:sp>
      <p:sp>
        <p:nvSpPr>
          <p:cNvPr id="12" name="矩形 11"/>
          <p:cNvSpPr/>
          <p:nvPr/>
        </p:nvSpPr>
        <p:spPr>
          <a:xfrm>
            <a:off x="1545771" y="2325190"/>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0</a:t>
            </a:r>
            <a:endParaRPr lang="zh-CN" altLang="en-US" dirty="0">
              <a:solidFill>
                <a:schemeClr val="tx2">
                  <a:lumMod val="10000"/>
                </a:schemeClr>
              </a:solidFill>
            </a:endParaRPr>
          </a:p>
        </p:txBody>
      </p:sp>
      <p:sp>
        <p:nvSpPr>
          <p:cNvPr id="17" name="矩形 16"/>
          <p:cNvSpPr/>
          <p:nvPr/>
        </p:nvSpPr>
        <p:spPr>
          <a:xfrm>
            <a:off x="2290354" y="2743202"/>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9</a:t>
            </a:r>
            <a:endParaRPr lang="zh-CN" altLang="en-US" dirty="0">
              <a:solidFill>
                <a:schemeClr val="tx2">
                  <a:lumMod val="10000"/>
                </a:schemeClr>
              </a:solidFill>
            </a:endParaRPr>
          </a:p>
        </p:txBody>
      </p:sp>
      <p:sp>
        <p:nvSpPr>
          <p:cNvPr id="18" name="矩形 17"/>
          <p:cNvSpPr/>
          <p:nvPr/>
        </p:nvSpPr>
        <p:spPr>
          <a:xfrm>
            <a:off x="3034937" y="2743202"/>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a</a:t>
            </a:r>
            <a:endParaRPr lang="zh-CN" altLang="en-US" dirty="0">
              <a:solidFill>
                <a:schemeClr val="tx2">
                  <a:lumMod val="10000"/>
                </a:schemeClr>
              </a:solidFill>
            </a:endParaRPr>
          </a:p>
        </p:txBody>
      </p:sp>
      <p:sp>
        <p:nvSpPr>
          <p:cNvPr id="19" name="矩形 18"/>
          <p:cNvSpPr/>
          <p:nvPr/>
        </p:nvSpPr>
        <p:spPr>
          <a:xfrm>
            <a:off x="3779520" y="2743202"/>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b</a:t>
            </a:r>
            <a:endParaRPr lang="zh-CN" altLang="en-US" dirty="0">
              <a:solidFill>
                <a:schemeClr val="tx2">
                  <a:lumMod val="10000"/>
                </a:schemeClr>
              </a:solidFill>
            </a:endParaRPr>
          </a:p>
        </p:txBody>
      </p:sp>
      <p:sp>
        <p:nvSpPr>
          <p:cNvPr id="20" name="矩形 19"/>
          <p:cNvSpPr/>
          <p:nvPr/>
        </p:nvSpPr>
        <p:spPr>
          <a:xfrm>
            <a:off x="4524103" y="2743202"/>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c</a:t>
            </a:r>
            <a:endParaRPr lang="zh-CN" altLang="en-US" dirty="0">
              <a:solidFill>
                <a:schemeClr val="tx2">
                  <a:lumMod val="10000"/>
                </a:schemeClr>
              </a:solidFill>
            </a:endParaRPr>
          </a:p>
        </p:txBody>
      </p:sp>
      <p:sp>
        <p:nvSpPr>
          <p:cNvPr id="21" name="矩形 20"/>
          <p:cNvSpPr/>
          <p:nvPr/>
        </p:nvSpPr>
        <p:spPr>
          <a:xfrm>
            <a:off x="5268686" y="2743202"/>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d</a:t>
            </a:r>
            <a:endParaRPr lang="zh-CN" altLang="en-US" dirty="0">
              <a:solidFill>
                <a:schemeClr val="tx2">
                  <a:lumMod val="10000"/>
                </a:schemeClr>
              </a:solidFill>
            </a:endParaRPr>
          </a:p>
        </p:txBody>
      </p:sp>
      <p:sp>
        <p:nvSpPr>
          <p:cNvPr id="22" name="矩形 21"/>
          <p:cNvSpPr/>
          <p:nvPr/>
        </p:nvSpPr>
        <p:spPr>
          <a:xfrm>
            <a:off x="6013269" y="2743202"/>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e</a:t>
            </a:r>
            <a:endParaRPr lang="zh-CN" altLang="en-US" dirty="0">
              <a:solidFill>
                <a:schemeClr val="tx2">
                  <a:lumMod val="10000"/>
                </a:schemeClr>
              </a:solidFill>
            </a:endParaRPr>
          </a:p>
        </p:txBody>
      </p:sp>
      <p:sp>
        <p:nvSpPr>
          <p:cNvPr id="23" name="矩形 22"/>
          <p:cNvSpPr/>
          <p:nvPr/>
        </p:nvSpPr>
        <p:spPr>
          <a:xfrm>
            <a:off x="6757852" y="2743202"/>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f</a:t>
            </a:r>
            <a:endParaRPr lang="zh-CN" altLang="en-US" dirty="0">
              <a:solidFill>
                <a:schemeClr val="tx2">
                  <a:lumMod val="10000"/>
                </a:schemeClr>
              </a:solidFill>
            </a:endParaRPr>
          </a:p>
        </p:txBody>
      </p:sp>
      <p:sp>
        <p:nvSpPr>
          <p:cNvPr id="24" name="矩形 23"/>
          <p:cNvSpPr/>
          <p:nvPr/>
        </p:nvSpPr>
        <p:spPr>
          <a:xfrm>
            <a:off x="1545771" y="2743202"/>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8</a:t>
            </a:r>
            <a:endParaRPr lang="zh-CN" altLang="en-US" dirty="0">
              <a:solidFill>
                <a:schemeClr val="tx2">
                  <a:lumMod val="10000"/>
                </a:schemeClr>
              </a:solidFill>
            </a:endParaRPr>
          </a:p>
        </p:txBody>
      </p:sp>
      <p:sp>
        <p:nvSpPr>
          <p:cNvPr id="25" name="矩形 24"/>
          <p:cNvSpPr/>
          <p:nvPr/>
        </p:nvSpPr>
        <p:spPr>
          <a:xfrm>
            <a:off x="2290354"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11</a:t>
            </a:r>
            <a:endParaRPr lang="zh-CN" altLang="en-US" dirty="0">
              <a:solidFill>
                <a:schemeClr val="tx2">
                  <a:lumMod val="10000"/>
                </a:schemeClr>
              </a:solidFill>
            </a:endParaRPr>
          </a:p>
        </p:txBody>
      </p:sp>
      <p:sp>
        <p:nvSpPr>
          <p:cNvPr id="26" name="矩形 25"/>
          <p:cNvSpPr/>
          <p:nvPr/>
        </p:nvSpPr>
        <p:spPr>
          <a:xfrm>
            <a:off x="3034937"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12</a:t>
            </a:r>
            <a:endParaRPr lang="zh-CN" altLang="en-US" dirty="0">
              <a:solidFill>
                <a:schemeClr val="tx2">
                  <a:lumMod val="10000"/>
                </a:schemeClr>
              </a:solidFill>
            </a:endParaRPr>
          </a:p>
        </p:txBody>
      </p:sp>
      <p:sp>
        <p:nvSpPr>
          <p:cNvPr id="27" name="矩形 26"/>
          <p:cNvSpPr/>
          <p:nvPr/>
        </p:nvSpPr>
        <p:spPr>
          <a:xfrm>
            <a:off x="3779520"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13</a:t>
            </a:r>
            <a:endParaRPr lang="zh-CN" altLang="en-US" dirty="0">
              <a:solidFill>
                <a:schemeClr val="tx2">
                  <a:lumMod val="10000"/>
                </a:schemeClr>
              </a:solidFill>
            </a:endParaRPr>
          </a:p>
        </p:txBody>
      </p:sp>
      <p:sp>
        <p:nvSpPr>
          <p:cNvPr id="28" name="矩形 27"/>
          <p:cNvSpPr/>
          <p:nvPr/>
        </p:nvSpPr>
        <p:spPr>
          <a:xfrm>
            <a:off x="4524103"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14</a:t>
            </a:r>
            <a:endParaRPr lang="zh-CN" altLang="en-US" dirty="0">
              <a:solidFill>
                <a:schemeClr val="tx2">
                  <a:lumMod val="10000"/>
                </a:schemeClr>
              </a:solidFill>
            </a:endParaRPr>
          </a:p>
        </p:txBody>
      </p:sp>
      <p:sp>
        <p:nvSpPr>
          <p:cNvPr id="29" name="矩形 28"/>
          <p:cNvSpPr/>
          <p:nvPr/>
        </p:nvSpPr>
        <p:spPr>
          <a:xfrm>
            <a:off x="5268686"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15</a:t>
            </a:r>
            <a:endParaRPr lang="zh-CN" altLang="en-US" dirty="0">
              <a:solidFill>
                <a:schemeClr val="tx2">
                  <a:lumMod val="10000"/>
                </a:schemeClr>
              </a:solidFill>
            </a:endParaRPr>
          </a:p>
        </p:txBody>
      </p:sp>
      <p:sp>
        <p:nvSpPr>
          <p:cNvPr id="30" name="矩形 29"/>
          <p:cNvSpPr/>
          <p:nvPr/>
        </p:nvSpPr>
        <p:spPr>
          <a:xfrm>
            <a:off x="6013269"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16</a:t>
            </a:r>
            <a:endParaRPr lang="zh-CN" altLang="en-US" dirty="0">
              <a:solidFill>
                <a:schemeClr val="tx2">
                  <a:lumMod val="10000"/>
                </a:schemeClr>
              </a:solidFill>
            </a:endParaRPr>
          </a:p>
        </p:txBody>
      </p:sp>
      <p:sp>
        <p:nvSpPr>
          <p:cNvPr id="31" name="矩形 30"/>
          <p:cNvSpPr/>
          <p:nvPr/>
        </p:nvSpPr>
        <p:spPr>
          <a:xfrm>
            <a:off x="6757852"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17</a:t>
            </a:r>
            <a:endParaRPr lang="zh-CN" altLang="en-US" dirty="0">
              <a:solidFill>
                <a:schemeClr val="tx2">
                  <a:lumMod val="10000"/>
                </a:schemeClr>
              </a:solidFill>
            </a:endParaRPr>
          </a:p>
        </p:txBody>
      </p:sp>
      <p:sp>
        <p:nvSpPr>
          <p:cNvPr id="32" name="矩形 31"/>
          <p:cNvSpPr/>
          <p:nvPr/>
        </p:nvSpPr>
        <p:spPr>
          <a:xfrm>
            <a:off x="1545771" y="3162666"/>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10</a:t>
            </a:r>
            <a:endParaRPr lang="zh-CN" altLang="en-US" dirty="0">
              <a:solidFill>
                <a:schemeClr val="tx2">
                  <a:lumMod val="10000"/>
                </a:schemeClr>
              </a:solidFill>
            </a:endParaRPr>
          </a:p>
        </p:txBody>
      </p:sp>
      <p:sp>
        <p:nvSpPr>
          <p:cNvPr id="33" name="矩形 32"/>
          <p:cNvSpPr/>
          <p:nvPr/>
        </p:nvSpPr>
        <p:spPr>
          <a:xfrm>
            <a:off x="2290354"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19</a:t>
            </a:r>
            <a:endParaRPr lang="zh-CN" altLang="en-US" dirty="0">
              <a:solidFill>
                <a:schemeClr val="tx2">
                  <a:lumMod val="10000"/>
                </a:schemeClr>
              </a:solidFill>
            </a:endParaRPr>
          </a:p>
        </p:txBody>
      </p:sp>
      <p:sp>
        <p:nvSpPr>
          <p:cNvPr id="34" name="矩形 33"/>
          <p:cNvSpPr/>
          <p:nvPr/>
        </p:nvSpPr>
        <p:spPr>
          <a:xfrm>
            <a:off x="3034937"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1a</a:t>
            </a:r>
            <a:endParaRPr lang="zh-CN" altLang="en-US" dirty="0">
              <a:solidFill>
                <a:schemeClr val="tx2">
                  <a:lumMod val="10000"/>
                </a:schemeClr>
              </a:solidFill>
            </a:endParaRPr>
          </a:p>
        </p:txBody>
      </p:sp>
      <p:sp>
        <p:nvSpPr>
          <p:cNvPr id="35" name="矩形 34"/>
          <p:cNvSpPr/>
          <p:nvPr/>
        </p:nvSpPr>
        <p:spPr>
          <a:xfrm>
            <a:off x="3779520"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1b</a:t>
            </a:r>
            <a:endParaRPr lang="zh-CN" altLang="en-US" dirty="0">
              <a:solidFill>
                <a:schemeClr val="tx2">
                  <a:lumMod val="10000"/>
                </a:schemeClr>
              </a:solidFill>
            </a:endParaRPr>
          </a:p>
        </p:txBody>
      </p:sp>
      <p:sp>
        <p:nvSpPr>
          <p:cNvPr id="36" name="矩形 35"/>
          <p:cNvSpPr/>
          <p:nvPr/>
        </p:nvSpPr>
        <p:spPr>
          <a:xfrm>
            <a:off x="4524103"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1c</a:t>
            </a:r>
            <a:endParaRPr lang="zh-CN" altLang="en-US" dirty="0">
              <a:solidFill>
                <a:schemeClr val="tx2">
                  <a:lumMod val="10000"/>
                </a:schemeClr>
              </a:solidFill>
            </a:endParaRPr>
          </a:p>
        </p:txBody>
      </p:sp>
      <p:sp>
        <p:nvSpPr>
          <p:cNvPr id="37" name="矩形 36"/>
          <p:cNvSpPr/>
          <p:nvPr/>
        </p:nvSpPr>
        <p:spPr>
          <a:xfrm>
            <a:off x="5268686"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1d</a:t>
            </a:r>
            <a:endParaRPr lang="zh-CN" altLang="en-US" dirty="0">
              <a:solidFill>
                <a:schemeClr val="tx2">
                  <a:lumMod val="10000"/>
                </a:schemeClr>
              </a:solidFill>
            </a:endParaRPr>
          </a:p>
        </p:txBody>
      </p:sp>
      <p:sp>
        <p:nvSpPr>
          <p:cNvPr id="38" name="矩形 37"/>
          <p:cNvSpPr/>
          <p:nvPr/>
        </p:nvSpPr>
        <p:spPr>
          <a:xfrm>
            <a:off x="6013269"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1e</a:t>
            </a:r>
            <a:endParaRPr lang="zh-CN" altLang="en-US" dirty="0">
              <a:solidFill>
                <a:schemeClr val="tx2">
                  <a:lumMod val="10000"/>
                </a:schemeClr>
              </a:solidFill>
            </a:endParaRPr>
          </a:p>
        </p:txBody>
      </p:sp>
      <p:sp>
        <p:nvSpPr>
          <p:cNvPr id="39" name="矩形 38"/>
          <p:cNvSpPr/>
          <p:nvPr/>
        </p:nvSpPr>
        <p:spPr>
          <a:xfrm>
            <a:off x="6757852"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1f</a:t>
            </a:r>
            <a:endParaRPr lang="zh-CN" altLang="en-US" dirty="0">
              <a:solidFill>
                <a:schemeClr val="tx2">
                  <a:lumMod val="10000"/>
                </a:schemeClr>
              </a:solidFill>
            </a:endParaRPr>
          </a:p>
        </p:txBody>
      </p:sp>
      <p:sp>
        <p:nvSpPr>
          <p:cNvPr id="40" name="矩形 39"/>
          <p:cNvSpPr/>
          <p:nvPr/>
        </p:nvSpPr>
        <p:spPr>
          <a:xfrm>
            <a:off x="1545771" y="3580678"/>
            <a:ext cx="679269" cy="365760"/>
          </a:xfrm>
          <a:prstGeom prst="rect">
            <a:avLst/>
          </a:prstGeom>
          <a:solidFill>
            <a:srgbClr val="077CFD"/>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18</a:t>
            </a:r>
            <a:endParaRPr lang="zh-CN" altLang="en-US" dirty="0">
              <a:solidFill>
                <a:schemeClr val="tx2">
                  <a:lumMod val="10000"/>
                </a:schemeClr>
              </a:solidFill>
            </a:endParaRPr>
          </a:p>
        </p:txBody>
      </p:sp>
      <p:sp>
        <p:nvSpPr>
          <p:cNvPr id="45" name="矩形 44"/>
          <p:cNvSpPr/>
          <p:nvPr/>
        </p:nvSpPr>
        <p:spPr>
          <a:xfrm>
            <a:off x="2290354" y="40088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21</a:t>
            </a:r>
            <a:endParaRPr lang="zh-CN" altLang="en-US" dirty="0">
              <a:solidFill>
                <a:schemeClr val="tx2">
                  <a:lumMod val="10000"/>
                </a:schemeClr>
              </a:solidFill>
            </a:endParaRPr>
          </a:p>
        </p:txBody>
      </p:sp>
      <p:sp>
        <p:nvSpPr>
          <p:cNvPr id="46" name="矩形 45"/>
          <p:cNvSpPr/>
          <p:nvPr/>
        </p:nvSpPr>
        <p:spPr>
          <a:xfrm>
            <a:off x="3034937" y="40088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22</a:t>
            </a:r>
            <a:endParaRPr lang="zh-CN" altLang="en-US" dirty="0">
              <a:solidFill>
                <a:schemeClr val="tx2">
                  <a:lumMod val="10000"/>
                </a:schemeClr>
              </a:solidFill>
            </a:endParaRPr>
          </a:p>
        </p:txBody>
      </p:sp>
      <p:sp>
        <p:nvSpPr>
          <p:cNvPr id="47" name="矩形 46"/>
          <p:cNvSpPr/>
          <p:nvPr/>
        </p:nvSpPr>
        <p:spPr>
          <a:xfrm>
            <a:off x="3779520" y="40088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23</a:t>
            </a:r>
            <a:endParaRPr lang="zh-CN" altLang="en-US" dirty="0">
              <a:solidFill>
                <a:schemeClr val="tx2">
                  <a:lumMod val="10000"/>
                </a:schemeClr>
              </a:solidFill>
            </a:endParaRPr>
          </a:p>
        </p:txBody>
      </p:sp>
      <p:sp>
        <p:nvSpPr>
          <p:cNvPr id="48" name="矩形 47"/>
          <p:cNvSpPr/>
          <p:nvPr/>
        </p:nvSpPr>
        <p:spPr>
          <a:xfrm>
            <a:off x="4524103" y="4008855"/>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24</a:t>
            </a:r>
            <a:endParaRPr lang="zh-CN" altLang="en-US" dirty="0">
              <a:solidFill>
                <a:schemeClr val="tx2">
                  <a:lumMod val="10000"/>
                </a:schemeClr>
              </a:solidFill>
            </a:endParaRPr>
          </a:p>
        </p:txBody>
      </p:sp>
      <p:sp>
        <p:nvSpPr>
          <p:cNvPr id="49" name="矩形 48"/>
          <p:cNvSpPr/>
          <p:nvPr/>
        </p:nvSpPr>
        <p:spPr>
          <a:xfrm>
            <a:off x="5268686" y="4008855"/>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25</a:t>
            </a:r>
            <a:endParaRPr lang="zh-CN" altLang="en-US" dirty="0">
              <a:solidFill>
                <a:schemeClr val="tx2">
                  <a:lumMod val="10000"/>
                </a:schemeClr>
              </a:solidFill>
            </a:endParaRPr>
          </a:p>
        </p:txBody>
      </p:sp>
      <p:sp>
        <p:nvSpPr>
          <p:cNvPr id="56" name="矩形 55"/>
          <p:cNvSpPr/>
          <p:nvPr/>
        </p:nvSpPr>
        <p:spPr>
          <a:xfrm>
            <a:off x="6013269" y="4008855"/>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26</a:t>
            </a:r>
            <a:endParaRPr lang="zh-CN" altLang="en-US" dirty="0">
              <a:solidFill>
                <a:schemeClr val="tx2">
                  <a:lumMod val="10000"/>
                </a:schemeClr>
              </a:solidFill>
            </a:endParaRPr>
          </a:p>
        </p:txBody>
      </p:sp>
      <p:sp>
        <p:nvSpPr>
          <p:cNvPr id="57" name="矩形 56"/>
          <p:cNvSpPr/>
          <p:nvPr/>
        </p:nvSpPr>
        <p:spPr>
          <a:xfrm>
            <a:off x="6757852" y="4008855"/>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27</a:t>
            </a:r>
            <a:endParaRPr lang="zh-CN" altLang="en-US" dirty="0">
              <a:solidFill>
                <a:schemeClr val="tx2">
                  <a:lumMod val="10000"/>
                </a:schemeClr>
              </a:solidFill>
            </a:endParaRPr>
          </a:p>
        </p:txBody>
      </p:sp>
      <p:sp>
        <p:nvSpPr>
          <p:cNvPr id="58" name="矩形 57"/>
          <p:cNvSpPr/>
          <p:nvPr/>
        </p:nvSpPr>
        <p:spPr>
          <a:xfrm>
            <a:off x="1545771" y="4008855"/>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20</a:t>
            </a:r>
            <a:endParaRPr lang="zh-CN" altLang="en-US" dirty="0">
              <a:solidFill>
                <a:schemeClr val="tx2">
                  <a:lumMod val="10000"/>
                </a:schemeClr>
              </a:solidFill>
            </a:endParaRPr>
          </a:p>
        </p:txBody>
      </p:sp>
      <p:sp>
        <p:nvSpPr>
          <p:cNvPr id="59" name="矩形 58"/>
          <p:cNvSpPr/>
          <p:nvPr/>
        </p:nvSpPr>
        <p:spPr>
          <a:xfrm>
            <a:off x="2290354"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29</a:t>
            </a:r>
            <a:endParaRPr lang="zh-CN" altLang="en-US" dirty="0">
              <a:solidFill>
                <a:schemeClr val="tx2">
                  <a:lumMod val="10000"/>
                </a:schemeClr>
              </a:solidFill>
            </a:endParaRPr>
          </a:p>
        </p:txBody>
      </p:sp>
      <p:sp>
        <p:nvSpPr>
          <p:cNvPr id="60" name="矩形 59"/>
          <p:cNvSpPr/>
          <p:nvPr/>
        </p:nvSpPr>
        <p:spPr>
          <a:xfrm>
            <a:off x="3034937"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2a</a:t>
            </a:r>
            <a:endParaRPr lang="zh-CN" altLang="en-US" dirty="0">
              <a:solidFill>
                <a:schemeClr val="tx2">
                  <a:lumMod val="10000"/>
                </a:schemeClr>
              </a:solidFill>
            </a:endParaRPr>
          </a:p>
        </p:txBody>
      </p:sp>
      <p:sp>
        <p:nvSpPr>
          <p:cNvPr id="61" name="矩形 60"/>
          <p:cNvSpPr/>
          <p:nvPr/>
        </p:nvSpPr>
        <p:spPr>
          <a:xfrm>
            <a:off x="3779520"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2b</a:t>
            </a:r>
            <a:endParaRPr lang="zh-CN" altLang="en-US" dirty="0">
              <a:solidFill>
                <a:schemeClr val="tx2">
                  <a:lumMod val="10000"/>
                </a:schemeClr>
              </a:solidFill>
            </a:endParaRPr>
          </a:p>
        </p:txBody>
      </p:sp>
      <p:sp>
        <p:nvSpPr>
          <p:cNvPr id="62" name="矩形 61"/>
          <p:cNvSpPr/>
          <p:nvPr/>
        </p:nvSpPr>
        <p:spPr>
          <a:xfrm>
            <a:off x="4524103"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2c</a:t>
            </a:r>
            <a:endParaRPr lang="zh-CN" altLang="en-US" dirty="0">
              <a:solidFill>
                <a:schemeClr val="tx2">
                  <a:lumMod val="10000"/>
                </a:schemeClr>
              </a:solidFill>
            </a:endParaRPr>
          </a:p>
        </p:txBody>
      </p:sp>
      <p:sp>
        <p:nvSpPr>
          <p:cNvPr id="63" name="矩形 62"/>
          <p:cNvSpPr/>
          <p:nvPr/>
        </p:nvSpPr>
        <p:spPr>
          <a:xfrm>
            <a:off x="5268686"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2d</a:t>
            </a:r>
            <a:endParaRPr lang="zh-CN" altLang="en-US" dirty="0">
              <a:solidFill>
                <a:schemeClr val="tx2">
                  <a:lumMod val="10000"/>
                </a:schemeClr>
              </a:solidFill>
            </a:endParaRPr>
          </a:p>
        </p:txBody>
      </p:sp>
      <p:sp>
        <p:nvSpPr>
          <p:cNvPr id="64" name="矩形 63"/>
          <p:cNvSpPr/>
          <p:nvPr/>
        </p:nvSpPr>
        <p:spPr>
          <a:xfrm>
            <a:off x="6013269"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2e</a:t>
            </a:r>
            <a:endParaRPr lang="zh-CN" altLang="en-US" dirty="0">
              <a:solidFill>
                <a:schemeClr val="tx2">
                  <a:lumMod val="10000"/>
                </a:schemeClr>
              </a:solidFill>
            </a:endParaRPr>
          </a:p>
        </p:txBody>
      </p:sp>
      <p:sp>
        <p:nvSpPr>
          <p:cNvPr id="65" name="矩形 64"/>
          <p:cNvSpPr/>
          <p:nvPr/>
        </p:nvSpPr>
        <p:spPr>
          <a:xfrm>
            <a:off x="6757852"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2f</a:t>
            </a:r>
            <a:endParaRPr lang="zh-CN" altLang="en-US" dirty="0">
              <a:solidFill>
                <a:schemeClr val="tx2">
                  <a:lumMod val="10000"/>
                </a:schemeClr>
              </a:solidFill>
            </a:endParaRPr>
          </a:p>
        </p:txBody>
      </p:sp>
      <p:sp>
        <p:nvSpPr>
          <p:cNvPr id="66" name="矩形 65"/>
          <p:cNvSpPr/>
          <p:nvPr/>
        </p:nvSpPr>
        <p:spPr>
          <a:xfrm>
            <a:off x="1545771" y="4426867"/>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tx2">
                    <a:lumMod val="10000"/>
                  </a:schemeClr>
                </a:solidFill>
              </a:rPr>
              <a:t>28</a:t>
            </a:r>
            <a:endParaRPr lang="zh-CN" altLang="en-US" dirty="0">
              <a:solidFill>
                <a:schemeClr val="tx2">
                  <a:lumMod val="10000"/>
                </a:schemeClr>
              </a:solidFill>
            </a:endParaRPr>
          </a:p>
        </p:txBody>
      </p:sp>
      <p:sp>
        <p:nvSpPr>
          <p:cNvPr id="67" name="矩形 66"/>
          <p:cNvSpPr/>
          <p:nvPr/>
        </p:nvSpPr>
        <p:spPr>
          <a:xfrm>
            <a:off x="2290354" y="4846331"/>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1</a:t>
            </a:r>
            <a:endParaRPr lang="zh-CN" altLang="en-US" dirty="0">
              <a:solidFill>
                <a:schemeClr val="tx2">
                  <a:lumMod val="10000"/>
                </a:schemeClr>
              </a:solidFill>
            </a:endParaRPr>
          </a:p>
        </p:txBody>
      </p:sp>
      <p:sp>
        <p:nvSpPr>
          <p:cNvPr id="68" name="矩形 67"/>
          <p:cNvSpPr/>
          <p:nvPr/>
        </p:nvSpPr>
        <p:spPr>
          <a:xfrm>
            <a:off x="3034937" y="4846331"/>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2</a:t>
            </a:r>
            <a:endParaRPr lang="zh-CN" altLang="en-US" dirty="0">
              <a:solidFill>
                <a:schemeClr val="tx2">
                  <a:lumMod val="10000"/>
                </a:schemeClr>
              </a:solidFill>
            </a:endParaRPr>
          </a:p>
        </p:txBody>
      </p:sp>
      <p:sp>
        <p:nvSpPr>
          <p:cNvPr id="69" name="矩形 68"/>
          <p:cNvSpPr/>
          <p:nvPr/>
        </p:nvSpPr>
        <p:spPr>
          <a:xfrm>
            <a:off x="3779520" y="4846331"/>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3</a:t>
            </a:r>
            <a:endParaRPr lang="zh-CN" altLang="en-US" dirty="0">
              <a:solidFill>
                <a:schemeClr val="tx2">
                  <a:lumMod val="10000"/>
                </a:schemeClr>
              </a:solidFill>
            </a:endParaRPr>
          </a:p>
        </p:txBody>
      </p:sp>
      <p:sp>
        <p:nvSpPr>
          <p:cNvPr id="70" name="矩形 69"/>
          <p:cNvSpPr/>
          <p:nvPr/>
        </p:nvSpPr>
        <p:spPr>
          <a:xfrm>
            <a:off x="4524103" y="4846331"/>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4</a:t>
            </a:r>
            <a:endParaRPr lang="zh-CN" altLang="en-US" dirty="0">
              <a:solidFill>
                <a:schemeClr val="tx2">
                  <a:lumMod val="10000"/>
                </a:schemeClr>
              </a:solidFill>
            </a:endParaRPr>
          </a:p>
        </p:txBody>
      </p:sp>
      <p:sp>
        <p:nvSpPr>
          <p:cNvPr id="71" name="矩形 70"/>
          <p:cNvSpPr/>
          <p:nvPr/>
        </p:nvSpPr>
        <p:spPr>
          <a:xfrm>
            <a:off x="5268686" y="4846331"/>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5</a:t>
            </a:r>
            <a:endParaRPr lang="zh-CN" altLang="en-US" dirty="0">
              <a:solidFill>
                <a:schemeClr val="tx2">
                  <a:lumMod val="10000"/>
                </a:schemeClr>
              </a:solidFill>
            </a:endParaRPr>
          </a:p>
        </p:txBody>
      </p:sp>
      <p:sp>
        <p:nvSpPr>
          <p:cNvPr id="72" name="矩形 71"/>
          <p:cNvSpPr/>
          <p:nvPr/>
        </p:nvSpPr>
        <p:spPr>
          <a:xfrm>
            <a:off x="6013269" y="4846331"/>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6</a:t>
            </a:r>
            <a:endParaRPr lang="zh-CN" altLang="en-US" dirty="0">
              <a:solidFill>
                <a:schemeClr val="tx2">
                  <a:lumMod val="10000"/>
                </a:schemeClr>
              </a:solidFill>
            </a:endParaRPr>
          </a:p>
        </p:txBody>
      </p:sp>
      <p:sp>
        <p:nvSpPr>
          <p:cNvPr id="73" name="矩形 72"/>
          <p:cNvSpPr/>
          <p:nvPr/>
        </p:nvSpPr>
        <p:spPr>
          <a:xfrm>
            <a:off x="6757852" y="4846331"/>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7</a:t>
            </a:r>
            <a:endParaRPr lang="zh-CN" altLang="en-US" dirty="0">
              <a:solidFill>
                <a:schemeClr val="tx2">
                  <a:lumMod val="10000"/>
                </a:schemeClr>
              </a:solidFill>
            </a:endParaRPr>
          </a:p>
        </p:txBody>
      </p:sp>
      <p:sp>
        <p:nvSpPr>
          <p:cNvPr id="74" name="矩形 73"/>
          <p:cNvSpPr/>
          <p:nvPr/>
        </p:nvSpPr>
        <p:spPr>
          <a:xfrm>
            <a:off x="1545771" y="4846331"/>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0</a:t>
            </a:r>
            <a:endParaRPr lang="zh-CN" altLang="en-US" dirty="0">
              <a:solidFill>
                <a:schemeClr val="tx2">
                  <a:lumMod val="10000"/>
                </a:schemeClr>
              </a:solidFill>
            </a:endParaRPr>
          </a:p>
        </p:txBody>
      </p:sp>
      <p:sp>
        <p:nvSpPr>
          <p:cNvPr id="75" name="矩形 74"/>
          <p:cNvSpPr/>
          <p:nvPr/>
        </p:nvSpPr>
        <p:spPr>
          <a:xfrm>
            <a:off x="2290354" y="5264343"/>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9</a:t>
            </a:r>
            <a:endParaRPr lang="zh-CN" altLang="en-US" dirty="0">
              <a:solidFill>
                <a:schemeClr val="tx2">
                  <a:lumMod val="10000"/>
                </a:schemeClr>
              </a:solidFill>
            </a:endParaRPr>
          </a:p>
        </p:txBody>
      </p:sp>
      <p:sp>
        <p:nvSpPr>
          <p:cNvPr id="76" name="矩形 75"/>
          <p:cNvSpPr/>
          <p:nvPr/>
        </p:nvSpPr>
        <p:spPr>
          <a:xfrm>
            <a:off x="3034937" y="5264343"/>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a</a:t>
            </a:r>
            <a:endParaRPr lang="zh-CN" altLang="en-US" dirty="0">
              <a:solidFill>
                <a:schemeClr val="tx2">
                  <a:lumMod val="10000"/>
                </a:schemeClr>
              </a:solidFill>
            </a:endParaRPr>
          </a:p>
        </p:txBody>
      </p:sp>
      <p:sp>
        <p:nvSpPr>
          <p:cNvPr id="77" name="矩形 76"/>
          <p:cNvSpPr/>
          <p:nvPr/>
        </p:nvSpPr>
        <p:spPr>
          <a:xfrm>
            <a:off x="3779520" y="5264343"/>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b</a:t>
            </a:r>
            <a:endParaRPr lang="zh-CN" altLang="en-US" dirty="0">
              <a:solidFill>
                <a:schemeClr val="tx2">
                  <a:lumMod val="10000"/>
                </a:schemeClr>
              </a:solidFill>
            </a:endParaRPr>
          </a:p>
        </p:txBody>
      </p:sp>
      <p:sp>
        <p:nvSpPr>
          <p:cNvPr id="78" name="矩形 77"/>
          <p:cNvSpPr/>
          <p:nvPr/>
        </p:nvSpPr>
        <p:spPr>
          <a:xfrm>
            <a:off x="4524103" y="52643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c</a:t>
            </a:r>
            <a:endParaRPr lang="zh-CN" altLang="en-US" dirty="0">
              <a:solidFill>
                <a:schemeClr val="tx2">
                  <a:lumMod val="10000"/>
                </a:schemeClr>
              </a:solidFill>
            </a:endParaRPr>
          </a:p>
        </p:txBody>
      </p:sp>
      <p:sp>
        <p:nvSpPr>
          <p:cNvPr id="79" name="矩形 78"/>
          <p:cNvSpPr/>
          <p:nvPr/>
        </p:nvSpPr>
        <p:spPr>
          <a:xfrm>
            <a:off x="5268686" y="52643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d</a:t>
            </a:r>
            <a:endParaRPr lang="zh-CN" altLang="en-US" dirty="0">
              <a:solidFill>
                <a:schemeClr val="tx2">
                  <a:lumMod val="10000"/>
                </a:schemeClr>
              </a:solidFill>
            </a:endParaRPr>
          </a:p>
        </p:txBody>
      </p:sp>
      <p:sp>
        <p:nvSpPr>
          <p:cNvPr id="80" name="矩形 79"/>
          <p:cNvSpPr/>
          <p:nvPr/>
        </p:nvSpPr>
        <p:spPr>
          <a:xfrm>
            <a:off x="6013269" y="52643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e</a:t>
            </a:r>
            <a:endParaRPr lang="zh-CN" altLang="en-US" dirty="0">
              <a:solidFill>
                <a:schemeClr val="tx2">
                  <a:lumMod val="10000"/>
                </a:schemeClr>
              </a:solidFill>
            </a:endParaRPr>
          </a:p>
        </p:txBody>
      </p:sp>
      <p:sp>
        <p:nvSpPr>
          <p:cNvPr id="81" name="矩形 80"/>
          <p:cNvSpPr/>
          <p:nvPr/>
        </p:nvSpPr>
        <p:spPr>
          <a:xfrm>
            <a:off x="6757852" y="5264343"/>
            <a:ext cx="679269" cy="365760"/>
          </a:xfrm>
          <a:prstGeom prst="rect">
            <a:avLst/>
          </a:prstGeom>
          <a:solidFill>
            <a:schemeClr val="accent3">
              <a:lumMod val="20000"/>
              <a:lumOff val="8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f</a:t>
            </a:r>
            <a:endParaRPr lang="zh-CN" altLang="en-US" dirty="0">
              <a:solidFill>
                <a:schemeClr val="tx2">
                  <a:lumMod val="10000"/>
                </a:schemeClr>
              </a:solidFill>
            </a:endParaRPr>
          </a:p>
        </p:txBody>
      </p:sp>
      <p:sp>
        <p:nvSpPr>
          <p:cNvPr id="82" name="矩形 81"/>
          <p:cNvSpPr/>
          <p:nvPr/>
        </p:nvSpPr>
        <p:spPr>
          <a:xfrm>
            <a:off x="1545771" y="5264343"/>
            <a:ext cx="679269" cy="365760"/>
          </a:xfrm>
          <a:prstGeom prst="rect">
            <a:avLst/>
          </a:prstGeom>
          <a:solidFill>
            <a:srgbClr val="FFC000"/>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solidFill>
                  <a:schemeClr val="tx2">
                    <a:lumMod val="10000"/>
                  </a:schemeClr>
                </a:solidFill>
              </a:rPr>
              <a:t>3</a:t>
            </a:r>
            <a:r>
              <a:rPr lang="en-US" altLang="zh-CN" dirty="0" smtClean="0">
                <a:solidFill>
                  <a:schemeClr val="tx2">
                    <a:lumMod val="10000"/>
                  </a:schemeClr>
                </a:solidFill>
              </a:rPr>
              <a:t>8</a:t>
            </a:r>
            <a:endParaRPr lang="zh-CN" altLang="en-US" dirty="0">
              <a:solidFill>
                <a:schemeClr val="tx2">
                  <a:lumMod val="10000"/>
                </a:schemeClr>
              </a:solidFill>
            </a:endParaRPr>
          </a:p>
        </p:txBody>
      </p:sp>
    </p:spTree>
    <p:extLst>
      <p:ext uri="{BB962C8B-B14F-4D97-AF65-F5344CB8AC3E}">
        <p14:creationId xmlns:p14="http://schemas.microsoft.com/office/powerpoint/2010/main" val="62684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22" y="2070910"/>
            <a:ext cx="4395452" cy="257573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610" y="2070910"/>
            <a:ext cx="3890839" cy="2575735"/>
          </a:xfrm>
          <a:prstGeom prst="rect">
            <a:avLst/>
          </a:prstGeom>
        </p:spPr>
      </p:pic>
    </p:spTree>
    <p:extLst>
      <p:ext uri="{BB962C8B-B14F-4D97-AF65-F5344CB8AC3E}">
        <p14:creationId xmlns:p14="http://schemas.microsoft.com/office/powerpoint/2010/main" val="73052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1728" y="692604"/>
            <a:ext cx="6734992"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连续映射</a:t>
            </a:r>
            <a:r>
              <a:rPr lang="en-US" altLang="zh-CN" sz="4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连续内存</a:t>
            </a:r>
            <a:endParaRPr lang="zh-CN" altLang="en-US" sz="4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569672" y="2372459"/>
            <a:ext cx="3742313" cy="2677656"/>
          </a:xfrm>
          <a:prstGeom prst="rect">
            <a:avLst/>
          </a:prstGeom>
          <a:noFill/>
        </p:spPr>
        <p:txBody>
          <a:bodyPr wrap="square" rtlCol="0">
            <a:spAutoFit/>
          </a:bodyPr>
          <a:lstStyle/>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400" b="1" dirty="0" smtClean="0">
                <a:solidFill>
                  <a:srgbClr val="7030A0"/>
                </a:solidFill>
                <a:latin typeface="方正喵呜体" panose="02010600010101010101" pitchFamily="2" charset="-122"/>
                <a:ea typeface="方正喵呜体" panose="02010600010101010101" pitchFamily="2" charset="-122"/>
              </a:rPr>
              <a:t>Student</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char</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char</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b="1" dirty="0" smtClean="0">
                <a:solidFill>
                  <a:srgbClr val="077CFD"/>
                </a:solidFill>
                <a:latin typeface="方正喵呜体" panose="02010600010101010101" pitchFamily="2" charset="-122"/>
                <a:ea typeface="方正喵呜体" panose="02010600010101010101" pitchFamily="2" charset="-122"/>
              </a:rPr>
              <a:t>short</a:t>
            </a:r>
            <a:r>
              <a:rPr lang="en-US" altLang="zh-CN" sz="2400" dirty="0" smtClean="0">
                <a:solidFill>
                  <a:srgbClr val="077CFD"/>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score;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rgbClr val="7030A0"/>
                </a:solidFill>
                <a:latin typeface="方正喵呜体" panose="02010600010101010101" pitchFamily="2" charset="-122"/>
                <a:ea typeface="方正喵呜体" panose="02010600010101010101" pitchFamily="2" charset="-122"/>
              </a:rPr>
              <a:t>Student</a:t>
            </a:r>
            <a:r>
              <a:rPr lang="zh-CN" altLang="en-US" sz="2000" b="1" dirty="0" smtClean="0">
                <a:solidFill>
                  <a:srgbClr val="7030A0"/>
                </a:solidFill>
                <a:latin typeface="方正喵呜体" panose="02010600010101010101" pitchFamily="2" charset="-122"/>
                <a:ea typeface="方正喵呜体" panose="02010600010101010101" pitchFamily="2" charset="-122"/>
              </a:rPr>
              <a:t>* </a:t>
            </a:r>
            <a:r>
              <a:rPr lang="en-US" altLang="zh-CN" sz="2400" dirty="0" err="1" smtClean="0">
                <a:solidFill>
                  <a:schemeClr val="tx2">
                    <a:lumMod val="10000"/>
                  </a:schemeClr>
                </a:solidFill>
                <a:latin typeface="方正喵呜体" panose="02010600010101010101" pitchFamily="2" charset="-122"/>
                <a:ea typeface="方正喵呜体" panose="02010600010101010101" pitchFamily="2" charset="-122"/>
              </a:rPr>
              <a:t>nextAddr</a:t>
            </a:r>
            <a:r>
              <a:rPr lang="en-US" altLang="zh-CN" sz="2400" dirty="0">
                <a:solidFill>
                  <a:schemeClr val="tx2">
                    <a:lumMod val="10000"/>
                  </a:schemeClr>
                </a:solidFill>
                <a:latin typeface="方正喵呜体" panose="02010600010101010101" pitchFamily="2" charset="-122"/>
                <a:ea typeface="方正喵呜体" panose="02010600010101010101" pitchFamily="2" charset="-122"/>
              </a:rPr>
              <a:t>;</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右箭头 4"/>
          <p:cNvSpPr/>
          <p:nvPr/>
        </p:nvSpPr>
        <p:spPr>
          <a:xfrm>
            <a:off x="3668091" y="3145574"/>
            <a:ext cx="1483152" cy="368715"/>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n>
                  <a:solidFill>
                    <a:schemeClr val="tx1"/>
                  </a:solidFill>
                </a:ln>
                <a:effectLst>
                  <a:outerShdw blurRad="63500" sx="102000" sy="102000" algn="ctr" rotWithShape="0">
                    <a:schemeClr val="bg1"/>
                  </a:outerShdw>
                </a:effectLst>
              </a:rPr>
              <a:t>16 BYTEs</a:t>
            </a:r>
            <a:endParaRPr lang="zh-CN" altLang="en-US" sz="1400" dirty="0">
              <a:ln>
                <a:solidFill>
                  <a:schemeClr val="tx1"/>
                </a:solidFill>
              </a:ln>
              <a:effectLst>
                <a:outerShdw blurRad="63500" sx="102000" sy="102000" algn="ctr" rotWithShape="0">
                  <a:schemeClr val="bg1"/>
                </a:outerShdw>
              </a:effectLst>
            </a:endParaRPr>
          </a:p>
        </p:txBody>
      </p:sp>
      <p:sp>
        <p:nvSpPr>
          <p:cNvPr id="7" name="右箭头 6"/>
          <p:cNvSpPr/>
          <p:nvPr/>
        </p:nvSpPr>
        <p:spPr>
          <a:xfrm>
            <a:off x="3668091" y="3488592"/>
            <a:ext cx="1483152" cy="368715"/>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n>
                  <a:solidFill>
                    <a:schemeClr val="tx1"/>
                  </a:solidFill>
                </a:ln>
                <a:effectLst>
                  <a:outerShdw blurRad="63500" sx="102000" sy="102000" algn="ctr" rotWithShape="0">
                    <a:schemeClr val="bg1"/>
                  </a:outerShdw>
                </a:effectLst>
              </a:rPr>
              <a:t>16 BYTEs</a:t>
            </a:r>
            <a:endParaRPr lang="zh-CN" altLang="en-US" sz="1400" dirty="0">
              <a:ln>
                <a:solidFill>
                  <a:schemeClr val="tx1"/>
                </a:solidFill>
              </a:ln>
              <a:effectLst>
                <a:outerShdw blurRad="63500" sx="102000" sy="102000" algn="ctr" rotWithShape="0">
                  <a:schemeClr val="bg1"/>
                </a:outerShdw>
              </a:effectLst>
            </a:endParaRPr>
          </a:p>
        </p:txBody>
      </p:sp>
      <p:sp>
        <p:nvSpPr>
          <p:cNvPr id="8" name="右箭头 7"/>
          <p:cNvSpPr/>
          <p:nvPr/>
        </p:nvSpPr>
        <p:spPr>
          <a:xfrm>
            <a:off x="3668091" y="3846278"/>
            <a:ext cx="1483152" cy="368715"/>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n>
                  <a:solidFill>
                    <a:schemeClr val="tx1"/>
                  </a:solidFill>
                </a:ln>
                <a:effectLst>
                  <a:outerShdw blurRad="63500" sx="102000" sy="102000" algn="ctr" rotWithShape="0">
                    <a:schemeClr val="bg1"/>
                  </a:outerShdw>
                </a:effectLst>
              </a:rPr>
              <a:t>2 BYTEs</a:t>
            </a:r>
            <a:endParaRPr lang="zh-CN" altLang="en-US" sz="1400" dirty="0">
              <a:ln>
                <a:solidFill>
                  <a:schemeClr val="tx1"/>
                </a:solidFill>
              </a:ln>
              <a:effectLst>
                <a:outerShdw blurRad="63500" sx="102000" sy="102000" algn="ctr" rotWithShape="0">
                  <a:schemeClr val="bg1"/>
                </a:outerShdw>
              </a:effectLst>
            </a:endParaRPr>
          </a:p>
        </p:txBody>
      </p:sp>
      <p:sp>
        <p:nvSpPr>
          <p:cNvPr id="147" name="右箭头 146"/>
          <p:cNvSpPr/>
          <p:nvPr/>
        </p:nvSpPr>
        <p:spPr>
          <a:xfrm>
            <a:off x="3666493" y="4203996"/>
            <a:ext cx="1483152" cy="368715"/>
          </a:xfrm>
          <a:prstGeom prst="rightArrow">
            <a:avLst>
              <a:gd name="adj1" fmla="val 74390"/>
              <a:gd name="adj2" fmla="val 50000"/>
            </a:avLst>
          </a:prstGeom>
          <a:gradFill flip="none" rotWithShape="1">
            <a:gsLst>
              <a:gs pos="0">
                <a:schemeClr val="accent1">
                  <a:lumMod val="5000"/>
                  <a:lumOff val="95000"/>
                  <a:alpha val="0"/>
                </a:schemeClr>
              </a:gs>
              <a:gs pos="100000">
                <a:srgbClr val="2959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n>
                  <a:solidFill>
                    <a:schemeClr val="tx1"/>
                  </a:solidFill>
                </a:ln>
                <a:effectLst>
                  <a:outerShdw blurRad="63500" sx="102000" sy="102000" algn="ctr" rotWithShape="0">
                    <a:schemeClr val="bg1"/>
                  </a:outerShdw>
                </a:effectLst>
              </a:rPr>
              <a:t>4 BYTEs</a:t>
            </a:r>
            <a:endParaRPr lang="zh-CN" altLang="en-US" sz="1400" dirty="0">
              <a:ln>
                <a:solidFill>
                  <a:schemeClr val="tx1"/>
                </a:solidFill>
              </a:ln>
              <a:effectLst>
                <a:outerShdw blurRad="63500" sx="102000" sy="102000" algn="ctr" rotWithShape="0">
                  <a:schemeClr val="bg1"/>
                </a:outerShdw>
              </a:effectLst>
            </a:endParaRPr>
          </a:p>
        </p:txBody>
      </p:sp>
      <p:grpSp>
        <p:nvGrpSpPr>
          <p:cNvPr id="3" name="组合 2"/>
          <p:cNvGrpSpPr/>
          <p:nvPr/>
        </p:nvGrpSpPr>
        <p:grpSpPr>
          <a:xfrm>
            <a:off x="5268329" y="3233817"/>
            <a:ext cx="3602481" cy="1246980"/>
            <a:chOff x="5488248" y="2626520"/>
            <a:chExt cx="2883724" cy="998186"/>
          </a:xfrm>
        </p:grpSpPr>
        <p:sp>
          <p:nvSpPr>
            <p:cNvPr id="10" name="矩形 9"/>
            <p:cNvSpPr/>
            <p:nvPr/>
          </p:nvSpPr>
          <p:spPr>
            <a:xfrm>
              <a:off x="5852710"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a:t>
              </a:r>
              <a:endParaRPr lang="zh-CN" altLang="en-US" sz="800" dirty="0">
                <a:solidFill>
                  <a:schemeClr val="tx2">
                    <a:lumMod val="10000"/>
                  </a:schemeClr>
                </a:solidFill>
              </a:endParaRPr>
            </a:p>
          </p:txBody>
        </p:sp>
        <p:sp>
          <p:nvSpPr>
            <p:cNvPr id="11" name="矩形 10"/>
            <p:cNvSpPr/>
            <p:nvPr/>
          </p:nvSpPr>
          <p:spPr>
            <a:xfrm>
              <a:off x="6217172"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a:t>
              </a:r>
              <a:endParaRPr lang="zh-CN" altLang="en-US" sz="800" dirty="0">
                <a:solidFill>
                  <a:schemeClr val="tx2">
                    <a:lumMod val="10000"/>
                  </a:schemeClr>
                </a:solidFill>
              </a:endParaRPr>
            </a:p>
          </p:txBody>
        </p:sp>
        <p:sp>
          <p:nvSpPr>
            <p:cNvPr id="12" name="矩形 11"/>
            <p:cNvSpPr/>
            <p:nvPr/>
          </p:nvSpPr>
          <p:spPr>
            <a:xfrm>
              <a:off x="6581633"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3</a:t>
              </a:r>
              <a:endParaRPr lang="zh-CN" altLang="en-US" sz="800" dirty="0">
                <a:solidFill>
                  <a:schemeClr val="tx2">
                    <a:lumMod val="10000"/>
                  </a:schemeClr>
                </a:solidFill>
              </a:endParaRPr>
            </a:p>
          </p:txBody>
        </p:sp>
        <p:sp>
          <p:nvSpPr>
            <p:cNvPr id="13" name="矩形 12"/>
            <p:cNvSpPr/>
            <p:nvPr/>
          </p:nvSpPr>
          <p:spPr>
            <a:xfrm>
              <a:off x="6946095"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4</a:t>
              </a:r>
              <a:endParaRPr lang="zh-CN" altLang="en-US" sz="800" dirty="0">
                <a:solidFill>
                  <a:schemeClr val="tx2">
                    <a:lumMod val="10000"/>
                  </a:schemeClr>
                </a:solidFill>
              </a:endParaRPr>
            </a:p>
          </p:txBody>
        </p:sp>
        <p:sp>
          <p:nvSpPr>
            <p:cNvPr id="14" name="矩形 13"/>
            <p:cNvSpPr/>
            <p:nvPr/>
          </p:nvSpPr>
          <p:spPr>
            <a:xfrm>
              <a:off x="7310557"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5</a:t>
              </a:r>
              <a:endParaRPr lang="zh-CN" altLang="en-US" sz="800" dirty="0">
                <a:solidFill>
                  <a:schemeClr val="tx2">
                    <a:lumMod val="10000"/>
                  </a:schemeClr>
                </a:solidFill>
              </a:endParaRPr>
            </a:p>
          </p:txBody>
        </p:sp>
        <p:sp>
          <p:nvSpPr>
            <p:cNvPr id="15" name="矩形 14"/>
            <p:cNvSpPr/>
            <p:nvPr/>
          </p:nvSpPr>
          <p:spPr>
            <a:xfrm>
              <a:off x="7675019"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6</a:t>
              </a:r>
              <a:endParaRPr lang="zh-CN" altLang="en-US" sz="800" dirty="0">
                <a:solidFill>
                  <a:schemeClr val="tx2">
                    <a:lumMod val="10000"/>
                  </a:schemeClr>
                </a:solidFill>
              </a:endParaRPr>
            </a:p>
          </p:txBody>
        </p:sp>
        <p:sp>
          <p:nvSpPr>
            <p:cNvPr id="16" name="矩形 15"/>
            <p:cNvSpPr/>
            <p:nvPr/>
          </p:nvSpPr>
          <p:spPr>
            <a:xfrm>
              <a:off x="8039480"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7</a:t>
              </a:r>
              <a:endParaRPr lang="zh-CN" altLang="en-US" sz="800" dirty="0">
                <a:solidFill>
                  <a:schemeClr val="tx2">
                    <a:lumMod val="10000"/>
                  </a:schemeClr>
                </a:solidFill>
              </a:endParaRPr>
            </a:p>
          </p:txBody>
        </p:sp>
        <p:sp>
          <p:nvSpPr>
            <p:cNvPr id="17" name="矩形 16"/>
            <p:cNvSpPr/>
            <p:nvPr/>
          </p:nvSpPr>
          <p:spPr>
            <a:xfrm>
              <a:off x="5488248" y="262652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0</a:t>
              </a:r>
              <a:endParaRPr lang="zh-CN" altLang="en-US" sz="800" dirty="0">
                <a:solidFill>
                  <a:schemeClr val="tx2">
                    <a:lumMod val="10000"/>
                  </a:schemeClr>
                </a:solidFill>
              </a:endParaRPr>
            </a:p>
          </p:txBody>
        </p:sp>
        <p:sp>
          <p:nvSpPr>
            <p:cNvPr id="18" name="矩形 17"/>
            <p:cNvSpPr/>
            <p:nvPr/>
          </p:nvSpPr>
          <p:spPr>
            <a:xfrm>
              <a:off x="5852710"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9</a:t>
              </a:r>
              <a:endParaRPr lang="zh-CN" altLang="en-US" sz="800" dirty="0">
                <a:solidFill>
                  <a:schemeClr val="tx2">
                    <a:lumMod val="10000"/>
                  </a:schemeClr>
                </a:solidFill>
              </a:endParaRPr>
            </a:p>
          </p:txBody>
        </p:sp>
        <p:sp>
          <p:nvSpPr>
            <p:cNvPr id="19" name="矩形 18"/>
            <p:cNvSpPr/>
            <p:nvPr/>
          </p:nvSpPr>
          <p:spPr>
            <a:xfrm>
              <a:off x="6217172"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a</a:t>
              </a:r>
              <a:endParaRPr lang="zh-CN" altLang="en-US" sz="800" dirty="0">
                <a:solidFill>
                  <a:schemeClr val="tx2">
                    <a:lumMod val="10000"/>
                  </a:schemeClr>
                </a:solidFill>
              </a:endParaRPr>
            </a:p>
          </p:txBody>
        </p:sp>
        <p:sp>
          <p:nvSpPr>
            <p:cNvPr id="20" name="矩形 19"/>
            <p:cNvSpPr/>
            <p:nvPr/>
          </p:nvSpPr>
          <p:spPr>
            <a:xfrm>
              <a:off x="6581633"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b</a:t>
              </a:r>
              <a:endParaRPr lang="zh-CN" altLang="en-US" sz="800" dirty="0">
                <a:solidFill>
                  <a:schemeClr val="tx2">
                    <a:lumMod val="10000"/>
                  </a:schemeClr>
                </a:solidFill>
              </a:endParaRPr>
            </a:p>
          </p:txBody>
        </p:sp>
        <p:sp>
          <p:nvSpPr>
            <p:cNvPr id="21" name="矩形 20"/>
            <p:cNvSpPr/>
            <p:nvPr/>
          </p:nvSpPr>
          <p:spPr>
            <a:xfrm>
              <a:off x="6946095"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c</a:t>
              </a:r>
              <a:endParaRPr lang="zh-CN" altLang="en-US" sz="800" dirty="0">
                <a:solidFill>
                  <a:schemeClr val="tx2">
                    <a:lumMod val="10000"/>
                  </a:schemeClr>
                </a:solidFill>
              </a:endParaRPr>
            </a:p>
          </p:txBody>
        </p:sp>
        <p:sp>
          <p:nvSpPr>
            <p:cNvPr id="22" name="矩形 21"/>
            <p:cNvSpPr/>
            <p:nvPr/>
          </p:nvSpPr>
          <p:spPr>
            <a:xfrm>
              <a:off x="7310557"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d</a:t>
              </a:r>
              <a:endParaRPr lang="zh-CN" altLang="en-US" sz="800" dirty="0">
                <a:solidFill>
                  <a:schemeClr val="tx2">
                    <a:lumMod val="10000"/>
                  </a:schemeClr>
                </a:solidFill>
              </a:endParaRPr>
            </a:p>
          </p:txBody>
        </p:sp>
        <p:sp>
          <p:nvSpPr>
            <p:cNvPr id="23" name="矩形 22"/>
            <p:cNvSpPr/>
            <p:nvPr/>
          </p:nvSpPr>
          <p:spPr>
            <a:xfrm>
              <a:off x="7675019"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e</a:t>
              </a:r>
              <a:endParaRPr lang="zh-CN" altLang="en-US" sz="800" dirty="0">
                <a:solidFill>
                  <a:schemeClr val="tx2">
                    <a:lumMod val="10000"/>
                  </a:schemeClr>
                </a:solidFill>
              </a:endParaRPr>
            </a:p>
          </p:txBody>
        </p:sp>
        <p:sp>
          <p:nvSpPr>
            <p:cNvPr id="24" name="矩形 23"/>
            <p:cNvSpPr/>
            <p:nvPr/>
          </p:nvSpPr>
          <p:spPr>
            <a:xfrm>
              <a:off x="8039480"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f</a:t>
              </a:r>
              <a:endParaRPr lang="zh-CN" altLang="en-US" sz="800" dirty="0">
                <a:solidFill>
                  <a:schemeClr val="tx2">
                    <a:lumMod val="10000"/>
                  </a:schemeClr>
                </a:solidFill>
              </a:endParaRPr>
            </a:p>
          </p:txBody>
        </p:sp>
        <p:sp>
          <p:nvSpPr>
            <p:cNvPr id="25" name="矩形 24"/>
            <p:cNvSpPr/>
            <p:nvPr/>
          </p:nvSpPr>
          <p:spPr>
            <a:xfrm>
              <a:off x="5488248" y="2831130"/>
              <a:ext cx="332492" cy="179034"/>
            </a:xfrm>
            <a:prstGeom prst="rect">
              <a:avLst/>
            </a:prstGeom>
            <a:solidFill>
              <a:schemeClr val="accent2">
                <a:lumMod val="40000"/>
                <a:lumOff val="6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8</a:t>
              </a:r>
              <a:endParaRPr lang="zh-CN" altLang="en-US" sz="800" dirty="0">
                <a:solidFill>
                  <a:schemeClr val="tx2">
                    <a:lumMod val="10000"/>
                  </a:schemeClr>
                </a:solidFill>
              </a:endParaRPr>
            </a:p>
          </p:txBody>
        </p:sp>
        <p:sp>
          <p:nvSpPr>
            <p:cNvPr id="26" name="矩形 25"/>
            <p:cNvSpPr/>
            <p:nvPr/>
          </p:nvSpPr>
          <p:spPr>
            <a:xfrm>
              <a:off x="5852710"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11</a:t>
              </a:r>
              <a:endParaRPr lang="zh-CN" altLang="en-US" sz="800" dirty="0">
                <a:solidFill>
                  <a:schemeClr val="tx2">
                    <a:lumMod val="10000"/>
                  </a:schemeClr>
                </a:solidFill>
              </a:endParaRPr>
            </a:p>
          </p:txBody>
        </p:sp>
        <p:sp>
          <p:nvSpPr>
            <p:cNvPr id="27" name="矩形 26"/>
            <p:cNvSpPr/>
            <p:nvPr/>
          </p:nvSpPr>
          <p:spPr>
            <a:xfrm>
              <a:off x="6217172"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12</a:t>
              </a:r>
              <a:endParaRPr lang="zh-CN" altLang="en-US" sz="800" dirty="0">
                <a:solidFill>
                  <a:schemeClr val="tx2">
                    <a:lumMod val="10000"/>
                  </a:schemeClr>
                </a:solidFill>
              </a:endParaRPr>
            </a:p>
          </p:txBody>
        </p:sp>
        <p:sp>
          <p:nvSpPr>
            <p:cNvPr id="28" name="矩形 27"/>
            <p:cNvSpPr/>
            <p:nvPr/>
          </p:nvSpPr>
          <p:spPr>
            <a:xfrm>
              <a:off x="6581633"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13</a:t>
              </a:r>
              <a:endParaRPr lang="zh-CN" altLang="en-US" sz="800" dirty="0">
                <a:solidFill>
                  <a:schemeClr val="tx2">
                    <a:lumMod val="10000"/>
                  </a:schemeClr>
                </a:solidFill>
              </a:endParaRPr>
            </a:p>
          </p:txBody>
        </p:sp>
        <p:sp>
          <p:nvSpPr>
            <p:cNvPr id="29" name="矩形 28"/>
            <p:cNvSpPr/>
            <p:nvPr/>
          </p:nvSpPr>
          <p:spPr>
            <a:xfrm>
              <a:off x="6946095"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14</a:t>
              </a:r>
              <a:endParaRPr lang="zh-CN" altLang="en-US" sz="800" dirty="0">
                <a:solidFill>
                  <a:schemeClr val="tx2">
                    <a:lumMod val="10000"/>
                  </a:schemeClr>
                </a:solidFill>
              </a:endParaRPr>
            </a:p>
          </p:txBody>
        </p:sp>
        <p:sp>
          <p:nvSpPr>
            <p:cNvPr id="30" name="矩形 29"/>
            <p:cNvSpPr/>
            <p:nvPr/>
          </p:nvSpPr>
          <p:spPr>
            <a:xfrm>
              <a:off x="7310557"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15</a:t>
              </a:r>
              <a:endParaRPr lang="zh-CN" altLang="en-US" sz="800" dirty="0">
                <a:solidFill>
                  <a:schemeClr val="tx2">
                    <a:lumMod val="10000"/>
                  </a:schemeClr>
                </a:solidFill>
              </a:endParaRPr>
            </a:p>
          </p:txBody>
        </p:sp>
        <p:sp>
          <p:nvSpPr>
            <p:cNvPr id="31" name="矩形 30"/>
            <p:cNvSpPr/>
            <p:nvPr/>
          </p:nvSpPr>
          <p:spPr>
            <a:xfrm>
              <a:off x="7675019"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16</a:t>
              </a:r>
              <a:endParaRPr lang="zh-CN" altLang="en-US" sz="800" dirty="0">
                <a:solidFill>
                  <a:schemeClr val="tx2">
                    <a:lumMod val="10000"/>
                  </a:schemeClr>
                </a:solidFill>
              </a:endParaRPr>
            </a:p>
          </p:txBody>
        </p:sp>
        <p:sp>
          <p:nvSpPr>
            <p:cNvPr id="32" name="矩形 31"/>
            <p:cNvSpPr/>
            <p:nvPr/>
          </p:nvSpPr>
          <p:spPr>
            <a:xfrm>
              <a:off x="8039480"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17</a:t>
              </a:r>
              <a:endParaRPr lang="zh-CN" altLang="en-US" sz="800" dirty="0">
                <a:solidFill>
                  <a:schemeClr val="tx2">
                    <a:lumMod val="10000"/>
                  </a:schemeClr>
                </a:solidFill>
              </a:endParaRPr>
            </a:p>
          </p:txBody>
        </p:sp>
        <p:sp>
          <p:nvSpPr>
            <p:cNvPr id="33" name="矩形 32"/>
            <p:cNvSpPr/>
            <p:nvPr/>
          </p:nvSpPr>
          <p:spPr>
            <a:xfrm>
              <a:off x="5488248" y="3036451"/>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10</a:t>
              </a:r>
              <a:endParaRPr lang="zh-CN" altLang="en-US" sz="800" dirty="0">
                <a:solidFill>
                  <a:schemeClr val="tx2">
                    <a:lumMod val="10000"/>
                  </a:schemeClr>
                </a:solidFill>
              </a:endParaRPr>
            </a:p>
          </p:txBody>
        </p:sp>
        <p:sp>
          <p:nvSpPr>
            <p:cNvPr id="34" name="矩形 33"/>
            <p:cNvSpPr/>
            <p:nvPr/>
          </p:nvSpPr>
          <p:spPr>
            <a:xfrm>
              <a:off x="5852710"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19</a:t>
              </a:r>
              <a:endParaRPr lang="zh-CN" altLang="en-US" sz="800" dirty="0">
                <a:solidFill>
                  <a:schemeClr val="tx2">
                    <a:lumMod val="10000"/>
                  </a:schemeClr>
                </a:solidFill>
              </a:endParaRPr>
            </a:p>
          </p:txBody>
        </p:sp>
        <p:sp>
          <p:nvSpPr>
            <p:cNvPr id="35" name="矩形 34"/>
            <p:cNvSpPr/>
            <p:nvPr/>
          </p:nvSpPr>
          <p:spPr>
            <a:xfrm>
              <a:off x="6217172"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1a</a:t>
              </a:r>
              <a:endParaRPr lang="zh-CN" altLang="en-US" sz="800" dirty="0">
                <a:solidFill>
                  <a:schemeClr val="tx2">
                    <a:lumMod val="10000"/>
                  </a:schemeClr>
                </a:solidFill>
              </a:endParaRPr>
            </a:p>
          </p:txBody>
        </p:sp>
        <p:sp>
          <p:nvSpPr>
            <p:cNvPr id="36" name="矩形 35"/>
            <p:cNvSpPr/>
            <p:nvPr/>
          </p:nvSpPr>
          <p:spPr>
            <a:xfrm>
              <a:off x="6581633"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1b</a:t>
              </a:r>
              <a:endParaRPr lang="zh-CN" altLang="en-US" sz="800" dirty="0">
                <a:solidFill>
                  <a:schemeClr val="tx2">
                    <a:lumMod val="10000"/>
                  </a:schemeClr>
                </a:solidFill>
              </a:endParaRPr>
            </a:p>
          </p:txBody>
        </p:sp>
        <p:sp>
          <p:nvSpPr>
            <p:cNvPr id="37" name="矩形 36"/>
            <p:cNvSpPr/>
            <p:nvPr/>
          </p:nvSpPr>
          <p:spPr>
            <a:xfrm>
              <a:off x="6946095"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1c</a:t>
              </a:r>
              <a:endParaRPr lang="zh-CN" altLang="en-US" sz="800" dirty="0">
                <a:solidFill>
                  <a:schemeClr val="tx2">
                    <a:lumMod val="10000"/>
                  </a:schemeClr>
                </a:solidFill>
              </a:endParaRPr>
            </a:p>
          </p:txBody>
        </p:sp>
        <p:sp>
          <p:nvSpPr>
            <p:cNvPr id="38" name="矩形 37"/>
            <p:cNvSpPr/>
            <p:nvPr/>
          </p:nvSpPr>
          <p:spPr>
            <a:xfrm>
              <a:off x="7310557"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1d</a:t>
              </a:r>
              <a:endParaRPr lang="zh-CN" altLang="en-US" sz="800" dirty="0">
                <a:solidFill>
                  <a:schemeClr val="tx2">
                    <a:lumMod val="10000"/>
                  </a:schemeClr>
                </a:solidFill>
              </a:endParaRPr>
            </a:p>
          </p:txBody>
        </p:sp>
        <p:sp>
          <p:nvSpPr>
            <p:cNvPr id="39" name="矩形 38"/>
            <p:cNvSpPr/>
            <p:nvPr/>
          </p:nvSpPr>
          <p:spPr>
            <a:xfrm>
              <a:off x="7675019"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1e</a:t>
              </a:r>
              <a:endParaRPr lang="zh-CN" altLang="en-US" sz="800" dirty="0">
                <a:solidFill>
                  <a:schemeClr val="tx2">
                    <a:lumMod val="10000"/>
                  </a:schemeClr>
                </a:solidFill>
              </a:endParaRPr>
            </a:p>
          </p:txBody>
        </p:sp>
        <p:sp>
          <p:nvSpPr>
            <p:cNvPr id="40" name="矩形 39"/>
            <p:cNvSpPr/>
            <p:nvPr/>
          </p:nvSpPr>
          <p:spPr>
            <a:xfrm>
              <a:off x="8039480"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1f</a:t>
              </a:r>
              <a:endParaRPr lang="zh-CN" altLang="en-US" sz="800" dirty="0">
                <a:solidFill>
                  <a:schemeClr val="tx2">
                    <a:lumMod val="10000"/>
                  </a:schemeClr>
                </a:solidFill>
              </a:endParaRPr>
            </a:p>
          </p:txBody>
        </p:sp>
        <p:sp>
          <p:nvSpPr>
            <p:cNvPr id="41" name="矩形 40"/>
            <p:cNvSpPr/>
            <p:nvPr/>
          </p:nvSpPr>
          <p:spPr>
            <a:xfrm>
              <a:off x="5488248" y="3241062"/>
              <a:ext cx="332492" cy="179034"/>
            </a:xfrm>
            <a:prstGeom prst="rect">
              <a:avLst/>
            </a:prstGeom>
            <a:solidFill>
              <a:schemeClr val="accent4">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18</a:t>
              </a:r>
              <a:endParaRPr lang="zh-CN" altLang="en-US" sz="800" dirty="0">
                <a:solidFill>
                  <a:schemeClr val="tx2">
                    <a:lumMod val="10000"/>
                  </a:schemeClr>
                </a:solidFill>
              </a:endParaRPr>
            </a:p>
          </p:txBody>
        </p:sp>
        <p:sp>
          <p:nvSpPr>
            <p:cNvPr id="42" name="矩形 41"/>
            <p:cNvSpPr/>
            <p:nvPr/>
          </p:nvSpPr>
          <p:spPr>
            <a:xfrm>
              <a:off x="5488248" y="3445672"/>
              <a:ext cx="332492" cy="179034"/>
            </a:xfrm>
            <a:prstGeom prst="rect">
              <a:avLst/>
            </a:prstGeom>
            <a:solidFill>
              <a:schemeClr val="accent5">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20</a:t>
              </a:r>
              <a:endParaRPr lang="zh-CN" altLang="en-US" sz="800" dirty="0">
                <a:solidFill>
                  <a:schemeClr val="tx2">
                    <a:lumMod val="10000"/>
                  </a:schemeClr>
                </a:solidFill>
              </a:endParaRPr>
            </a:p>
          </p:txBody>
        </p:sp>
        <p:sp>
          <p:nvSpPr>
            <p:cNvPr id="43" name="矩形 42"/>
            <p:cNvSpPr/>
            <p:nvPr/>
          </p:nvSpPr>
          <p:spPr>
            <a:xfrm>
              <a:off x="5852710" y="3445672"/>
              <a:ext cx="332492" cy="179034"/>
            </a:xfrm>
            <a:prstGeom prst="rect">
              <a:avLst/>
            </a:prstGeom>
            <a:solidFill>
              <a:schemeClr val="accent5">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21</a:t>
              </a:r>
              <a:endParaRPr lang="zh-CN" altLang="en-US" sz="800" dirty="0">
                <a:solidFill>
                  <a:schemeClr val="tx2">
                    <a:lumMod val="10000"/>
                  </a:schemeClr>
                </a:solidFill>
              </a:endParaRPr>
            </a:p>
          </p:txBody>
        </p:sp>
        <p:sp>
          <p:nvSpPr>
            <p:cNvPr id="148" name="矩形 147"/>
            <p:cNvSpPr/>
            <p:nvPr/>
          </p:nvSpPr>
          <p:spPr>
            <a:xfrm>
              <a:off x="6217172" y="3445672"/>
              <a:ext cx="332492" cy="179034"/>
            </a:xfrm>
            <a:prstGeom prst="rect">
              <a:avLst/>
            </a:prstGeom>
            <a:solidFill>
              <a:schemeClr val="accent1">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22</a:t>
              </a:r>
              <a:endParaRPr lang="zh-CN" altLang="en-US" sz="800" dirty="0">
                <a:solidFill>
                  <a:schemeClr val="tx2">
                    <a:lumMod val="10000"/>
                  </a:schemeClr>
                </a:solidFill>
              </a:endParaRPr>
            </a:p>
          </p:txBody>
        </p:sp>
        <p:sp>
          <p:nvSpPr>
            <p:cNvPr id="149" name="矩形 148"/>
            <p:cNvSpPr/>
            <p:nvPr/>
          </p:nvSpPr>
          <p:spPr>
            <a:xfrm>
              <a:off x="6581634" y="3445672"/>
              <a:ext cx="332492" cy="179034"/>
            </a:xfrm>
            <a:prstGeom prst="rect">
              <a:avLst/>
            </a:prstGeom>
            <a:solidFill>
              <a:schemeClr val="accent1">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23</a:t>
              </a:r>
              <a:endParaRPr lang="zh-CN" altLang="en-US" sz="800" dirty="0">
                <a:solidFill>
                  <a:schemeClr val="tx2">
                    <a:lumMod val="10000"/>
                  </a:schemeClr>
                </a:solidFill>
              </a:endParaRPr>
            </a:p>
          </p:txBody>
        </p:sp>
        <p:sp>
          <p:nvSpPr>
            <p:cNvPr id="150" name="矩形 149"/>
            <p:cNvSpPr/>
            <p:nvPr/>
          </p:nvSpPr>
          <p:spPr>
            <a:xfrm>
              <a:off x="6946096" y="3445672"/>
              <a:ext cx="332492" cy="179034"/>
            </a:xfrm>
            <a:prstGeom prst="rect">
              <a:avLst/>
            </a:prstGeom>
            <a:solidFill>
              <a:schemeClr val="accent1">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24</a:t>
              </a:r>
              <a:endParaRPr lang="zh-CN" altLang="en-US" sz="800" dirty="0">
                <a:solidFill>
                  <a:schemeClr val="tx2">
                    <a:lumMod val="10000"/>
                  </a:schemeClr>
                </a:solidFill>
              </a:endParaRPr>
            </a:p>
          </p:txBody>
        </p:sp>
        <p:sp>
          <p:nvSpPr>
            <p:cNvPr id="151" name="矩形 150"/>
            <p:cNvSpPr/>
            <p:nvPr/>
          </p:nvSpPr>
          <p:spPr>
            <a:xfrm>
              <a:off x="7310557" y="3445672"/>
              <a:ext cx="332492" cy="179034"/>
            </a:xfrm>
            <a:prstGeom prst="rect">
              <a:avLst/>
            </a:prstGeom>
            <a:solidFill>
              <a:schemeClr val="accent1">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smtClean="0">
                  <a:solidFill>
                    <a:schemeClr val="tx2">
                      <a:lumMod val="10000"/>
                    </a:schemeClr>
                  </a:solidFill>
                </a:rPr>
                <a:t>25</a:t>
              </a:r>
              <a:endParaRPr lang="zh-CN" altLang="en-US" sz="800" dirty="0">
                <a:solidFill>
                  <a:schemeClr val="tx2">
                    <a:lumMod val="10000"/>
                  </a:schemeClr>
                </a:solidFill>
              </a:endParaRPr>
            </a:p>
          </p:txBody>
        </p:sp>
      </p:grpSp>
    </p:spTree>
    <p:extLst>
      <p:ext uri="{BB962C8B-B14F-4D97-AF65-F5344CB8AC3E}">
        <p14:creationId xmlns:p14="http://schemas.microsoft.com/office/powerpoint/2010/main" val="19204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300"/>
                                        <p:tgtEl>
                                          <p:spTgt spid="7"/>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300"/>
                                        <p:tgtEl>
                                          <p:spTgt spid="8"/>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wipe(left)">
                                      <p:cBhvr>
                                        <p:cTn id="19" dur="300"/>
                                        <p:tgtEl>
                                          <p:spTgt spid="14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p:tgtEl>
                                          <p:spTgt spid="3"/>
                                        </p:tgtEl>
                                        <p:attrNameLst>
                                          <p:attrName>ppt_x</p:attrName>
                                        </p:attrNameLst>
                                      </p:cBhvr>
                                      <p:tavLst>
                                        <p:tav tm="0">
                                          <p:val>
                                            <p:strVal val="#ppt_x-#ppt_w*1.125000"/>
                                          </p:val>
                                        </p:tav>
                                        <p:tav tm="100000">
                                          <p:val>
                                            <p:strVal val="#ppt_x"/>
                                          </p:val>
                                        </p:tav>
                                      </p:tavLst>
                                    </p:anim>
                                    <p:animEffect transition="in" filter="wipe(righ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5968" y="715464"/>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链表的管理结构</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259607" y="2163982"/>
            <a:ext cx="1985554"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单向风格</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259607" y="4428356"/>
            <a:ext cx="1985554"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双向风格</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2471024" y="1579207"/>
            <a:ext cx="3624977" cy="2554545"/>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#define </a:t>
            </a:r>
            <a:r>
              <a:rPr lang="en-US" altLang="zh-CN" sz="2000" b="1" dirty="0" smtClean="0">
                <a:solidFill>
                  <a:srgbClr val="C00000"/>
                </a:solidFill>
                <a:latin typeface="方正喵呜体" panose="02010600010101010101" pitchFamily="2" charset="-122"/>
                <a:ea typeface="方正喵呜体" panose="02010600010101010101" pitchFamily="2" charset="-122"/>
              </a:rPr>
              <a:t>MAX_LIST_LENGTH</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128</a:t>
            </a:r>
          </a:p>
          <a:p>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UniDirectStudentList</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struct Student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head;</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2471024" y="4419643"/>
            <a:ext cx="3183016" cy="2246769"/>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BiDirectStudentList</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struct Student* head;</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tail;</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5985160" y="1940141"/>
            <a:ext cx="2833358" cy="2031325"/>
          </a:xfrm>
          <a:prstGeom prst="rect">
            <a:avLst/>
          </a:prstGeom>
          <a:solidFill>
            <a:schemeClr val="tx1">
              <a:lumMod val="95000"/>
            </a:schemeClr>
          </a:solidFill>
          <a:ln>
            <a:solidFill>
              <a:schemeClr val="bg1"/>
            </a:solidFill>
          </a:ln>
          <a:effectLst>
            <a:outerShdw blurRad="63500" sx="102000" sy="102000" algn="ctr" rotWithShape="0">
              <a:prstClr val="black">
                <a:alpha val="40000"/>
              </a:prstClr>
            </a:outerShdw>
          </a:effectLst>
        </p:spPr>
        <p:txBody>
          <a:bodyPr wrap="square" rtlCol="0">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short</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score;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zh-CN" altLang="en-US" b="1" dirty="0" smtClean="0">
                <a:solidFill>
                  <a:srgbClr val="7030A0"/>
                </a:solidFill>
                <a:latin typeface="方正喵呜体" panose="02010600010101010101" pitchFamily="2" charset="-122"/>
                <a:ea typeface="方正喵呜体" panose="02010600010101010101" pitchFamily="2" charset="-122"/>
              </a:rPr>
              <a:t>* </a:t>
            </a:r>
            <a:r>
              <a:rPr lang="en-US" altLang="zh-CN" dirty="0" err="1" smtClean="0">
                <a:solidFill>
                  <a:schemeClr val="tx2">
                    <a:lumMod val="10000"/>
                  </a:schemeClr>
                </a:solidFill>
                <a:latin typeface="方正喵呜体" panose="02010600010101010101" pitchFamily="2" charset="-122"/>
                <a:ea typeface="方正喵呜体" panose="02010600010101010101" pitchFamily="2" charset="-122"/>
              </a:rPr>
              <a:t>nextAddr</a:t>
            </a:r>
            <a:r>
              <a:rPr lang="en-US" altLang="zh-CN" dirty="0">
                <a:solidFill>
                  <a:schemeClr val="tx2">
                    <a:lumMod val="1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9" name="文本框 8"/>
          <p:cNvSpPr txBox="1"/>
          <p:nvPr/>
        </p:nvSpPr>
        <p:spPr>
          <a:xfrm>
            <a:off x="5985160" y="4148349"/>
            <a:ext cx="2833358" cy="2308324"/>
          </a:xfrm>
          <a:prstGeom prst="rect">
            <a:avLst/>
          </a:prstGeom>
          <a:solidFill>
            <a:schemeClr val="tx1">
              <a:lumMod val="95000"/>
            </a:schemeClr>
          </a:solidFill>
          <a:ln>
            <a:solidFill>
              <a:schemeClr val="bg1"/>
            </a:solidFill>
          </a:ln>
          <a:effectLst>
            <a:outerShdw blurRad="63500" sx="102000" sy="102000" algn="ctr" rotWithShape="0">
              <a:prstClr val="black">
                <a:alpha val="40000"/>
              </a:prstClr>
            </a:outerShdw>
          </a:effectLst>
        </p:spPr>
        <p:txBody>
          <a:bodyPr wrap="square" rtlCol="0">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short</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score;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zh-CN" altLang="en-US" b="1" dirty="0" smtClean="0">
                <a:solidFill>
                  <a:srgbClr val="7030A0"/>
                </a:solidFill>
                <a:latin typeface="方正喵呜体" panose="02010600010101010101" pitchFamily="2" charset="-122"/>
                <a:ea typeface="方正喵呜体" panose="02010600010101010101" pitchFamily="2" charset="-122"/>
              </a:rPr>
              <a:t>* </a:t>
            </a:r>
            <a:r>
              <a:rPr lang="en-US" altLang="zh-CN" dirty="0" err="1" smtClean="0">
                <a:solidFill>
                  <a:schemeClr val="tx2">
                    <a:lumMod val="1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a:t>
            </a:r>
          </a:p>
          <a:p>
            <a:r>
              <a:rPr lang="en-US" altLang="zh-CN" dirty="0">
                <a:solidFill>
                  <a:schemeClr val="tx2">
                    <a:lumMod val="10000"/>
                  </a:schemeClr>
                </a:solidFill>
                <a:latin typeface="方正喵呜体" panose="02010600010101010101" pitchFamily="2" charset="-122"/>
                <a:ea typeface="方正喵呜体" panose="02010600010101010101" pitchFamily="2" charset="-122"/>
              </a:rPr>
              <a:t> </a:t>
            </a: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a:solidFill>
                  <a:srgbClr val="7030A0"/>
                </a:solidFill>
                <a:latin typeface="方正喵呜体" panose="02010600010101010101" pitchFamily="2" charset="-122"/>
                <a:ea typeface="方正喵呜体" panose="02010600010101010101" pitchFamily="2" charset="-122"/>
              </a:rPr>
              <a:t>Student</a:t>
            </a:r>
            <a:r>
              <a:rPr lang="zh-CN" altLang="en-US" b="1" dirty="0">
                <a:solidFill>
                  <a:srgbClr val="7030A0"/>
                </a:solidFill>
                <a:latin typeface="方正喵呜体" panose="02010600010101010101" pitchFamily="2" charset="-122"/>
                <a:ea typeface="方正喵呜体" panose="02010600010101010101" pitchFamily="2" charset="-122"/>
              </a:rPr>
              <a:t>* </a:t>
            </a:r>
            <a:r>
              <a:rPr lang="en-US" altLang="zh-CN" dirty="0" err="1" smtClean="0">
                <a:solidFill>
                  <a:schemeClr val="tx2">
                    <a:lumMod val="10000"/>
                  </a:schemeClr>
                </a:solidFill>
                <a:latin typeface="方正喵呜体" panose="02010600010101010101" pitchFamily="2" charset="-122"/>
                <a:ea typeface="方正喵呜体" panose="02010600010101010101" pitchFamily="2" charset="-122"/>
              </a:rPr>
              <a:t>preAddr</a:t>
            </a:r>
            <a:r>
              <a:rPr lang="en-US" altLang="zh-CN" dirty="0" smtClean="0">
                <a:solidFill>
                  <a:schemeClr val="tx2">
                    <a:lumMod val="10000"/>
                  </a:schemeClr>
                </a:solidFill>
                <a:latin typeface="方正喵呜体" panose="02010600010101010101" pitchFamily="2" charset="-122"/>
                <a:ea typeface="方正喵呜体" panose="02010600010101010101" pitchFamily="2" charset="-122"/>
              </a:rPr>
              <a:t>;</a:t>
            </a:r>
            <a:endParaRPr lang="en-US" altLang="zh-CN" dirty="0">
              <a:solidFill>
                <a:schemeClr val="tx2">
                  <a:lumMod val="1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0421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6631" y="715464"/>
            <a:ext cx="7489372" cy="769441"/>
          </a:xfrm>
          <a:prstGeom prst="rect">
            <a:avLst/>
          </a:prstGeom>
          <a:noFill/>
        </p:spPr>
        <p:txBody>
          <a:bodyPr wrap="square" rtlCol="0">
            <a:spAutoFit/>
          </a:bodyPr>
          <a:lstStyle/>
          <a:p>
            <a:pPr algn="ct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一个好习惯</a:t>
            </a:r>
            <a:r>
              <a:rPr lang="en-US" altLang="zh-CN" sz="4400" dirty="0" smtClean="0">
                <a:ln w="28575">
                  <a:noFill/>
                </a:ln>
                <a:solidFill>
                  <a:schemeClr val="bg1"/>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初始化</a:t>
            </a:r>
            <a:endParaRPr lang="zh-CN" altLang="en-US" sz="44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869076" y="1824837"/>
            <a:ext cx="5788764" cy="2677656"/>
          </a:xfrm>
          <a:prstGeom prst="rect">
            <a:avLst/>
          </a:prstGeom>
        </p:spPr>
        <p:txBody>
          <a:bodyPr wrap="none">
            <a:spAutoFit/>
          </a:bodyPr>
          <a:lstStyle/>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UniDirectStudentList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Boolean Initialize()</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 NULL;</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err="1" smtClean="0">
                <a:solidFill>
                  <a:schemeClr val="bg2">
                    <a:lumMod val="50000"/>
                  </a:schemeClr>
                </a:solidFill>
                <a:latin typeface="方正喵呜体" panose="02010600010101010101" pitchFamily="2" charset="-122"/>
                <a:ea typeface="方正喵呜体" panose="02010600010101010101" pitchFamily="2" charset="-122"/>
              </a:rPr>
              <a:t>g_studentListMgr.count</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 0;</a:t>
            </a:r>
          </a:p>
          <a:p>
            <a:r>
              <a:rPr lang="en-US" altLang="zh-CN" sz="24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26669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9" y="624568"/>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单向链表插入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insert</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3045791" y="1718544"/>
            <a:ext cx="3529182" cy="1938992"/>
          </a:xfrm>
          <a:prstGeom prst="rect">
            <a:avLst/>
          </a:prstGeom>
          <a:noFill/>
        </p:spPr>
        <p:txBody>
          <a:bodyPr wrap="square" rtlCol="0">
            <a:spAutoFit/>
          </a:bodyPr>
          <a:lstStyle/>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UniDirectStudentList</a:t>
            </a:r>
            <a:endPar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Student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head;</a:t>
            </a:r>
          </a:p>
          <a:p>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000" b="1"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b="1" dirty="0" smtClean="0">
              <a:solidFill>
                <a:schemeClr val="bg2"/>
              </a:solidFill>
              <a:latin typeface="方正喵呜体" panose="02010600010101010101" pitchFamily="2" charset="-122"/>
              <a:ea typeface="方正喵呜体" panose="02010600010101010101" pitchFamily="2" charset="-122"/>
            </a:endParaRPr>
          </a:p>
          <a:p>
            <a:endParaRPr lang="en-US" altLang="zh-CN" sz="2000" b="1" dirty="0">
              <a:solidFill>
                <a:schemeClr val="bg2"/>
              </a:solidFill>
              <a:latin typeface="方正喵呜体" panose="02010600010101010101" pitchFamily="2" charset="-122"/>
              <a:ea typeface="方正喵呜体" panose="02010600010101010101" pitchFamily="2" charset="-122"/>
            </a:endParaRPr>
          </a:p>
        </p:txBody>
      </p:sp>
      <p:cxnSp>
        <p:nvCxnSpPr>
          <p:cNvPr id="9" name="直接连接符 8"/>
          <p:cNvCxnSpPr/>
          <p:nvPr/>
        </p:nvCxnSpPr>
        <p:spPr>
          <a:xfrm flipH="1">
            <a:off x="1036321" y="2577737"/>
            <a:ext cx="200947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 name="弧形 9"/>
          <p:cNvSpPr/>
          <p:nvPr/>
        </p:nvSpPr>
        <p:spPr>
          <a:xfrm>
            <a:off x="858882" y="2577737"/>
            <a:ext cx="444138" cy="444138"/>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p:nvPr/>
        </p:nvCxnSpPr>
        <p:spPr>
          <a:xfrm flipH="1">
            <a:off x="858882" y="2783073"/>
            <a:ext cx="1" cy="1575567"/>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62515" y="4580709"/>
            <a:ext cx="899635" cy="0"/>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a:off x="858882" y="4136571"/>
            <a:ext cx="444138" cy="444138"/>
          </a:xfrm>
          <a:prstGeom prst="arc">
            <a:avLst>
              <a:gd name="adj1" fmla="val 5447248"/>
              <a:gd name="adj2" fmla="val 11039966"/>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 name="组合 23"/>
          <p:cNvGrpSpPr/>
          <p:nvPr/>
        </p:nvGrpSpPr>
        <p:grpSpPr>
          <a:xfrm>
            <a:off x="1969769" y="3992451"/>
            <a:ext cx="1908810" cy="1176515"/>
            <a:chOff x="1969769" y="3992451"/>
            <a:chExt cx="1908810" cy="1176515"/>
          </a:xfrm>
        </p:grpSpPr>
        <p:sp>
          <p:nvSpPr>
            <p:cNvPr id="20" name="矩形 19"/>
            <p:cNvSpPr/>
            <p:nvPr/>
          </p:nvSpPr>
          <p:spPr>
            <a:xfrm>
              <a:off x="2062399" y="4012769"/>
              <a:ext cx="1723549" cy="369332"/>
            </a:xfrm>
            <a:prstGeom prst="rect">
              <a:avLst/>
            </a:prstGeom>
          </p:spPr>
          <p:txBody>
            <a:bodyPr wrap="none">
              <a:spAutoFit/>
            </a:bodyPr>
            <a:lstStyle/>
            <a:p>
              <a:r>
                <a:rPr lang="en-US" altLang="zh-CN" dirty="0" err="1">
                  <a:ln>
                    <a:solidFill>
                      <a:schemeClr val="accent5">
                        <a:lumMod val="50000"/>
                      </a:schemeClr>
                    </a:solidFill>
                  </a:ln>
                  <a:solidFill>
                    <a:schemeClr val="bg2">
                      <a:lumMod val="50000"/>
                    </a:schemeClr>
                  </a:solidFill>
                  <a:latin typeface="方正喵呜体" panose="02010600010101010101" pitchFamily="2" charset="-122"/>
                  <a:ea typeface="方正喵呜体" panose="02010600010101010101" pitchFamily="2" charset="-122"/>
                </a:rPr>
                <a:t>g_studentListMgr</a:t>
              </a:r>
              <a:endParaRPr lang="zh-CN" altLang="en-US" dirty="0">
                <a:ln>
                  <a:solidFill>
                    <a:schemeClr val="accent5">
                      <a:lumMod val="50000"/>
                    </a:schemeClr>
                  </a:solidFill>
                </a:ln>
              </a:endParaRPr>
            </a:p>
          </p:txBody>
        </p:sp>
        <p:sp>
          <p:nvSpPr>
            <p:cNvPr id="21" name="圆角矩形 20"/>
            <p:cNvSpPr/>
            <p:nvPr/>
          </p:nvSpPr>
          <p:spPr>
            <a:xfrm>
              <a:off x="1969769" y="3992451"/>
              <a:ext cx="1908810" cy="1176515"/>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NULL</a:t>
              </a:r>
              <a:endParaRPr lang="zh-CN" altLang="en-US" sz="1600" dirty="0">
                <a:solidFill>
                  <a:schemeClr val="bg1"/>
                </a:solidFill>
              </a:endParaRPr>
            </a:p>
          </p:txBody>
        </p:sp>
        <p:sp>
          <p:nvSpPr>
            <p:cNvPr id="23" name="圆角矩形 22"/>
            <p:cNvSpPr/>
            <p:nvPr/>
          </p:nvSpPr>
          <p:spPr>
            <a:xfrm>
              <a:off x="2092283"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a:t>
              </a:r>
              <a:endParaRPr lang="zh-CN" altLang="en-US" sz="1600" dirty="0">
                <a:solidFill>
                  <a:schemeClr val="bg1"/>
                </a:solidFill>
              </a:endParaRPr>
            </a:p>
          </p:txBody>
        </p:sp>
      </p:grpSp>
      <p:sp>
        <p:nvSpPr>
          <p:cNvPr id="25" name="圆角矩形 24"/>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0x012ffd00</a:t>
            </a:r>
            <a:endParaRPr lang="zh-CN" altLang="en-US" sz="1600" dirty="0">
              <a:solidFill>
                <a:schemeClr val="bg1"/>
              </a:solidFill>
            </a:endParaRPr>
          </a:p>
        </p:txBody>
      </p:sp>
      <p:sp>
        <p:nvSpPr>
          <p:cNvPr id="26" name="圆角矩形 25"/>
          <p:cNvSpPr/>
          <p:nvPr/>
        </p:nvSpPr>
        <p:spPr>
          <a:xfrm>
            <a:off x="2092282"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1</a:t>
            </a:r>
            <a:endParaRPr lang="zh-CN" altLang="en-US" sz="1600" dirty="0">
              <a:solidFill>
                <a:schemeClr val="bg1"/>
              </a:solidFill>
            </a:endParaRPr>
          </a:p>
        </p:txBody>
      </p:sp>
      <p:grpSp>
        <p:nvGrpSpPr>
          <p:cNvPr id="37" name="组合 36"/>
          <p:cNvGrpSpPr/>
          <p:nvPr/>
        </p:nvGrpSpPr>
        <p:grpSpPr>
          <a:xfrm>
            <a:off x="4373879" y="3633278"/>
            <a:ext cx="1897379" cy="1746442"/>
            <a:chOff x="4373879" y="3633278"/>
            <a:chExt cx="1897379" cy="1746442"/>
          </a:xfrm>
        </p:grpSpPr>
        <p:grpSp>
          <p:nvGrpSpPr>
            <p:cNvPr id="35" name="组合 34"/>
            <p:cNvGrpSpPr/>
            <p:nvPr/>
          </p:nvGrpSpPr>
          <p:grpSpPr>
            <a:xfrm>
              <a:off x="4373879" y="3992451"/>
              <a:ext cx="1897379" cy="1387269"/>
              <a:chOff x="4213859" y="3992451"/>
              <a:chExt cx="1897379" cy="1387269"/>
            </a:xfrm>
          </p:grpSpPr>
          <p:sp>
            <p:nvSpPr>
              <p:cNvPr id="28" name="矩形 27"/>
              <p:cNvSpPr/>
              <p:nvPr/>
            </p:nvSpPr>
            <p:spPr>
              <a:xfrm>
                <a:off x="4295059" y="4012769"/>
                <a:ext cx="1723549" cy="369332"/>
              </a:xfrm>
              <a:prstGeom prst="rect">
                <a:avLst/>
              </a:prstGeom>
            </p:spPr>
            <p:txBody>
              <a:bodyPr wrap="none">
                <a:spAutoFit/>
              </a:bodyPr>
              <a:lstStyle/>
              <a:p>
                <a:r>
                  <a:rPr lang="en-US" altLang="zh-CN" dirty="0" err="1">
                    <a:ln>
                      <a:solidFill>
                        <a:schemeClr val="accent5">
                          <a:lumMod val="50000"/>
                        </a:schemeClr>
                      </a:solidFill>
                    </a:ln>
                    <a:solidFill>
                      <a:schemeClr val="bg2">
                        <a:lumMod val="50000"/>
                      </a:schemeClr>
                    </a:solidFill>
                    <a:latin typeface="方正喵呜体" panose="02010600010101010101" pitchFamily="2" charset="-122"/>
                    <a:ea typeface="方正喵呜体" panose="02010600010101010101" pitchFamily="2" charset="-122"/>
                  </a:rPr>
                  <a:t>g_studentListMgr</a:t>
                </a:r>
                <a:endParaRPr lang="zh-CN" altLang="en-US" dirty="0">
                  <a:ln>
                    <a:solidFill>
                      <a:schemeClr val="accent5">
                        <a:lumMod val="50000"/>
                      </a:schemeClr>
                    </a:solidFill>
                  </a:ln>
                </a:endParaRPr>
              </a:p>
            </p:txBody>
          </p:sp>
          <p:sp>
            <p:nvSpPr>
              <p:cNvPr id="29" name="圆角矩形 28"/>
              <p:cNvSpPr/>
              <p:nvPr/>
            </p:nvSpPr>
            <p:spPr>
              <a:xfrm>
                <a:off x="4213859" y="3992451"/>
                <a:ext cx="1897379" cy="1387269"/>
              </a:xfrm>
              <a:prstGeom prst="roundRect">
                <a:avLst>
                  <a:gd name="adj" fmla="val 4697"/>
                </a:avLst>
              </a:prstGeom>
              <a:solidFill>
                <a:schemeClr val="accent3">
                  <a:lumMod val="20000"/>
                  <a:lumOff val="8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24943" y="4059309"/>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小华</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2" name="圆角矩形 31"/>
              <p:cNvSpPr/>
              <p:nvPr/>
            </p:nvSpPr>
            <p:spPr>
              <a:xfrm>
                <a:off x="4324943" y="438210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喵呜体" panose="02010600010101010101" pitchFamily="2" charset="-122"/>
                    <a:ea typeface="方正喵呜体" panose="02010600010101010101" pitchFamily="2" charset="-122"/>
                  </a:rPr>
                  <a:t>A09013</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3" name="圆角矩形 32"/>
              <p:cNvSpPr/>
              <p:nvPr/>
            </p:nvSpPr>
            <p:spPr>
              <a:xfrm>
                <a:off x="4324943" y="469753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95</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4" name="圆角矩形 33"/>
              <p:cNvSpPr/>
              <p:nvPr/>
            </p:nvSpPr>
            <p:spPr>
              <a:xfrm>
                <a:off x="4324943" y="503244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NULL</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sp>
          <p:nvSpPr>
            <p:cNvPr id="36" name="矩形 35"/>
            <p:cNvSpPr/>
            <p:nvPr/>
          </p:nvSpPr>
          <p:spPr>
            <a:xfrm>
              <a:off x="4696425" y="3633278"/>
              <a:ext cx="1240853" cy="369332"/>
            </a:xfrm>
            <a:prstGeom prst="rect">
              <a:avLst/>
            </a:prstGeom>
          </p:spPr>
          <p:txBody>
            <a:bodyPr wrap="none">
              <a:spAutoFit/>
            </a:bodyPr>
            <a:lstStyle/>
            <a:p>
              <a:pPr algn="ctr"/>
              <a:r>
                <a:rPr lang="en-US" altLang="zh-CN" dirty="0" smtClean="0">
                  <a:solidFill>
                    <a:schemeClr val="bg1"/>
                  </a:solidFill>
                </a:rPr>
                <a:t>0x012ffd00</a:t>
              </a:r>
              <a:endParaRPr lang="zh-CN" altLang="en-US" dirty="0">
                <a:solidFill>
                  <a:schemeClr val="bg1"/>
                </a:solidFill>
              </a:endParaRPr>
            </a:p>
          </p:txBody>
        </p:sp>
      </p:grpSp>
      <p:sp>
        <p:nvSpPr>
          <p:cNvPr id="40" name="圆角矩形 39"/>
          <p:cNvSpPr/>
          <p:nvPr/>
        </p:nvSpPr>
        <p:spPr>
          <a:xfrm>
            <a:off x="4484534" y="503177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喵呜体" panose="02010600010101010101" pitchFamily="2" charset="-122"/>
                <a:ea typeface="方正喵呜体" panose="02010600010101010101" pitchFamily="2" charset="-122"/>
              </a:rPr>
              <a:t>0x012f0ee6</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nvGrpSpPr>
          <p:cNvPr id="41" name="组合 40"/>
          <p:cNvGrpSpPr/>
          <p:nvPr/>
        </p:nvGrpSpPr>
        <p:grpSpPr>
          <a:xfrm>
            <a:off x="6973202" y="3626258"/>
            <a:ext cx="1897379" cy="1746442"/>
            <a:chOff x="4373879" y="3633278"/>
            <a:chExt cx="1897379" cy="1746442"/>
          </a:xfrm>
        </p:grpSpPr>
        <p:grpSp>
          <p:nvGrpSpPr>
            <p:cNvPr id="42" name="组合 41"/>
            <p:cNvGrpSpPr/>
            <p:nvPr/>
          </p:nvGrpSpPr>
          <p:grpSpPr>
            <a:xfrm>
              <a:off x="4373879" y="3992451"/>
              <a:ext cx="1897379" cy="1387269"/>
              <a:chOff x="4213859" y="3992451"/>
              <a:chExt cx="1897379" cy="1387269"/>
            </a:xfrm>
          </p:grpSpPr>
          <p:sp>
            <p:nvSpPr>
              <p:cNvPr id="44" name="矩形 43"/>
              <p:cNvSpPr/>
              <p:nvPr/>
            </p:nvSpPr>
            <p:spPr>
              <a:xfrm>
                <a:off x="4295059" y="4012769"/>
                <a:ext cx="1723549" cy="369332"/>
              </a:xfrm>
              <a:prstGeom prst="rect">
                <a:avLst/>
              </a:prstGeom>
            </p:spPr>
            <p:txBody>
              <a:bodyPr wrap="none">
                <a:spAutoFit/>
              </a:bodyPr>
              <a:lstStyle/>
              <a:p>
                <a:r>
                  <a:rPr lang="en-US" altLang="zh-CN" dirty="0" err="1">
                    <a:ln>
                      <a:solidFill>
                        <a:schemeClr val="accent5">
                          <a:lumMod val="50000"/>
                        </a:schemeClr>
                      </a:solidFill>
                    </a:ln>
                    <a:solidFill>
                      <a:schemeClr val="bg2">
                        <a:lumMod val="50000"/>
                      </a:schemeClr>
                    </a:solidFill>
                    <a:latin typeface="方正喵呜体" panose="02010600010101010101" pitchFamily="2" charset="-122"/>
                    <a:ea typeface="方正喵呜体" panose="02010600010101010101" pitchFamily="2" charset="-122"/>
                  </a:rPr>
                  <a:t>g_studentListMgr</a:t>
                </a:r>
                <a:endParaRPr lang="zh-CN" altLang="en-US" dirty="0">
                  <a:ln>
                    <a:solidFill>
                      <a:schemeClr val="accent5">
                        <a:lumMod val="50000"/>
                      </a:schemeClr>
                    </a:solidFill>
                  </a:ln>
                </a:endParaRPr>
              </a:p>
            </p:txBody>
          </p:sp>
          <p:sp>
            <p:nvSpPr>
              <p:cNvPr id="45" name="圆角矩形 44"/>
              <p:cNvSpPr/>
              <p:nvPr/>
            </p:nvSpPr>
            <p:spPr>
              <a:xfrm>
                <a:off x="4213859" y="3992451"/>
                <a:ext cx="1897379" cy="1387269"/>
              </a:xfrm>
              <a:prstGeom prst="roundRect">
                <a:avLst>
                  <a:gd name="adj" fmla="val 4697"/>
                </a:avLst>
              </a:prstGeom>
              <a:solidFill>
                <a:schemeClr val="accent3">
                  <a:lumMod val="20000"/>
                  <a:lumOff val="8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24943" y="4059309"/>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小美</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7" name="圆角矩形 46"/>
              <p:cNvSpPr/>
              <p:nvPr/>
            </p:nvSpPr>
            <p:spPr>
              <a:xfrm>
                <a:off x="4324943" y="438210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A09026</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8" name="圆角矩形 47"/>
              <p:cNvSpPr/>
              <p:nvPr/>
            </p:nvSpPr>
            <p:spPr>
              <a:xfrm>
                <a:off x="4324943" y="469753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58</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9" name="圆角矩形 48"/>
              <p:cNvSpPr/>
              <p:nvPr/>
            </p:nvSpPr>
            <p:spPr>
              <a:xfrm>
                <a:off x="4324943" y="503244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NULL</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sp>
          <p:nvSpPr>
            <p:cNvPr id="43" name="矩形 42"/>
            <p:cNvSpPr/>
            <p:nvPr/>
          </p:nvSpPr>
          <p:spPr>
            <a:xfrm>
              <a:off x="4673084" y="3633278"/>
              <a:ext cx="1287533" cy="369332"/>
            </a:xfrm>
            <a:prstGeom prst="rect">
              <a:avLst/>
            </a:prstGeom>
          </p:spPr>
          <p:txBody>
            <a:bodyPr wrap="none">
              <a:spAutoFit/>
            </a:bodyPr>
            <a:lstStyle/>
            <a:p>
              <a:pPr algn="ctr"/>
              <a:r>
                <a:rPr lang="en-US" altLang="zh-CN" dirty="0" smtClean="0">
                  <a:solidFill>
                    <a:schemeClr val="bg1"/>
                  </a:solidFill>
                </a:rPr>
                <a:t>0x012f0ee6</a:t>
              </a:r>
              <a:endParaRPr lang="zh-CN" altLang="en-US" dirty="0">
                <a:solidFill>
                  <a:schemeClr val="bg1"/>
                </a:solidFill>
              </a:endParaRPr>
            </a:p>
          </p:txBody>
        </p:sp>
      </p:grpSp>
      <p:cxnSp>
        <p:nvCxnSpPr>
          <p:cNvPr id="50" name="直接连接符 49"/>
          <p:cNvCxnSpPr/>
          <p:nvPr/>
        </p:nvCxnSpPr>
        <p:spPr>
          <a:xfrm flipH="1">
            <a:off x="6148742" y="5170570"/>
            <a:ext cx="244438"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2" name="弧形 51"/>
          <p:cNvSpPr/>
          <p:nvPr/>
        </p:nvSpPr>
        <p:spPr>
          <a:xfrm rot="10800000">
            <a:off x="6229685" y="4861514"/>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3" name="直接连接符 52"/>
          <p:cNvCxnSpPr>
            <a:stCxn id="55" idx="0"/>
          </p:cNvCxnSpPr>
          <p:nvPr/>
        </p:nvCxnSpPr>
        <p:spPr>
          <a:xfrm>
            <a:off x="6529028" y="3958312"/>
            <a:ext cx="9043" cy="107413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5" name="弧形 54"/>
          <p:cNvSpPr/>
          <p:nvPr/>
        </p:nvSpPr>
        <p:spPr>
          <a:xfrm>
            <a:off x="6528998" y="3807156"/>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6" name="直接连接符 55"/>
          <p:cNvCxnSpPr/>
          <p:nvPr/>
        </p:nvCxnSpPr>
        <p:spPr>
          <a:xfrm flipH="1">
            <a:off x="6671617" y="3809653"/>
            <a:ext cx="603170" cy="2541"/>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55109" y="4541633"/>
            <a:ext cx="244438"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9" name="弧形 58"/>
          <p:cNvSpPr/>
          <p:nvPr/>
        </p:nvSpPr>
        <p:spPr>
          <a:xfrm rot="10800000">
            <a:off x="3836052" y="4232577"/>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0" name="直接连接符 59"/>
          <p:cNvCxnSpPr/>
          <p:nvPr/>
        </p:nvCxnSpPr>
        <p:spPr>
          <a:xfrm flipH="1">
            <a:off x="4144438" y="3992451"/>
            <a:ext cx="6330" cy="411057"/>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150768" y="3853497"/>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2" name="直接连接符 61"/>
          <p:cNvCxnSpPr/>
          <p:nvPr/>
        </p:nvCxnSpPr>
        <p:spPr>
          <a:xfrm flipH="1">
            <a:off x="4304961" y="3850580"/>
            <a:ext cx="466538" cy="1270"/>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2091330" y="4776020"/>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2</a:t>
            </a:r>
            <a:endParaRPr lang="zh-CN" altLang="en-US" sz="1600" dirty="0">
              <a:solidFill>
                <a:schemeClr val="bg1"/>
              </a:solidFill>
            </a:endParaRPr>
          </a:p>
        </p:txBody>
      </p:sp>
      <p:sp>
        <p:nvSpPr>
          <p:cNvPr id="69" name="文本框 68"/>
          <p:cNvSpPr txBox="1"/>
          <p:nvPr/>
        </p:nvSpPr>
        <p:spPr>
          <a:xfrm>
            <a:off x="1526162" y="5714635"/>
            <a:ext cx="3284220" cy="584775"/>
          </a:xfrm>
          <a:prstGeom prst="rect">
            <a:avLst/>
          </a:prstGeom>
          <a:noFill/>
        </p:spPr>
        <p:txBody>
          <a:bodyPr wrap="square" rtlCol="0">
            <a:spAutoFit/>
          </a:bodyPr>
          <a:lstStyle/>
          <a:p>
            <a:r>
              <a:rPr lang="en-US" altLang="zh-CN" sz="3200" dirty="0" smtClean="0">
                <a:solidFill>
                  <a:schemeClr val="bg1"/>
                </a:solidFill>
                <a:latin typeface="方正喵呜体" panose="02010600010101010101" pitchFamily="2" charset="-122"/>
                <a:ea typeface="方正喵呜体" panose="02010600010101010101" pitchFamily="2" charset="-122"/>
              </a:rPr>
              <a:t>1</a:t>
            </a:r>
            <a:r>
              <a:rPr lang="zh-CN" altLang="en-US" sz="3200" dirty="0" smtClean="0">
                <a:solidFill>
                  <a:schemeClr val="bg1"/>
                </a:solidFill>
                <a:latin typeface="方正喵呜体" panose="02010600010101010101" pitchFamily="2" charset="-122"/>
                <a:ea typeface="方正喵呜体" panose="02010600010101010101" pitchFamily="2" charset="-122"/>
              </a:rPr>
              <a:t>、动态分配内存</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
        <p:nvSpPr>
          <p:cNvPr id="70" name="文本框 69"/>
          <p:cNvSpPr txBox="1"/>
          <p:nvPr/>
        </p:nvSpPr>
        <p:spPr>
          <a:xfrm>
            <a:off x="5029507" y="5714635"/>
            <a:ext cx="3284220" cy="584775"/>
          </a:xfrm>
          <a:prstGeom prst="rect">
            <a:avLst/>
          </a:prstGeom>
          <a:noFill/>
        </p:spPr>
        <p:txBody>
          <a:bodyPr wrap="square" rtlCol="0">
            <a:spAutoFit/>
          </a:bodyPr>
          <a:lstStyle/>
          <a:p>
            <a:r>
              <a:rPr lang="en-US" altLang="zh-CN" sz="3200" dirty="0" smtClean="0">
                <a:solidFill>
                  <a:schemeClr val="bg1"/>
                </a:solidFill>
                <a:latin typeface="方正喵呜体" panose="02010600010101010101" pitchFamily="2" charset="-122"/>
                <a:ea typeface="方正喵呜体" panose="02010600010101010101" pitchFamily="2" charset="-122"/>
              </a:rPr>
              <a:t>2</a:t>
            </a:r>
            <a:r>
              <a:rPr lang="zh-CN" altLang="en-US" sz="3200" dirty="0" smtClean="0">
                <a:solidFill>
                  <a:schemeClr val="bg1"/>
                </a:solidFill>
                <a:latin typeface="方正喵呜体" panose="02010600010101010101" pitchFamily="2" charset="-122"/>
                <a:ea typeface="方正喵呜体" panose="02010600010101010101" pitchFamily="2" charset="-122"/>
              </a:rPr>
              <a:t>、修改链表指针</a:t>
            </a:r>
            <a:endParaRPr lang="zh-CN" altLang="en-US" sz="32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50277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200"/>
                                        <p:tgtEl>
                                          <p:spTgt spid="10"/>
                                        </p:tgtEl>
                                      </p:cBhvr>
                                    </p:animEffect>
                                  </p:childTnLst>
                                </p:cTn>
                              </p:par>
                            </p:childTnLst>
                          </p:cTn>
                        </p:par>
                        <p:par>
                          <p:cTn id="12" fill="hold">
                            <p:stCondLst>
                              <p:cond delay="7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2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200"/>
                                        <p:tgtEl>
                                          <p:spTgt spid="17"/>
                                        </p:tgtEl>
                                      </p:cBhvr>
                                    </p:animEffect>
                                  </p:childTnLst>
                                </p:cTn>
                              </p:par>
                            </p:childTnLst>
                          </p:cTn>
                        </p:par>
                        <p:par>
                          <p:cTn id="20" fill="hold">
                            <p:stCondLst>
                              <p:cond delay="14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19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300"/>
                                        <p:tgtEl>
                                          <p:spTgt spid="37"/>
                                        </p:tgtEl>
                                      </p:cBhvr>
                                    </p:animEffect>
                                    <p:anim calcmode="lin" valueType="num">
                                      <p:cBhvr>
                                        <p:cTn id="33" dur="300" fill="hold"/>
                                        <p:tgtEl>
                                          <p:spTgt spid="37"/>
                                        </p:tgtEl>
                                        <p:attrNameLst>
                                          <p:attrName>ppt_x</p:attrName>
                                        </p:attrNameLst>
                                      </p:cBhvr>
                                      <p:tavLst>
                                        <p:tav tm="0">
                                          <p:val>
                                            <p:strVal val="#ppt_x"/>
                                          </p:val>
                                        </p:tav>
                                        <p:tav tm="100000">
                                          <p:val>
                                            <p:strVal val="#ppt_x"/>
                                          </p:val>
                                        </p:tav>
                                      </p:tavLst>
                                    </p:anim>
                                    <p:anim calcmode="lin" valueType="num">
                                      <p:cBhvr>
                                        <p:cTn id="34" dur="3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300"/>
                                        <p:tgtEl>
                                          <p:spTgt spid="58"/>
                                        </p:tgtEl>
                                      </p:cBhvr>
                                    </p:animEffect>
                                  </p:childTnLst>
                                </p:cTn>
                              </p:par>
                            </p:childTnLst>
                          </p:cTn>
                        </p:par>
                        <p:par>
                          <p:cTn id="44" fill="hold">
                            <p:stCondLst>
                              <p:cond delay="800"/>
                            </p:stCondLst>
                            <p:childTnLst>
                              <p:par>
                                <p:cTn id="45" presetID="22" presetClass="entr" presetSubtype="4" fill="hold" grpId="0"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200"/>
                                        <p:tgtEl>
                                          <p:spTgt spid="59"/>
                                        </p:tgtEl>
                                      </p:cBhvr>
                                    </p:animEffect>
                                  </p:childTnLst>
                                </p:cTn>
                              </p:par>
                            </p:childTnLst>
                          </p:cTn>
                        </p:par>
                        <p:par>
                          <p:cTn id="48" fill="hold">
                            <p:stCondLst>
                              <p:cond delay="1000"/>
                            </p:stCondLst>
                            <p:childTnLst>
                              <p:par>
                                <p:cTn id="49" presetID="22" presetClass="entr" presetSubtype="4"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300"/>
                                        <p:tgtEl>
                                          <p:spTgt spid="60"/>
                                        </p:tgtEl>
                                      </p:cBhvr>
                                    </p:animEffect>
                                  </p:childTnLst>
                                </p:cTn>
                              </p:par>
                            </p:childTnLst>
                          </p:cTn>
                        </p:par>
                        <p:par>
                          <p:cTn id="52" fill="hold">
                            <p:stCondLst>
                              <p:cond delay="1300"/>
                            </p:stCondLst>
                            <p:childTnLst>
                              <p:par>
                                <p:cTn id="53" presetID="22" presetClass="entr" presetSubtype="8"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left)">
                                      <p:cBhvr>
                                        <p:cTn id="55" dur="200"/>
                                        <p:tgtEl>
                                          <p:spTgt spid="61"/>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left)">
                                      <p:cBhvr>
                                        <p:cTn id="59" dur="2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300"/>
                                        <p:tgtEl>
                                          <p:spTgt spid="41"/>
                                        </p:tgtEl>
                                      </p:cBhvr>
                                    </p:animEffect>
                                    <p:anim calcmode="lin" valueType="num">
                                      <p:cBhvr>
                                        <p:cTn id="70" dur="300" fill="hold"/>
                                        <p:tgtEl>
                                          <p:spTgt spid="41"/>
                                        </p:tgtEl>
                                        <p:attrNameLst>
                                          <p:attrName>ppt_x</p:attrName>
                                        </p:attrNameLst>
                                      </p:cBhvr>
                                      <p:tavLst>
                                        <p:tav tm="0">
                                          <p:val>
                                            <p:strVal val="#ppt_x"/>
                                          </p:val>
                                        </p:tav>
                                        <p:tav tm="100000">
                                          <p:val>
                                            <p:strVal val="#ppt_x"/>
                                          </p:val>
                                        </p:tav>
                                      </p:tavLst>
                                    </p:anim>
                                    <p:anim calcmode="lin" valueType="num">
                                      <p:cBhvr>
                                        <p:cTn id="71" dur="3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left)">
                                      <p:cBhvr>
                                        <p:cTn id="80" dur="200"/>
                                        <p:tgtEl>
                                          <p:spTgt spid="50"/>
                                        </p:tgtEl>
                                      </p:cBhvr>
                                    </p:animEffect>
                                  </p:childTnLst>
                                </p:cTn>
                              </p:par>
                            </p:childTnLst>
                          </p:cTn>
                        </p:par>
                        <p:par>
                          <p:cTn id="81" fill="hold">
                            <p:stCondLst>
                              <p:cond delay="700"/>
                            </p:stCondLst>
                            <p:childTnLst>
                              <p:par>
                                <p:cTn id="82" presetID="22" presetClass="entr" presetSubtype="4" fill="hold" grpId="0" nodeType="after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down)">
                                      <p:cBhvr>
                                        <p:cTn id="84" dur="200"/>
                                        <p:tgtEl>
                                          <p:spTgt spid="52"/>
                                        </p:tgtEl>
                                      </p:cBhvr>
                                    </p:animEffect>
                                  </p:childTnLst>
                                </p:cTn>
                              </p:par>
                            </p:childTnLst>
                          </p:cTn>
                        </p:par>
                        <p:par>
                          <p:cTn id="85" fill="hold">
                            <p:stCondLst>
                              <p:cond delay="900"/>
                            </p:stCondLst>
                            <p:childTnLst>
                              <p:par>
                                <p:cTn id="86" presetID="22" presetClass="entr" presetSubtype="4"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down)">
                                      <p:cBhvr>
                                        <p:cTn id="88" dur="300"/>
                                        <p:tgtEl>
                                          <p:spTgt spid="53"/>
                                        </p:tgtEl>
                                      </p:cBhvr>
                                    </p:animEffect>
                                  </p:childTnLst>
                                </p:cTn>
                              </p:par>
                            </p:childTnLst>
                          </p:cTn>
                        </p:par>
                        <p:par>
                          <p:cTn id="89" fill="hold">
                            <p:stCondLst>
                              <p:cond delay="1200"/>
                            </p:stCondLst>
                            <p:childTnLst>
                              <p:par>
                                <p:cTn id="90" presetID="22" presetClass="entr" presetSubtype="8" fill="hold" grpId="0"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left)">
                                      <p:cBhvr>
                                        <p:cTn id="92" dur="200"/>
                                        <p:tgtEl>
                                          <p:spTgt spid="55"/>
                                        </p:tgtEl>
                                      </p:cBhvr>
                                    </p:animEffect>
                                  </p:childTnLst>
                                </p:cTn>
                              </p:par>
                            </p:childTnLst>
                          </p:cTn>
                        </p:par>
                        <p:par>
                          <p:cTn id="93" fill="hold">
                            <p:stCondLst>
                              <p:cond delay="1400"/>
                            </p:stCondLst>
                            <p:childTnLst>
                              <p:par>
                                <p:cTn id="94" presetID="22" presetClass="entr" presetSubtype="8" fill="hold"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left)">
                                      <p:cBhvr>
                                        <p:cTn id="96" dur="300"/>
                                        <p:tgtEl>
                                          <p:spTgt spid="5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wipe(down)">
                                      <p:cBhvr>
                                        <p:cTn id="101" dur="500"/>
                                        <p:tgtEl>
                                          <p:spTgt spid="6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wipe(down)">
                                      <p:cBhvr>
                                        <p:cTn id="106" dur="500"/>
                                        <p:tgtEl>
                                          <p:spTgt spid="6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down)">
                                      <p:cBhvr>
                                        <p:cTn id="1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25" grpId="0" animBg="1"/>
      <p:bldP spid="26" grpId="0" animBg="1"/>
      <p:bldP spid="40" grpId="0" animBg="1"/>
      <p:bldP spid="52" grpId="0" animBg="1"/>
      <p:bldP spid="55" grpId="0" animBg="1"/>
      <p:bldP spid="59" grpId="0" animBg="1"/>
      <p:bldP spid="61" grpId="0" animBg="1"/>
      <p:bldP spid="68" grpId="0" animBg="1"/>
      <p:bldP spid="69" grpId="0"/>
      <p:bldP spid="7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7242" y="557621"/>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单向链表插入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insert</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606334" y="1622363"/>
            <a:ext cx="8476706" cy="4555093"/>
          </a:xfrm>
          <a:prstGeom prst="rect">
            <a:avLst/>
          </a:prstGeom>
        </p:spPr>
        <p:txBody>
          <a:bodyPr wrap="squar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err="1">
                <a:solidFill>
                  <a:srgbClr val="C00000"/>
                </a:solidFill>
                <a:latin typeface="方正喵呜体" panose="02010600010101010101" pitchFamily="2" charset="-122"/>
                <a:ea typeface="方正喵呜体" panose="02010600010101010101" pitchFamily="2" charset="-122"/>
              </a:rPr>
              <a:t>UniDirectStudentList</a:t>
            </a:r>
            <a:r>
              <a:rPr lang="zh-CN" altLang="en-US"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b="1" dirty="0" smtClean="0">
                <a:solidFill>
                  <a:srgbClr val="2959F3"/>
                </a:solidFill>
                <a:latin typeface="方正喵呜体" panose="02010600010101010101" pitchFamily="2" charset="-122"/>
                <a:ea typeface="方正喵呜体" panose="02010600010101010101" pitchFamily="2" charset="-122"/>
              </a:rPr>
              <a:t>insert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char* name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char* id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score)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b="1" dirty="0" err="1" smtClean="0">
                <a:solidFill>
                  <a:schemeClr val="accent5"/>
                </a:solidFill>
                <a:latin typeface="方正喵呜体" panose="02010600010101010101" pitchFamily="2" charset="-122"/>
                <a:ea typeface="方正喵呜体" panose="02010600010101010101" pitchFamily="2" charset="-122"/>
              </a:rPr>
              <a:t>malloc</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sizeof</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en-US" altLang="zh-CN" dirty="0" smtClean="0">
                <a:solidFill>
                  <a:schemeClr val="bg1"/>
                </a:solidFill>
                <a:latin typeface="方正喵呜体" panose="02010600010101010101" pitchFamily="2" charset="-122"/>
                <a:ea typeface="方正喵呜体" panose="02010600010101010101" pitchFamily="2" charset="-122"/>
              </a:rPr>
              <a:t>));</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if(</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!=NULL){</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strcpy</a:t>
            </a:r>
            <a:r>
              <a:rPr lang="en-US" altLang="zh-CN" dirty="0" smtClean="0">
                <a:solidFill>
                  <a:schemeClr val="bg1"/>
                </a:solidFill>
                <a:latin typeface="方正喵呜体" panose="02010600010101010101" pitchFamily="2" charset="-122"/>
                <a:ea typeface="方正喵呜体" panose="02010600010101010101" pitchFamily="2" charset="-122"/>
              </a:rPr>
              <a:t>(</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-&gt;name , name);</a:t>
            </a:r>
          </a:p>
          <a:p>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a:solidFill>
                  <a:schemeClr val="bg1"/>
                </a:solidFill>
                <a:latin typeface="方正喵呜体" panose="02010600010101010101" pitchFamily="2" charset="-122"/>
                <a:ea typeface="方正喵呜体" panose="02010600010101010101" pitchFamily="2" charset="-122"/>
              </a:rPr>
              <a:t>strcpy</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dirty="0" err="1">
                <a:solidFill>
                  <a:schemeClr val="bg1"/>
                </a:solidFill>
                <a:latin typeface="方正喵呜体" panose="02010600010101010101" pitchFamily="2" charset="-122"/>
                <a:ea typeface="方正喵呜体" panose="02010600010101010101" pitchFamily="2" charset="-122"/>
              </a:rPr>
              <a:t>tmpNode</a:t>
            </a:r>
            <a:r>
              <a:rPr lang="en-US" altLang="zh-CN" dirty="0">
                <a:solidFill>
                  <a:schemeClr val="bg1"/>
                </a:solidFill>
                <a:latin typeface="方正喵呜体" panose="02010600010101010101" pitchFamily="2" charset="-122"/>
                <a:ea typeface="方正喵呜体" panose="02010600010101010101" pitchFamily="2" charset="-122"/>
              </a:rPr>
              <a:t>-</a:t>
            </a:r>
            <a:r>
              <a:rPr lang="en-US" altLang="zh-CN" dirty="0" smtClean="0">
                <a:solidFill>
                  <a:schemeClr val="bg1"/>
                </a:solidFill>
                <a:latin typeface="方正喵呜体" panose="02010600010101010101" pitchFamily="2" charset="-122"/>
                <a:ea typeface="方正喵呜体" panose="02010600010101010101" pitchFamily="2" charset="-122"/>
              </a:rPr>
              <a:t>&gt;id </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id);</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-&gt;score = score;</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rgbClr val="077CFD"/>
                </a:solidFill>
                <a:latin typeface="方正喵呜体" panose="02010600010101010101" pitchFamily="2" charset="-122"/>
                <a:ea typeface="方正喵呜体" panose="02010600010101010101" pitchFamily="2" charset="-122"/>
              </a:rPr>
              <a:t>tmpNode</a:t>
            </a:r>
            <a:r>
              <a:rPr lang="en-US" altLang="zh-CN" dirty="0" smtClean="0">
                <a:solidFill>
                  <a:srgbClr val="077CFD"/>
                </a:solidFill>
                <a:latin typeface="方正喵呜体" panose="02010600010101010101" pitchFamily="2" charset="-122"/>
                <a:ea typeface="方正喵呜体" panose="02010600010101010101" pitchFamily="2" charset="-122"/>
              </a:rPr>
              <a:t>-&gt;</a:t>
            </a:r>
            <a:r>
              <a:rPr lang="en-US" altLang="zh-CN" dirty="0" err="1" smtClean="0">
                <a:solidFill>
                  <a:srgbClr val="077CFD"/>
                </a:solidFill>
                <a:latin typeface="方正喵呜体" panose="02010600010101010101" pitchFamily="2" charset="-122"/>
                <a:ea typeface="方正喵呜体" panose="02010600010101010101" pitchFamily="2" charset="-122"/>
              </a:rPr>
              <a:t>nextAddr</a:t>
            </a:r>
            <a:r>
              <a:rPr lang="en-US" altLang="zh-CN" dirty="0" smtClean="0">
                <a:solidFill>
                  <a:srgbClr val="077CFD"/>
                </a:solidFill>
                <a:latin typeface="方正喵呜体" panose="02010600010101010101" pitchFamily="2" charset="-122"/>
                <a:ea typeface="方正喵呜体" panose="02010600010101010101" pitchFamily="2" charset="-122"/>
              </a:rPr>
              <a:t> = </a:t>
            </a:r>
            <a:r>
              <a:rPr lang="en-US" altLang="zh-CN" dirty="0" err="1" smtClean="0">
                <a:solidFill>
                  <a:srgbClr val="077CFD"/>
                </a:solidFill>
                <a:latin typeface="方正喵呜体" panose="02010600010101010101" pitchFamily="2" charset="-122"/>
                <a:ea typeface="方正喵呜体" panose="02010600010101010101" pitchFamily="2" charset="-122"/>
              </a:rPr>
              <a:t>g_studentListMgr.head</a:t>
            </a:r>
            <a:r>
              <a:rPr lang="en-US" altLang="zh-CN" dirty="0" smtClean="0">
                <a:solidFill>
                  <a:srgbClr val="077CFD"/>
                </a:solidFill>
                <a:latin typeface="方正喵呜体" panose="02010600010101010101" pitchFamily="2" charset="-122"/>
                <a:ea typeface="方正喵呜体" panose="02010600010101010101" pitchFamily="2" charset="-122"/>
              </a:rPr>
              <a:t>;</a:t>
            </a:r>
          </a:p>
          <a:p>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err="1" smtClean="0">
                <a:solidFill>
                  <a:srgbClr val="077CFD"/>
                </a:solidFill>
                <a:latin typeface="方正喵呜体" panose="02010600010101010101" pitchFamily="2" charset="-122"/>
                <a:ea typeface="方正喵呜体" panose="02010600010101010101" pitchFamily="2" charset="-122"/>
              </a:rPr>
              <a:t>g_studentListMgr.head</a:t>
            </a:r>
            <a:r>
              <a:rPr lang="en-US" altLang="zh-CN" dirty="0" smtClean="0">
                <a:solidFill>
                  <a:srgbClr val="077CFD"/>
                </a:solidFill>
                <a:latin typeface="方正喵呜体" panose="02010600010101010101" pitchFamily="2" charset="-122"/>
                <a:ea typeface="方正喵呜体" panose="02010600010101010101" pitchFamily="2" charset="-122"/>
              </a:rPr>
              <a:t> = </a:t>
            </a:r>
            <a:r>
              <a:rPr lang="en-US" altLang="zh-CN" dirty="0" err="1" smtClean="0">
                <a:solidFill>
                  <a:srgbClr val="077CFD"/>
                </a:solidFill>
                <a:latin typeface="方正喵呜体" panose="02010600010101010101" pitchFamily="2" charset="-122"/>
                <a:ea typeface="方正喵呜体" panose="02010600010101010101" pitchFamily="2" charset="-122"/>
              </a:rPr>
              <a:t>tmpNode</a:t>
            </a:r>
            <a:r>
              <a:rPr lang="en-US" altLang="zh-CN" dirty="0" smtClean="0">
                <a:solidFill>
                  <a:srgbClr val="077CFD"/>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g_studentListMgr.count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endParaRPr lang="en-US" altLang="zh-CN" dirty="0" smtClean="0">
              <a:solidFill>
                <a:schemeClr val="bg1"/>
              </a:solidFill>
              <a:latin typeface="方正喵呜体" panose="02010600010101010101" pitchFamily="2" charset="-122"/>
              <a:ea typeface="方正喵呜体" panose="02010600010101010101" pitchFamily="2" charset="-122"/>
            </a:endParaRPr>
          </a:p>
          <a:p>
            <a:r>
              <a:rPr lang="en-US" altLang="zh-CN" dirty="0" smtClean="0">
                <a:solidFill>
                  <a:schemeClr val="bg1"/>
                </a:solidFill>
                <a:latin typeface="方正喵呜体" panose="02010600010101010101" pitchFamily="2" charset="-122"/>
                <a:ea typeface="方正喵呜体" panose="02010600010101010101" pitchFamily="2" charset="-122"/>
              </a:rPr>
              <a:t>  }else{</a:t>
            </a:r>
          </a:p>
          <a:p>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dirty="0" smtClean="0">
                <a:solidFill>
                  <a:schemeClr val="bg1"/>
                </a:solidFill>
                <a:latin typeface="方正喵呜体" panose="02010600010101010101" pitchFamily="2" charset="-122"/>
                <a:ea typeface="方正喵呜体" panose="02010600010101010101" pitchFamily="2" charset="-122"/>
              </a:rPr>
              <a:t>  }</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
        <p:nvSpPr>
          <p:cNvPr id="4" name="文本框 3"/>
          <p:cNvSpPr txBox="1"/>
          <p:nvPr/>
        </p:nvSpPr>
        <p:spPr>
          <a:xfrm>
            <a:off x="6000400" y="3371681"/>
            <a:ext cx="2833358" cy="2031325"/>
          </a:xfrm>
          <a:prstGeom prst="rect">
            <a:avLst/>
          </a:prstGeom>
          <a:solidFill>
            <a:schemeClr val="tx1">
              <a:lumMod val="95000"/>
            </a:schemeClr>
          </a:solidFill>
          <a:ln>
            <a:solidFill>
              <a:schemeClr val="bg1"/>
            </a:solidFill>
          </a:ln>
          <a:effectLst>
            <a:outerShdw blurRad="63500" sx="102000" sy="102000" algn="ctr" rotWithShape="0">
              <a:prstClr val="black">
                <a:alpha val="40000"/>
              </a:prstClr>
            </a:outerShdw>
          </a:effectLst>
        </p:spPr>
        <p:txBody>
          <a:bodyPr wrap="square" rtlCol="0">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short</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score;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zh-CN" altLang="en-US" b="1" dirty="0" smtClean="0">
                <a:solidFill>
                  <a:srgbClr val="7030A0"/>
                </a:solidFill>
                <a:latin typeface="方正喵呜体" panose="02010600010101010101" pitchFamily="2" charset="-122"/>
                <a:ea typeface="方正喵呜体" panose="02010600010101010101" pitchFamily="2" charset="-122"/>
              </a:rPr>
              <a:t>* </a:t>
            </a:r>
            <a:r>
              <a:rPr lang="en-US" altLang="zh-CN" dirty="0" err="1" smtClean="0">
                <a:solidFill>
                  <a:schemeClr val="tx2">
                    <a:lumMod val="10000"/>
                  </a:schemeClr>
                </a:solidFill>
                <a:latin typeface="方正喵呜体" panose="02010600010101010101" pitchFamily="2" charset="-122"/>
                <a:ea typeface="方正喵呜体" panose="02010600010101010101" pitchFamily="2" charset="-122"/>
              </a:rPr>
              <a:t>nextAddr</a:t>
            </a:r>
            <a:r>
              <a:rPr lang="en-US" altLang="zh-CN" dirty="0">
                <a:solidFill>
                  <a:schemeClr val="tx2">
                    <a:lumMod val="1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矩形 4"/>
          <p:cNvSpPr/>
          <p:nvPr/>
        </p:nvSpPr>
        <p:spPr>
          <a:xfrm>
            <a:off x="2628900" y="5844540"/>
            <a:ext cx="335280" cy="8153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105247" y="6156960"/>
            <a:ext cx="335280" cy="5029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矩形 6"/>
          <p:cNvSpPr/>
          <p:nvPr/>
        </p:nvSpPr>
        <p:spPr>
          <a:xfrm>
            <a:off x="3581594" y="615696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矩形 7"/>
          <p:cNvSpPr/>
          <p:nvPr/>
        </p:nvSpPr>
        <p:spPr>
          <a:xfrm>
            <a:off x="4057941" y="615696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8"/>
          <p:cNvSpPr/>
          <p:nvPr/>
        </p:nvSpPr>
        <p:spPr>
          <a:xfrm>
            <a:off x="4534288" y="615696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矩形 9"/>
          <p:cNvSpPr/>
          <p:nvPr/>
        </p:nvSpPr>
        <p:spPr>
          <a:xfrm>
            <a:off x="5010635" y="615696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864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9908" y="444409"/>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单向链表插入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insert</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417855" y="1370605"/>
            <a:ext cx="8476706" cy="5262979"/>
          </a:xfrm>
          <a:prstGeom prst="rect">
            <a:avLst/>
          </a:prstGeom>
        </p:spPr>
        <p:txBody>
          <a:bodyPr wrap="square">
            <a:spAutoFit/>
          </a:bodyPr>
          <a:lstStyle/>
          <a:p>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extern </a:t>
            </a:r>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1600" b="1" dirty="0" err="1">
                <a:solidFill>
                  <a:srgbClr val="C00000"/>
                </a:solidFill>
                <a:latin typeface="方正喵呜体" panose="02010600010101010101" pitchFamily="2" charset="-122"/>
                <a:ea typeface="方正喵呜体" panose="02010600010101010101" pitchFamily="2" charset="-122"/>
              </a:rPr>
              <a:t>B</a:t>
            </a:r>
            <a:r>
              <a:rPr lang="en-US" altLang="zh-CN" sz="1600" b="1" dirty="0" err="1" smtClean="0">
                <a:solidFill>
                  <a:srgbClr val="C00000"/>
                </a:solidFill>
                <a:latin typeface="方正喵呜体" panose="02010600010101010101" pitchFamily="2" charset="-122"/>
                <a:ea typeface="方正喵呜体" panose="02010600010101010101" pitchFamily="2" charset="-122"/>
              </a:rPr>
              <a:t>iDirectStudentList</a:t>
            </a: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1600"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1600" b="1" dirty="0" smtClean="0">
                <a:solidFill>
                  <a:srgbClr val="2959F3"/>
                </a:solidFill>
                <a:latin typeface="方正喵呜体" panose="02010600010101010101" pitchFamily="2" charset="-122"/>
                <a:ea typeface="方正喵呜体" panose="02010600010101010101" pitchFamily="2" charset="-122"/>
              </a:rPr>
              <a:t>insert</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1600"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char* name , </a:t>
            </a:r>
            <a:r>
              <a:rPr lang="en-US" altLang="zh-CN" sz="1600"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char* id , </a:t>
            </a:r>
            <a:r>
              <a:rPr lang="en-US" altLang="zh-CN" sz="1600"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score)</a:t>
            </a:r>
          </a:p>
          <a:p>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1600" b="1" dirty="0" smtClean="0">
                <a:solidFill>
                  <a:srgbClr val="7030A0"/>
                </a:solidFill>
                <a:latin typeface="方正喵呜体" panose="02010600010101010101" pitchFamily="2" charset="-122"/>
                <a:ea typeface="方正喵呜体" panose="02010600010101010101" pitchFamily="2" charset="-122"/>
              </a:rPr>
              <a:t>Student* </a:t>
            </a:r>
            <a:r>
              <a:rPr lang="en-US" altLang="zh-CN" sz="1600" dirty="0" err="1" smtClean="0">
                <a:solidFill>
                  <a:schemeClr val="bg1"/>
                </a:solidFill>
                <a:latin typeface="方正喵呜体" panose="02010600010101010101" pitchFamily="2" charset="-122"/>
                <a:ea typeface="方正喵呜体" panose="02010600010101010101" pitchFamily="2" charset="-122"/>
              </a:rPr>
              <a:t>tmpNode</a:t>
            </a:r>
            <a:r>
              <a:rPr lang="en-US" altLang="zh-CN" sz="1600" dirty="0" smtClean="0">
                <a:solidFill>
                  <a:schemeClr val="bg1"/>
                </a:solidFill>
                <a:latin typeface="方正喵呜体" panose="02010600010101010101" pitchFamily="2" charset="-122"/>
                <a:ea typeface="方正喵呜体" panose="02010600010101010101" pitchFamily="2" charset="-122"/>
              </a:rPr>
              <a:t> = (</a:t>
            </a:r>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1600" b="1" dirty="0" smtClean="0">
                <a:solidFill>
                  <a:srgbClr val="7030A0"/>
                </a:solidFill>
                <a:latin typeface="方正喵呜体" panose="02010600010101010101" pitchFamily="2" charset="-122"/>
                <a:ea typeface="方正喵呜体" panose="02010600010101010101" pitchFamily="2" charset="-122"/>
              </a:rPr>
              <a:t>Student*</a:t>
            </a:r>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en-US" altLang="zh-CN" sz="1600" b="1" dirty="0" err="1" smtClean="0">
                <a:solidFill>
                  <a:schemeClr val="accent5"/>
                </a:solidFill>
                <a:latin typeface="方正喵呜体" panose="02010600010101010101" pitchFamily="2" charset="-122"/>
                <a:ea typeface="方正喵呜体" panose="02010600010101010101" pitchFamily="2" charset="-122"/>
              </a:rPr>
              <a:t>malloc</a:t>
            </a:r>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err="1" smtClean="0">
                <a:solidFill>
                  <a:schemeClr val="bg1"/>
                </a:solidFill>
                <a:latin typeface="方正喵呜体" panose="02010600010101010101" pitchFamily="2" charset="-122"/>
                <a:ea typeface="方正喵呜体" panose="02010600010101010101" pitchFamily="2" charset="-122"/>
              </a:rPr>
              <a:t>sizeof</a:t>
            </a:r>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1600" b="1" dirty="0" smtClean="0">
                <a:solidFill>
                  <a:srgbClr val="7030A0"/>
                </a:solidFill>
                <a:latin typeface="方正喵呜体" panose="02010600010101010101" pitchFamily="2" charset="-122"/>
                <a:ea typeface="方正喵呜体" panose="02010600010101010101" pitchFamily="2" charset="-122"/>
              </a:rPr>
              <a:t>Student</a:t>
            </a:r>
            <a:r>
              <a:rPr lang="en-US" altLang="zh-CN" sz="1600" dirty="0" smtClean="0">
                <a:solidFill>
                  <a:schemeClr val="bg1"/>
                </a:solidFill>
                <a:latin typeface="方正喵呜体" panose="02010600010101010101" pitchFamily="2" charset="-122"/>
                <a:ea typeface="方正喵呜体" panose="02010600010101010101" pitchFamily="2" charset="-122"/>
              </a:rPr>
              <a:t>));</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if(</a:t>
            </a:r>
            <a:r>
              <a:rPr lang="en-US" altLang="zh-CN" sz="1600" dirty="0" err="1" smtClean="0">
                <a:solidFill>
                  <a:schemeClr val="bg1"/>
                </a:solidFill>
                <a:latin typeface="方正喵呜体" panose="02010600010101010101" pitchFamily="2" charset="-122"/>
                <a:ea typeface="方正喵呜体" panose="02010600010101010101" pitchFamily="2" charset="-122"/>
              </a:rPr>
              <a:t>tmpNode</a:t>
            </a:r>
            <a:r>
              <a:rPr lang="en-US" altLang="zh-CN" sz="1600" dirty="0" smtClean="0">
                <a:solidFill>
                  <a:schemeClr val="bg1"/>
                </a:solidFill>
                <a:latin typeface="方正喵呜体" panose="02010600010101010101" pitchFamily="2" charset="-122"/>
                <a:ea typeface="方正喵呜体" panose="02010600010101010101" pitchFamily="2" charset="-122"/>
              </a:rPr>
              <a:t>!=NULL){</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strcpy</a:t>
            </a:r>
            <a:r>
              <a:rPr lang="en-US" altLang="zh-CN" sz="1600" dirty="0" smtClean="0">
                <a:solidFill>
                  <a:schemeClr val="bg1"/>
                </a:solidFill>
                <a:latin typeface="方正喵呜体" panose="02010600010101010101" pitchFamily="2" charset="-122"/>
                <a:ea typeface="方正喵呜体" panose="02010600010101010101" pitchFamily="2" charset="-122"/>
              </a:rPr>
              <a:t>(</a:t>
            </a:r>
            <a:r>
              <a:rPr lang="en-US" altLang="zh-CN" sz="1600" dirty="0" err="1" smtClean="0">
                <a:solidFill>
                  <a:schemeClr val="bg1"/>
                </a:solidFill>
                <a:latin typeface="方正喵呜体" panose="02010600010101010101" pitchFamily="2" charset="-122"/>
                <a:ea typeface="方正喵呜体" panose="02010600010101010101" pitchFamily="2" charset="-122"/>
              </a:rPr>
              <a:t>tmpNode</a:t>
            </a:r>
            <a:r>
              <a:rPr lang="en-US" altLang="zh-CN" sz="1600" dirty="0" smtClean="0">
                <a:solidFill>
                  <a:schemeClr val="bg1"/>
                </a:solidFill>
                <a:latin typeface="方正喵呜体" panose="02010600010101010101" pitchFamily="2" charset="-122"/>
                <a:ea typeface="方正喵呜体" panose="02010600010101010101" pitchFamily="2" charset="-122"/>
              </a:rPr>
              <a:t>-&gt;name , name);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a:solidFill>
                  <a:schemeClr val="bg1"/>
                </a:solidFill>
                <a:latin typeface="方正喵呜体" panose="02010600010101010101" pitchFamily="2" charset="-122"/>
                <a:ea typeface="方正喵呜体" panose="02010600010101010101" pitchFamily="2" charset="-122"/>
              </a:rPr>
              <a:t>strcpy</a:t>
            </a:r>
            <a:r>
              <a:rPr lang="en-US" altLang="zh-CN" sz="1600" dirty="0">
                <a:solidFill>
                  <a:schemeClr val="bg1"/>
                </a:solidFill>
                <a:latin typeface="方正喵呜体" panose="02010600010101010101" pitchFamily="2" charset="-122"/>
                <a:ea typeface="方正喵呜体" panose="02010600010101010101" pitchFamily="2" charset="-122"/>
              </a:rPr>
              <a:t>(</a:t>
            </a:r>
            <a:r>
              <a:rPr lang="en-US" altLang="zh-CN" sz="1600" dirty="0" err="1">
                <a:solidFill>
                  <a:schemeClr val="bg1"/>
                </a:solidFill>
                <a:latin typeface="方正喵呜体" panose="02010600010101010101" pitchFamily="2" charset="-122"/>
                <a:ea typeface="方正喵呜体" panose="02010600010101010101" pitchFamily="2" charset="-122"/>
              </a:rPr>
              <a:t>tmpNode</a:t>
            </a:r>
            <a:r>
              <a:rPr lang="en-US" altLang="zh-CN" sz="1600" dirty="0">
                <a:solidFill>
                  <a:schemeClr val="bg1"/>
                </a:solidFill>
                <a:latin typeface="方正喵呜体" panose="02010600010101010101" pitchFamily="2" charset="-122"/>
                <a:ea typeface="方正喵呜体" panose="02010600010101010101" pitchFamily="2" charset="-122"/>
              </a:rPr>
              <a:t>-</a:t>
            </a:r>
            <a:r>
              <a:rPr lang="en-US" altLang="zh-CN" sz="1600" dirty="0" smtClean="0">
                <a:solidFill>
                  <a:schemeClr val="bg1"/>
                </a:solidFill>
                <a:latin typeface="方正喵呜体" panose="02010600010101010101" pitchFamily="2" charset="-122"/>
                <a:ea typeface="方正喵呜体" panose="02010600010101010101" pitchFamily="2" charset="-122"/>
              </a:rPr>
              <a:t>&gt;id </a:t>
            </a:r>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id);</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smtClean="0">
                <a:solidFill>
                  <a:schemeClr val="bg1"/>
                </a:solidFill>
                <a:latin typeface="方正喵呜体" panose="02010600010101010101" pitchFamily="2" charset="-122"/>
                <a:ea typeface="方正喵呜体" panose="02010600010101010101" pitchFamily="2" charset="-122"/>
              </a:rPr>
              <a:t>tmpNode</a:t>
            </a:r>
            <a:r>
              <a:rPr lang="en-US" altLang="zh-CN" sz="1600" dirty="0" smtClean="0">
                <a:solidFill>
                  <a:schemeClr val="bg1"/>
                </a:solidFill>
                <a:latin typeface="方正喵呜体" panose="02010600010101010101" pitchFamily="2" charset="-122"/>
                <a:ea typeface="方正喵呜体" panose="02010600010101010101" pitchFamily="2" charset="-122"/>
              </a:rPr>
              <a:t>-&gt;score = score;</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a:t>
            </a:r>
            <a:r>
              <a:rPr lang="en-US" altLang="zh-CN" sz="1600" dirty="0" err="1">
                <a:solidFill>
                  <a:srgbClr val="077CFD"/>
                </a:solidFill>
                <a:latin typeface="方正喵呜体" panose="02010600010101010101" pitchFamily="2" charset="-122"/>
                <a:ea typeface="方正喵呜体" panose="02010600010101010101" pitchFamily="2" charset="-122"/>
              </a:rPr>
              <a:t>tmpNode</a:t>
            </a:r>
            <a:r>
              <a:rPr lang="en-US" altLang="zh-CN" sz="1600" dirty="0">
                <a:solidFill>
                  <a:srgbClr val="077CFD"/>
                </a:solidFill>
                <a:latin typeface="方正喵呜体" panose="02010600010101010101" pitchFamily="2" charset="-122"/>
                <a:ea typeface="方正喵呜体" panose="02010600010101010101" pitchFamily="2" charset="-122"/>
              </a:rPr>
              <a:t>-&gt;</a:t>
            </a:r>
            <a:r>
              <a:rPr lang="en-US" altLang="zh-CN" sz="1600" dirty="0" err="1">
                <a:solidFill>
                  <a:srgbClr val="077CFD"/>
                </a:solidFill>
                <a:latin typeface="方正喵呜体" panose="02010600010101010101" pitchFamily="2" charset="-122"/>
                <a:ea typeface="方正喵呜体" panose="02010600010101010101" pitchFamily="2" charset="-122"/>
              </a:rPr>
              <a:t>nextAddr</a:t>
            </a:r>
            <a:r>
              <a:rPr lang="en-US" altLang="zh-CN" sz="1600" dirty="0">
                <a:solidFill>
                  <a:srgbClr val="077CFD"/>
                </a:solidFill>
                <a:latin typeface="方正喵呜体" panose="02010600010101010101" pitchFamily="2" charset="-122"/>
                <a:ea typeface="方正喵呜体" panose="02010600010101010101" pitchFamily="2" charset="-122"/>
              </a:rPr>
              <a:t> = </a:t>
            </a:r>
            <a:r>
              <a:rPr lang="en-US" altLang="zh-CN" sz="1600" dirty="0" smtClean="0">
                <a:solidFill>
                  <a:srgbClr val="077CFD"/>
                </a:solidFill>
                <a:latin typeface="方正喵呜体" panose="02010600010101010101" pitchFamily="2" charset="-122"/>
                <a:ea typeface="方正喵呜体" panose="02010600010101010101" pitchFamily="2" charset="-122"/>
              </a:rPr>
              <a:t>NULL;</a:t>
            </a:r>
          </a:p>
          <a:p>
            <a:r>
              <a:rPr lang="en-US" altLang="zh-CN" sz="1600" dirty="0" smtClean="0">
                <a:solidFill>
                  <a:srgbClr val="077CFD"/>
                </a:solidFill>
                <a:latin typeface="方正喵呜体" panose="02010600010101010101" pitchFamily="2" charset="-122"/>
                <a:ea typeface="方正喵呜体" panose="02010600010101010101" pitchFamily="2" charset="-122"/>
              </a:rPr>
              <a:t>    if(</a:t>
            </a:r>
            <a:r>
              <a:rPr lang="en-US" altLang="zh-CN" sz="1600" dirty="0" err="1" smtClean="0">
                <a:solidFill>
                  <a:srgbClr val="077CFD"/>
                </a:solidFill>
                <a:latin typeface="方正喵呜体" panose="02010600010101010101" pitchFamily="2" charset="-122"/>
                <a:ea typeface="方正喵呜体" panose="02010600010101010101" pitchFamily="2" charset="-122"/>
              </a:rPr>
              <a:t>g_studentListMgr.head</a:t>
            </a:r>
            <a:r>
              <a:rPr lang="en-US" altLang="zh-CN" sz="1600" dirty="0" smtClean="0">
                <a:solidFill>
                  <a:srgbClr val="077CFD"/>
                </a:solidFill>
                <a:latin typeface="方正喵呜体" panose="02010600010101010101" pitchFamily="2" charset="-122"/>
                <a:ea typeface="方正喵呜体" panose="02010600010101010101" pitchFamily="2" charset="-122"/>
              </a:rPr>
              <a:t> == NULL){</a:t>
            </a:r>
          </a:p>
          <a:p>
            <a:r>
              <a:rPr lang="en-US" altLang="zh-CN" sz="1600" dirty="0">
                <a:solidFill>
                  <a:srgbClr val="077CFD"/>
                </a:solidFill>
                <a:latin typeface="方正喵呜体" panose="02010600010101010101" pitchFamily="2" charset="-122"/>
                <a:ea typeface="方正喵呜体" panose="02010600010101010101" pitchFamily="2" charset="-122"/>
              </a:rPr>
              <a:t> </a:t>
            </a:r>
            <a:r>
              <a:rPr lang="en-US" altLang="zh-CN" sz="1600" dirty="0" smtClean="0">
                <a:solidFill>
                  <a:srgbClr val="077CFD"/>
                </a:solidFill>
                <a:latin typeface="方正喵呜体" panose="02010600010101010101" pitchFamily="2" charset="-122"/>
                <a:ea typeface="方正喵呜体" panose="02010600010101010101" pitchFamily="2" charset="-122"/>
              </a:rPr>
              <a:t>       </a:t>
            </a:r>
            <a:r>
              <a:rPr lang="en-US" altLang="zh-CN" sz="1600" dirty="0" err="1" smtClean="0">
                <a:solidFill>
                  <a:srgbClr val="077CFD"/>
                </a:solidFill>
                <a:latin typeface="方正喵呜体" panose="02010600010101010101" pitchFamily="2" charset="-122"/>
                <a:ea typeface="方正喵呜体" panose="02010600010101010101" pitchFamily="2" charset="-122"/>
              </a:rPr>
              <a:t>g_studentListMgr.head</a:t>
            </a:r>
            <a:r>
              <a:rPr lang="en-US" altLang="zh-CN" sz="1600" dirty="0" smtClean="0">
                <a:solidFill>
                  <a:srgbClr val="077CFD"/>
                </a:solidFill>
                <a:latin typeface="方正喵呜体" panose="02010600010101010101" pitchFamily="2" charset="-122"/>
                <a:ea typeface="方正喵呜体" panose="02010600010101010101" pitchFamily="2" charset="-122"/>
              </a:rPr>
              <a:t> = </a:t>
            </a:r>
            <a:r>
              <a:rPr lang="en-US" altLang="zh-CN" sz="1600" dirty="0" err="1" smtClean="0">
                <a:solidFill>
                  <a:srgbClr val="077CFD"/>
                </a:solidFill>
                <a:latin typeface="方正喵呜体" panose="02010600010101010101" pitchFamily="2" charset="-122"/>
                <a:ea typeface="方正喵呜体" panose="02010600010101010101" pitchFamily="2" charset="-122"/>
              </a:rPr>
              <a:t>g_studentListMgr.tail</a:t>
            </a:r>
            <a:r>
              <a:rPr lang="en-US" altLang="zh-CN" sz="1600" dirty="0" smtClean="0">
                <a:solidFill>
                  <a:srgbClr val="077CFD"/>
                </a:solidFill>
                <a:latin typeface="方正喵呜体" panose="02010600010101010101" pitchFamily="2" charset="-122"/>
                <a:ea typeface="方正喵呜体" panose="02010600010101010101" pitchFamily="2" charset="-122"/>
              </a:rPr>
              <a:t> = </a:t>
            </a:r>
            <a:r>
              <a:rPr lang="en-US" altLang="zh-CN" sz="1600" dirty="0" err="1" smtClean="0">
                <a:solidFill>
                  <a:srgbClr val="077CFD"/>
                </a:solidFill>
                <a:latin typeface="方正喵呜体" panose="02010600010101010101" pitchFamily="2" charset="-122"/>
                <a:ea typeface="方正喵呜体" panose="02010600010101010101" pitchFamily="2" charset="-122"/>
              </a:rPr>
              <a:t>tmpNode</a:t>
            </a:r>
            <a:r>
              <a:rPr lang="en-US" altLang="zh-CN" sz="1600" dirty="0" smtClean="0">
                <a:solidFill>
                  <a:srgbClr val="077CFD"/>
                </a:solidFill>
                <a:latin typeface="方正喵呜体" panose="02010600010101010101" pitchFamily="2" charset="-122"/>
                <a:ea typeface="方正喵呜体" panose="02010600010101010101" pitchFamily="2" charset="-122"/>
              </a:rPr>
              <a:t>;</a:t>
            </a:r>
          </a:p>
          <a:p>
            <a:r>
              <a:rPr lang="en-US" altLang="zh-CN" sz="1600" dirty="0" smtClean="0">
                <a:solidFill>
                  <a:srgbClr val="077CFD"/>
                </a:solidFill>
                <a:latin typeface="方正喵呜体" panose="02010600010101010101" pitchFamily="2" charset="-122"/>
                <a:ea typeface="方正喵呜体" panose="02010600010101010101" pitchFamily="2" charset="-122"/>
              </a:rPr>
              <a:t>    }else {</a:t>
            </a:r>
          </a:p>
          <a:p>
            <a:r>
              <a:rPr lang="en-US" altLang="zh-CN" sz="1600" dirty="0" smtClean="0">
                <a:solidFill>
                  <a:srgbClr val="077CFD"/>
                </a:solidFill>
                <a:latin typeface="方正喵呜体" panose="02010600010101010101" pitchFamily="2" charset="-122"/>
                <a:ea typeface="方正喵呜体" panose="02010600010101010101" pitchFamily="2" charset="-122"/>
              </a:rPr>
              <a:t>        </a:t>
            </a:r>
            <a:r>
              <a:rPr lang="en-US" altLang="zh-CN" sz="1600" dirty="0" err="1" smtClean="0">
                <a:solidFill>
                  <a:srgbClr val="077CFD"/>
                </a:solidFill>
                <a:latin typeface="方正喵呜体" panose="02010600010101010101" pitchFamily="2" charset="-122"/>
                <a:ea typeface="方正喵呜体" panose="02010600010101010101" pitchFamily="2" charset="-122"/>
              </a:rPr>
              <a:t>g_studentListMgr.tail</a:t>
            </a:r>
            <a:r>
              <a:rPr lang="en-US" altLang="zh-CN" sz="1600" dirty="0" smtClean="0">
                <a:solidFill>
                  <a:srgbClr val="077CFD"/>
                </a:solidFill>
                <a:latin typeface="方正喵呜体" panose="02010600010101010101" pitchFamily="2" charset="-122"/>
                <a:ea typeface="方正喵呜体" panose="02010600010101010101" pitchFamily="2" charset="-122"/>
              </a:rPr>
              <a:t>-&gt;</a:t>
            </a:r>
            <a:r>
              <a:rPr lang="en-US" altLang="zh-CN" sz="1600" dirty="0" err="1" smtClean="0">
                <a:solidFill>
                  <a:srgbClr val="077CFD"/>
                </a:solidFill>
                <a:latin typeface="方正喵呜体" panose="02010600010101010101" pitchFamily="2" charset="-122"/>
                <a:ea typeface="方正喵呜体" panose="02010600010101010101" pitchFamily="2" charset="-122"/>
              </a:rPr>
              <a:t>nextAddr</a:t>
            </a:r>
            <a:r>
              <a:rPr lang="en-US" altLang="zh-CN" sz="1600" dirty="0" smtClean="0">
                <a:solidFill>
                  <a:srgbClr val="077CFD"/>
                </a:solidFill>
                <a:latin typeface="方正喵呜体" panose="02010600010101010101" pitchFamily="2" charset="-122"/>
                <a:ea typeface="方正喵呜体" panose="02010600010101010101" pitchFamily="2" charset="-122"/>
              </a:rPr>
              <a:t> </a:t>
            </a:r>
            <a:r>
              <a:rPr lang="en-US" altLang="zh-CN" sz="1600" dirty="0">
                <a:solidFill>
                  <a:srgbClr val="077CFD"/>
                </a:solidFill>
                <a:latin typeface="方正喵呜体" panose="02010600010101010101" pitchFamily="2" charset="-122"/>
                <a:ea typeface="方正喵呜体" panose="02010600010101010101" pitchFamily="2" charset="-122"/>
              </a:rPr>
              <a:t>= </a:t>
            </a:r>
            <a:r>
              <a:rPr lang="en-US" altLang="zh-CN" sz="1600" dirty="0" err="1">
                <a:solidFill>
                  <a:srgbClr val="077CFD"/>
                </a:solidFill>
                <a:latin typeface="方正喵呜体" panose="02010600010101010101" pitchFamily="2" charset="-122"/>
                <a:ea typeface="方正喵呜体" panose="02010600010101010101" pitchFamily="2" charset="-122"/>
              </a:rPr>
              <a:t>tmpNode</a:t>
            </a:r>
            <a:r>
              <a:rPr lang="en-US" altLang="zh-CN" sz="1600" dirty="0" smtClean="0">
                <a:solidFill>
                  <a:srgbClr val="077CFD"/>
                </a:solidFill>
                <a:latin typeface="方正喵呜体" panose="02010600010101010101" pitchFamily="2" charset="-122"/>
                <a:ea typeface="方正喵呜体" panose="02010600010101010101" pitchFamily="2" charset="-122"/>
              </a:rPr>
              <a:t>;</a:t>
            </a:r>
          </a:p>
          <a:p>
            <a:r>
              <a:rPr lang="en-US" altLang="zh-CN" sz="1600" dirty="0">
                <a:solidFill>
                  <a:srgbClr val="077CFD"/>
                </a:solidFill>
                <a:latin typeface="方正喵呜体" panose="02010600010101010101" pitchFamily="2" charset="-122"/>
                <a:ea typeface="方正喵呜体" panose="02010600010101010101" pitchFamily="2" charset="-122"/>
              </a:rPr>
              <a:t> </a:t>
            </a:r>
            <a:r>
              <a:rPr lang="en-US" altLang="zh-CN" sz="1600" dirty="0" smtClean="0">
                <a:solidFill>
                  <a:srgbClr val="077CFD"/>
                </a:solidFill>
                <a:latin typeface="方正喵呜体" panose="02010600010101010101" pitchFamily="2" charset="-122"/>
                <a:ea typeface="方正喵呜体" panose="02010600010101010101" pitchFamily="2" charset="-122"/>
              </a:rPr>
              <a:t>       </a:t>
            </a:r>
            <a:r>
              <a:rPr lang="en-US" altLang="zh-CN" sz="1600" dirty="0" err="1">
                <a:solidFill>
                  <a:srgbClr val="077CFD"/>
                </a:solidFill>
                <a:latin typeface="方正喵呜体" panose="02010600010101010101" pitchFamily="2" charset="-122"/>
                <a:ea typeface="方正喵呜体" panose="02010600010101010101" pitchFamily="2" charset="-122"/>
              </a:rPr>
              <a:t>g_studentListMgr.tail</a:t>
            </a:r>
            <a:r>
              <a:rPr lang="en-US" altLang="zh-CN" sz="1600" dirty="0">
                <a:solidFill>
                  <a:srgbClr val="077CFD"/>
                </a:solidFill>
                <a:latin typeface="方正喵呜体" panose="02010600010101010101" pitchFamily="2" charset="-122"/>
                <a:ea typeface="方正喵呜体" panose="02010600010101010101" pitchFamily="2" charset="-122"/>
              </a:rPr>
              <a:t> = </a:t>
            </a:r>
            <a:r>
              <a:rPr lang="en-US" altLang="zh-CN" sz="1600" dirty="0" err="1">
                <a:solidFill>
                  <a:srgbClr val="077CFD"/>
                </a:solidFill>
                <a:latin typeface="方正喵呜体" panose="02010600010101010101" pitchFamily="2" charset="-122"/>
                <a:ea typeface="方正喵呜体" panose="02010600010101010101" pitchFamily="2" charset="-122"/>
              </a:rPr>
              <a:t>tmpNode</a:t>
            </a:r>
            <a:r>
              <a:rPr lang="en-US" altLang="zh-CN" sz="1600" dirty="0" smtClean="0">
                <a:solidFill>
                  <a:srgbClr val="077CFD"/>
                </a:solidFill>
                <a:latin typeface="方正喵呜体" panose="02010600010101010101" pitchFamily="2" charset="-122"/>
                <a:ea typeface="方正喵呜体" panose="02010600010101010101" pitchFamily="2" charset="-122"/>
              </a:rPr>
              <a:t>;</a:t>
            </a:r>
          </a:p>
          <a:p>
            <a:r>
              <a:rPr lang="en-US" altLang="zh-CN" sz="1600" dirty="0" smtClean="0">
                <a:solidFill>
                  <a:srgbClr val="077CFD"/>
                </a:solidFill>
                <a:latin typeface="方正喵呜体" panose="02010600010101010101" pitchFamily="2" charset="-122"/>
                <a:ea typeface="方正喵呜体" panose="02010600010101010101" pitchFamily="2" charset="-122"/>
              </a:rPr>
              <a:t>    }</a:t>
            </a:r>
          </a:p>
          <a:p>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1600" dirty="0" err="1" smtClean="0">
                <a:solidFill>
                  <a:schemeClr val="bg2">
                    <a:lumMod val="50000"/>
                  </a:schemeClr>
                </a:solidFill>
                <a:latin typeface="方正喵呜体" panose="02010600010101010101" pitchFamily="2" charset="-122"/>
                <a:ea typeface="方正喵呜体" panose="02010600010101010101" pitchFamily="2" charset="-122"/>
              </a:rPr>
              <a:t>g_studentListMgr.count</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16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   return TRUE;</a:t>
            </a:r>
            <a:endParaRPr lang="en-US" altLang="zh-CN" sz="1600" dirty="0" smtClean="0">
              <a:solidFill>
                <a:schemeClr val="bg1"/>
              </a:solidFill>
              <a:latin typeface="方正喵呜体" panose="02010600010101010101" pitchFamily="2" charset="-122"/>
              <a:ea typeface="方正喵呜体" panose="02010600010101010101" pitchFamily="2" charset="-122"/>
            </a:endParaRPr>
          </a:p>
          <a:p>
            <a:r>
              <a:rPr lang="en-US" altLang="zh-CN" sz="1600" dirty="0" smtClean="0">
                <a:solidFill>
                  <a:schemeClr val="bg1"/>
                </a:solidFill>
                <a:latin typeface="方正喵呜体" panose="02010600010101010101" pitchFamily="2" charset="-122"/>
                <a:ea typeface="方正喵呜体" panose="02010600010101010101" pitchFamily="2" charset="-122"/>
              </a:rPr>
              <a:t>  }else{</a:t>
            </a:r>
          </a:p>
          <a:p>
            <a:r>
              <a:rPr lang="en-US" altLang="zh-CN" sz="1600" dirty="0">
                <a:solidFill>
                  <a:schemeClr val="bg1"/>
                </a:solidFill>
                <a:latin typeface="方正喵呜体" panose="02010600010101010101" pitchFamily="2" charset="-122"/>
                <a:ea typeface="方正喵呜体" panose="02010600010101010101" pitchFamily="2" charset="-122"/>
              </a:rPr>
              <a:t> </a:t>
            </a:r>
            <a:r>
              <a:rPr lang="en-US" altLang="zh-CN" sz="1600" dirty="0" smtClean="0">
                <a:solidFill>
                  <a:schemeClr val="bg1"/>
                </a:solidFill>
                <a:latin typeface="方正喵呜体" panose="02010600010101010101" pitchFamily="2" charset="-122"/>
                <a:ea typeface="方正喵呜体" panose="02010600010101010101" pitchFamily="2" charset="-122"/>
              </a:rPr>
              <a:t>   return FALSE;</a:t>
            </a:r>
          </a:p>
          <a:p>
            <a:r>
              <a:rPr lang="en-US" altLang="zh-CN" sz="1600" dirty="0" smtClean="0">
                <a:solidFill>
                  <a:schemeClr val="bg1"/>
                </a:solidFill>
                <a:latin typeface="方正喵呜体" panose="02010600010101010101" pitchFamily="2" charset="-122"/>
                <a:ea typeface="方正喵呜体" panose="02010600010101010101" pitchFamily="2" charset="-122"/>
              </a:rPr>
              <a:t>  }</a:t>
            </a:r>
            <a:endPar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1600" dirty="0" smtClean="0">
                <a:solidFill>
                  <a:schemeClr val="bg2">
                    <a:lumMod val="50000"/>
                  </a:schemeClr>
                </a:solidFill>
                <a:latin typeface="方正喵呜体" panose="02010600010101010101" pitchFamily="2" charset="-122"/>
                <a:ea typeface="方正喵呜体" panose="02010600010101010101" pitchFamily="2" charset="-122"/>
              </a:rPr>
              <a:t>}</a:t>
            </a:r>
          </a:p>
        </p:txBody>
      </p:sp>
      <p:sp>
        <p:nvSpPr>
          <p:cNvPr id="5" name="矩形 4"/>
          <p:cNvSpPr/>
          <p:nvPr/>
        </p:nvSpPr>
        <p:spPr>
          <a:xfrm>
            <a:off x="3436620" y="5394960"/>
            <a:ext cx="335280" cy="8153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912967" y="570738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矩形 6"/>
          <p:cNvSpPr/>
          <p:nvPr/>
        </p:nvSpPr>
        <p:spPr>
          <a:xfrm>
            <a:off x="4389314" y="570738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矩形 7"/>
          <p:cNvSpPr/>
          <p:nvPr/>
        </p:nvSpPr>
        <p:spPr>
          <a:xfrm>
            <a:off x="4865661" y="570738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8"/>
          <p:cNvSpPr/>
          <p:nvPr/>
        </p:nvSpPr>
        <p:spPr>
          <a:xfrm>
            <a:off x="5342008" y="5707380"/>
            <a:ext cx="33528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矩形 9"/>
          <p:cNvSpPr/>
          <p:nvPr/>
        </p:nvSpPr>
        <p:spPr>
          <a:xfrm>
            <a:off x="5818355" y="5707380"/>
            <a:ext cx="335280" cy="5029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文本框 10"/>
          <p:cNvSpPr txBox="1"/>
          <p:nvPr/>
        </p:nvSpPr>
        <p:spPr>
          <a:xfrm>
            <a:off x="6000400" y="3371681"/>
            <a:ext cx="2833358" cy="2031325"/>
          </a:xfrm>
          <a:prstGeom prst="rect">
            <a:avLst/>
          </a:prstGeom>
          <a:solidFill>
            <a:schemeClr val="tx1">
              <a:lumMod val="95000"/>
            </a:schemeClr>
          </a:solidFill>
          <a:ln>
            <a:solidFill>
              <a:schemeClr val="bg1"/>
            </a:solidFill>
          </a:ln>
          <a:effectLst>
            <a:outerShdw blurRad="63500" sx="102000" sy="102000" algn="ctr" rotWithShape="0">
              <a:prstClr val="black">
                <a:alpha val="40000"/>
              </a:prstClr>
            </a:outerShdw>
          </a:effectLst>
        </p:spPr>
        <p:txBody>
          <a:bodyPr wrap="square" rtlCol="0">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name[16];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char</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id[16];</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077CFD"/>
                </a:solidFill>
                <a:latin typeface="方正喵呜体" panose="02010600010101010101" pitchFamily="2" charset="-122"/>
                <a:ea typeface="方正喵呜体" panose="02010600010101010101" pitchFamily="2" charset="-122"/>
              </a:rPr>
              <a:t>short</a:t>
            </a:r>
            <a:r>
              <a:rPr lang="en-US" altLang="zh-CN" dirty="0" smtClean="0">
                <a:solidFill>
                  <a:srgbClr val="077CFD"/>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score;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7030A0"/>
                </a:solidFill>
                <a:latin typeface="方正喵呜体" panose="02010600010101010101" pitchFamily="2" charset="-122"/>
                <a:ea typeface="方正喵呜体" panose="02010600010101010101" pitchFamily="2" charset="-122"/>
              </a:rPr>
              <a:t>Student</a:t>
            </a:r>
            <a:r>
              <a:rPr lang="zh-CN" altLang="en-US" b="1" dirty="0" smtClean="0">
                <a:solidFill>
                  <a:srgbClr val="7030A0"/>
                </a:solidFill>
                <a:latin typeface="方正喵呜体" panose="02010600010101010101" pitchFamily="2" charset="-122"/>
                <a:ea typeface="方正喵呜体" panose="02010600010101010101" pitchFamily="2" charset="-122"/>
              </a:rPr>
              <a:t>* </a:t>
            </a:r>
            <a:r>
              <a:rPr lang="en-US" altLang="zh-CN" dirty="0" err="1" smtClean="0">
                <a:solidFill>
                  <a:schemeClr val="tx2">
                    <a:lumMod val="10000"/>
                  </a:schemeClr>
                </a:solidFill>
                <a:latin typeface="方正喵呜体" panose="02010600010101010101" pitchFamily="2" charset="-122"/>
                <a:ea typeface="方正喵呜体" panose="02010600010101010101" pitchFamily="2" charset="-122"/>
              </a:rPr>
              <a:t>nextAddr</a:t>
            </a:r>
            <a:r>
              <a:rPr lang="en-US" altLang="zh-CN" dirty="0">
                <a:solidFill>
                  <a:schemeClr val="tx2">
                    <a:lumMod val="1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32507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08974"/>
            <a:ext cx="9144000" cy="6096000"/>
          </a:xfrm>
          <a:prstGeom prst="rect">
            <a:avLst/>
          </a:prstGeom>
        </p:spPr>
      </p:pic>
      <p:sp>
        <p:nvSpPr>
          <p:cNvPr id="3" name="文本框 2"/>
          <p:cNvSpPr txBox="1"/>
          <p:nvPr/>
        </p:nvSpPr>
        <p:spPr>
          <a:xfrm>
            <a:off x="250521" y="501041"/>
            <a:ext cx="7653402" cy="523220"/>
          </a:xfrm>
          <a:prstGeom prst="rect">
            <a:avLst/>
          </a:prstGeom>
          <a:noFill/>
        </p:spPr>
        <p:txBody>
          <a:bodyPr wrap="square" rtlCol="0">
            <a:spAutoFit/>
          </a:bodyPr>
          <a:lstStyle/>
          <a:p>
            <a:r>
              <a:rPr lang="zh-CN" altLang="en-US" sz="2800" b="1" dirty="0">
                <a:effectLst>
                  <a:outerShdw blurRad="127000" sx="101000" sy="101000" algn="ctr" rotWithShape="0">
                    <a:schemeClr val="bg1"/>
                  </a:outerShdw>
                </a:effectLst>
                <a:latin typeface="微软雅黑" panose="020B0503020204020204" pitchFamily="34" charset="-122"/>
                <a:ea typeface="微软雅黑" panose="020B0503020204020204" pitchFamily="34" charset="-122"/>
              </a:rPr>
              <a:t>谷歌</a:t>
            </a:r>
            <a:r>
              <a:rPr lang="en-US" altLang="zh-CN" sz="2800" b="1" dirty="0">
                <a:effectLst>
                  <a:outerShdw blurRad="127000" sx="101000" sy="101000" algn="ctr" rotWithShape="0">
                    <a:schemeClr val="bg1"/>
                  </a:outerShdw>
                </a:effectLst>
                <a:latin typeface="微软雅黑" panose="020B0503020204020204" pitchFamily="34" charset="-122"/>
                <a:ea typeface="微软雅黑" panose="020B0503020204020204" pitchFamily="34" charset="-122"/>
              </a:rPr>
              <a:t>72</a:t>
            </a:r>
            <a:r>
              <a:rPr lang="zh-CN" altLang="en-US" sz="2800" b="1" dirty="0">
                <a:effectLst>
                  <a:outerShdw blurRad="127000" sx="101000" sy="101000" algn="ctr" rotWithShape="0">
                    <a:schemeClr val="bg1"/>
                  </a:outerShdw>
                </a:effectLst>
                <a:latin typeface="微软雅黑" panose="020B0503020204020204" pitchFamily="34" charset="-122"/>
                <a:ea typeface="微软雅黑" panose="020B0503020204020204" pitchFamily="34" charset="-122"/>
              </a:rPr>
              <a:t>位量子计算机来了！比特币可能被</a:t>
            </a:r>
            <a:r>
              <a:rPr lang="zh-CN" altLang="en-US" sz="2800" b="1" dirty="0" smtClean="0">
                <a:effectLst>
                  <a:outerShdw blurRad="127000" sx="101000" sy="101000" algn="ctr" rotWithShape="0">
                    <a:schemeClr val="bg1"/>
                  </a:outerShdw>
                </a:effectLst>
                <a:latin typeface="微软雅黑" panose="020B0503020204020204" pitchFamily="34" charset="-122"/>
                <a:ea typeface="微软雅黑" panose="020B0503020204020204" pitchFamily="34" charset="-122"/>
              </a:rPr>
              <a:t>破解</a:t>
            </a:r>
            <a:endParaRPr lang="zh-CN" altLang="en-US" sz="2800" b="1" dirty="0">
              <a:effectLst>
                <a:outerShdw blurRad="127000" sx="101000" sy="101000" algn="ctr" rotWithShape="0">
                  <a:schemeClr val="bg1"/>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5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8986" y="457473"/>
            <a:ext cx="7489372" cy="707886"/>
          </a:xfrm>
          <a:prstGeom prst="rect">
            <a:avLst/>
          </a:prstGeom>
          <a:noFill/>
        </p:spPr>
        <p:txBody>
          <a:bodyPr wrap="square" rtlCol="0">
            <a:spAutoFit/>
          </a:bodyPr>
          <a:lstStyle/>
          <a:p>
            <a:pPr algn="ct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按指定位置获取 </a:t>
            </a:r>
            <a:r>
              <a:rPr lang="en-US" altLang="zh-CN" sz="4000" dirty="0" smtClean="0">
                <a:ln w="28575">
                  <a:noFill/>
                </a:ln>
                <a:solidFill>
                  <a:srgbClr val="2959F3"/>
                </a:solidFill>
                <a:latin typeface="方正喵呜体" panose="02010600010101010101" pitchFamily="2" charset="-122"/>
                <a:ea typeface="方正喵呜体" panose="02010600010101010101" pitchFamily="2" charset="-122"/>
              </a:rPr>
              <a:t>get</a:t>
            </a:r>
            <a:endParaRPr lang="zh-CN" altLang="en-US" sz="40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901062" y="2260238"/>
            <a:ext cx="7831457" cy="3970318"/>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b="1" dirty="0" err="1">
                <a:solidFill>
                  <a:srgbClr val="C00000"/>
                </a:solidFill>
                <a:latin typeface="方正喵呜体" panose="02010600010101010101" pitchFamily="2" charset="-122"/>
                <a:ea typeface="方正喵呜体" panose="02010600010101010101" pitchFamily="2" charset="-122"/>
              </a:rPr>
              <a:t>UniDirectStudentList</a:t>
            </a:r>
            <a:r>
              <a:rPr lang="zh-CN" altLang="en-US"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get(</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 , </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Student&amp;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endParaRPr lang="en-US" altLang="zh-CN" b="1" dirty="0" smtClean="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if(index&gt;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-&gt;count == 0){</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smtClean="0">
                <a:solidFill>
                  <a:srgbClr val="7030A0"/>
                </a:solidFill>
                <a:latin typeface="方正喵呜体" panose="02010600010101010101" pitchFamily="2" charset="-122"/>
                <a:ea typeface="方正喵呜体" panose="02010600010101010101" pitchFamily="2" charset="-122"/>
              </a:rPr>
              <a:t>Student*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while(--index&gt;0)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value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
        <p:nvSpPr>
          <p:cNvPr id="4" name="文本框 3"/>
          <p:cNvSpPr txBox="1"/>
          <p:nvPr/>
        </p:nvSpPr>
        <p:spPr>
          <a:xfrm>
            <a:off x="807110" y="1297300"/>
            <a:ext cx="7677694" cy="830997"/>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由于元素的存储和逻辑次序不具备对应关系，按指定位置获取链表中的元素只能沿着链表顺序移动。</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2806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480333"/>
            <a:ext cx="7489372" cy="707886"/>
          </a:xfrm>
          <a:prstGeom prst="rect">
            <a:avLst/>
          </a:prstGeom>
          <a:noFill/>
        </p:spPr>
        <p:txBody>
          <a:bodyPr wrap="square" rtlCol="0">
            <a:spAutoFit/>
          </a:bodyPr>
          <a:lstStyle/>
          <a:p>
            <a:pPr algn="ct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按指定</a:t>
            </a:r>
            <a:r>
              <a:rPr lang="en-US" altLang="zh-CN" sz="4000" dirty="0" smtClean="0">
                <a:ln w="28575">
                  <a:noFill/>
                </a:ln>
                <a:solidFill>
                  <a:srgbClr val="C00000"/>
                </a:solidFill>
                <a:latin typeface="方正喵呜体" panose="02010600010101010101" pitchFamily="2" charset="-122"/>
                <a:ea typeface="方正喵呜体" panose="02010600010101010101" pitchFamily="2" charset="-122"/>
              </a:rPr>
              <a:t>key</a:t>
            </a: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定位 </a:t>
            </a:r>
            <a:r>
              <a:rPr lang="en-US" altLang="zh-CN" sz="4000" dirty="0" smtClean="0">
                <a:ln w="28575">
                  <a:noFill/>
                </a:ln>
                <a:solidFill>
                  <a:srgbClr val="2959F3"/>
                </a:solidFill>
                <a:latin typeface="方正喵呜体" panose="02010600010101010101" pitchFamily="2" charset="-122"/>
                <a:ea typeface="方正喵呜体" panose="02010600010101010101" pitchFamily="2" charset="-122"/>
              </a:rPr>
              <a:t>Locate</a:t>
            </a:r>
            <a:endParaRPr lang="zh-CN" altLang="en-US" sz="40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986788" y="1508063"/>
            <a:ext cx="6757037" cy="4708981"/>
          </a:xfrm>
          <a:prstGeom prst="rect">
            <a:avLst/>
          </a:prstGeom>
        </p:spPr>
        <p:txBody>
          <a:bodyPr wrap="square">
            <a:spAutoFit/>
          </a:bodyPr>
          <a:lstStyle/>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sz="2000" b="1" dirty="0" err="1">
                <a:solidFill>
                  <a:srgbClr val="C00000"/>
                </a:solidFill>
                <a:latin typeface="方正喵呜体" panose="02010600010101010101" pitchFamily="2" charset="-122"/>
                <a:ea typeface="方正喵呜体" panose="02010600010101010101" pitchFamily="2" charset="-122"/>
              </a:rPr>
              <a:t>UniDirectStudentList</a:t>
            </a:r>
            <a:r>
              <a:rPr lang="zh-CN" altLang="en-US"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locate(</a:t>
            </a:r>
            <a:r>
              <a:rPr lang="en-US" altLang="zh-CN" sz="2000" b="1"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char* </a:t>
            </a:r>
            <a:r>
              <a:rPr lang="en-US" altLang="zh-CN" sz="2000" b="1" dirty="0" smtClean="0">
                <a:solidFill>
                  <a:srgbClr val="C00000"/>
                </a:solidFill>
                <a:latin typeface="方正喵呜体" panose="02010600010101010101" pitchFamily="2" charset="-122"/>
                <a:ea typeface="方正喵呜体" panose="02010600010101010101" pitchFamily="2" charset="-122"/>
              </a:rPr>
              <a:t>name</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b="1"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Student&amp;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b="1" dirty="0">
              <a:solidFill>
                <a:srgbClr val="C00000"/>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struct Student*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while(</a:t>
            </a:r>
            <a:r>
              <a:rPr lang="en-US" altLang="zh-CN" sz="2000" b="1" dirty="0" err="1" smtClean="0">
                <a:solidFill>
                  <a:srgbClr val="2959F3"/>
                </a:solidFill>
                <a:latin typeface="方正喵呜体" panose="02010600010101010101" pitchFamily="2" charset="-122"/>
                <a:ea typeface="方正喵呜体" panose="02010600010101010101" pitchFamily="2" charset="-122"/>
              </a:rPr>
              <a:t>tmpNode</a:t>
            </a:r>
            <a:r>
              <a:rPr lang="en-US" altLang="zh-CN" sz="2000" b="1" dirty="0" smtClean="0">
                <a:solidFill>
                  <a:srgbClr val="2959F3"/>
                </a:solidFill>
                <a:latin typeface="方正喵呜体" panose="02010600010101010101" pitchFamily="2" charset="-122"/>
                <a:ea typeface="方正喵呜体" panose="02010600010101010101" pitchFamily="2" charset="-122"/>
              </a:rPr>
              <a:t>!=NULL){</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if(!</a:t>
            </a:r>
            <a:r>
              <a:rPr lang="en-US" altLang="zh-CN" sz="2000" b="1" dirty="0" err="1" smtClean="0">
                <a:solidFill>
                  <a:srgbClr val="2959F3"/>
                </a:solidFill>
                <a:latin typeface="方正喵呜体" panose="02010600010101010101" pitchFamily="2" charset="-122"/>
                <a:ea typeface="方正喵呜体" panose="02010600010101010101" pitchFamily="2" charset="-122"/>
              </a:rPr>
              <a:t>strcmp</a:t>
            </a:r>
            <a:r>
              <a:rPr lang="en-US" altLang="zh-CN" sz="2000" b="1" dirty="0" smtClean="0">
                <a:solidFill>
                  <a:srgbClr val="2959F3"/>
                </a:solidFill>
                <a:latin typeface="方正喵呜体" panose="02010600010101010101" pitchFamily="2" charset="-122"/>
                <a:ea typeface="方正喵呜体" panose="02010600010101010101" pitchFamily="2" charset="-122"/>
              </a:rPr>
              <a:t>(</a:t>
            </a:r>
            <a:r>
              <a:rPr lang="en-US" altLang="zh-CN" sz="2000" b="1" dirty="0" err="1" smtClean="0">
                <a:solidFill>
                  <a:srgbClr val="2959F3"/>
                </a:solidFill>
                <a:latin typeface="方正喵呜体" panose="02010600010101010101" pitchFamily="2" charset="-122"/>
                <a:ea typeface="方正喵呜体" panose="02010600010101010101" pitchFamily="2" charset="-122"/>
              </a:rPr>
              <a:t>tmpNode</a:t>
            </a:r>
            <a:r>
              <a:rPr lang="en-US" altLang="zh-CN" sz="2000" b="1" dirty="0" smtClean="0">
                <a:solidFill>
                  <a:srgbClr val="2959F3"/>
                </a:solidFill>
                <a:latin typeface="方正喵呜体" panose="02010600010101010101" pitchFamily="2" charset="-122"/>
                <a:ea typeface="方正喵呜体" panose="02010600010101010101" pitchFamily="2" charset="-122"/>
              </a:rPr>
              <a:t>-&gt;name , name)){</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value = *</a:t>
            </a:r>
            <a:r>
              <a:rPr lang="en-US" altLang="zh-CN" sz="2000" b="1" dirty="0" err="1" smtClean="0">
                <a:solidFill>
                  <a:srgbClr val="2959F3"/>
                </a:solidFill>
                <a:latin typeface="方正喵呜体" panose="02010600010101010101" pitchFamily="2" charset="-122"/>
                <a:ea typeface="方正喵呜体" panose="02010600010101010101" pitchFamily="2" charset="-122"/>
              </a:rPr>
              <a:t>tmpNode</a:t>
            </a:r>
            <a:r>
              <a:rPr lang="en-US" altLang="zh-CN" sz="2000" b="1" dirty="0" smtClean="0">
                <a:solidFill>
                  <a:srgbClr val="2959F3"/>
                </a:solidFill>
                <a:latin typeface="方正喵呜体" panose="02010600010101010101" pitchFamily="2" charset="-122"/>
                <a:ea typeface="方正喵呜体" panose="02010600010101010101" pitchFamily="2" charset="-122"/>
              </a:rPr>
              <a:t>;</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return TRUE;</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a:t>
            </a:r>
          </a:p>
          <a:p>
            <a:r>
              <a:rPr lang="en-US" altLang="zh-CN" sz="2000" b="1" dirty="0" smtClean="0">
                <a:solidFill>
                  <a:srgbClr val="2959F3"/>
                </a:solidFill>
                <a:latin typeface="方正喵呜体" panose="02010600010101010101" pitchFamily="2" charset="-122"/>
                <a:ea typeface="方正喵呜体" panose="02010600010101010101" pitchFamily="2" charset="-122"/>
              </a:rPr>
              <a:t>        else {</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a:t>
            </a:r>
            <a:r>
              <a:rPr lang="en-US" altLang="zh-CN" sz="2000" b="1" dirty="0" err="1" smtClean="0">
                <a:solidFill>
                  <a:srgbClr val="2959F3"/>
                </a:solidFill>
                <a:latin typeface="方正喵呜体" panose="02010600010101010101" pitchFamily="2" charset="-122"/>
                <a:ea typeface="方正喵呜体" panose="02010600010101010101" pitchFamily="2" charset="-122"/>
              </a:rPr>
              <a:t>tmpNode</a:t>
            </a:r>
            <a:r>
              <a:rPr lang="en-US" altLang="zh-CN" sz="2000" b="1" dirty="0" smtClean="0">
                <a:solidFill>
                  <a:srgbClr val="2959F3"/>
                </a:solidFill>
                <a:latin typeface="方正喵呜体" panose="02010600010101010101" pitchFamily="2" charset="-122"/>
                <a:ea typeface="方正喵呜体" panose="02010600010101010101" pitchFamily="2" charset="-122"/>
              </a:rPr>
              <a:t> = </a:t>
            </a:r>
            <a:r>
              <a:rPr lang="en-US" altLang="zh-CN" sz="2000" b="1" dirty="0" err="1" smtClean="0">
                <a:solidFill>
                  <a:srgbClr val="2959F3"/>
                </a:solidFill>
                <a:latin typeface="方正喵呜体" panose="02010600010101010101" pitchFamily="2" charset="-122"/>
                <a:ea typeface="方正喵呜体" panose="02010600010101010101" pitchFamily="2" charset="-122"/>
              </a:rPr>
              <a:t>tmpNode</a:t>
            </a:r>
            <a:r>
              <a:rPr lang="en-US" altLang="zh-CN" sz="2000" b="1" dirty="0" smtClean="0">
                <a:solidFill>
                  <a:srgbClr val="2959F3"/>
                </a:solidFill>
                <a:latin typeface="方正喵呜体" panose="02010600010101010101" pitchFamily="2" charset="-122"/>
                <a:ea typeface="方正喵呜体" panose="02010600010101010101" pitchFamily="2" charset="-122"/>
              </a:rPr>
              <a:t>-&gt;</a:t>
            </a:r>
            <a:r>
              <a:rPr lang="en-US" altLang="zh-CN" sz="2000" b="1" dirty="0" err="1" smtClean="0">
                <a:solidFill>
                  <a:srgbClr val="2959F3"/>
                </a:solidFill>
                <a:latin typeface="方正喵呜体" panose="02010600010101010101" pitchFamily="2" charset="-122"/>
                <a:ea typeface="方正喵呜体" panose="02010600010101010101" pitchFamily="2" charset="-122"/>
              </a:rPr>
              <a:t>nextAddr</a:t>
            </a:r>
            <a:r>
              <a:rPr lang="en-US" altLang="zh-CN" sz="2000" b="1" dirty="0" smtClean="0">
                <a:solidFill>
                  <a:srgbClr val="2959F3"/>
                </a:solidFill>
                <a:latin typeface="方正喵呜体" panose="02010600010101010101" pitchFamily="2" charset="-122"/>
                <a:ea typeface="方正喵呜体" panose="02010600010101010101" pitchFamily="2" charset="-122"/>
              </a:rPr>
              <a:t>;</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a:t>
            </a:r>
          </a:p>
          <a:p>
            <a:r>
              <a:rPr lang="en-US" altLang="zh-CN" sz="2000" b="1" dirty="0">
                <a:solidFill>
                  <a:srgbClr val="2959F3"/>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84361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5968" y="715464"/>
            <a:ext cx="7489372"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指定位置删除 </a:t>
            </a:r>
            <a:r>
              <a:rPr lang="en-US" altLang="zh-CN" sz="4400" dirty="0" smtClean="0">
                <a:ln w="28575">
                  <a:noFill/>
                </a:ln>
                <a:solidFill>
                  <a:srgbClr val="2959F3"/>
                </a:solidFill>
                <a:latin typeface="方正喵呜体" panose="02010600010101010101" pitchFamily="2" charset="-122"/>
                <a:ea typeface="方正喵呜体" panose="02010600010101010101" pitchFamily="2" charset="-122"/>
              </a:rPr>
              <a:t>remove</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17" name="文本框 16"/>
          <p:cNvSpPr txBox="1"/>
          <p:nvPr/>
        </p:nvSpPr>
        <p:spPr>
          <a:xfrm>
            <a:off x="851807" y="1827800"/>
            <a:ext cx="7677694" cy="1200329"/>
          </a:xfrm>
          <a:prstGeom prst="rect">
            <a:avLst/>
          </a:prstGeom>
          <a:noFill/>
        </p:spPr>
        <p:txBody>
          <a:bodyPr wrap="square" rtlCol="0">
            <a:spAutoFit/>
          </a:bodyPr>
          <a:lstStyle/>
          <a:p>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假设链表中有</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个元素，则</a:t>
            </a:r>
            <a:r>
              <a:rPr lang="en-US" altLang="zh-CN" sz="2400" dirty="0" smtClean="0">
                <a:solidFill>
                  <a:srgbClr val="2959F3"/>
                </a:solidFill>
                <a:latin typeface="方正喵呜体" panose="02010600010101010101" pitchFamily="2" charset="-122"/>
                <a:ea typeface="方正喵呜体" panose="02010600010101010101" pitchFamily="2" charset="-122"/>
              </a:rPr>
              <a:t>remove</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将</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指定位置的元素删除，并确保链表的结构完整性，其中</a:t>
            </a:r>
            <a:r>
              <a:rPr lang="en-US" altLang="zh-CN" sz="2400" b="1" dirty="0" smtClean="0">
                <a:solidFill>
                  <a:srgbClr val="C00000"/>
                </a:solidFill>
                <a:latin typeface="方正喵呜体" panose="02010600010101010101" pitchFamily="2" charset="-122"/>
                <a:ea typeface="方正喵呜体" panose="02010600010101010101" pitchFamily="2" charset="-122"/>
              </a:rPr>
              <a:t>index</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为</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1</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到</a:t>
            </a: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n</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之间的位置序号。</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nvGrpSpPr>
          <p:cNvPr id="18" name="组合 17"/>
          <p:cNvGrpSpPr/>
          <p:nvPr/>
        </p:nvGrpSpPr>
        <p:grpSpPr>
          <a:xfrm>
            <a:off x="247649" y="4022931"/>
            <a:ext cx="1908810" cy="1176515"/>
            <a:chOff x="1969769" y="3992451"/>
            <a:chExt cx="1908810" cy="1176515"/>
          </a:xfrm>
        </p:grpSpPr>
        <p:sp>
          <p:nvSpPr>
            <p:cNvPr id="19" name="矩形 18"/>
            <p:cNvSpPr/>
            <p:nvPr/>
          </p:nvSpPr>
          <p:spPr>
            <a:xfrm>
              <a:off x="2062399" y="4012769"/>
              <a:ext cx="1723549" cy="369332"/>
            </a:xfrm>
            <a:prstGeom prst="rect">
              <a:avLst/>
            </a:prstGeom>
          </p:spPr>
          <p:txBody>
            <a:bodyPr wrap="none">
              <a:spAutoFit/>
            </a:bodyPr>
            <a:lstStyle/>
            <a:p>
              <a:r>
                <a:rPr lang="en-US" altLang="zh-CN" dirty="0" err="1">
                  <a:ln>
                    <a:solidFill>
                      <a:schemeClr val="accent5">
                        <a:lumMod val="50000"/>
                      </a:schemeClr>
                    </a:solidFill>
                  </a:ln>
                  <a:solidFill>
                    <a:schemeClr val="bg2">
                      <a:lumMod val="50000"/>
                    </a:schemeClr>
                  </a:solidFill>
                  <a:latin typeface="方正喵呜体" panose="02010600010101010101" pitchFamily="2" charset="-122"/>
                  <a:ea typeface="方正喵呜体" panose="02010600010101010101" pitchFamily="2" charset="-122"/>
                </a:rPr>
                <a:t>g_studentListMgr</a:t>
              </a:r>
              <a:endParaRPr lang="zh-CN" altLang="en-US" dirty="0">
                <a:ln>
                  <a:solidFill>
                    <a:schemeClr val="accent5">
                      <a:lumMod val="50000"/>
                    </a:schemeClr>
                  </a:solidFill>
                </a:ln>
              </a:endParaRPr>
            </a:p>
          </p:txBody>
        </p:sp>
        <p:sp>
          <p:nvSpPr>
            <p:cNvPr id="20" name="圆角矩形 19"/>
            <p:cNvSpPr/>
            <p:nvPr/>
          </p:nvSpPr>
          <p:spPr>
            <a:xfrm>
              <a:off x="1969769" y="3992451"/>
              <a:ext cx="1908810" cy="1176515"/>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NULL</a:t>
              </a:r>
              <a:endParaRPr lang="zh-CN" altLang="en-US" sz="1600" dirty="0">
                <a:solidFill>
                  <a:schemeClr val="bg1"/>
                </a:solidFill>
              </a:endParaRPr>
            </a:p>
          </p:txBody>
        </p:sp>
        <p:sp>
          <p:nvSpPr>
            <p:cNvPr id="22" name="圆角矩形 21"/>
            <p:cNvSpPr/>
            <p:nvPr/>
          </p:nvSpPr>
          <p:spPr>
            <a:xfrm>
              <a:off x="2092283"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a:t>
              </a:r>
              <a:endParaRPr lang="zh-CN" altLang="en-US" sz="1600" dirty="0">
                <a:solidFill>
                  <a:schemeClr val="bg1"/>
                </a:solidFill>
              </a:endParaRPr>
            </a:p>
          </p:txBody>
        </p:sp>
      </p:grpSp>
      <p:sp>
        <p:nvSpPr>
          <p:cNvPr id="23" name="圆角矩形 22"/>
          <p:cNvSpPr/>
          <p:nvPr/>
        </p:nvSpPr>
        <p:spPr>
          <a:xfrm>
            <a:off x="370163" y="443398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0x012ffd00</a:t>
            </a:r>
            <a:endParaRPr lang="zh-CN" altLang="en-US" sz="1600" dirty="0">
              <a:solidFill>
                <a:schemeClr val="bg1"/>
              </a:solidFill>
            </a:endParaRPr>
          </a:p>
        </p:txBody>
      </p:sp>
      <p:sp>
        <p:nvSpPr>
          <p:cNvPr id="24" name="圆角矩形 23"/>
          <p:cNvSpPr/>
          <p:nvPr/>
        </p:nvSpPr>
        <p:spPr>
          <a:xfrm>
            <a:off x="370162" y="480650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1</a:t>
            </a:r>
            <a:endParaRPr lang="zh-CN" altLang="en-US" sz="1600" dirty="0">
              <a:solidFill>
                <a:schemeClr val="bg1"/>
              </a:solidFill>
            </a:endParaRPr>
          </a:p>
        </p:txBody>
      </p:sp>
      <p:grpSp>
        <p:nvGrpSpPr>
          <p:cNvPr id="25" name="组合 24"/>
          <p:cNvGrpSpPr/>
          <p:nvPr/>
        </p:nvGrpSpPr>
        <p:grpSpPr>
          <a:xfrm>
            <a:off x="2950712" y="3688474"/>
            <a:ext cx="1203772" cy="1746442"/>
            <a:chOff x="4373879" y="3633278"/>
            <a:chExt cx="1897379" cy="1746442"/>
          </a:xfrm>
        </p:grpSpPr>
        <p:grpSp>
          <p:nvGrpSpPr>
            <p:cNvPr id="26" name="组合 25"/>
            <p:cNvGrpSpPr/>
            <p:nvPr/>
          </p:nvGrpSpPr>
          <p:grpSpPr>
            <a:xfrm>
              <a:off x="4373879" y="3992451"/>
              <a:ext cx="1897379" cy="1387269"/>
              <a:chOff x="4213859" y="3992451"/>
              <a:chExt cx="1897379" cy="1387269"/>
            </a:xfrm>
          </p:grpSpPr>
          <p:sp>
            <p:nvSpPr>
              <p:cNvPr id="29" name="圆角矩形 28"/>
              <p:cNvSpPr/>
              <p:nvPr/>
            </p:nvSpPr>
            <p:spPr>
              <a:xfrm>
                <a:off x="4213859" y="3992451"/>
                <a:ext cx="1897379" cy="1387269"/>
              </a:xfrm>
              <a:prstGeom prst="roundRect">
                <a:avLst>
                  <a:gd name="adj" fmla="val 4697"/>
                </a:avLst>
              </a:prstGeom>
              <a:solidFill>
                <a:schemeClr val="accent3">
                  <a:lumMod val="20000"/>
                  <a:lumOff val="8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24943" y="4059309"/>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小华</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1" name="圆角矩形 30"/>
              <p:cNvSpPr/>
              <p:nvPr/>
            </p:nvSpPr>
            <p:spPr>
              <a:xfrm>
                <a:off x="4324943" y="438210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喵呜体" panose="02010600010101010101" pitchFamily="2" charset="-122"/>
                    <a:ea typeface="方正喵呜体" panose="02010600010101010101" pitchFamily="2" charset="-122"/>
                  </a:rPr>
                  <a:t>A09013</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2" name="圆角矩形 31"/>
              <p:cNvSpPr/>
              <p:nvPr/>
            </p:nvSpPr>
            <p:spPr>
              <a:xfrm>
                <a:off x="4324943" y="469753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95</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33" name="圆角矩形 32"/>
              <p:cNvSpPr/>
              <p:nvPr/>
            </p:nvSpPr>
            <p:spPr>
              <a:xfrm>
                <a:off x="4324943" y="503244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0x012f0ee6</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sp>
          <p:nvSpPr>
            <p:cNvPr id="27" name="矩形 26"/>
            <p:cNvSpPr/>
            <p:nvPr/>
          </p:nvSpPr>
          <p:spPr>
            <a:xfrm>
              <a:off x="4696425" y="3633278"/>
              <a:ext cx="1240853" cy="369332"/>
            </a:xfrm>
            <a:prstGeom prst="rect">
              <a:avLst/>
            </a:prstGeom>
          </p:spPr>
          <p:txBody>
            <a:bodyPr wrap="none">
              <a:spAutoFit/>
            </a:bodyPr>
            <a:lstStyle/>
            <a:p>
              <a:pPr algn="ctr"/>
              <a:r>
                <a:rPr lang="en-US" altLang="zh-CN" dirty="0" smtClean="0">
                  <a:solidFill>
                    <a:schemeClr val="bg1"/>
                  </a:solidFill>
                </a:rPr>
                <a:t>0x012ffd00</a:t>
              </a:r>
              <a:endParaRPr lang="zh-CN" altLang="en-US" dirty="0">
                <a:solidFill>
                  <a:schemeClr val="bg1"/>
                </a:solidFill>
              </a:endParaRPr>
            </a:p>
          </p:txBody>
        </p:sp>
      </p:grpSp>
      <p:grpSp>
        <p:nvGrpSpPr>
          <p:cNvPr id="35" name="组合 34"/>
          <p:cNvGrpSpPr/>
          <p:nvPr/>
        </p:nvGrpSpPr>
        <p:grpSpPr>
          <a:xfrm>
            <a:off x="5207111" y="3688474"/>
            <a:ext cx="1222282" cy="1746442"/>
            <a:chOff x="4373879" y="3633278"/>
            <a:chExt cx="1897379" cy="1746442"/>
          </a:xfrm>
        </p:grpSpPr>
        <p:grpSp>
          <p:nvGrpSpPr>
            <p:cNvPr id="36" name="组合 35"/>
            <p:cNvGrpSpPr/>
            <p:nvPr/>
          </p:nvGrpSpPr>
          <p:grpSpPr>
            <a:xfrm>
              <a:off x="4373879" y="3992451"/>
              <a:ext cx="1897379" cy="1387269"/>
              <a:chOff x="4213859" y="3992451"/>
              <a:chExt cx="1897379" cy="1387269"/>
            </a:xfrm>
          </p:grpSpPr>
          <p:sp>
            <p:nvSpPr>
              <p:cNvPr id="39" name="圆角矩形 38"/>
              <p:cNvSpPr/>
              <p:nvPr/>
            </p:nvSpPr>
            <p:spPr>
              <a:xfrm>
                <a:off x="4213859" y="3992451"/>
                <a:ext cx="1897379" cy="1387269"/>
              </a:xfrm>
              <a:prstGeom prst="roundRect">
                <a:avLst>
                  <a:gd name="adj" fmla="val 4697"/>
                </a:avLst>
              </a:prstGeom>
              <a:solidFill>
                <a:schemeClr val="accent3">
                  <a:lumMod val="20000"/>
                  <a:lumOff val="8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24943" y="4059309"/>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小美</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1" name="圆角矩形 40"/>
              <p:cNvSpPr/>
              <p:nvPr/>
            </p:nvSpPr>
            <p:spPr>
              <a:xfrm>
                <a:off x="4324943" y="438210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A09026</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2" name="圆角矩形 41"/>
              <p:cNvSpPr/>
              <p:nvPr/>
            </p:nvSpPr>
            <p:spPr>
              <a:xfrm>
                <a:off x="4324943" y="469753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58</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43" name="圆角矩形 42"/>
              <p:cNvSpPr/>
              <p:nvPr/>
            </p:nvSpPr>
            <p:spPr>
              <a:xfrm>
                <a:off x="4324943" y="503244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0x0143edd0</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sp>
          <p:nvSpPr>
            <p:cNvPr id="37" name="矩形 36"/>
            <p:cNvSpPr/>
            <p:nvPr/>
          </p:nvSpPr>
          <p:spPr>
            <a:xfrm>
              <a:off x="4673084" y="3633278"/>
              <a:ext cx="1287533" cy="369332"/>
            </a:xfrm>
            <a:prstGeom prst="rect">
              <a:avLst/>
            </a:prstGeom>
          </p:spPr>
          <p:txBody>
            <a:bodyPr wrap="none">
              <a:spAutoFit/>
            </a:bodyPr>
            <a:lstStyle/>
            <a:p>
              <a:pPr algn="ctr"/>
              <a:r>
                <a:rPr lang="en-US" altLang="zh-CN" dirty="0" smtClean="0">
                  <a:solidFill>
                    <a:schemeClr val="bg1"/>
                  </a:solidFill>
                </a:rPr>
                <a:t>0x012f0ee6</a:t>
              </a:r>
              <a:endParaRPr lang="zh-CN" altLang="en-US" dirty="0">
                <a:solidFill>
                  <a:schemeClr val="bg1"/>
                </a:solidFill>
              </a:endParaRPr>
            </a:p>
          </p:txBody>
        </p:sp>
      </p:grpSp>
      <p:grpSp>
        <p:nvGrpSpPr>
          <p:cNvPr id="71" name="组合 70"/>
          <p:cNvGrpSpPr/>
          <p:nvPr/>
        </p:nvGrpSpPr>
        <p:grpSpPr>
          <a:xfrm>
            <a:off x="4081066" y="3862352"/>
            <a:ext cx="1126045" cy="1363414"/>
            <a:chOff x="4426622" y="3837636"/>
            <a:chExt cx="1126045" cy="1363414"/>
          </a:xfrm>
        </p:grpSpPr>
        <p:cxnSp>
          <p:nvCxnSpPr>
            <p:cNvPr id="44" name="直接连接符 43"/>
            <p:cNvCxnSpPr/>
            <p:nvPr/>
          </p:nvCxnSpPr>
          <p:spPr>
            <a:xfrm flipH="1">
              <a:off x="4426622" y="5201050"/>
              <a:ext cx="244438"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弧形 44"/>
            <p:cNvSpPr/>
            <p:nvPr/>
          </p:nvSpPr>
          <p:spPr>
            <a:xfrm rot="10800000">
              <a:off x="4507565" y="4891994"/>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6" name="直接连接符 45"/>
            <p:cNvCxnSpPr>
              <a:stCxn id="47" idx="0"/>
            </p:cNvCxnSpPr>
            <p:nvPr/>
          </p:nvCxnSpPr>
          <p:spPr>
            <a:xfrm>
              <a:off x="4806908" y="3988792"/>
              <a:ext cx="9043" cy="107413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弧形 46"/>
            <p:cNvSpPr/>
            <p:nvPr/>
          </p:nvSpPr>
          <p:spPr>
            <a:xfrm>
              <a:off x="4806878" y="3837636"/>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8" name="直接连接符 47"/>
            <p:cNvCxnSpPr/>
            <p:nvPr/>
          </p:nvCxnSpPr>
          <p:spPr>
            <a:xfrm flipH="1">
              <a:off x="4949497" y="3840133"/>
              <a:ext cx="603170" cy="2541"/>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a:xfrm flipH="1">
            <a:off x="2032989" y="4572113"/>
            <a:ext cx="244438"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0" name="弧形 49"/>
          <p:cNvSpPr/>
          <p:nvPr/>
        </p:nvSpPr>
        <p:spPr>
          <a:xfrm rot="10800000">
            <a:off x="2113932" y="4263057"/>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1" name="直接连接符 50"/>
          <p:cNvCxnSpPr/>
          <p:nvPr/>
        </p:nvCxnSpPr>
        <p:spPr>
          <a:xfrm flipH="1">
            <a:off x="2422318" y="4022931"/>
            <a:ext cx="6330" cy="411057"/>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2" name="弧形 51"/>
          <p:cNvSpPr/>
          <p:nvPr/>
        </p:nvSpPr>
        <p:spPr>
          <a:xfrm>
            <a:off x="2428648" y="3883977"/>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3" name="直接连接符 52"/>
          <p:cNvCxnSpPr/>
          <p:nvPr/>
        </p:nvCxnSpPr>
        <p:spPr>
          <a:xfrm flipH="1">
            <a:off x="2582841" y="3881060"/>
            <a:ext cx="466538" cy="1270"/>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369210" y="4806500"/>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2</a:t>
            </a:r>
            <a:endParaRPr lang="zh-CN" altLang="en-US" sz="1600" dirty="0">
              <a:solidFill>
                <a:schemeClr val="bg1"/>
              </a:solidFill>
            </a:endParaRPr>
          </a:p>
        </p:txBody>
      </p:sp>
      <p:grpSp>
        <p:nvGrpSpPr>
          <p:cNvPr id="72" name="组合 71"/>
          <p:cNvGrpSpPr/>
          <p:nvPr/>
        </p:nvGrpSpPr>
        <p:grpSpPr>
          <a:xfrm>
            <a:off x="7414558" y="3687622"/>
            <a:ext cx="1338829" cy="1746442"/>
            <a:chOff x="4277703" y="3633278"/>
            <a:chExt cx="2078298" cy="1746442"/>
          </a:xfrm>
        </p:grpSpPr>
        <p:grpSp>
          <p:nvGrpSpPr>
            <p:cNvPr id="73" name="组合 72"/>
            <p:cNvGrpSpPr/>
            <p:nvPr/>
          </p:nvGrpSpPr>
          <p:grpSpPr>
            <a:xfrm>
              <a:off x="4373879" y="3992451"/>
              <a:ext cx="1897379" cy="1387269"/>
              <a:chOff x="4213859" y="3992451"/>
              <a:chExt cx="1897379" cy="1387269"/>
            </a:xfrm>
          </p:grpSpPr>
          <p:sp>
            <p:nvSpPr>
              <p:cNvPr id="75" name="圆角矩形 74"/>
              <p:cNvSpPr/>
              <p:nvPr/>
            </p:nvSpPr>
            <p:spPr>
              <a:xfrm>
                <a:off x="4213859" y="3992451"/>
                <a:ext cx="1897379" cy="1387269"/>
              </a:xfrm>
              <a:prstGeom prst="roundRect">
                <a:avLst>
                  <a:gd name="adj" fmla="val 4697"/>
                </a:avLst>
              </a:prstGeom>
              <a:solidFill>
                <a:schemeClr val="accent3">
                  <a:lumMod val="20000"/>
                  <a:lumOff val="8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4324943" y="4059309"/>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小欧</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77" name="圆角矩形 76"/>
              <p:cNvSpPr/>
              <p:nvPr/>
            </p:nvSpPr>
            <p:spPr>
              <a:xfrm>
                <a:off x="4324943" y="438210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A09036</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78" name="圆角矩形 77"/>
              <p:cNvSpPr/>
              <p:nvPr/>
            </p:nvSpPr>
            <p:spPr>
              <a:xfrm>
                <a:off x="4324943" y="4697530"/>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58</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
            <p:nvSpPr>
              <p:cNvPr id="79" name="圆角矩形 78"/>
              <p:cNvSpPr/>
              <p:nvPr/>
            </p:nvSpPr>
            <p:spPr>
              <a:xfrm>
                <a:off x="4324943" y="5032445"/>
                <a:ext cx="1663779"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NULL</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sp>
          <p:nvSpPr>
            <p:cNvPr id="74" name="矩形 73"/>
            <p:cNvSpPr/>
            <p:nvPr/>
          </p:nvSpPr>
          <p:spPr>
            <a:xfrm>
              <a:off x="4277703" y="3633278"/>
              <a:ext cx="2078298" cy="369332"/>
            </a:xfrm>
            <a:prstGeom prst="rect">
              <a:avLst/>
            </a:prstGeom>
          </p:spPr>
          <p:txBody>
            <a:bodyPr wrap="none">
              <a:spAutoFit/>
            </a:bodyPr>
            <a:lstStyle/>
            <a:p>
              <a:pPr algn="ctr"/>
              <a:r>
                <a:rPr lang="en-US" altLang="zh-CN" dirty="0">
                  <a:solidFill>
                    <a:schemeClr val="bg1"/>
                  </a:solidFill>
                </a:rPr>
                <a:t>0x0143edd0</a:t>
              </a:r>
              <a:endParaRPr lang="zh-CN" altLang="en-US" dirty="0">
                <a:solidFill>
                  <a:schemeClr val="bg1"/>
                </a:solidFill>
              </a:endParaRPr>
            </a:p>
          </p:txBody>
        </p:sp>
      </p:grpSp>
      <p:grpSp>
        <p:nvGrpSpPr>
          <p:cNvPr id="80" name="组合 79"/>
          <p:cNvGrpSpPr/>
          <p:nvPr/>
        </p:nvGrpSpPr>
        <p:grpSpPr>
          <a:xfrm>
            <a:off x="6350469" y="3861500"/>
            <a:ext cx="1126045" cy="1363414"/>
            <a:chOff x="4426622" y="3837636"/>
            <a:chExt cx="1126045" cy="1363414"/>
          </a:xfrm>
        </p:grpSpPr>
        <p:cxnSp>
          <p:nvCxnSpPr>
            <p:cNvPr id="81" name="直接连接符 80"/>
            <p:cNvCxnSpPr/>
            <p:nvPr/>
          </p:nvCxnSpPr>
          <p:spPr>
            <a:xfrm flipH="1">
              <a:off x="4426622" y="5201050"/>
              <a:ext cx="244438"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2" name="弧形 81"/>
            <p:cNvSpPr/>
            <p:nvPr/>
          </p:nvSpPr>
          <p:spPr>
            <a:xfrm rot="10800000">
              <a:off x="4507565" y="4891994"/>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3" name="直接连接符 82"/>
            <p:cNvCxnSpPr>
              <a:stCxn id="84" idx="0"/>
            </p:cNvCxnSpPr>
            <p:nvPr/>
          </p:nvCxnSpPr>
          <p:spPr>
            <a:xfrm>
              <a:off x="4806908" y="3988792"/>
              <a:ext cx="9043" cy="107413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4" name="弧形 83"/>
            <p:cNvSpPr/>
            <p:nvPr/>
          </p:nvSpPr>
          <p:spPr>
            <a:xfrm>
              <a:off x="4806878" y="3837636"/>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5" name="直接连接符 84"/>
            <p:cNvCxnSpPr/>
            <p:nvPr/>
          </p:nvCxnSpPr>
          <p:spPr>
            <a:xfrm flipH="1">
              <a:off x="4949497" y="3840133"/>
              <a:ext cx="603170" cy="2541"/>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7" name="直接连接符 86"/>
          <p:cNvCxnSpPr/>
          <p:nvPr/>
        </p:nvCxnSpPr>
        <p:spPr>
          <a:xfrm flipH="1">
            <a:off x="4063547" y="5224914"/>
            <a:ext cx="161743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8" name="弧形 87"/>
          <p:cNvSpPr/>
          <p:nvPr/>
        </p:nvSpPr>
        <p:spPr>
          <a:xfrm rot="10800000">
            <a:off x="5517486" y="4915858"/>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9" name="直接连接符 88"/>
          <p:cNvCxnSpPr>
            <a:stCxn id="90" idx="0"/>
          </p:cNvCxnSpPr>
          <p:nvPr/>
        </p:nvCxnSpPr>
        <p:spPr>
          <a:xfrm>
            <a:off x="5816829" y="4012656"/>
            <a:ext cx="9043" cy="107413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0" name="弧形 89"/>
          <p:cNvSpPr/>
          <p:nvPr/>
        </p:nvSpPr>
        <p:spPr>
          <a:xfrm>
            <a:off x="5816799" y="3861500"/>
            <a:ext cx="308386" cy="308386"/>
          </a:xfrm>
          <a:prstGeom prst="arc">
            <a:avLst>
              <a:gd name="adj1" fmla="val 10867718"/>
              <a:gd name="adj2" fmla="val 16264123"/>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1" name="直接连接符 90"/>
          <p:cNvCxnSpPr/>
          <p:nvPr/>
        </p:nvCxnSpPr>
        <p:spPr>
          <a:xfrm flipH="1">
            <a:off x="5959418" y="3866538"/>
            <a:ext cx="1565844" cy="0"/>
          </a:xfrm>
          <a:prstGeom prst="line">
            <a:avLst/>
          </a:prstGeom>
          <a:ln w="38100">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圆角矩形 92"/>
          <p:cNvSpPr/>
          <p:nvPr/>
        </p:nvSpPr>
        <p:spPr>
          <a:xfrm>
            <a:off x="3006507" y="5091439"/>
            <a:ext cx="1071798" cy="276251"/>
          </a:xfrm>
          <a:prstGeom prst="roundRect">
            <a:avLst/>
          </a:prstGeom>
          <a:solidFill>
            <a:schemeClr val="bg2">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latin typeface="方正喵呜体" panose="02010600010101010101" pitchFamily="2" charset="-122"/>
                <a:ea typeface="方正喵呜体" panose="02010600010101010101" pitchFamily="2" charset="-122"/>
              </a:rPr>
              <a:t>0x0143edd0</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1421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400"/>
                                        <p:tgtEl>
                                          <p:spTgt spid="35"/>
                                        </p:tgtEl>
                                      </p:cBhvr>
                                    </p:animEffect>
                                    <p:anim calcmode="lin" valueType="num">
                                      <p:cBhvr>
                                        <p:cTn id="7" dur="400"/>
                                        <p:tgtEl>
                                          <p:spTgt spid="35"/>
                                        </p:tgtEl>
                                        <p:attrNameLst>
                                          <p:attrName>ppt_x</p:attrName>
                                        </p:attrNameLst>
                                      </p:cBhvr>
                                      <p:tavLst>
                                        <p:tav tm="0">
                                          <p:val>
                                            <p:strVal val="ppt_x"/>
                                          </p:val>
                                        </p:tav>
                                        <p:tav tm="100000">
                                          <p:val>
                                            <p:strVal val="ppt_x"/>
                                          </p:val>
                                        </p:tav>
                                      </p:tavLst>
                                    </p:anim>
                                    <p:anim calcmode="lin" valueType="num">
                                      <p:cBhvr>
                                        <p:cTn id="8" dur="400"/>
                                        <p:tgtEl>
                                          <p:spTgt spid="35"/>
                                        </p:tgtEl>
                                        <p:attrNameLst>
                                          <p:attrName>ppt_y</p:attrName>
                                        </p:attrNameLst>
                                      </p:cBhvr>
                                      <p:tavLst>
                                        <p:tav tm="0">
                                          <p:val>
                                            <p:strVal val="ppt_y"/>
                                          </p:val>
                                        </p:tav>
                                        <p:tav tm="100000">
                                          <p:val>
                                            <p:strVal val="ppt_y+.1"/>
                                          </p:val>
                                        </p:tav>
                                      </p:tavLst>
                                    </p:anim>
                                    <p:set>
                                      <p:cBhvr>
                                        <p:cTn id="9" dur="1" fill="hold">
                                          <p:stCondLst>
                                            <p:cond delay="399"/>
                                          </p:stCondLst>
                                        </p:cTn>
                                        <p:tgtEl>
                                          <p:spTgt spid="35"/>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400"/>
                                        <p:tgtEl>
                                          <p:spTgt spid="71"/>
                                        </p:tgtEl>
                                      </p:cBhvr>
                                    </p:animEffect>
                                    <p:anim calcmode="lin" valueType="num">
                                      <p:cBhvr>
                                        <p:cTn id="12" dur="400"/>
                                        <p:tgtEl>
                                          <p:spTgt spid="71"/>
                                        </p:tgtEl>
                                        <p:attrNameLst>
                                          <p:attrName>ppt_x</p:attrName>
                                        </p:attrNameLst>
                                      </p:cBhvr>
                                      <p:tavLst>
                                        <p:tav tm="0">
                                          <p:val>
                                            <p:strVal val="ppt_x"/>
                                          </p:val>
                                        </p:tav>
                                        <p:tav tm="100000">
                                          <p:val>
                                            <p:strVal val="ppt_x"/>
                                          </p:val>
                                        </p:tav>
                                      </p:tavLst>
                                    </p:anim>
                                    <p:anim calcmode="lin" valueType="num">
                                      <p:cBhvr>
                                        <p:cTn id="13" dur="400"/>
                                        <p:tgtEl>
                                          <p:spTgt spid="71"/>
                                        </p:tgtEl>
                                        <p:attrNameLst>
                                          <p:attrName>ppt_y</p:attrName>
                                        </p:attrNameLst>
                                      </p:cBhvr>
                                      <p:tavLst>
                                        <p:tav tm="0">
                                          <p:val>
                                            <p:strVal val="ppt_y"/>
                                          </p:val>
                                        </p:tav>
                                        <p:tav tm="100000">
                                          <p:val>
                                            <p:strVal val="ppt_y+.1"/>
                                          </p:val>
                                        </p:tav>
                                      </p:tavLst>
                                    </p:anim>
                                    <p:set>
                                      <p:cBhvr>
                                        <p:cTn id="14" dur="1" fill="hold">
                                          <p:stCondLst>
                                            <p:cond delay="399"/>
                                          </p:stCondLst>
                                        </p:cTn>
                                        <p:tgtEl>
                                          <p:spTgt spid="71"/>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400"/>
                                        <p:tgtEl>
                                          <p:spTgt spid="80"/>
                                        </p:tgtEl>
                                      </p:cBhvr>
                                    </p:animEffect>
                                    <p:anim calcmode="lin" valueType="num">
                                      <p:cBhvr>
                                        <p:cTn id="17" dur="400"/>
                                        <p:tgtEl>
                                          <p:spTgt spid="80"/>
                                        </p:tgtEl>
                                        <p:attrNameLst>
                                          <p:attrName>ppt_x</p:attrName>
                                        </p:attrNameLst>
                                      </p:cBhvr>
                                      <p:tavLst>
                                        <p:tav tm="0">
                                          <p:val>
                                            <p:strVal val="ppt_x"/>
                                          </p:val>
                                        </p:tav>
                                        <p:tav tm="100000">
                                          <p:val>
                                            <p:strVal val="ppt_x"/>
                                          </p:val>
                                        </p:tav>
                                      </p:tavLst>
                                    </p:anim>
                                    <p:anim calcmode="lin" valueType="num">
                                      <p:cBhvr>
                                        <p:cTn id="18" dur="400"/>
                                        <p:tgtEl>
                                          <p:spTgt spid="80"/>
                                        </p:tgtEl>
                                        <p:attrNameLst>
                                          <p:attrName>ppt_y</p:attrName>
                                        </p:attrNameLst>
                                      </p:cBhvr>
                                      <p:tavLst>
                                        <p:tav tm="0">
                                          <p:val>
                                            <p:strVal val="ppt_y"/>
                                          </p:val>
                                        </p:tav>
                                        <p:tav tm="100000">
                                          <p:val>
                                            <p:strVal val="ppt_y+.1"/>
                                          </p:val>
                                        </p:tav>
                                      </p:tavLst>
                                    </p:anim>
                                    <p:set>
                                      <p:cBhvr>
                                        <p:cTn id="19" dur="1" fill="hold">
                                          <p:stCondLst>
                                            <p:cond delay="399"/>
                                          </p:stCondLst>
                                        </p:cTn>
                                        <p:tgtEl>
                                          <p:spTgt spid="8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left)">
                                      <p:cBhvr>
                                        <p:cTn id="24" dur="500"/>
                                        <p:tgtEl>
                                          <p:spTgt spid="87"/>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down)">
                                      <p:cBhvr>
                                        <p:cTn id="28" dur="500"/>
                                        <p:tgtEl>
                                          <p:spTgt spid="88"/>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down)">
                                      <p:cBhvr>
                                        <p:cTn id="32" dur="500"/>
                                        <p:tgtEl>
                                          <p:spTgt spid="89"/>
                                        </p:tgtEl>
                                      </p:cBhvr>
                                    </p:animEffect>
                                  </p:childTnLst>
                                </p:cTn>
                              </p:par>
                            </p:childTnLst>
                          </p:cTn>
                        </p:par>
                        <p:par>
                          <p:cTn id="33" fill="hold">
                            <p:stCondLst>
                              <p:cond delay="1500"/>
                            </p:stCondLst>
                            <p:childTnLst>
                              <p:par>
                                <p:cTn id="34" presetID="22" presetClass="entr" presetSubtype="4"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down)">
                                      <p:cBhvr>
                                        <p:cTn id="36" dur="500"/>
                                        <p:tgtEl>
                                          <p:spTgt spid="90"/>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down)">
                                      <p:cBhvr>
                                        <p:cTn id="4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P spid="9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4711" y="175533"/>
            <a:ext cx="7489372" cy="707886"/>
          </a:xfrm>
          <a:prstGeom prst="rect">
            <a:avLst/>
          </a:prstGeom>
          <a:noFill/>
        </p:spPr>
        <p:txBody>
          <a:bodyPr wrap="square" rtlCol="0">
            <a:spAutoFit/>
          </a:bodyPr>
          <a:lstStyle/>
          <a:p>
            <a:pPr algn="ctr"/>
            <a:r>
              <a:rPr lang="en-US" altLang="zh-CN" sz="4000" b="1" dirty="0" smtClean="0">
                <a:ln w="28575">
                  <a:noFill/>
                </a:ln>
                <a:solidFill>
                  <a:srgbClr val="2959F3"/>
                </a:solidFill>
                <a:latin typeface="方正喵呜体" panose="02010600010101010101" pitchFamily="2" charset="-122"/>
                <a:ea typeface="方正喵呜体" panose="02010600010101010101" pitchFamily="2" charset="-122"/>
              </a:rPr>
              <a:t>remove </a:t>
            </a: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接口实现</a:t>
            </a:r>
            <a:endParaRPr lang="zh-CN" altLang="en-US" sz="4000" dirty="0">
              <a:ln w="28575">
                <a:noFill/>
              </a:ln>
              <a:solidFill>
                <a:schemeClr val="bg1"/>
              </a:solidFill>
              <a:latin typeface="方正喵呜体" panose="02010600010101010101" pitchFamily="2" charset="-122"/>
              <a:ea typeface="方正喵呜体" panose="02010600010101010101" pitchFamily="2" charset="-122"/>
            </a:endParaRPr>
          </a:p>
        </p:txBody>
      </p:sp>
      <p:sp>
        <p:nvSpPr>
          <p:cNvPr id="3" name="矩形 2"/>
          <p:cNvSpPr/>
          <p:nvPr/>
        </p:nvSpPr>
        <p:spPr>
          <a:xfrm>
            <a:off x="1203905" y="999267"/>
            <a:ext cx="6970178" cy="5632311"/>
          </a:xfrm>
          <a:prstGeom prst="rect">
            <a:avLst/>
          </a:prstGeom>
        </p:spPr>
        <p:txBody>
          <a:bodyPr wrap="non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b="1" dirty="0" err="1">
                <a:solidFill>
                  <a:srgbClr val="C00000"/>
                </a:solidFill>
                <a:latin typeface="方正喵呜体" panose="02010600010101010101" pitchFamily="2" charset="-122"/>
                <a:ea typeface="方正喵呜体" panose="02010600010101010101" pitchFamily="2" charset="-122"/>
              </a:rPr>
              <a:t>UniDirectStudentList</a:t>
            </a:r>
            <a:r>
              <a:rPr lang="zh-CN" altLang="en-US"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remove(</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//index</a:t>
            </a:r>
            <a:r>
              <a:rPr lang="zh-CN" altLang="en-US" b="1" dirty="0" smtClean="0">
                <a:solidFill>
                  <a:srgbClr val="C00000"/>
                </a:solidFill>
                <a:latin typeface="方正喵呜体" panose="02010600010101010101" pitchFamily="2" charset="-122"/>
                <a:ea typeface="方正喵呜体" panose="02010600010101010101" pitchFamily="2" charset="-122"/>
              </a:rPr>
              <a:t>从</a:t>
            </a:r>
            <a:r>
              <a:rPr lang="en-US" altLang="zh-CN" b="1" dirty="0" smtClean="0">
                <a:solidFill>
                  <a:srgbClr val="C00000"/>
                </a:solidFill>
                <a:latin typeface="方正喵呜体" panose="02010600010101010101" pitchFamily="2" charset="-122"/>
                <a:ea typeface="方正喵呜体" panose="02010600010101010101" pitchFamily="2" charset="-122"/>
              </a:rPr>
              <a:t>1</a:t>
            </a:r>
            <a:r>
              <a:rPr lang="zh-CN" altLang="en-US" b="1" dirty="0" smtClean="0">
                <a:solidFill>
                  <a:srgbClr val="C00000"/>
                </a:solidFill>
                <a:latin typeface="方正喵呜体" panose="02010600010101010101" pitchFamily="2" charset="-122"/>
                <a:ea typeface="方正喵呜体" panose="02010600010101010101" pitchFamily="2" charset="-122"/>
              </a:rPr>
              <a:t>开始</a:t>
            </a:r>
            <a:r>
              <a:rPr lang="en-US" altLang="zh-CN" b="1" dirty="0">
                <a:solidFill>
                  <a:srgbClr val="C00000"/>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struct  </a:t>
            </a:r>
            <a:r>
              <a:rPr lang="en-US" altLang="zh-CN" b="1" dirty="0" smtClean="0">
                <a:solidFill>
                  <a:srgbClr val="7030A0"/>
                </a:solidFill>
                <a:latin typeface="方正喵呜体" panose="02010600010101010101" pitchFamily="2" charset="-122"/>
                <a:ea typeface="方正喵呜体" panose="02010600010101010101" pitchFamily="2" charset="-122"/>
              </a:rPr>
              <a:t>Student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tmpPreNode</a:t>
            </a:r>
            <a:r>
              <a:rPr lang="en-US" altLang="zh-CN" dirty="0" smtClean="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if(index</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-&gt;count-1 ||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-&gt;count == 0){</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tmpPreNode</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while(--index&gt;0)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tmpPreNode</a:t>
            </a:r>
            <a:r>
              <a:rPr lang="en-US" altLang="zh-CN" dirty="0" smtClean="0">
                <a:solidFill>
                  <a:srgbClr val="C00000"/>
                </a:solidFill>
                <a:latin typeface="方正喵呜体" panose="02010600010101010101" pitchFamily="2" charset="-122"/>
                <a:ea typeface="方正喵呜体" panose="02010600010101010101" pitchFamily="2" charset="-122"/>
              </a:rPr>
              <a:t> </a:t>
            </a:r>
            <a:r>
              <a:rPr lang="en-US" altLang="zh-CN" dirty="0">
                <a:solidFill>
                  <a:srgbClr val="C00000"/>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tmpNode</a:t>
            </a:r>
            <a:r>
              <a:rPr lang="en-US" altLang="zh-CN" dirty="0" smtClean="0">
                <a:solidFill>
                  <a:srgbClr val="C00000"/>
                </a:solidFill>
                <a:latin typeface="方正喵呜体" panose="02010600010101010101" pitchFamily="2" charset="-122"/>
                <a:ea typeface="方正喵呜体" panose="02010600010101010101" pitchFamily="2" charset="-122"/>
              </a:rPr>
              <a:t>;</a:t>
            </a:r>
            <a:endParaRPr lang="en-US" altLang="zh-CN" dirty="0">
              <a:solidFill>
                <a:srgbClr val="C00000"/>
              </a:solidFill>
              <a:latin typeface="方正喵呜体" panose="02010600010101010101" pitchFamily="2" charset="-122"/>
              <a:ea typeface="方正喵呜体" panose="02010600010101010101" pitchFamily="2" charset="-122"/>
            </a:endParaRPr>
          </a:p>
          <a:p>
            <a:r>
              <a:rPr lang="en-US" altLang="zh-CN" dirty="0">
                <a:solidFill>
                  <a:srgbClr val="C00000"/>
                </a:solidFill>
                <a:latin typeface="方正喵呜体" panose="02010600010101010101" pitchFamily="2" charset="-122"/>
                <a:ea typeface="方正喵呜体" panose="02010600010101010101" pitchFamily="2" charset="-122"/>
              </a:rPr>
              <a:t>           </a:t>
            </a:r>
            <a:r>
              <a:rPr lang="en-US" altLang="zh-CN" dirty="0" err="1">
                <a:solidFill>
                  <a:srgbClr val="C00000"/>
                </a:solidFill>
                <a:latin typeface="方正喵呜体" panose="02010600010101010101" pitchFamily="2" charset="-122"/>
                <a:ea typeface="方正喵呜体" panose="02010600010101010101" pitchFamily="2" charset="-122"/>
              </a:rPr>
              <a:t>tmpNode</a:t>
            </a:r>
            <a:r>
              <a:rPr lang="en-US" altLang="zh-CN" dirty="0">
                <a:solidFill>
                  <a:srgbClr val="C00000"/>
                </a:solidFill>
                <a:latin typeface="方正喵呜体" panose="02010600010101010101" pitchFamily="2" charset="-122"/>
                <a:ea typeface="方正喵呜体" panose="02010600010101010101" pitchFamily="2" charset="-122"/>
              </a:rPr>
              <a:t> = </a:t>
            </a:r>
            <a:r>
              <a:rPr lang="en-US" altLang="zh-CN" dirty="0" err="1">
                <a:solidFill>
                  <a:srgbClr val="C00000"/>
                </a:solidFill>
                <a:latin typeface="方正喵呜体" panose="02010600010101010101" pitchFamily="2" charset="-122"/>
                <a:ea typeface="方正喵呜体" panose="02010600010101010101" pitchFamily="2" charset="-122"/>
              </a:rPr>
              <a:t>tmpNode</a:t>
            </a:r>
            <a:r>
              <a:rPr lang="en-US" altLang="zh-CN" dirty="0">
                <a:solidFill>
                  <a:srgbClr val="C00000"/>
                </a:solidFill>
                <a:latin typeface="方正喵呜体" panose="02010600010101010101" pitchFamily="2" charset="-122"/>
                <a:ea typeface="方正喵呜体" panose="02010600010101010101" pitchFamily="2" charset="-122"/>
              </a:rPr>
              <a:t>-&gt;</a:t>
            </a:r>
            <a:r>
              <a:rPr lang="en-US" altLang="zh-CN" dirty="0" err="1">
                <a:solidFill>
                  <a:srgbClr val="C00000"/>
                </a:solidFill>
                <a:latin typeface="方正喵呜体" panose="02010600010101010101" pitchFamily="2" charset="-122"/>
                <a:ea typeface="方正喵呜体" panose="02010600010101010101" pitchFamily="2" charset="-122"/>
              </a:rPr>
              <a:t>nextAddr</a:t>
            </a:r>
            <a:r>
              <a:rPr lang="en-US" altLang="zh-CN" dirty="0">
                <a:solidFill>
                  <a:srgbClr val="C00000"/>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tmpPreNode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tmpPreNode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rgbClr val="C00000"/>
                </a:solidFill>
                <a:latin typeface="方正喵呜体" panose="02010600010101010101" pitchFamily="2" charset="-122"/>
                <a:ea typeface="方正喵呜体" panose="02010600010101010101" pitchFamily="2" charset="-122"/>
              </a:rPr>
              <a:t>free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a:t>
            </a:r>
            <a:r>
              <a:rPr lang="en-US" altLang="zh-CN" dirty="0">
                <a:solidFill>
                  <a:schemeClr val="bg2">
                    <a:lumMod val="50000"/>
                  </a:schemeClr>
                </a:solidFill>
                <a:latin typeface="方正喵呜体" panose="02010600010101010101" pitchFamily="2" charset="-122"/>
                <a:ea typeface="方正喵呜体" panose="02010600010101010101" pitchFamily="2" charset="-122"/>
              </a:rPr>
              <a:t>TRUE;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31606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8551" y="184241"/>
            <a:ext cx="7489372" cy="707886"/>
          </a:xfrm>
          <a:prstGeom prst="rect">
            <a:avLst/>
          </a:prstGeom>
          <a:noFill/>
        </p:spPr>
        <p:txBody>
          <a:bodyPr wrap="square" rtlCol="0">
            <a:spAutoFit/>
          </a:bodyPr>
          <a:lstStyle/>
          <a:p>
            <a:pPr algn="ctr"/>
            <a:r>
              <a:rPr lang="zh-CN" altLang="en-US" sz="40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指定</a:t>
            </a:r>
            <a:r>
              <a:rPr lang="en-US" altLang="zh-CN" sz="4000" dirty="0" smtClean="0">
                <a:ln w="28575">
                  <a:noFill/>
                </a:ln>
                <a:solidFill>
                  <a:srgbClr val="C00000"/>
                </a:solidFill>
                <a:latin typeface="方正喵呜体" panose="02010600010101010101" pitchFamily="2" charset="-122"/>
                <a:ea typeface="方正喵呜体" panose="02010600010101010101" pitchFamily="2" charset="-122"/>
              </a:rPr>
              <a:t>key</a:t>
            </a:r>
            <a:r>
              <a:rPr lang="zh-CN" altLang="en-US" sz="40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删除 </a:t>
            </a:r>
            <a:r>
              <a:rPr lang="en-US" altLang="zh-CN" sz="4000" dirty="0" smtClean="0">
                <a:ln w="28575">
                  <a:noFill/>
                </a:ln>
                <a:solidFill>
                  <a:srgbClr val="2959F3"/>
                </a:solidFill>
                <a:latin typeface="方正喵呜体" panose="02010600010101010101" pitchFamily="2" charset="-122"/>
                <a:ea typeface="方正喵呜体" panose="02010600010101010101" pitchFamily="2" charset="-122"/>
              </a:rPr>
              <a:t>remove</a:t>
            </a:r>
            <a:endParaRPr lang="zh-CN" altLang="en-US" sz="40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928551" y="981849"/>
            <a:ext cx="5011308" cy="5078313"/>
          </a:xfrm>
          <a:prstGeom prst="rect">
            <a:avLst/>
          </a:prstGeom>
        </p:spPr>
        <p:txBody>
          <a:bodyPr wrap="non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b="1" dirty="0" err="1">
                <a:solidFill>
                  <a:srgbClr val="C00000"/>
                </a:solidFill>
                <a:latin typeface="方正喵呜体" panose="02010600010101010101" pitchFamily="2" charset="-122"/>
                <a:ea typeface="方正喵呜体" panose="02010600010101010101" pitchFamily="2" charset="-122"/>
              </a:rPr>
              <a:t>UniDirectStudentList</a:t>
            </a:r>
            <a:r>
              <a:rPr lang="zh-CN" altLang="en-US"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Boolean remove(</a:t>
            </a:r>
            <a:r>
              <a:rPr lang="en-US" altLang="zh-CN" b="1" dirty="0" err="1" smtClean="0">
                <a:solidFill>
                  <a:schemeClr val="bg2">
                    <a:lumMod val="50000"/>
                  </a:schemeClr>
                </a:solidFill>
                <a:latin typeface="方正喵呜体" panose="02010600010101010101" pitchFamily="2" charset="-122"/>
                <a:ea typeface="方正喵呜体" panose="02010600010101010101" pitchFamily="2" charset="-122"/>
              </a:rPr>
              <a:t>const</a:t>
            </a: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 char* id</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struct  </a:t>
            </a:r>
            <a:r>
              <a:rPr lang="en-US" altLang="zh-CN" b="1" dirty="0" smtClean="0">
                <a:solidFill>
                  <a:srgbClr val="7030A0"/>
                </a:solidFill>
                <a:latin typeface="方正喵呜体" panose="02010600010101010101" pitchFamily="2" charset="-122"/>
                <a:ea typeface="方正喵呜体" panose="02010600010101010101" pitchFamily="2" charset="-122"/>
              </a:rPr>
              <a:t>Student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tmpPreNode</a:t>
            </a:r>
            <a:r>
              <a:rPr lang="en-US" altLang="zh-CN" dirty="0" smtClean="0">
                <a:solidFill>
                  <a:schemeClr val="bg1"/>
                </a:solidFill>
                <a:latin typeface="方正喵呜体" panose="02010600010101010101" pitchFamily="2" charset="-122"/>
                <a:ea typeface="方正喵呜体" panose="02010600010101010101" pitchFamily="2" charset="-122"/>
              </a:rPr>
              <a:t>;</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err="1" smtClean="0">
                <a:solidFill>
                  <a:schemeClr val="bg1"/>
                </a:solidFill>
                <a:latin typeface="方正喵呜体" panose="02010600010101010101" pitchFamily="2" charset="-122"/>
                <a:ea typeface="方正喵呜体" panose="02010600010101010101" pitchFamily="2" charset="-122"/>
              </a:rPr>
              <a:t>tmpPreNode</a:t>
            </a:r>
            <a:r>
              <a:rPr lang="en-US" altLang="zh-CN" dirty="0" smtClean="0">
                <a:solidFill>
                  <a:schemeClr val="bg1"/>
                </a:solidFill>
                <a:latin typeface="方正喵呜体" panose="02010600010101010101" pitchFamily="2" charset="-122"/>
                <a:ea typeface="方正喵呜体" panose="02010600010101010101" pitchFamily="2" charset="-122"/>
              </a:rPr>
              <a:t> = </a:t>
            </a:r>
            <a:r>
              <a:rPr lang="en-US" altLang="zh-CN" dirty="0" err="1" smtClean="0">
                <a:solidFill>
                  <a:schemeClr val="bg1"/>
                </a:solidFill>
                <a:latin typeface="方正喵呜体" panose="02010600010101010101" pitchFamily="2" charset="-122"/>
                <a:ea typeface="方正喵呜体" panose="02010600010101010101" pitchFamily="2" charset="-122"/>
              </a:rPr>
              <a:t>tmpNode</a:t>
            </a:r>
            <a:r>
              <a:rPr lang="en-US" altLang="zh-CN" dirty="0" smtClean="0">
                <a:solidFill>
                  <a:schemeClr val="bg1"/>
                </a:solidFill>
                <a:latin typeface="方正喵呜体" panose="02010600010101010101" pitchFamily="2" charset="-122"/>
                <a:ea typeface="方正喵呜体" panose="02010600010101010101" pitchFamily="2" charset="-122"/>
              </a:rPr>
              <a:t> </a:t>
            </a:r>
            <a:r>
              <a:rPr lang="en-US" altLang="zh-CN" dirty="0">
                <a:solidFill>
                  <a:schemeClr val="bg1"/>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while(</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!=NULL)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strcmp</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-&gt;id , id)){ break;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tmpPreNode</a:t>
            </a:r>
            <a:r>
              <a:rPr lang="en-US" altLang="zh-CN" dirty="0" smtClean="0">
                <a:solidFill>
                  <a:srgbClr val="C00000"/>
                </a:solidFill>
                <a:latin typeface="方正喵呜体" panose="02010600010101010101" pitchFamily="2" charset="-122"/>
                <a:ea typeface="方正喵呜体" panose="02010600010101010101" pitchFamily="2" charset="-122"/>
              </a:rPr>
              <a:t> </a:t>
            </a:r>
            <a:r>
              <a:rPr lang="en-US" altLang="zh-CN" dirty="0">
                <a:solidFill>
                  <a:srgbClr val="C00000"/>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tmpNode</a:t>
            </a:r>
            <a:r>
              <a:rPr lang="en-US" altLang="zh-CN" dirty="0" smtClean="0">
                <a:solidFill>
                  <a:srgbClr val="C00000"/>
                </a:solidFill>
                <a:latin typeface="方正喵呜体" panose="02010600010101010101" pitchFamily="2" charset="-122"/>
                <a:ea typeface="方正喵呜体" panose="02010600010101010101" pitchFamily="2" charset="-122"/>
              </a:rPr>
              <a:t>;</a:t>
            </a:r>
            <a:endParaRPr lang="en-US" altLang="zh-CN" dirty="0">
              <a:solidFill>
                <a:srgbClr val="C00000"/>
              </a:solidFill>
              <a:latin typeface="方正喵呜体" panose="02010600010101010101" pitchFamily="2" charset="-122"/>
              <a:ea typeface="方正喵呜体" panose="02010600010101010101" pitchFamily="2" charset="-122"/>
            </a:endParaRPr>
          </a:p>
          <a:p>
            <a:r>
              <a:rPr lang="en-US" altLang="zh-CN" dirty="0">
                <a:solidFill>
                  <a:srgbClr val="C00000"/>
                </a:solidFill>
                <a:latin typeface="方正喵呜体" panose="02010600010101010101" pitchFamily="2" charset="-122"/>
                <a:ea typeface="方正喵呜体" panose="02010600010101010101" pitchFamily="2" charset="-122"/>
              </a:rPr>
              <a:t>       </a:t>
            </a:r>
            <a:r>
              <a:rPr lang="en-US" altLang="zh-CN" dirty="0" err="1" smtClean="0">
                <a:solidFill>
                  <a:srgbClr val="C00000"/>
                </a:solidFill>
                <a:latin typeface="方正喵呜体" panose="02010600010101010101" pitchFamily="2" charset="-122"/>
                <a:ea typeface="方正喵呜体" panose="02010600010101010101" pitchFamily="2" charset="-122"/>
              </a:rPr>
              <a:t>tmpNode</a:t>
            </a:r>
            <a:r>
              <a:rPr lang="en-US" altLang="zh-CN" dirty="0" smtClean="0">
                <a:solidFill>
                  <a:srgbClr val="C00000"/>
                </a:solidFill>
                <a:latin typeface="方正喵呜体" panose="02010600010101010101" pitchFamily="2" charset="-122"/>
                <a:ea typeface="方正喵呜体" panose="02010600010101010101" pitchFamily="2" charset="-122"/>
              </a:rPr>
              <a:t> </a:t>
            </a:r>
            <a:r>
              <a:rPr lang="en-US" altLang="zh-CN" dirty="0">
                <a:solidFill>
                  <a:srgbClr val="C00000"/>
                </a:solidFill>
                <a:latin typeface="方正喵呜体" panose="02010600010101010101" pitchFamily="2" charset="-122"/>
                <a:ea typeface="方正喵呜体" panose="02010600010101010101" pitchFamily="2" charset="-122"/>
              </a:rPr>
              <a:t>= </a:t>
            </a:r>
            <a:r>
              <a:rPr lang="en-US" altLang="zh-CN" dirty="0" err="1">
                <a:solidFill>
                  <a:srgbClr val="C00000"/>
                </a:solidFill>
                <a:latin typeface="方正喵呜体" panose="02010600010101010101" pitchFamily="2" charset="-122"/>
                <a:ea typeface="方正喵呜体" panose="02010600010101010101" pitchFamily="2" charset="-122"/>
              </a:rPr>
              <a:t>tmpNode</a:t>
            </a:r>
            <a:r>
              <a:rPr lang="en-US" altLang="zh-CN" dirty="0">
                <a:solidFill>
                  <a:srgbClr val="C00000"/>
                </a:solidFill>
                <a:latin typeface="方正喵呜体" panose="02010600010101010101" pitchFamily="2" charset="-122"/>
                <a:ea typeface="方正喵呜体" panose="02010600010101010101" pitchFamily="2" charset="-122"/>
              </a:rPr>
              <a:t>-&gt;</a:t>
            </a:r>
            <a:r>
              <a:rPr lang="en-US" altLang="zh-CN" dirty="0" err="1">
                <a:solidFill>
                  <a:srgbClr val="C00000"/>
                </a:solidFill>
                <a:latin typeface="方正喵呜体" panose="02010600010101010101" pitchFamily="2" charset="-122"/>
                <a:ea typeface="方正喵呜体" panose="02010600010101010101" pitchFamily="2" charset="-122"/>
              </a:rPr>
              <a:t>nextAddr</a:t>
            </a:r>
            <a:r>
              <a:rPr lang="en-US" altLang="zh-CN" dirty="0">
                <a:solidFill>
                  <a:srgbClr val="C00000"/>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NULL) { return FALSE;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tmpPreNode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g_studentListMgr.head</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tmpPreNode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rgbClr val="C00000"/>
                </a:solidFill>
                <a:latin typeface="方正喵呜体" panose="02010600010101010101" pitchFamily="2" charset="-122"/>
                <a:ea typeface="方正喵呜体" panose="02010600010101010101" pitchFamily="2" charset="-122"/>
              </a:rPr>
              <a:t>free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tmpNode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return </a:t>
            </a:r>
            <a:r>
              <a:rPr lang="en-US" altLang="zh-CN" dirty="0">
                <a:solidFill>
                  <a:schemeClr val="bg2">
                    <a:lumMod val="50000"/>
                  </a:schemeClr>
                </a:solidFill>
                <a:latin typeface="方正喵呜体" panose="02010600010101010101" pitchFamily="2" charset="-122"/>
                <a:ea typeface="方正喵呜体" panose="02010600010101010101" pitchFamily="2" charset="-122"/>
              </a:rPr>
              <a:t>TRUE;</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414957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077" y="162837"/>
            <a:ext cx="7489372" cy="707886"/>
          </a:xfrm>
          <a:prstGeom prst="rect">
            <a:avLst/>
          </a:prstGeom>
          <a:noFill/>
        </p:spPr>
        <p:txBody>
          <a:bodyPr wrap="square" rtlCol="0">
            <a:spAutoFit/>
          </a:bodyPr>
          <a:lstStyle/>
          <a:p>
            <a:pPr algn="ct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应用题：</a:t>
            </a:r>
            <a:r>
              <a:rPr lang="zh-CN" altLang="en-US" sz="4000" dirty="0">
                <a:ln w="28575">
                  <a:noFill/>
                </a:ln>
                <a:solidFill>
                  <a:schemeClr val="bg1"/>
                </a:solidFill>
                <a:latin typeface="方正喵呜体" panose="02010600010101010101" pitchFamily="2" charset="-122"/>
                <a:ea typeface="方正喵呜体" panose="02010600010101010101" pitchFamily="2" charset="-122"/>
              </a:rPr>
              <a:t>链</a:t>
            </a:r>
            <a:r>
              <a:rPr lang="zh-CN" altLang="en-US" sz="4000" dirty="0" smtClean="0">
                <a:ln w="28575">
                  <a:noFill/>
                </a:ln>
                <a:solidFill>
                  <a:schemeClr val="bg1"/>
                </a:solidFill>
                <a:latin typeface="方正喵呜体" panose="02010600010101010101" pitchFamily="2" charset="-122"/>
                <a:ea typeface="方正喵呜体" panose="02010600010101010101" pitchFamily="2" charset="-122"/>
              </a:rPr>
              <a:t>表的合并</a:t>
            </a:r>
            <a:endParaRPr lang="zh-CN" altLang="en-US" sz="40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4" name="矩形 3"/>
          <p:cNvSpPr/>
          <p:nvPr/>
        </p:nvSpPr>
        <p:spPr>
          <a:xfrm>
            <a:off x="837111" y="870723"/>
            <a:ext cx="7610203" cy="5909310"/>
          </a:xfrm>
          <a:prstGeom prst="rect">
            <a:avLst/>
          </a:prstGeom>
        </p:spPr>
        <p:txBody>
          <a:bodyPr wrap="squar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Void union(struct </a:t>
            </a:r>
            <a:r>
              <a:rPr lang="en-US" altLang="zh-CN" dirty="0" err="1" smtClean="0">
                <a:solidFill>
                  <a:schemeClr val="bg1"/>
                </a:solidFill>
                <a:latin typeface="方正喵呜体" panose="02010600010101010101" pitchFamily="2" charset="-122"/>
                <a:ea typeface="方正喵呜体" panose="02010600010101010101" pitchFamily="2" charset="-122"/>
              </a:rPr>
              <a:t>UniDirectStudentList</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list1</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smtClean="0">
                <a:solidFill>
                  <a:schemeClr val="bg1"/>
                </a:solidFill>
                <a:latin typeface="方正喵呜体" panose="02010600010101010101" pitchFamily="2" charset="-122"/>
                <a:ea typeface="方正喵呜体" panose="02010600010101010101" pitchFamily="2" charset="-122"/>
              </a:rPr>
              <a:t>UniDirectStudentList</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list2</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b="1" dirty="0">
              <a:solidFill>
                <a:srgbClr val="C00000"/>
              </a:solidFill>
              <a:latin typeface="方正喵呜体" panose="02010600010101010101" pitchFamily="2" charset="-122"/>
              <a:ea typeface="方正喵呜体" panose="02010600010101010101" pitchFamily="2" charset="-122"/>
            </a:endParaRP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struct Student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*tmpNode1, *tmpNode2 = list2-&gt;head;</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while(tmpNode2!=NULL)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tmpNode1 </a:t>
            </a:r>
            <a:r>
              <a:rPr lang="en-US" altLang="zh-CN" dirty="0">
                <a:solidFill>
                  <a:schemeClr val="bg2">
                    <a:lumMod val="50000"/>
                  </a:schemeClr>
                </a:solidFill>
                <a:latin typeface="方正喵呜体" panose="02010600010101010101" pitchFamily="2" charset="-122"/>
                <a:ea typeface="方正喵呜体" panose="02010600010101010101" pitchFamily="2" charset="-122"/>
              </a:rPr>
              <a:t>= list1-&gt;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head;</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while(tmpNode1!=NULL)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strcmp</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(tmpNode1-&gt;id , tmpNode2-&gt;id))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tmpNode2;</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tmpNode2 = tmpNode2-&gt;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C00000"/>
                </a:solidFill>
                <a:latin typeface="方正喵呜体" panose="02010600010101010101" pitchFamily="2" charset="-122"/>
                <a:ea typeface="方正喵呜体" panose="02010600010101010101" pitchFamily="2" charset="-122"/>
              </a:rPr>
              <a:t>free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smtClean="0">
                <a:solidFill>
                  <a:srgbClr val="2959F3"/>
                </a:solidFill>
                <a:latin typeface="方正喵呜体" panose="02010600010101010101" pitchFamily="2" charset="-122"/>
                <a:ea typeface="方正喵呜体" panose="02010600010101010101" pitchFamily="2" charset="-122"/>
              </a:rPr>
              <a:t>break</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}else { tmpNode1 = tmpNode1-&gt;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if(tmpNode1 == NULL) {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tmpNode2;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tmpNode2 = tmpNode2-&gt;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-&gt;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nextAddr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 list1-&gt;head;</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list1-&gt;head =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tmpPtr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p:txBody>
      </p:sp>
    </p:spTree>
    <p:extLst>
      <p:ext uri="{BB962C8B-B14F-4D97-AF65-F5344CB8AC3E}">
        <p14:creationId xmlns:p14="http://schemas.microsoft.com/office/powerpoint/2010/main" val="11935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408" y="641808"/>
            <a:ext cx="7489372"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双向链表</a:t>
            </a:r>
            <a:r>
              <a:rPr lang="zh-CN" altLang="en-US" sz="4400" dirty="0" smtClean="0">
                <a:ln w="28575">
                  <a:noFill/>
                </a:ln>
                <a:solidFill>
                  <a:schemeClr val="bg1"/>
                </a:solidFill>
                <a:latin typeface="方正喵呜体" panose="02010600010101010101" pitchFamily="2" charset="-122"/>
                <a:ea typeface="方正喵呜体" panose="02010600010101010101" pitchFamily="2" charset="-122"/>
              </a:rPr>
              <a:t>有什么用？</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pic>
        <p:nvPicPr>
          <p:cNvPr id="5" name="图片 4"/>
          <p:cNvPicPr>
            <a:picLocks noChangeAspect="1"/>
          </p:cNvPicPr>
          <p:nvPr/>
        </p:nvPicPr>
        <p:blipFill>
          <a:blip r:embed="rId2"/>
          <a:stretch>
            <a:fillRect/>
          </a:stretch>
        </p:blipFill>
        <p:spPr>
          <a:xfrm>
            <a:off x="683408" y="1927076"/>
            <a:ext cx="7910512" cy="4027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71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9" y="624568"/>
            <a:ext cx="5031050"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循环链表</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grpSp>
        <p:nvGrpSpPr>
          <p:cNvPr id="13" name="组合 12"/>
          <p:cNvGrpSpPr/>
          <p:nvPr/>
        </p:nvGrpSpPr>
        <p:grpSpPr>
          <a:xfrm>
            <a:off x="4830877" y="828585"/>
            <a:ext cx="1394663" cy="361406"/>
            <a:chOff x="2255317" y="2899954"/>
            <a:chExt cx="1908714" cy="363946"/>
          </a:xfrm>
        </p:grpSpPr>
        <p:grpSp>
          <p:nvGrpSpPr>
            <p:cNvPr id="7" name="组合 6"/>
            <p:cNvGrpSpPr/>
            <p:nvPr/>
          </p:nvGrpSpPr>
          <p:grpSpPr>
            <a:xfrm>
              <a:off x="2437287" y="2899954"/>
              <a:ext cx="1726744" cy="363946"/>
              <a:chOff x="2378544" y="2899954"/>
              <a:chExt cx="745656" cy="157162"/>
            </a:xfrm>
          </p:grpSpPr>
          <p:cxnSp>
            <p:nvCxnSpPr>
              <p:cNvPr id="4" name="直接连接符 3"/>
              <p:cNvCxnSpPr/>
              <p:nvPr/>
            </p:nvCxnSpPr>
            <p:spPr>
              <a:xfrm>
                <a:off x="2378544" y="2899954"/>
                <a:ext cx="667075" cy="409"/>
              </a:xfrm>
              <a:prstGeom prst="line">
                <a:avLst/>
              </a:prstGeom>
              <a:ln w="57150">
                <a:solidFill>
                  <a:srgbClr val="077CFD"/>
                </a:solidFill>
              </a:ln>
            </p:spPr>
            <p:style>
              <a:lnRef idx="1">
                <a:schemeClr val="accent1"/>
              </a:lnRef>
              <a:fillRef idx="0">
                <a:schemeClr val="accent1"/>
              </a:fillRef>
              <a:effectRef idx="0">
                <a:schemeClr val="accent1"/>
              </a:effectRef>
              <a:fontRef idx="minor">
                <a:schemeClr val="tx1"/>
              </a:fontRef>
            </p:style>
          </p:cxnSp>
          <p:sp>
            <p:nvSpPr>
              <p:cNvPr id="6" name="弧形 5"/>
              <p:cNvSpPr/>
              <p:nvPr/>
            </p:nvSpPr>
            <p:spPr>
              <a:xfrm>
                <a:off x="2967038" y="2899954"/>
                <a:ext cx="157162" cy="157162"/>
              </a:xfrm>
              <a:prstGeom prst="arc">
                <a:avLst>
                  <a:gd name="adj1" fmla="val 16200000"/>
                  <a:gd name="adj2" fmla="val 5481827"/>
                </a:avLst>
              </a:prstGeom>
              <a:ln w="57150">
                <a:solidFill>
                  <a:srgbClr val="077C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 name="组合 7"/>
            <p:cNvGrpSpPr/>
            <p:nvPr/>
          </p:nvGrpSpPr>
          <p:grpSpPr>
            <a:xfrm rot="10800000">
              <a:off x="2255317" y="2899954"/>
              <a:ext cx="1722411" cy="363946"/>
              <a:chOff x="2380415" y="2899954"/>
              <a:chExt cx="743785" cy="157162"/>
            </a:xfrm>
          </p:grpSpPr>
          <p:cxnSp>
            <p:nvCxnSpPr>
              <p:cNvPr id="9" name="直接连接符 8"/>
              <p:cNvCxnSpPr>
                <a:stCxn id="6" idx="2"/>
              </p:cNvCxnSpPr>
              <p:nvPr/>
            </p:nvCxnSpPr>
            <p:spPr>
              <a:xfrm rot="10800000" flipH="1" flipV="1">
                <a:off x="2380415" y="2899975"/>
                <a:ext cx="665204" cy="38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弧形 9"/>
              <p:cNvSpPr/>
              <p:nvPr/>
            </p:nvSpPr>
            <p:spPr>
              <a:xfrm>
                <a:off x="2967038" y="2899954"/>
                <a:ext cx="157162" cy="157162"/>
              </a:xfrm>
              <a:prstGeom prst="arc">
                <a:avLst>
                  <a:gd name="adj1" fmla="val 16200000"/>
                  <a:gd name="adj2" fmla="val 548182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4" name="组合 13"/>
          <p:cNvGrpSpPr/>
          <p:nvPr/>
        </p:nvGrpSpPr>
        <p:grpSpPr>
          <a:xfrm>
            <a:off x="1017269" y="2430351"/>
            <a:ext cx="1908810" cy="1176515"/>
            <a:chOff x="1969769" y="3992451"/>
            <a:chExt cx="1908810" cy="1176515"/>
          </a:xfrm>
        </p:grpSpPr>
        <p:sp>
          <p:nvSpPr>
            <p:cNvPr id="15" name="矩形 14"/>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管理结构</a:t>
              </a:r>
              <a:endParaRPr lang="zh-CN" altLang="en-US" dirty="0"/>
            </a:p>
          </p:txBody>
        </p:sp>
        <p:sp>
          <p:nvSpPr>
            <p:cNvPr id="16" name="圆角矩形 15"/>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NULL</a:t>
              </a:r>
              <a:endParaRPr lang="zh-CN" altLang="en-US" sz="1600" dirty="0">
                <a:solidFill>
                  <a:schemeClr val="bg1"/>
                </a:solidFill>
              </a:endParaRPr>
            </a:p>
          </p:txBody>
        </p:sp>
        <p:sp>
          <p:nvSpPr>
            <p:cNvPr id="18" name="圆角矩形 17"/>
            <p:cNvSpPr/>
            <p:nvPr/>
          </p:nvSpPr>
          <p:spPr>
            <a:xfrm>
              <a:off x="2092283"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a:t>
              </a:r>
              <a:endParaRPr lang="zh-CN" altLang="en-US" sz="1600" dirty="0">
                <a:solidFill>
                  <a:schemeClr val="bg1"/>
                </a:solidFill>
              </a:endParaRPr>
            </a:p>
          </p:txBody>
        </p:sp>
      </p:grpSp>
      <p:sp>
        <p:nvSpPr>
          <p:cNvPr id="19" name="圆角矩形 18"/>
          <p:cNvSpPr/>
          <p:nvPr/>
        </p:nvSpPr>
        <p:spPr>
          <a:xfrm>
            <a:off x="1139783" y="2841408"/>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head</a:t>
            </a:r>
            <a:endParaRPr lang="zh-CN" altLang="en-US" sz="1600" dirty="0">
              <a:solidFill>
                <a:schemeClr val="bg1"/>
              </a:solidFill>
            </a:endParaRPr>
          </a:p>
        </p:txBody>
      </p:sp>
      <p:sp>
        <p:nvSpPr>
          <p:cNvPr id="20" name="圆角矩形 19"/>
          <p:cNvSpPr/>
          <p:nvPr/>
        </p:nvSpPr>
        <p:spPr>
          <a:xfrm>
            <a:off x="1139782" y="3213921"/>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1</a:t>
            </a:r>
            <a:endParaRPr lang="zh-CN" altLang="en-US" sz="1600" dirty="0">
              <a:solidFill>
                <a:schemeClr val="bg1"/>
              </a:solidFill>
            </a:endParaRPr>
          </a:p>
        </p:txBody>
      </p:sp>
      <p:sp>
        <p:nvSpPr>
          <p:cNvPr id="22" name="圆角矩形 21"/>
          <p:cNvSpPr/>
          <p:nvPr/>
        </p:nvSpPr>
        <p:spPr>
          <a:xfrm>
            <a:off x="1138830" y="3213920"/>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count</a:t>
            </a:r>
            <a:endParaRPr lang="zh-CN" altLang="en-US" sz="1600" dirty="0">
              <a:solidFill>
                <a:schemeClr val="bg1"/>
              </a:solidFill>
            </a:endParaRPr>
          </a:p>
        </p:txBody>
      </p:sp>
      <p:grpSp>
        <p:nvGrpSpPr>
          <p:cNvPr id="28" name="组合 27"/>
          <p:cNvGrpSpPr/>
          <p:nvPr/>
        </p:nvGrpSpPr>
        <p:grpSpPr>
          <a:xfrm>
            <a:off x="3519849" y="2430350"/>
            <a:ext cx="1908810" cy="1176515"/>
            <a:chOff x="1969769" y="3992451"/>
            <a:chExt cx="1908810" cy="1176515"/>
          </a:xfrm>
        </p:grpSpPr>
        <p:sp>
          <p:nvSpPr>
            <p:cNvPr id="29" name="矩形 28"/>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节点结构</a:t>
              </a:r>
              <a:endParaRPr lang="zh-CN" altLang="en-US" dirty="0"/>
            </a:p>
          </p:txBody>
        </p:sp>
        <p:sp>
          <p:nvSpPr>
            <p:cNvPr id="30" name="圆角矩形 29"/>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圆角矩形 32"/>
          <p:cNvSpPr/>
          <p:nvPr/>
        </p:nvSpPr>
        <p:spPr>
          <a:xfrm>
            <a:off x="3656650" y="2871877"/>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4" name="圆角矩形 33"/>
          <p:cNvSpPr/>
          <p:nvPr/>
        </p:nvSpPr>
        <p:spPr>
          <a:xfrm>
            <a:off x="3655697" y="3244389"/>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grpSp>
        <p:nvGrpSpPr>
          <p:cNvPr id="35" name="组合 34"/>
          <p:cNvGrpSpPr/>
          <p:nvPr/>
        </p:nvGrpSpPr>
        <p:grpSpPr>
          <a:xfrm>
            <a:off x="5775369" y="2430350"/>
            <a:ext cx="1908810" cy="1176515"/>
            <a:chOff x="1969769" y="3992451"/>
            <a:chExt cx="1908810" cy="1176515"/>
          </a:xfrm>
        </p:grpSpPr>
        <p:sp>
          <p:nvSpPr>
            <p:cNvPr id="36" name="矩形 35"/>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节点结构</a:t>
              </a:r>
              <a:endParaRPr lang="zh-CN" altLang="en-US" dirty="0"/>
            </a:p>
          </p:txBody>
        </p:sp>
        <p:sp>
          <p:nvSpPr>
            <p:cNvPr id="37" name="圆角矩形 36"/>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圆角矩形 37"/>
          <p:cNvSpPr/>
          <p:nvPr/>
        </p:nvSpPr>
        <p:spPr>
          <a:xfrm>
            <a:off x="5912170" y="2871877"/>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9" name="圆角矩形 38"/>
          <p:cNvSpPr/>
          <p:nvPr/>
        </p:nvSpPr>
        <p:spPr>
          <a:xfrm>
            <a:off x="5911217" y="3244389"/>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cxnSp>
        <p:nvCxnSpPr>
          <p:cNvPr id="52" name="直接箭头连接符 51"/>
          <p:cNvCxnSpPr/>
          <p:nvPr/>
        </p:nvCxnSpPr>
        <p:spPr>
          <a:xfrm>
            <a:off x="2802609" y="2979533"/>
            <a:ext cx="723900"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34" idx="3"/>
            <a:endCxn id="37" idx="1"/>
          </p:cNvCxnSpPr>
          <p:nvPr/>
        </p:nvCxnSpPr>
        <p:spPr>
          <a:xfrm flipV="1">
            <a:off x="5319476" y="3018608"/>
            <a:ext cx="455893" cy="363907"/>
          </a:xfrm>
          <a:prstGeom prst="bentConnector3">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39" idx="3"/>
            <a:endCxn id="30" idx="0"/>
          </p:cNvCxnSpPr>
          <p:nvPr/>
        </p:nvCxnSpPr>
        <p:spPr>
          <a:xfrm flipH="1" flipV="1">
            <a:off x="4474254" y="2430350"/>
            <a:ext cx="3100742" cy="952165"/>
          </a:xfrm>
          <a:prstGeom prst="bentConnector4">
            <a:avLst>
              <a:gd name="adj1" fmla="val -7372"/>
              <a:gd name="adj2" fmla="val 124008"/>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017269" y="4418857"/>
            <a:ext cx="1908810" cy="1547603"/>
            <a:chOff x="1969769" y="3992451"/>
            <a:chExt cx="1908810" cy="1547603"/>
          </a:xfrm>
        </p:grpSpPr>
        <p:sp>
          <p:nvSpPr>
            <p:cNvPr id="62" name="矩形 61"/>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管理结构</a:t>
              </a:r>
              <a:endParaRPr lang="zh-CN" altLang="en-US" dirty="0"/>
            </a:p>
          </p:txBody>
        </p:sp>
        <p:sp>
          <p:nvSpPr>
            <p:cNvPr id="63" name="圆角矩形 62"/>
            <p:cNvSpPr/>
            <p:nvPr/>
          </p:nvSpPr>
          <p:spPr>
            <a:xfrm>
              <a:off x="1969769" y="3992451"/>
              <a:ext cx="1908810" cy="1547603"/>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NULL</a:t>
              </a:r>
              <a:endParaRPr lang="zh-CN" altLang="en-US" sz="1600" dirty="0">
                <a:solidFill>
                  <a:schemeClr val="bg1"/>
                </a:solidFill>
              </a:endParaRPr>
            </a:p>
          </p:txBody>
        </p:sp>
        <p:sp>
          <p:nvSpPr>
            <p:cNvPr id="65" name="圆角矩形 64"/>
            <p:cNvSpPr/>
            <p:nvPr/>
          </p:nvSpPr>
          <p:spPr>
            <a:xfrm>
              <a:off x="2092283"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a:t>
              </a:r>
              <a:endParaRPr lang="zh-CN" altLang="en-US" sz="1600" dirty="0">
                <a:solidFill>
                  <a:schemeClr val="bg1"/>
                </a:solidFill>
              </a:endParaRPr>
            </a:p>
          </p:txBody>
        </p:sp>
      </p:grpSp>
      <p:sp>
        <p:nvSpPr>
          <p:cNvPr id="66" name="圆角矩形 65"/>
          <p:cNvSpPr/>
          <p:nvPr/>
        </p:nvSpPr>
        <p:spPr>
          <a:xfrm>
            <a:off x="1139783" y="4829914"/>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head</a:t>
            </a:r>
            <a:endParaRPr lang="zh-CN" altLang="en-US" sz="1600" dirty="0">
              <a:solidFill>
                <a:schemeClr val="bg1"/>
              </a:solidFill>
            </a:endParaRPr>
          </a:p>
        </p:txBody>
      </p:sp>
      <p:sp>
        <p:nvSpPr>
          <p:cNvPr id="67" name="圆角矩形 66"/>
          <p:cNvSpPr/>
          <p:nvPr/>
        </p:nvSpPr>
        <p:spPr>
          <a:xfrm>
            <a:off x="1139782" y="5202427"/>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tail</a:t>
            </a:r>
            <a:endParaRPr lang="zh-CN" altLang="en-US" sz="1600" dirty="0">
              <a:solidFill>
                <a:schemeClr val="bg1"/>
              </a:solidFill>
            </a:endParaRPr>
          </a:p>
        </p:txBody>
      </p:sp>
      <p:sp>
        <p:nvSpPr>
          <p:cNvPr id="68" name="圆角矩形 67"/>
          <p:cNvSpPr/>
          <p:nvPr/>
        </p:nvSpPr>
        <p:spPr>
          <a:xfrm>
            <a:off x="1138830" y="5592671"/>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count</a:t>
            </a:r>
            <a:endParaRPr lang="zh-CN" altLang="en-US" sz="1600" dirty="0">
              <a:solidFill>
                <a:schemeClr val="bg1"/>
              </a:solidFill>
            </a:endParaRPr>
          </a:p>
        </p:txBody>
      </p:sp>
      <p:grpSp>
        <p:nvGrpSpPr>
          <p:cNvPr id="69" name="组合 68"/>
          <p:cNvGrpSpPr/>
          <p:nvPr/>
        </p:nvGrpSpPr>
        <p:grpSpPr>
          <a:xfrm>
            <a:off x="3519849" y="4418856"/>
            <a:ext cx="1908810" cy="1547604"/>
            <a:chOff x="1969769" y="3992451"/>
            <a:chExt cx="1908810" cy="1547604"/>
          </a:xfrm>
        </p:grpSpPr>
        <p:sp>
          <p:nvSpPr>
            <p:cNvPr id="70" name="矩形 69"/>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节点结构</a:t>
              </a:r>
              <a:endParaRPr lang="zh-CN" altLang="en-US" dirty="0"/>
            </a:p>
          </p:txBody>
        </p:sp>
        <p:sp>
          <p:nvSpPr>
            <p:cNvPr id="71" name="圆角矩形 70"/>
            <p:cNvSpPr/>
            <p:nvPr/>
          </p:nvSpPr>
          <p:spPr>
            <a:xfrm>
              <a:off x="1969769" y="3992451"/>
              <a:ext cx="1908810" cy="1547604"/>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圆角矩形 71"/>
          <p:cNvSpPr/>
          <p:nvPr/>
        </p:nvSpPr>
        <p:spPr>
          <a:xfrm>
            <a:off x="3656650" y="4860383"/>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3" name="圆角矩形 72"/>
          <p:cNvSpPr/>
          <p:nvPr/>
        </p:nvSpPr>
        <p:spPr>
          <a:xfrm>
            <a:off x="3655697" y="5232895"/>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grpSp>
        <p:nvGrpSpPr>
          <p:cNvPr id="74" name="组合 73"/>
          <p:cNvGrpSpPr/>
          <p:nvPr/>
        </p:nvGrpSpPr>
        <p:grpSpPr>
          <a:xfrm>
            <a:off x="5775369" y="4418856"/>
            <a:ext cx="1908810" cy="1547604"/>
            <a:chOff x="1969769" y="3992451"/>
            <a:chExt cx="1908810" cy="1547604"/>
          </a:xfrm>
        </p:grpSpPr>
        <p:sp>
          <p:nvSpPr>
            <p:cNvPr id="75" name="矩形 74"/>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节点结构</a:t>
              </a:r>
              <a:endParaRPr lang="zh-CN" altLang="en-US" dirty="0"/>
            </a:p>
          </p:txBody>
        </p:sp>
        <p:sp>
          <p:nvSpPr>
            <p:cNvPr id="76" name="圆角矩形 75"/>
            <p:cNvSpPr/>
            <p:nvPr/>
          </p:nvSpPr>
          <p:spPr>
            <a:xfrm>
              <a:off x="1969769" y="3992451"/>
              <a:ext cx="1908810" cy="1547604"/>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圆角矩形 76"/>
          <p:cNvSpPr/>
          <p:nvPr/>
        </p:nvSpPr>
        <p:spPr>
          <a:xfrm>
            <a:off x="5912170" y="4860383"/>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8" name="圆角矩形 77"/>
          <p:cNvSpPr/>
          <p:nvPr/>
        </p:nvSpPr>
        <p:spPr>
          <a:xfrm>
            <a:off x="5911217" y="5232895"/>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cxnSp>
        <p:nvCxnSpPr>
          <p:cNvPr id="79" name="直接箭头连接符 78"/>
          <p:cNvCxnSpPr/>
          <p:nvPr/>
        </p:nvCxnSpPr>
        <p:spPr>
          <a:xfrm>
            <a:off x="2802609" y="4968039"/>
            <a:ext cx="723900"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73" idx="3"/>
          </p:cNvCxnSpPr>
          <p:nvPr/>
        </p:nvCxnSpPr>
        <p:spPr>
          <a:xfrm flipV="1">
            <a:off x="5319476" y="4990954"/>
            <a:ext cx="482558" cy="380067"/>
          </a:xfrm>
          <a:prstGeom prst="bentConnector3">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78" idx="3"/>
            <a:endCxn id="71" idx="0"/>
          </p:cNvCxnSpPr>
          <p:nvPr/>
        </p:nvCxnSpPr>
        <p:spPr>
          <a:xfrm flipH="1" flipV="1">
            <a:off x="4474254" y="4418856"/>
            <a:ext cx="3100742" cy="952165"/>
          </a:xfrm>
          <a:prstGeom prst="bentConnector4">
            <a:avLst>
              <a:gd name="adj1" fmla="val -7372"/>
              <a:gd name="adj2" fmla="val 124008"/>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3642184" y="5586391"/>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C00000"/>
                  </a:solidFill>
                </a:ln>
                <a:solidFill>
                  <a:srgbClr val="C00000"/>
                </a:solidFill>
              </a:rPr>
              <a:t>pre</a:t>
            </a:r>
            <a:endParaRPr lang="zh-CN" altLang="en-US" sz="1600" dirty="0">
              <a:ln>
                <a:solidFill>
                  <a:srgbClr val="C00000"/>
                </a:solidFill>
              </a:ln>
              <a:solidFill>
                <a:srgbClr val="C00000"/>
              </a:solidFill>
            </a:endParaRPr>
          </a:p>
        </p:txBody>
      </p:sp>
      <p:sp>
        <p:nvSpPr>
          <p:cNvPr id="85" name="圆角矩形 84"/>
          <p:cNvSpPr/>
          <p:nvPr/>
        </p:nvSpPr>
        <p:spPr>
          <a:xfrm>
            <a:off x="5911217" y="5586391"/>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C00000"/>
                  </a:solidFill>
                </a:ln>
                <a:solidFill>
                  <a:srgbClr val="C00000"/>
                </a:solidFill>
              </a:rPr>
              <a:t>pre</a:t>
            </a:r>
            <a:endParaRPr lang="zh-CN" altLang="en-US" sz="1600" dirty="0">
              <a:ln>
                <a:solidFill>
                  <a:srgbClr val="C00000"/>
                </a:solidFill>
              </a:ln>
              <a:solidFill>
                <a:srgbClr val="C00000"/>
              </a:solidFill>
            </a:endParaRPr>
          </a:p>
        </p:txBody>
      </p:sp>
      <p:cxnSp>
        <p:nvCxnSpPr>
          <p:cNvPr id="86" name="肘形连接符 85"/>
          <p:cNvCxnSpPr>
            <a:stCxn id="85" idx="1"/>
            <a:endCxn id="71" idx="3"/>
          </p:cNvCxnSpPr>
          <p:nvPr/>
        </p:nvCxnSpPr>
        <p:spPr>
          <a:xfrm rot="10800000">
            <a:off x="5428659" y="5192659"/>
            <a:ext cx="482558" cy="531859"/>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3" idx="3"/>
            <a:endCxn id="76" idx="2"/>
          </p:cNvCxnSpPr>
          <p:nvPr/>
        </p:nvCxnSpPr>
        <p:spPr>
          <a:xfrm>
            <a:off x="5305963" y="5724517"/>
            <a:ext cx="1423811" cy="241943"/>
          </a:xfrm>
          <a:prstGeom prst="bentConnector4">
            <a:avLst>
              <a:gd name="adj1" fmla="val 16484"/>
              <a:gd name="adj2" fmla="val 194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p:cNvCxnSpPr>
            <a:stCxn id="67" idx="3"/>
            <a:endCxn id="76" idx="0"/>
          </p:cNvCxnSpPr>
          <p:nvPr/>
        </p:nvCxnSpPr>
        <p:spPr>
          <a:xfrm flipV="1">
            <a:off x="2803561" y="4418856"/>
            <a:ext cx="3926213" cy="921697"/>
          </a:xfrm>
          <a:prstGeom prst="bentConnector4">
            <a:avLst>
              <a:gd name="adj1" fmla="val 9704"/>
              <a:gd name="adj2" fmla="val 154564"/>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26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循环链表应用</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进程调度</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grpSp>
        <p:nvGrpSpPr>
          <p:cNvPr id="3" name="组合 2"/>
          <p:cNvGrpSpPr/>
          <p:nvPr/>
        </p:nvGrpSpPr>
        <p:grpSpPr>
          <a:xfrm>
            <a:off x="1147898" y="2073300"/>
            <a:ext cx="1908810" cy="1176515"/>
            <a:chOff x="1969769" y="3992451"/>
            <a:chExt cx="1908810" cy="1176515"/>
          </a:xfrm>
        </p:grpSpPr>
        <p:sp>
          <p:nvSpPr>
            <p:cNvPr id="4" name="矩形 3"/>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进程管理</a:t>
              </a:r>
              <a:endParaRPr lang="zh-CN" altLang="en-US" dirty="0"/>
            </a:p>
          </p:txBody>
        </p:sp>
        <p:sp>
          <p:nvSpPr>
            <p:cNvPr id="5" name="圆角矩形 4"/>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092283" y="4403508"/>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NULL</a:t>
              </a:r>
              <a:endParaRPr lang="zh-CN" altLang="en-US" sz="1600" dirty="0">
                <a:solidFill>
                  <a:schemeClr val="bg1"/>
                </a:solidFill>
              </a:endParaRPr>
            </a:p>
          </p:txBody>
        </p:sp>
        <p:sp>
          <p:nvSpPr>
            <p:cNvPr id="7" name="圆角矩形 6"/>
            <p:cNvSpPr/>
            <p:nvPr/>
          </p:nvSpPr>
          <p:spPr>
            <a:xfrm>
              <a:off x="2092283" y="4776021"/>
              <a:ext cx="1663779" cy="276251"/>
            </a:xfrm>
            <a:prstGeom prst="roundRect">
              <a:avLst/>
            </a:prstGeom>
            <a:solidFill>
              <a:schemeClr val="accent5">
                <a:lumMod val="20000"/>
                <a:lumOff val="80000"/>
              </a:schemeClr>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0</a:t>
              </a:r>
              <a:endParaRPr lang="zh-CN" altLang="en-US" sz="1600" dirty="0">
                <a:solidFill>
                  <a:schemeClr val="bg1"/>
                </a:solidFill>
              </a:endParaRPr>
            </a:p>
          </p:txBody>
        </p:sp>
      </p:grpSp>
      <p:sp>
        <p:nvSpPr>
          <p:cNvPr id="8" name="圆角矩形 7"/>
          <p:cNvSpPr/>
          <p:nvPr/>
        </p:nvSpPr>
        <p:spPr>
          <a:xfrm>
            <a:off x="1270412" y="2484357"/>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head</a:t>
            </a:r>
            <a:endParaRPr lang="zh-CN" altLang="en-US" sz="1600" dirty="0">
              <a:solidFill>
                <a:schemeClr val="bg1"/>
              </a:solidFill>
            </a:endParaRPr>
          </a:p>
        </p:txBody>
      </p:sp>
      <p:sp>
        <p:nvSpPr>
          <p:cNvPr id="9" name="圆角矩形 8"/>
          <p:cNvSpPr/>
          <p:nvPr/>
        </p:nvSpPr>
        <p:spPr>
          <a:xfrm>
            <a:off x="1270411" y="2856870"/>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1</a:t>
            </a:r>
            <a:endParaRPr lang="zh-CN" altLang="en-US" sz="1600" dirty="0">
              <a:solidFill>
                <a:schemeClr val="bg1"/>
              </a:solidFill>
            </a:endParaRPr>
          </a:p>
        </p:txBody>
      </p:sp>
      <p:sp>
        <p:nvSpPr>
          <p:cNvPr id="10" name="圆角矩形 9"/>
          <p:cNvSpPr/>
          <p:nvPr/>
        </p:nvSpPr>
        <p:spPr>
          <a:xfrm>
            <a:off x="1269459" y="2856869"/>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方正喵呜体" panose="02010600010101010101" pitchFamily="2" charset="-122"/>
                <a:ea typeface="方正喵呜体" panose="02010600010101010101" pitchFamily="2" charset="-122"/>
              </a:rPr>
              <a:t>相关统计信息</a:t>
            </a:r>
            <a:endParaRPr lang="zh-CN" altLang="en-US" sz="1600" dirty="0">
              <a:solidFill>
                <a:schemeClr val="bg1"/>
              </a:solidFill>
              <a:latin typeface="方正喵呜体" panose="02010600010101010101" pitchFamily="2" charset="-122"/>
              <a:ea typeface="方正喵呜体" panose="02010600010101010101" pitchFamily="2" charset="-122"/>
            </a:endParaRPr>
          </a:p>
        </p:txBody>
      </p:sp>
      <p:grpSp>
        <p:nvGrpSpPr>
          <p:cNvPr id="11" name="组合 10"/>
          <p:cNvGrpSpPr/>
          <p:nvPr/>
        </p:nvGrpSpPr>
        <p:grpSpPr>
          <a:xfrm>
            <a:off x="3650478" y="2073299"/>
            <a:ext cx="1908810" cy="1176515"/>
            <a:chOff x="1969769" y="3992451"/>
            <a:chExt cx="1908810" cy="1176515"/>
          </a:xfrm>
        </p:grpSpPr>
        <p:sp>
          <p:nvSpPr>
            <p:cNvPr id="12" name="矩形 11"/>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进程结构</a:t>
              </a:r>
              <a:endParaRPr lang="zh-CN" altLang="en-US" dirty="0"/>
            </a:p>
          </p:txBody>
        </p:sp>
        <p:sp>
          <p:nvSpPr>
            <p:cNvPr id="13" name="圆角矩形 12"/>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3"/>
          <p:cNvSpPr/>
          <p:nvPr/>
        </p:nvSpPr>
        <p:spPr>
          <a:xfrm>
            <a:off x="3787279" y="2514826"/>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5" name="圆角矩形 14"/>
          <p:cNvSpPr/>
          <p:nvPr/>
        </p:nvSpPr>
        <p:spPr>
          <a:xfrm>
            <a:off x="3786326" y="2887338"/>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grpSp>
        <p:nvGrpSpPr>
          <p:cNvPr id="16" name="组合 15"/>
          <p:cNvGrpSpPr/>
          <p:nvPr/>
        </p:nvGrpSpPr>
        <p:grpSpPr>
          <a:xfrm>
            <a:off x="5905998" y="2073299"/>
            <a:ext cx="1908810" cy="1176515"/>
            <a:chOff x="1969769" y="3992451"/>
            <a:chExt cx="1908810" cy="1176515"/>
          </a:xfrm>
        </p:grpSpPr>
        <p:sp>
          <p:nvSpPr>
            <p:cNvPr id="17" name="矩形 16"/>
            <p:cNvSpPr/>
            <p:nvPr/>
          </p:nvSpPr>
          <p:spPr>
            <a:xfrm>
              <a:off x="2077639" y="4012769"/>
              <a:ext cx="1692710" cy="369332"/>
            </a:xfrm>
            <a:prstGeom prst="rect">
              <a:avLst/>
            </a:prstGeom>
          </p:spPr>
          <p:txBody>
            <a:bodyPr wrap="square">
              <a:spAutoFit/>
            </a:bodyPr>
            <a:lstStyle/>
            <a:p>
              <a:pPr algn="ct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进程结构</a:t>
              </a:r>
              <a:endParaRPr lang="zh-CN" altLang="en-US" dirty="0"/>
            </a:p>
          </p:txBody>
        </p:sp>
        <p:sp>
          <p:nvSpPr>
            <p:cNvPr id="18" name="圆角矩形 17"/>
            <p:cNvSpPr/>
            <p:nvPr/>
          </p:nvSpPr>
          <p:spPr>
            <a:xfrm>
              <a:off x="1969769" y="3992451"/>
              <a:ext cx="1908810" cy="1176515"/>
            </a:xfrm>
            <a:prstGeom prst="roundRect">
              <a:avLst/>
            </a:prstGeom>
            <a:no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圆角矩形 18"/>
          <p:cNvSpPr/>
          <p:nvPr/>
        </p:nvSpPr>
        <p:spPr>
          <a:xfrm>
            <a:off x="6042799" y="2514826"/>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2">
                    <a:lumMod val="50000"/>
                  </a:schemeClr>
                </a:solidFill>
                <a:latin typeface="方正喵呜体" panose="02010600010101010101" pitchFamily="2" charset="-122"/>
                <a:ea typeface="方正喵呜体" panose="02010600010101010101" pitchFamily="2" charset="-122"/>
              </a:rPr>
              <a:t>业务逻辑字段</a:t>
            </a:r>
            <a:endParaRPr lang="zh-CN" altLang="en-US" sz="16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0" name="圆角矩形 19"/>
          <p:cNvSpPr/>
          <p:nvPr/>
        </p:nvSpPr>
        <p:spPr>
          <a:xfrm>
            <a:off x="6041846" y="2887338"/>
            <a:ext cx="1663779" cy="276251"/>
          </a:xfrm>
          <a:prstGeom prst="roundRect">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rgbClr val="077CFD"/>
                  </a:solidFill>
                </a:ln>
                <a:solidFill>
                  <a:srgbClr val="077CFD"/>
                </a:solidFill>
              </a:rPr>
              <a:t>next</a:t>
            </a:r>
            <a:endParaRPr lang="zh-CN" altLang="en-US" sz="1600" dirty="0">
              <a:ln>
                <a:solidFill>
                  <a:srgbClr val="077CFD"/>
                </a:solidFill>
              </a:ln>
              <a:solidFill>
                <a:srgbClr val="077CFD"/>
              </a:solidFill>
            </a:endParaRPr>
          </a:p>
        </p:txBody>
      </p:sp>
      <p:cxnSp>
        <p:nvCxnSpPr>
          <p:cNvPr id="21" name="直接箭头连接符 20"/>
          <p:cNvCxnSpPr/>
          <p:nvPr/>
        </p:nvCxnSpPr>
        <p:spPr>
          <a:xfrm>
            <a:off x="2933238" y="2622482"/>
            <a:ext cx="723900"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5" idx="3"/>
            <a:endCxn id="18" idx="1"/>
          </p:cNvCxnSpPr>
          <p:nvPr/>
        </p:nvCxnSpPr>
        <p:spPr>
          <a:xfrm flipV="1">
            <a:off x="5450105" y="2661557"/>
            <a:ext cx="455893" cy="363907"/>
          </a:xfrm>
          <a:prstGeom prst="bentConnector3">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3"/>
            <a:endCxn id="13" idx="0"/>
          </p:cNvCxnSpPr>
          <p:nvPr/>
        </p:nvCxnSpPr>
        <p:spPr>
          <a:xfrm flipH="1" flipV="1">
            <a:off x="4604883" y="2073299"/>
            <a:ext cx="3100742" cy="952165"/>
          </a:xfrm>
          <a:prstGeom prst="bentConnector4">
            <a:avLst>
              <a:gd name="adj1" fmla="val -7372"/>
              <a:gd name="adj2" fmla="val 124008"/>
            </a:avLst>
          </a:prstGeom>
          <a:ln w="28575">
            <a:solidFill>
              <a:srgbClr val="2959F3"/>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2"/>
          <a:stretch>
            <a:fillRect/>
          </a:stretch>
        </p:blipFill>
        <p:spPr>
          <a:xfrm>
            <a:off x="2442888" y="3527039"/>
            <a:ext cx="1282153" cy="1190184"/>
          </a:xfrm>
          <a:prstGeom prst="rect">
            <a:avLst/>
          </a:prstGeom>
        </p:spPr>
      </p:pic>
      <p:sp>
        <p:nvSpPr>
          <p:cNvPr id="27" name="圆角矩形 26"/>
          <p:cNvSpPr/>
          <p:nvPr/>
        </p:nvSpPr>
        <p:spPr>
          <a:xfrm>
            <a:off x="4476013" y="3875743"/>
            <a:ext cx="2436515" cy="672347"/>
          </a:xfrm>
          <a:prstGeom prst="roundRect">
            <a:avLst/>
          </a:prstGeom>
          <a:solidFill>
            <a:schemeClr val="tx1">
              <a:lumMod val="95000"/>
            </a:schemeClr>
          </a:solidFill>
          <a:ln w="127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2">
                    <a:lumMod val="50000"/>
                  </a:schemeClr>
                </a:solidFill>
                <a:latin typeface="方正喵呜体" panose="02010600010101010101" pitchFamily="2" charset="-122"/>
                <a:ea typeface="方正喵呜体" panose="02010600010101010101" pitchFamily="2" charset="-122"/>
              </a:rPr>
              <a:t>CPU </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调度模块</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28" name="下箭头 27"/>
          <p:cNvSpPr/>
          <p:nvPr/>
        </p:nvSpPr>
        <p:spPr>
          <a:xfrm>
            <a:off x="5482544" y="3335022"/>
            <a:ext cx="423454" cy="467436"/>
          </a:xfrm>
          <a:prstGeom prst="downArrow">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下箭头 28"/>
          <p:cNvSpPr/>
          <p:nvPr/>
        </p:nvSpPr>
        <p:spPr>
          <a:xfrm rot="5400000">
            <a:off x="3808432" y="3973060"/>
            <a:ext cx="425683" cy="469896"/>
          </a:xfrm>
          <a:prstGeom prst="downArrow">
            <a:avLst/>
          </a:prstGeom>
          <a:solidFill>
            <a:schemeClr val="tx1">
              <a:lumMod val="95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62149" y="5216434"/>
            <a:ext cx="7437120" cy="1384995"/>
          </a:xfrm>
          <a:prstGeom prst="rect">
            <a:avLst/>
          </a:prstGeom>
          <a:noFill/>
        </p:spPr>
        <p:txBody>
          <a:bodyPr wrap="square" rtlCol="0">
            <a:spAutoFit/>
          </a:bodyPr>
          <a:lstStyle/>
          <a:p>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遍历</a:t>
            </a:r>
            <a:r>
              <a:rPr lang="en-US" altLang="zh-CN" sz="2800" dirty="0" smtClean="0">
                <a:solidFill>
                  <a:schemeClr val="bg1"/>
                </a:solidFill>
                <a:latin typeface="方正喵呜体" panose="02010600010101010101" pitchFamily="2" charset="-122"/>
                <a:ea typeface="方正喵呜体" panose="02010600010101010101" pitchFamily="2" charset="-122"/>
              </a:rPr>
              <a:t>(Traversal) </a:t>
            </a:r>
            <a:r>
              <a:rPr lang="zh-CN" altLang="en-US" sz="2800" dirty="0" smtClean="0">
                <a:solidFill>
                  <a:schemeClr val="bg1"/>
                </a:solidFill>
                <a:latin typeface="方正喵呜体" panose="02010600010101010101" pitchFamily="2" charset="-122"/>
                <a:ea typeface="方正喵呜体" panose="02010600010101010101" pitchFamily="2" charset="-122"/>
              </a:rPr>
              <a:t>采用某种规则访问</a:t>
            </a:r>
            <a:r>
              <a:rPr lang="zh-CN" altLang="en-US" sz="2800" dirty="0">
                <a:solidFill>
                  <a:schemeClr val="bg1"/>
                </a:solidFill>
                <a:latin typeface="方正喵呜体" panose="02010600010101010101" pitchFamily="2" charset="-122"/>
                <a:ea typeface="方正喵呜体" panose="02010600010101010101" pitchFamily="2" charset="-122"/>
              </a:rPr>
              <a:t>结构化</a:t>
            </a:r>
            <a:r>
              <a:rPr lang="zh-CN" altLang="en-US" sz="2800" dirty="0" smtClean="0">
                <a:solidFill>
                  <a:schemeClr val="bg1"/>
                </a:solidFill>
                <a:latin typeface="方正喵呜体" panose="02010600010101010101" pitchFamily="2" charset="-122"/>
                <a:ea typeface="方正喵呜体" panose="02010600010101010101" pitchFamily="2" charset="-122"/>
              </a:rPr>
              <a:t>数据中所有的节点</a:t>
            </a:r>
            <a:r>
              <a:rPr lang="en-US" altLang="zh-CN" sz="2800" dirty="0" smtClean="0">
                <a:solidFill>
                  <a:schemeClr val="bg1"/>
                </a:solidFill>
                <a:latin typeface="方正喵呜体" panose="02010600010101010101" pitchFamily="2" charset="-122"/>
                <a:ea typeface="方正喵呜体" panose="02010600010101010101" pitchFamily="2" charset="-122"/>
              </a:rPr>
              <a:t>(Node)</a:t>
            </a:r>
            <a:r>
              <a:rPr lang="zh-CN" altLang="en-US" sz="2800" dirty="0" smtClean="0">
                <a:solidFill>
                  <a:schemeClr val="bg1"/>
                </a:solidFill>
                <a:latin typeface="方正喵呜体" panose="02010600010101010101" pitchFamily="2" charset="-122"/>
                <a:ea typeface="方正喵呜体" panose="02010600010101010101" pitchFamily="2" charset="-122"/>
              </a:rPr>
              <a:t>的方法。遍历效率往往决定了相关系统（</a:t>
            </a:r>
            <a:r>
              <a:rPr lang="en-US" altLang="zh-CN" sz="2800" dirty="0" smtClean="0">
                <a:solidFill>
                  <a:schemeClr val="bg1"/>
                </a:solidFill>
                <a:latin typeface="方正喵呜体" panose="02010600010101010101" pitchFamily="2" charset="-122"/>
                <a:ea typeface="方正喵呜体" panose="02010600010101010101" pitchFamily="2" charset="-122"/>
              </a:rPr>
              <a:t>system</a:t>
            </a:r>
            <a:r>
              <a:rPr lang="zh-CN" altLang="en-US" sz="2800" dirty="0" smtClean="0">
                <a:solidFill>
                  <a:schemeClr val="bg1"/>
                </a:solidFill>
                <a:latin typeface="方正喵呜体" panose="02010600010101010101" pitchFamily="2" charset="-122"/>
                <a:ea typeface="方正喵呜体" panose="02010600010101010101" pitchFamily="2" charset="-122"/>
              </a:rPr>
              <a:t>）的整体执行效率。</a:t>
            </a:r>
            <a:endParaRPr lang="zh-CN" altLang="en-US" sz="2800" dirty="0">
              <a:solidFill>
                <a:schemeClr val="bg1"/>
              </a:solidFill>
              <a:latin typeface="方正喵呜体" panose="02010600010101010101" pitchFamily="2" charset="-122"/>
              <a:ea typeface="方正喵呜体" panose="02010600010101010101" pitchFamily="2" charset="-122"/>
            </a:endParaRPr>
          </a:p>
        </p:txBody>
      </p:sp>
      <p:sp>
        <p:nvSpPr>
          <p:cNvPr id="26" name="文本框 25"/>
          <p:cNvSpPr txBox="1"/>
          <p:nvPr/>
        </p:nvSpPr>
        <p:spPr>
          <a:xfrm>
            <a:off x="897934" y="5017294"/>
            <a:ext cx="854666" cy="307777"/>
          </a:xfrm>
          <a:prstGeom prst="rect">
            <a:avLst/>
          </a:prstGeom>
          <a:noFill/>
        </p:spPr>
        <p:txBody>
          <a:bodyPr wrap="square" rtlCol="0">
            <a:spAutoFit/>
          </a:bodyPr>
          <a:lstStyle/>
          <a:p>
            <a:r>
              <a:rPr lang="en-US" altLang="zh-CN" sz="1400" b="1" dirty="0" smtClean="0">
                <a:solidFill>
                  <a:srgbClr val="C00000"/>
                </a:solidFill>
                <a:latin typeface="方正喵呜体" panose="02010600010101010101" pitchFamily="2" charset="-122"/>
                <a:ea typeface="方正喵呜体" panose="02010600010101010101" pitchFamily="2" charset="-122"/>
              </a:rPr>
              <a:t>Bian</a:t>
            </a:r>
            <a:r>
              <a:rPr lang="en-US" altLang="zh-CN" sz="1400" b="1"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1400" b="1" dirty="0" smtClean="0">
                <a:solidFill>
                  <a:srgbClr val="2959F3"/>
                </a:solidFill>
                <a:latin typeface="方正喵呜体" panose="02010600010101010101" pitchFamily="2" charset="-122"/>
                <a:ea typeface="方正喵呜体" panose="02010600010101010101" pitchFamily="2" charset="-122"/>
              </a:rPr>
              <a:t>Li</a:t>
            </a:r>
            <a:endParaRPr lang="zh-CN" altLang="en-US" sz="1400" b="1" dirty="0">
              <a:solidFill>
                <a:srgbClr val="2959F3"/>
              </a:solidFill>
              <a:latin typeface="方正喵呜体" panose="02010600010101010101" pitchFamily="2" charset="-122"/>
              <a:ea typeface="方正喵呜体" panose="02010600010101010101" pitchFamily="2" charset="-122"/>
            </a:endParaRPr>
          </a:p>
        </p:txBody>
      </p:sp>
      <p:cxnSp>
        <p:nvCxnSpPr>
          <p:cNvPr id="31" name="直接连接符 30"/>
          <p:cNvCxnSpPr/>
          <p:nvPr/>
        </p:nvCxnSpPr>
        <p:spPr>
          <a:xfrm>
            <a:off x="1147898" y="5064919"/>
            <a:ext cx="47490" cy="5715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07467" y="5071164"/>
            <a:ext cx="47490" cy="57150"/>
          </a:xfrm>
          <a:prstGeom prst="line">
            <a:avLst/>
          </a:prstGeom>
          <a:ln w="28575">
            <a:solidFill>
              <a:srgbClr val="2959F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34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27611" y="2960914"/>
            <a:ext cx="7280366" cy="769441"/>
          </a:xfrm>
          <a:prstGeom prst="rect">
            <a:avLst/>
          </a:prstGeom>
          <a:noFill/>
        </p:spPr>
        <p:txBody>
          <a:bodyPr wrap="square" rtlCol="0">
            <a:spAutoFit/>
          </a:bodyPr>
          <a:lstStyle/>
          <a:p>
            <a:pPr algn="ctr"/>
            <a:r>
              <a:rPr lang="zh-CN" altLang="en-US" sz="4400" dirty="0" smtClean="0">
                <a:solidFill>
                  <a:schemeClr val="bg2">
                    <a:lumMod val="50000"/>
                  </a:schemeClr>
                </a:solidFill>
                <a:latin typeface="方正喵呜体" panose="02010600010101010101" pitchFamily="2" charset="-122"/>
                <a:ea typeface="方正喵呜体" panose="02010600010101010101" pitchFamily="2" charset="-122"/>
              </a:rPr>
              <a:t>应用：如何存储多项式</a:t>
            </a:r>
            <a:r>
              <a:rPr lang="zh-CN" altLang="en-US" sz="4400" dirty="0">
                <a:solidFill>
                  <a:schemeClr val="bg2">
                    <a:lumMod val="50000"/>
                  </a:schemeClr>
                </a:solidFill>
                <a:latin typeface="方正喵呜体" panose="02010600010101010101" pitchFamily="2" charset="-122"/>
                <a:ea typeface="方正喵呜体" panose="02010600010101010101" pitchFamily="2" charset="-122"/>
              </a:rPr>
              <a:t>？</a:t>
            </a:r>
          </a:p>
        </p:txBody>
      </p:sp>
      <p:sp>
        <p:nvSpPr>
          <p:cNvPr id="5" name="文本框 4"/>
          <p:cNvSpPr txBox="1"/>
          <p:nvPr/>
        </p:nvSpPr>
        <p:spPr>
          <a:xfrm>
            <a:off x="1271453" y="3065417"/>
            <a:ext cx="6949440" cy="646331"/>
          </a:xfrm>
          <a:prstGeom prst="rect">
            <a:avLst/>
          </a:prstGeom>
          <a:noFill/>
        </p:spPr>
        <p:txBody>
          <a:bodyPr wrap="square" rtlCol="0">
            <a:spAutoFit/>
          </a:bodyPr>
          <a:lstStyle/>
          <a:p>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F(x) = </a:t>
            </a:r>
            <a:r>
              <a:rPr lang="en-US" altLang="zh-CN" sz="3600" dirty="0" smtClean="0">
                <a:solidFill>
                  <a:srgbClr val="2959F3"/>
                </a:solidFill>
                <a:latin typeface="方正喵呜体" panose="02010600010101010101" pitchFamily="2" charset="-122"/>
                <a:ea typeface="方正喵呜体" panose="02010600010101010101" pitchFamily="2" charset="-122"/>
              </a:rPr>
              <a:t>p</a:t>
            </a:r>
            <a:r>
              <a:rPr lang="en-US" altLang="zh-CN" sz="3600" baseline="-25000" dirty="0" smtClean="0">
                <a:solidFill>
                  <a:srgbClr val="2959F3"/>
                </a:solidFill>
                <a:latin typeface="方正喵呜体" panose="02010600010101010101" pitchFamily="2" charset="-122"/>
                <a:ea typeface="方正喵呜体" panose="02010600010101010101" pitchFamily="2" charset="-122"/>
              </a:rPr>
              <a:t>0</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3600" dirty="0" smtClean="0">
                <a:solidFill>
                  <a:srgbClr val="2959F3"/>
                </a:solidFill>
                <a:latin typeface="方正喵呜体" panose="02010600010101010101" pitchFamily="2" charset="-122"/>
                <a:ea typeface="方正喵呜体" panose="02010600010101010101" pitchFamily="2" charset="-122"/>
              </a:rPr>
              <a:t>p</a:t>
            </a:r>
            <a:r>
              <a:rPr lang="en-US" altLang="zh-CN" sz="3600" baseline="-25000" dirty="0">
                <a:solidFill>
                  <a:srgbClr val="2959F3"/>
                </a:solidFill>
                <a:latin typeface="方正喵呜体" panose="02010600010101010101" pitchFamily="2" charset="-122"/>
                <a:ea typeface="方正喵呜体" panose="02010600010101010101" pitchFamily="2" charset="-122"/>
              </a:rPr>
              <a:t>1</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x+</a:t>
            </a:r>
            <a:r>
              <a:rPr lang="en-US" altLang="zh-CN" sz="3600" dirty="0" smtClean="0">
                <a:solidFill>
                  <a:srgbClr val="2959F3"/>
                </a:solidFill>
                <a:latin typeface="方正喵呜体" panose="02010600010101010101" pitchFamily="2" charset="-122"/>
                <a:ea typeface="方正喵呜体" panose="02010600010101010101" pitchFamily="2" charset="-122"/>
              </a:rPr>
              <a:t>p</a:t>
            </a:r>
            <a:r>
              <a:rPr lang="en-US" altLang="zh-CN" sz="3600" baseline="-25000" dirty="0">
                <a:solidFill>
                  <a:srgbClr val="2959F3"/>
                </a:solidFill>
                <a:latin typeface="方正喵呜体" panose="02010600010101010101" pitchFamily="2" charset="-122"/>
                <a:ea typeface="方正喵呜体" panose="02010600010101010101" pitchFamily="2" charset="-122"/>
              </a:rPr>
              <a:t>2</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x</a:t>
            </a:r>
            <a:r>
              <a:rPr lang="en-US" altLang="zh-CN" sz="3600" baseline="30000" dirty="0" smtClean="0">
                <a:solidFill>
                  <a:schemeClr val="bg2">
                    <a:lumMod val="50000"/>
                  </a:schemeClr>
                </a:solidFill>
                <a:latin typeface="方正喵呜体" panose="02010600010101010101" pitchFamily="2" charset="-122"/>
                <a:ea typeface="方正喵呜体" panose="02010600010101010101" pitchFamily="2" charset="-122"/>
              </a:rPr>
              <a:t>2</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3600" dirty="0" smtClean="0">
                <a:solidFill>
                  <a:srgbClr val="2959F3"/>
                </a:solidFill>
                <a:latin typeface="方正喵呜体" panose="02010600010101010101" pitchFamily="2" charset="-122"/>
                <a:ea typeface="方正喵呜体" panose="02010600010101010101" pitchFamily="2" charset="-122"/>
              </a:rPr>
              <a:t>p</a:t>
            </a:r>
            <a:r>
              <a:rPr lang="en-US" altLang="zh-CN" sz="3600" baseline="-25000" dirty="0">
                <a:solidFill>
                  <a:srgbClr val="2959F3"/>
                </a:solidFill>
                <a:latin typeface="方正喵呜体" panose="02010600010101010101" pitchFamily="2" charset="-122"/>
                <a:ea typeface="方正喵呜体" panose="02010600010101010101" pitchFamily="2" charset="-122"/>
              </a:rPr>
              <a:t>3</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x</a:t>
            </a:r>
            <a:r>
              <a:rPr lang="en-US" altLang="zh-CN" sz="3600" baseline="30000" dirty="0">
                <a:solidFill>
                  <a:schemeClr val="bg2">
                    <a:lumMod val="50000"/>
                  </a:schemeClr>
                </a:solidFill>
                <a:latin typeface="方正喵呜体" panose="02010600010101010101" pitchFamily="2" charset="-122"/>
                <a:ea typeface="方正喵呜体" panose="02010600010101010101" pitchFamily="2" charset="-122"/>
              </a:rPr>
              <a:t>3</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3600" dirty="0" smtClean="0">
                <a:solidFill>
                  <a:srgbClr val="2959F3"/>
                </a:solidFill>
                <a:latin typeface="方正喵呜体" panose="02010600010101010101" pitchFamily="2" charset="-122"/>
                <a:ea typeface="方正喵呜体" panose="02010600010101010101" pitchFamily="2" charset="-122"/>
              </a:rPr>
              <a:t>p</a:t>
            </a:r>
            <a:r>
              <a:rPr lang="en-US" altLang="zh-CN" sz="3600" baseline="-25000" dirty="0">
                <a:solidFill>
                  <a:srgbClr val="2959F3"/>
                </a:solidFill>
                <a:latin typeface="方正喵呜体" panose="02010600010101010101" pitchFamily="2" charset="-122"/>
                <a:ea typeface="方正喵呜体" panose="02010600010101010101" pitchFamily="2" charset="-122"/>
              </a:rPr>
              <a:t>n</a:t>
            </a:r>
            <a:r>
              <a:rPr lang="en-US" altLang="zh-CN" sz="3600" dirty="0" smtClean="0">
                <a:solidFill>
                  <a:schemeClr val="bg2">
                    <a:lumMod val="50000"/>
                  </a:schemeClr>
                </a:solidFill>
                <a:latin typeface="方正喵呜体" panose="02010600010101010101" pitchFamily="2" charset="-122"/>
                <a:ea typeface="方正喵呜体" panose="02010600010101010101" pitchFamily="2" charset="-122"/>
              </a:rPr>
              <a:t>x</a:t>
            </a:r>
            <a:r>
              <a:rPr lang="en-US" altLang="zh-CN" sz="3600" baseline="30000" dirty="0" smtClean="0">
                <a:solidFill>
                  <a:schemeClr val="bg2">
                    <a:lumMod val="50000"/>
                  </a:schemeClr>
                </a:solidFill>
                <a:latin typeface="方正喵呜体" panose="02010600010101010101" pitchFamily="2" charset="-122"/>
                <a:ea typeface="方正喵呜体" panose="02010600010101010101" pitchFamily="2" charset="-122"/>
              </a:rPr>
              <a:t>n</a:t>
            </a:r>
          </a:p>
        </p:txBody>
      </p:sp>
      <p:grpSp>
        <p:nvGrpSpPr>
          <p:cNvPr id="6" name="组合 5"/>
          <p:cNvGrpSpPr/>
          <p:nvPr/>
        </p:nvGrpSpPr>
        <p:grpSpPr>
          <a:xfrm>
            <a:off x="3618414" y="2466422"/>
            <a:ext cx="1942011" cy="1780010"/>
            <a:chOff x="3500845" y="3688974"/>
            <a:chExt cx="1942011" cy="1780010"/>
          </a:xfrm>
        </p:grpSpPr>
        <p:grpSp>
          <p:nvGrpSpPr>
            <p:cNvPr id="7" name="组合 6"/>
            <p:cNvGrpSpPr/>
            <p:nvPr/>
          </p:nvGrpSpPr>
          <p:grpSpPr>
            <a:xfrm>
              <a:off x="3500845" y="4127864"/>
              <a:ext cx="1942011" cy="1341120"/>
              <a:chOff x="2751908" y="4397830"/>
              <a:chExt cx="1942011" cy="1341120"/>
            </a:xfrm>
          </p:grpSpPr>
          <p:sp>
            <p:nvSpPr>
              <p:cNvPr id="9" name="矩形 8"/>
              <p:cNvSpPr/>
              <p:nvPr/>
            </p:nvSpPr>
            <p:spPr>
              <a:xfrm>
                <a:off x="2751908" y="4397830"/>
                <a:ext cx="1942011" cy="1341120"/>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30286" y="4519749"/>
                <a:ext cx="1863633" cy="1077218"/>
              </a:xfrm>
              <a:prstGeom prst="rect">
                <a:avLst/>
              </a:prstGeom>
              <a:noFill/>
            </p:spPr>
            <p:txBody>
              <a:bodyPr wrap="square" rtlCol="0">
                <a:spAutoFit/>
              </a:bodyPr>
              <a:lstStyle/>
              <a:p>
                <a:r>
                  <a:rPr lang="en-US" altLang="zh-CN" sz="1600" dirty="0">
                    <a:solidFill>
                      <a:schemeClr val="bg2">
                        <a:lumMod val="50000"/>
                      </a:schemeClr>
                    </a:solidFill>
                  </a:rPr>
                  <a:t>s</a:t>
                </a:r>
                <a:r>
                  <a:rPr lang="en-US" altLang="zh-CN" sz="1600" dirty="0" smtClean="0">
                    <a:solidFill>
                      <a:schemeClr val="bg2">
                        <a:lumMod val="50000"/>
                      </a:schemeClr>
                    </a:solidFill>
                  </a:rPr>
                  <a:t>truct Element</a:t>
                </a:r>
              </a:p>
              <a:p>
                <a:r>
                  <a:rPr lang="en-US" altLang="zh-CN" sz="1600" dirty="0" smtClean="0">
                    <a:solidFill>
                      <a:schemeClr val="bg2">
                        <a:lumMod val="50000"/>
                      </a:schemeClr>
                    </a:solidFill>
                  </a:rPr>
                  <a:t>{</a:t>
                </a:r>
              </a:p>
              <a:p>
                <a:r>
                  <a:rPr lang="en-US" altLang="zh-CN" sz="1600" dirty="0">
                    <a:solidFill>
                      <a:schemeClr val="bg2">
                        <a:lumMod val="50000"/>
                      </a:schemeClr>
                    </a:solidFill>
                  </a:rPr>
                  <a:t> </a:t>
                </a:r>
                <a:r>
                  <a:rPr lang="en-US" altLang="zh-CN" sz="1600" dirty="0" smtClean="0">
                    <a:solidFill>
                      <a:schemeClr val="bg2">
                        <a:lumMod val="50000"/>
                      </a:schemeClr>
                    </a:solidFill>
                  </a:rPr>
                  <a:t>  float coefficient;</a:t>
                </a:r>
              </a:p>
              <a:p>
                <a:r>
                  <a:rPr lang="en-US" altLang="zh-CN" sz="1600" dirty="0" smtClean="0">
                    <a:solidFill>
                      <a:schemeClr val="bg2">
                        <a:lumMod val="50000"/>
                      </a:schemeClr>
                    </a:solidFill>
                  </a:rPr>
                  <a:t>};</a:t>
                </a:r>
                <a:endParaRPr lang="zh-CN" altLang="en-US" sz="1600" dirty="0">
                  <a:solidFill>
                    <a:schemeClr val="bg2">
                      <a:lumMod val="50000"/>
                    </a:schemeClr>
                  </a:solidFill>
                </a:endParaRPr>
              </a:p>
            </p:txBody>
          </p:sp>
        </p:grpSp>
        <p:sp>
          <p:nvSpPr>
            <p:cNvPr id="8" name="文本框 7"/>
            <p:cNvSpPr txBox="1"/>
            <p:nvPr/>
          </p:nvSpPr>
          <p:spPr>
            <a:xfrm>
              <a:off x="3583576" y="3688974"/>
              <a:ext cx="1776548" cy="461665"/>
            </a:xfrm>
            <a:prstGeom prst="rect">
              <a:avLst/>
            </a:prstGeom>
            <a:noFill/>
          </p:spPr>
          <p:txBody>
            <a:bodyPr wrap="square" rtlCol="0">
              <a:spAutoFit/>
            </a:bodyPr>
            <a:lstStyle/>
            <a:p>
              <a:pPr algn="ct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顺序表方案</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grpSp>
        <p:nvGrpSpPr>
          <p:cNvPr id="11" name="组合 10"/>
          <p:cNvGrpSpPr/>
          <p:nvPr/>
        </p:nvGrpSpPr>
        <p:grpSpPr>
          <a:xfrm>
            <a:off x="2886898" y="3057189"/>
            <a:ext cx="5664921" cy="843728"/>
            <a:chOff x="3122026" y="5853163"/>
            <a:chExt cx="5852152" cy="843728"/>
          </a:xfrm>
        </p:grpSpPr>
        <p:sp>
          <p:nvSpPr>
            <p:cNvPr id="12" name="矩形 11"/>
            <p:cNvSpPr/>
            <p:nvPr/>
          </p:nvSpPr>
          <p:spPr>
            <a:xfrm>
              <a:off x="3122026"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1.2</a:t>
              </a:r>
              <a:endParaRPr lang="zh-CN" altLang="en-US" sz="2000" dirty="0">
                <a:solidFill>
                  <a:schemeClr val="bg2">
                    <a:lumMod val="50000"/>
                  </a:schemeClr>
                </a:solidFill>
              </a:endParaRPr>
            </a:p>
          </p:txBody>
        </p:sp>
        <p:sp>
          <p:nvSpPr>
            <p:cNvPr id="13" name="矩形 12"/>
            <p:cNvSpPr/>
            <p:nvPr/>
          </p:nvSpPr>
          <p:spPr>
            <a:xfrm>
              <a:off x="3853545"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0.0</a:t>
              </a:r>
              <a:endParaRPr lang="zh-CN" altLang="en-US" sz="2000" dirty="0">
                <a:solidFill>
                  <a:schemeClr val="bg2">
                    <a:lumMod val="50000"/>
                  </a:schemeClr>
                </a:solidFill>
              </a:endParaRPr>
            </a:p>
          </p:txBody>
        </p:sp>
        <p:sp>
          <p:nvSpPr>
            <p:cNvPr id="14" name="矩形 13"/>
            <p:cNvSpPr/>
            <p:nvPr/>
          </p:nvSpPr>
          <p:spPr>
            <a:xfrm>
              <a:off x="4585064"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3.14</a:t>
              </a:r>
              <a:endParaRPr lang="zh-CN" altLang="en-US" sz="2000" dirty="0">
                <a:solidFill>
                  <a:schemeClr val="bg2">
                    <a:lumMod val="50000"/>
                  </a:schemeClr>
                </a:solidFill>
              </a:endParaRPr>
            </a:p>
          </p:txBody>
        </p:sp>
        <p:sp>
          <p:nvSpPr>
            <p:cNvPr id="15" name="矩形 14"/>
            <p:cNvSpPr/>
            <p:nvPr/>
          </p:nvSpPr>
          <p:spPr>
            <a:xfrm>
              <a:off x="5316583"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7.0</a:t>
              </a:r>
              <a:endParaRPr lang="zh-CN" altLang="en-US" sz="2000" dirty="0">
                <a:solidFill>
                  <a:schemeClr val="bg2">
                    <a:lumMod val="50000"/>
                  </a:schemeClr>
                </a:solidFill>
              </a:endParaRPr>
            </a:p>
          </p:txBody>
        </p:sp>
        <p:sp>
          <p:nvSpPr>
            <p:cNvPr id="16" name="矩形 15"/>
            <p:cNvSpPr/>
            <p:nvPr/>
          </p:nvSpPr>
          <p:spPr>
            <a:xfrm>
              <a:off x="6048102"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6.33</a:t>
              </a:r>
              <a:endParaRPr lang="zh-CN" altLang="en-US" sz="2000" dirty="0">
                <a:solidFill>
                  <a:schemeClr val="bg2">
                    <a:lumMod val="50000"/>
                  </a:schemeClr>
                </a:solidFill>
              </a:endParaRPr>
            </a:p>
          </p:txBody>
        </p:sp>
        <p:sp>
          <p:nvSpPr>
            <p:cNvPr id="17" name="矩形 16"/>
            <p:cNvSpPr/>
            <p:nvPr/>
          </p:nvSpPr>
          <p:spPr>
            <a:xfrm>
              <a:off x="6779621"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2.1</a:t>
              </a:r>
              <a:endParaRPr lang="zh-CN" altLang="en-US" sz="2000" dirty="0">
                <a:solidFill>
                  <a:schemeClr val="bg2">
                    <a:lumMod val="50000"/>
                  </a:schemeClr>
                </a:solidFill>
              </a:endParaRPr>
            </a:p>
          </p:txBody>
        </p:sp>
        <p:sp>
          <p:nvSpPr>
            <p:cNvPr id="18" name="矩形 17"/>
            <p:cNvSpPr/>
            <p:nvPr/>
          </p:nvSpPr>
          <p:spPr>
            <a:xfrm>
              <a:off x="7511140" y="5853164"/>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0.0</a:t>
              </a:r>
              <a:endParaRPr lang="zh-CN" altLang="en-US" sz="2000" dirty="0">
                <a:solidFill>
                  <a:schemeClr val="bg2">
                    <a:lumMod val="50000"/>
                  </a:schemeClr>
                </a:solidFill>
              </a:endParaRPr>
            </a:p>
          </p:txBody>
        </p:sp>
        <p:sp>
          <p:nvSpPr>
            <p:cNvPr id="19" name="矩形 18"/>
            <p:cNvSpPr/>
            <p:nvPr/>
          </p:nvSpPr>
          <p:spPr>
            <a:xfrm>
              <a:off x="8242659" y="5853163"/>
              <a:ext cx="731519" cy="843727"/>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0.0</a:t>
              </a:r>
              <a:endParaRPr lang="zh-CN" altLang="en-US" sz="2000" dirty="0">
                <a:solidFill>
                  <a:schemeClr val="bg2">
                    <a:lumMod val="50000"/>
                  </a:schemeClr>
                </a:solidFill>
              </a:endParaRPr>
            </a:p>
          </p:txBody>
        </p:sp>
      </p:grpSp>
      <p:grpSp>
        <p:nvGrpSpPr>
          <p:cNvPr id="20" name="组合 19"/>
          <p:cNvGrpSpPr/>
          <p:nvPr/>
        </p:nvGrpSpPr>
        <p:grpSpPr>
          <a:xfrm>
            <a:off x="3618413" y="4312749"/>
            <a:ext cx="1942011" cy="2307064"/>
            <a:chOff x="3500845" y="3688974"/>
            <a:chExt cx="1942011" cy="2307064"/>
          </a:xfrm>
        </p:grpSpPr>
        <p:grpSp>
          <p:nvGrpSpPr>
            <p:cNvPr id="21" name="组合 20"/>
            <p:cNvGrpSpPr/>
            <p:nvPr/>
          </p:nvGrpSpPr>
          <p:grpSpPr>
            <a:xfrm>
              <a:off x="3500845" y="4127864"/>
              <a:ext cx="1942011" cy="1868174"/>
              <a:chOff x="2751908" y="4397830"/>
              <a:chExt cx="1942011" cy="1868174"/>
            </a:xfrm>
          </p:grpSpPr>
          <p:sp>
            <p:nvSpPr>
              <p:cNvPr id="23" name="矩形 22"/>
              <p:cNvSpPr/>
              <p:nvPr/>
            </p:nvSpPr>
            <p:spPr>
              <a:xfrm>
                <a:off x="2751908" y="4397830"/>
                <a:ext cx="1942011" cy="1868174"/>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830286" y="4519749"/>
                <a:ext cx="1863633" cy="1569660"/>
              </a:xfrm>
              <a:prstGeom prst="rect">
                <a:avLst/>
              </a:prstGeom>
              <a:noFill/>
            </p:spPr>
            <p:txBody>
              <a:bodyPr wrap="square" rtlCol="0">
                <a:spAutoFit/>
              </a:bodyPr>
              <a:lstStyle/>
              <a:p>
                <a:r>
                  <a:rPr lang="en-US" altLang="zh-CN" sz="1600" dirty="0">
                    <a:solidFill>
                      <a:schemeClr val="bg2">
                        <a:lumMod val="50000"/>
                      </a:schemeClr>
                    </a:solidFill>
                  </a:rPr>
                  <a:t>s</a:t>
                </a:r>
                <a:r>
                  <a:rPr lang="en-US" altLang="zh-CN" sz="1600" dirty="0" smtClean="0">
                    <a:solidFill>
                      <a:schemeClr val="bg2">
                        <a:lumMod val="50000"/>
                      </a:schemeClr>
                    </a:solidFill>
                  </a:rPr>
                  <a:t>truct Element</a:t>
                </a:r>
              </a:p>
              <a:p>
                <a:r>
                  <a:rPr lang="en-US" altLang="zh-CN" sz="1600" dirty="0" smtClean="0">
                    <a:solidFill>
                      <a:schemeClr val="bg2">
                        <a:lumMod val="50000"/>
                      </a:schemeClr>
                    </a:solidFill>
                  </a:rPr>
                  <a:t>{</a:t>
                </a:r>
              </a:p>
              <a:p>
                <a:r>
                  <a:rPr lang="en-US" altLang="zh-CN" sz="1600" dirty="0">
                    <a:solidFill>
                      <a:schemeClr val="bg2">
                        <a:lumMod val="50000"/>
                      </a:schemeClr>
                    </a:solidFill>
                  </a:rPr>
                  <a:t> </a:t>
                </a:r>
                <a:r>
                  <a:rPr lang="en-US" altLang="zh-CN" sz="1600" dirty="0" smtClean="0">
                    <a:solidFill>
                      <a:schemeClr val="bg2">
                        <a:lumMod val="50000"/>
                      </a:schemeClr>
                    </a:solidFill>
                  </a:rPr>
                  <a:t>  short power;</a:t>
                </a:r>
              </a:p>
              <a:p>
                <a:r>
                  <a:rPr lang="en-US" altLang="zh-CN" sz="1600" dirty="0">
                    <a:solidFill>
                      <a:schemeClr val="bg2">
                        <a:lumMod val="50000"/>
                      </a:schemeClr>
                    </a:solidFill>
                  </a:rPr>
                  <a:t> </a:t>
                </a:r>
                <a:r>
                  <a:rPr lang="en-US" altLang="zh-CN" sz="1600" dirty="0" smtClean="0">
                    <a:solidFill>
                      <a:schemeClr val="bg2">
                        <a:lumMod val="50000"/>
                      </a:schemeClr>
                    </a:solidFill>
                  </a:rPr>
                  <a:t>  float coefficient;</a:t>
                </a:r>
              </a:p>
              <a:p>
                <a:r>
                  <a:rPr lang="en-US" altLang="zh-CN" sz="1600" dirty="0">
                    <a:solidFill>
                      <a:schemeClr val="bg2">
                        <a:lumMod val="50000"/>
                      </a:schemeClr>
                    </a:solidFill>
                  </a:rPr>
                  <a:t> </a:t>
                </a:r>
                <a:r>
                  <a:rPr lang="en-US" altLang="zh-CN" sz="1600" dirty="0" smtClean="0">
                    <a:solidFill>
                      <a:schemeClr val="bg2">
                        <a:lumMod val="50000"/>
                      </a:schemeClr>
                    </a:solidFill>
                  </a:rPr>
                  <a:t>  Element* next;</a:t>
                </a:r>
              </a:p>
              <a:p>
                <a:r>
                  <a:rPr lang="en-US" altLang="zh-CN" sz="1600" dirty="0" smtClean="0">
                    <a:solidFill>
                      <a:schemeClr val="bg2">
                        <a:lumMod val="50000"/>
                      </a:schemeClr>
                    </a:solidFill>
                  </a:rPr>
                  <a:t>};</a:t>
                </a:r>
                <a:endParaRPr lang="zh-CN" altLang="en-US" sz="1600" dirty="0">
                  <a:solidFill>
                    <a:schemeClr val="bg2">
                      <a:lumMod val="50000"/>
                    </a:schemeClr>
                  </a:solidFill>
                </a:endParaRPr>
              </a:p>
            </p:txBody>
          </p:sp>
        </p:grpSp>
        <p:sp>
          <p:nvSpPr>
            <p:cNvPr id="22" name="文本框 21"/>
            <p:cNvSpPr txBox="1"/>
            <p:nvPr/>
          </p:nvSpPr>
          <p:spPr>
            <a:xfrm>
              <a:off x="3583576" y="3688974"/>
              <a:ext cx="1776548" cy="461665"/>
            </a:xfrm>
            <a:prstGeom prst="rect">
              <a:avLst/>
            </a:prstGeom>
            <a:noFill/>
          </p:spPr>
          <p:txBody>
            <a:bodyPr wrap="square" rtlCol="0">
              <a:spAutoFit/>
            </a:bodyPr>
            <a:lstStyle/>
            <a:p>
              <a:pPr algn="ctr"/>
              <a:r>
                <a:rPr lang="zh-CN" altLang="en-US" sz="2400" dirty="0">
                  <a:solidFill>
                    <a:schemeClr val="bg2">
                      <a:lumMod val="50000"/>
                    </a:schemeClr>
                  </a:solidFill>
                  <a:latin typeface="方正喵呜体" panose="02010600010101010101" pitchFamily="2" charset="-122"/>
                  <a:ea typeface="方正喵呜体" panose="02010600010101010101" pitchFamily="2" charset="-122"/>
                </a:rPr>
                <a:t>链</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表方案</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grpSp>
      <p:grpSp>
        <p:nvGrpSpPr>
          <p:cNvPr id="25" name="组合 24"/>
          <p:cNvGrpSpPr/>
          <p:nvPr/>
        </p:nvGrpSpPr>
        <p:grpSpPr>
          <a:xfrm>
            <a:off x="2930442" y="5032420"/>
            <a:ext cx="5531560" cy="793616"/>
            <a:chOff x="3244493" y="277539"/>
            <a:chExt cx="5531560" cy="793616"/>
          </a:xfrm>
        </p:grpSpPr>
        <p:sp>
          <p:nvSpPr>
            <p:cNvPr id="26" name="矩形 25"/>
            <p:cNvSpPr/>
            <p:nvPr/>
          </p:nvSpPr>
          <p:spPr>
            <a:xfrm>
              <a:off x="3244493" y="277539"/>
              <a:ext cx="1031416" cy="793616"/>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0</a:t>
              </a:r>
            </a:p>
            <a:p>
              <a:pPr algn="ctr"/>
              <a:r>
                <a:rPr lang="en-US" altLang="zh-CN" sz="2000" dirty="0" smtClean="0">
                  <a:solidFill>
                    <a:schemeClr val="bg2">
                      <a:lumMod val="50000"/>
                    </a:schemeClr>
                  </a:solidFill>
                </a:rPr>
                <a:t>1.2</a:t>
              </a:r>
            </a:p>
          </p:txBody>
        </p:sp>
        <p:sp>
          <p:nvSpPr>
            <p:cNvPr id="27" name="矩形 26"/>
            <p:cNvSpPr/>
            <p:nvPr/>
          </p:nvSpPr>
          <p:spPr>
            <a:xfrm>
              <a:off x="4715701" y="277539"/>
              <a:ext cx="1031416" cy="793616"/>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2</a:t>
              </a:r>
            </a:p>
            <a:p>
              <a:pPr algn="ctr"/>
              <a:r>
                <a:rPr lang="en-US" altLang="zh-CN" sz="2000" dirty="0" smtClean="0">
                  <a:solidFill>
                    <a:schemeClr val="bg2">
                      <a:lumMod val="50000"/>
                    </a:schemeClr>
                  </a:solidFill>
                </a:rPr>
                <a:t>3.14</a:t>
              </a:r>
            </a:p>
          </p:txBody>
        </p:sp>
        <p:cxnSp>
          <p:nvCxnSpPr>
            <p:cNvPr id="28" name="直接箭头连接符 27"/>
            <p:cNvCxnSpPr>
              <a:stCxn id="26" idx="3"/>
              <a:endCxn id="27" idx="1"/>
            </p:cNvCxnSpPr>
            <p:nvPr/>
          </p:nvCxnSpPr>
          <p:spPr>
            <a:xfrm>
              <a:off x="4275909" y="674347"/>
              <a:ext cx="439792"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230169" y="277539"/>
              <a:ext cx="1031416" cy="793616"/>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3</a:t>
              </a:r>
            </a:p>
            <a:p>
              <a:pPr algn="ctr"/>
              <a:r>
                <a:rPr lang="en-US" altLang="zh-CN" sz="2000" dirty="0" smtClean="0">
                  <a:solidFill>
                    <a:schemeClr val="bg2">
                      <a:lumMod val="50000"/>
                    </a:schemeClr>
                  </a:solidFill>
                </a:rPr>
                <a:t>7.0</a:t>
              </a:r>
            </a:p>
          </p:txBody>
        </p:sp>
        <p:cxnSp>
          <p:nvCxnSpPr>
            <p:cNvPr id="30" name="直接箭头连接符 29"/>
            <p:cNvCxnSpPr>
              <a:stCxn id="27" idx="3"/>
              <a:endCxn id="29" idx="1"/>
            </p:cNvCxnSpPr>
            <p:nvPr/>
          </p:nvCxnSpPr>
          <p:spPr>
            <a:xfrm>
              <a:off x="5747117" y="674347"/>
              <a:ext cx="483052"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3"/>
              <a:endCxn id="32" idx="1"/>
            </p:cNvCxnSpPr>
            <p:nvPr/>
          </p:nvCxnSpPr>
          <p:spPr>
            <a:xfrm>
              <a:off x="7261585" y="674347"/>
              <a:ext cx="483052"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744637" y="277539"/>
              <a:ext cx="1031416" cy="793616"/>
            </a:xfrm>
            <a:prstGeom prst="rect">
              <a:avLst/>
            </a:prstGeom>
            <a:solidFill>
              <a:schemeClr val="tx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2">
                      <a:lumMod val="50000"/>
                    </a:schemeClr>
                  </a:solidFill>
                </a:rPr>
                <a:t>5</a:t>
              </a:r>
            </a:p>
            <a:p>
              <a:pPr algn="ctr"/>
              <a:r>
                <a:rPr lang="en-US" altLang="zh-CN" sz="2000" dirty="0" smtClean="0">
                  <a:solidFill>
                    <a:schemeClr val="bg2">
                      <a:lumMod val="50000"/>
                    </a:schemeClr>
                  </a:solidFill>
                </a:rPr>
                <a:t>2.1</a:t>
              </a:r>
            </a:p>
          </p:txBody>
        </p:sp>
      </p:grpSp>
    </p:spTree>
    <p:extLst>
      <p:ext uri="{BB962C8B-B14F-4D97-AF65-F5344CB8AC3E}">
        <p14:creationId xmlns:p14="http://schemas.microsoft.com/office/powerpoint/2010/main" val="27207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3.33333E-6 -0.35694 " pathEditMode="relative" rAng="0" ptsTypes="AA">
                                      <p:cBhvr>
                                        <p:cTn id="6" dur="200" fill="hold"/>
                                        <p:tgtEl>
                                          <p:spTgt spid="3"/>
                                        </p:tgtEl>
                                        <p:attrNameLst>
                                          <p:attrName>ppt_x</p:attrName>
                                          <p:attrName>ppt_y</p:attrName>
                                        </p:attrNameLst>
                                      </p:cBhvr>
                                      <p:rCtr x="0" y="-17847"/>
                                    </p:animMotion>
                                  </p:childTnLst>
                                </p:cTn>
                              </p:par>
                              <p:par>
                                <p:cTn id="7" presetID="2" presetClass="entr" presetSubtype="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300" fill="hold"/>
                                        <p:tgtEl>
                                          <p:spTgt spid="5"/>
                                        </p:tgtEl>
                                        <p:attrNameLst>
                                          <p:attrName>ppt_x</p:attrName>
                                        </p:attrNameLst>
                                      </p:cBhvr>
                                      <p:tavLst>
                                        <p:tav tm="0">
                                          <p:val>
                                            <p:strVal val="1+#ppt_w/2"/>
                                          </p:val>
                                        </p:tav>
                                        <p:tav tm="100000">
                                          <p:val>
                                            <p:strVal val="#ppt_x"/>
                                          </p:val>
                                        </p:tav>
                                      </p:tavLst>
                                    </p:anim>
                                    <p:anim calcmode="lin" valueType="num">
                                      <p:cBhvr additive="base">
                                        <p:cTn id="10"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77778E-6 -1.48148E-6 L 2.77778E-6 -0.22477 " pathEditMode="relative" rAng="0" ptsTypes="AA">
                                      <p:cBhvr>
                                        <p:cTn id="14" dur="200" fill="hold"/>
                                        <p:tgtEl>
                                          <p:spTgt spid="5"/>
                                        </p:tgtEl>
                                        <p:attrNameLst>
                                          <p:attrName>ppt_x</p:attrName>
                                          <p:attrName>ppt_y</p:attrName>
                                        </p:attrNameLst>
                                      </p:cBhvr>
                                      <p:rCtr x="0" y="-11250"/>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 fill="hold"/>
                                        <p:tgtEl>
                                          <p:spTgt spid="6"/>
                                        </p:tgtEl>
                                        <p:attrNameLst>
                                          <p:attrName>ppt_x</p:attrName>
                                        </p:attrNameLst>
                                      </p:cBhvr>
                                      <p:tavLst>
                                        <p:tav tm="0">
                                          <p:val>
                                            <p:strVal val="#ppt_x"/>
                                          </p:val>
                                        </p:tav>
                                        <p:tav tm="100000">
                                          <p:val>
                                            <p:strVal val="#ppt_x"/>
                                          </p:val>
                                        </p:tav>
                                      </p:tavLst>
                                    </p:anim>
                                    <p:anim calcmode="lin" valueType="num">
                                      <p:cBhvr additive="base">
                                        <p:cTn id="20" dur="2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7778E-7 -1.85185E-6 L -0.33316 0.00162 " pathEditMode="relative" rAng="0" ptsTypes="AA">
                                      <p:cBhvr>
                                        <p:cTn id="24" dur="200" fill="hold"/>
                                        <p:tgtEl>
                                          <p:spTgt spid="6"/>
                                        </p:tgtEl>
                                        <p:attrNameLst>
                                          <p:attrName>ppt_x</p:attrName>
                                          <p:attrName>ppt_y</p:attrName>
                                        </p:attrNameLst>
                                      </p:cBhvr>
                                      <p:rCtr x="-16667" y="69"/>
                                    </p:animMotion>
                                  </p:childTnLst>
                                </p:cTn>
                              </p:par>
                              <p:par>
                                <p:cTn id="25" presetID="2" presetClass="entr" presetSubtype="2"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300" fill="hold"/>
                                        <p:tgtEl>
                                          <p:spTgt spid="11"/>
                                        </p:tgtEl>
                                        <p:attrNameLst>
                                          <p:attrName>ppt_x</p:attrName>
                                        </p:attrNameLst>
                                      </p:cBhvr>
                                      <p:tavLst>
                                        <p:tav tm="0">
                                          <p:val>
                                            <p:strVal val="1+#ppt_w/2"/>
                                          </p:val>
                                        </p:tav>
                                        <p:tav tm="100000">
                                          <p:val>
                                            <p:strVal val="#ppt_x"/>
                                          </p:val>
                                        </p:tav>
                                      </p:tavLst>
                                    </p:anim>
                                    <p:anim calcmode="lin" valueType="num">
                                      <p:cBhvr additive="base">
                                        <p:cTn id="28" dur="3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 fill="hold"/>
                                        <p:tgtEl>
                                          <p:spTgt spid="20"/>
                                        </p:tgtEl>
                                        <p:attrNameLst>
                                          <p:attrName>ppt_x</p:attrName>
                                        </p:attrNameLst>
                                      </p:cBhvr>
                                      <p:tavLst>
                                        <p:tav tm="0">
                                          <p:val>
                                            <p:strVal val="#ppt_x"/>
                                          </p:val>
                                        </p:tav>
                                        <p:tav tm="100000">
                                          <p:val>
                                            <p:strVal val="#ppt_x"/>
                                          </p:val>
                                        </p:tav>
                                      </p:tavLst>
                                    </p:anim>
                                    <p:anim calcmode="lin" valueType="num">
                                      <p:cBhvr additive="base">
                                        <p:cTn id="34" dur="2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2.77778E-7 -7.40741E-7 L -0.33316 0.00162 " pathEditMode="relative" rAng="0" ptsTypes="AA">
                                      <p:cBhvr>
                                        <p:cTn id="38" dur="200" fill="hold"/>
                                        <p:tgtEl>
                                          <p:spTgt spid="20"/>
                                        </p:tgtEl>
                                        <p:attrNameLst>
                                          <p:attrName>ppt_x</p:attrName>
                                          <p:attrName>ppt_y</p:attrName>
                                        </p:attrNameLst>
                                      </p:cBhvr>
                                      <p:rCtr x="-16667" y="69"/>
                                    </p:animMotion>
                                  </p:childTnLst>
                                </p:cTn>
                              </p:par>
                              <p:par>
                                <p:cTn id="39" presetID="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300" fill="hold"/>
                                        <p:tgtEl>
                                          <p:spTgt spid="25"/>
                                        </p:tgtEl>
                                        <p:attrNameLst>
                                          <p:attrName>ppt_x</p:attrName>
                                        </p:attrNameLst>
                                      </p:cBhvr>
                                      <p:tavLst>
                                        <p:tav tm="0">
                                          <p:val>
                                            <p:strVal val="1+#ppt_w/2"/>
                                          </p:val>
                                        </p:tav>
                                        <p:tav tm="100000">
                                          <p:val>
                                            <p:strVal val="#ppt_x"/>
                                          </p:val>
                                        </p:tav>
                                      </p:tavLst>
                                    </p:anim>
                                    <p:anim calcmode="lin" valueType="num">
                                      <p:cBhvr additive="base">
                                        <p:cTn id="42"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419" y="685800"/>
            <a:ext cx="4321405" cy="2792330"/>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3"/>
          <a:stretch>
            <a:fillRect/>
          </a:stretch>
        </p:blipFill>
        <p:spPr>
          <a:xfrm>
            <a:off x="374418" y="3575634"/>
            <a:ext cx="4321405" cy="2581025"/>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07510" y="1415439"/>
            <a:ext cx="5470859" cy="40115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43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6319" y="1882399"/>
            <a:ext cx="6533905" cy="4700782"/>
          </a:xfrm>
          <a:prstGeom prst="rect">
            <a:avLst/>
          </a:prstGeom>
        </p:spPr>
      </p:pic>
      <p:pic>
        <p:nvPicPr>
          <p:cNvPr id="3" name="图片 2"/>
          <p:cNvPicPr>
            <a:picLocks noChangeAspect="1"/>
          </p:cNvPicPr>
          <p:nvPr/>
        </p:nvPicPr>
        <p:blipFill>
          <a:blip r:embed="rId3"/>
          <a:stretch>
            <a:fillRect/>
          </a:stretch>
        </p:blipFill>
        <p:spPr>
          <a:xfrm>
            <a:off x="7734708" y="5442176"/>
            <a:ext cx="1285875" cy="1285875"/>
          </a:xfrm>
          <a:prstGeom prst="rect">
            <a:avLst/>
          </a:prstGeom>
        </p:spPr>
      </p:pic>
      <p:pic>
        <p:nvPicPr>
          <p:cNvPr id="4" name="图片 3"/>
          <p:cNvPicPr>
            <a:picLocks noChangeAspect="1"/>
          </p:cNvPicPr>
          <p:nvPr/>
        </p:nvPicPr>
        <p:blipFill>
          <a:blip r:embed="rId4"/>
          <a:stretch>
            <a:fillRect/>
          </a:stretch>
        </p:blipFill>
        <p:spPr>
          <a:xfrm>
            <a:off x="222340" y="67220"/>
            <a:ext cx="1450159" cy="1221649"/>
          </a:xfrm>
          <a:prstGeom prst="rect">
            <a:avLst/>
          </a:prstGeom>
        </p:spPr>
      </p:pic>
      <p:pic>
        <p:nvPicPr>
          <p:cNvPr id="5" name="图片 4"/>
          <p:cNvPicPr>
            <a:picLocks noChangeAspect="1"/>
          </p:cNvPicPr>
          <p:nvPr/>
        </p:nvPicPr>
        <p:blipFill>
          <a:blip r:embed="rId5"/>
          <a:stretch>
            <a:fillRect/>
          </a:stretch>
        </p:blipFill>
        <p:spPr>
          <a:xfrm>
            <a:off x="6452774" y="986693"/>
            <a:ext cx="2149695" cy="1791413"/>
          </a:xfrm>
          <a:prstGeom prst="rect">
            <a:avLst/>
          </a:prstGeom>
        </p:spPr>
      </p:pic>
      <p:pic>
        <p:nvPicPr>
          <p:cNvPr id="6" name="图片 5"/>
          <p:cNvPicPr>
            <a:picLocks noChangeAspect="1"/>
          </p:cNvPicPr>
          <p:nvPr/>
        </p:nvPicPr>
        <p:blipFill>
          <a:blip r:embed="rId6"/>
          <a:stretch>
            <a:fillRect/>
          </a:stretch>
        </p:blipFill>
        <p:spPr>
          <a:xfrm>
            <a:off x="3069021" y="67220"/>
            <a:ext cx="2574785" cy="2325037"/>
          </a:xfrm>
          <a:prstGeom prst="ellipse">
            <a:avLst/>
          </a:prstGeom>
          <a:ln>
            <a:noFill/>
          </a:ln>
          <a:effectLst>
            <a:softEdge rad="112500"/>
          </a:effectLst>
        </p:spPr>
      </p:pic>
    </p:spTree>
    <p:extLst>
      <p:ext uri="{BB962C8B-B14F-4D97-AF65-F5344CB8AC3E}">
        <p14:creationId xmlns:p14="http://schemas.microsoft.com/office/powerpoint/2010/main" val="370669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2987039"/>
            <a:ext cx="9152709" cy="3513909"/>
            <a:chOff x="-8709" y="1698171"/>
            <a:chExt cx="8364583" cy="3513909"/>
          </a:xfrm>
        </p:grpSpPr>
        <p:grpSp>
          <p:nvGrpSpPr>
            <p:cNvPr id="14" name="组合 13"/>
            <p:cNvGrpSpPr/>
            <p:nvPr/>
          </p:nvGrpSpPr>
          <p:grpSpPr>
            <a:xfrm>
              <a:off x="-8709" y="1698171"/>
              <a:ext cx="3640181" cy="3513909"/>
              <a:chOff x="-8709" y="1698171"/>
              <a:chExt cx="3640181" cy="3513909"/>
            </a:xfrm>
          </p:grpSpPr>
          <p:cxnSp>
            <p:nvCxnSpPr>
              <p:cNvPr id="3" name="直接连接符 2"/>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3596637" y="5212080"/>
              <a:ext cx="123661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a:off x="4815837" y="1698171"/>
              <a:ext cx="3540037" cy="3513909"/>
              <a:chOff x="-8709" y="1698171"/>
              <a:chExt cx="3640181" cy="3513909"/>
            </a:xfrm>
          </p:grpSpPr>
          <p:cxnSp>
            <p:nvCxnSpPr>
              <p:cNvPr id="16" name="直接连接符 15"/>
              <p:cNvCxnSpPr/>
              <p:nvPr/>
            </p:nvCxnSpPr>
            <p:spPr>
              <a:xfrm>
                <a:off x="-8709" y="1698171"/>
                <a:ext cx="1236617" cy="0"/>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1210491" y="1698171"/>
                <a:ext cx="4354" cy="1171303"/>
              </a:xfrm>
              <a:prstGeom prst="line">
                <a:avLst/>
              </a:prstGeom>
              <a:ln w="57150">
                <a:solidFill>
                  <a:srgbClr val="2959F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93073" y="2869474"/>
                <a:ext cx="123661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412273" y="2869474"/>
                <a:ext cx="4354" cy="117130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94855" y="4040777"/>
                <a:ext cx="1236617" cy="0"/>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14055" y="4040777"/>
                <a:ext cx="4354" cy="1171303"/>
              </a:xfrm>
              <a:prstGeom prst="line">
                <a:avLst/>
              </a:prstGeom>
              <a:ln w="57150">
                <a:solidFill>
                  <a:srgbClr val="5CB305"/>
                </a:solidFill>
              </a:ln>
            </p:spPr>
            <p:style>
              <a:lnRef idx="1">
                <a:schemeClr val="accent1"/>
              </a:lnRef>
              <a:fillRef idx="0">
                <a:schemeClr val="accent1"/>
              </a:fillRef>
              <a:effectRef idx="0">
                <a:schemeClr val="accent1"/>
              </a:effectRef>
              <a:fontRef idx="minor">
                <a:schemeClr val="tx1"/>
              </a:fontRef>
            </p:style>
          </p:cxnSp>
        </p:grpSp>
      </p:grpSp>
      <p:sp>
        <p:nvSpPr>
          <p:cNvPr id="23" name="文本框 22"/>
          <p:cNvSpPr txBox="1"/>
          <p:nvPr/>
        </p:nvSpPr>
        <p:spPr>
          <a:xfrm>
            <a:off x="4117717" y="2046514"/>
            <a:ext cx="1210588" cy="1323439"/>
          </a:xfrm>
          <a:prstGeom prst="rect">
            <a:avLst/>
          </a:prstGeom>
          <a:noFill/>
        </p:spPr>
        <p:txBody>
          <a:bodyPr wrap="none" rtlCol="0">
            <a:spAutoFit/>
          </a:bodyPr>
          <a:lstStyle/>
          <a:p>
            <a:r>
              <a:rPr lang="zh-CN" altLang="en-US" sz="8000" dirty="0">
                <a:solidFill>
                  <a:schemeClr val="bg2">
                    <a:lumMod val="50000"/>
                  </a:schemeClr>
                </a:solidFill>
                <a:latin typeface="方正喵呜体" panose="02010600010101010101" pitchFamily="2" charset="-122"/>
                <a:ea typeface="方正喵呜体" panose="02010600010101010101" pitchFamily="2" charset="-122"/>
              </a:rPr>
              <a:t>栈</a:t>
            </a:r>
          </a:p>
        </p:txBody>
      </p:sp>
      <p:sp>
        <p:nvSpPr>
          <p:cNvPr id="24" name="文本框 23"/>
          <p:cNvSpPr txBox="1"/>
          <p:nvPr/>
        </p:nvSpPr>
        <p:spPr>
          <a:xfrm>
            <a:off x="3869571" y="3054285"/>
            <a:ext cx="1706880" cy="646331"/>
          </a:xfrm>
          <a:prstGeom prst="rect">
            <a:avLst/>
          </a:prstGeom>
          <a:noFill/>
        </p:spPr>
        <p:txBody>
          <a:bodyPr wrap="square" rtlCol="0">
            <a:spAutoFit/>
          </a:bodyPr>
          <a:lstStyle/>
          <a:p>
            <a:pPr algn="ctr"/>
            <a:r>
              <a:rPr lang="en-US" altLang="zh-CN" sz="3600" b="1" dirty="0" smtClean="0">
                <a:solidFill>
                  <a:schemeClr val="bg2">
                    <a:lumMod val="75000"/>
                  </a:schemeClr>
                </a:solidFill>
              </a:rPr>
              <a:t>STACK</a:t>
            </a:r>
            <a:endParaRPr lang="zh-CN" altLang="en-US" sz="3600" b="1" dirty="0">
              <a:solidFill>
                <a:schemeClr val="bg2">
                  <a:lumMod val="75000"/>
                </a:schemeClr>
              </a:solidFill>
            </a:endParaRPr>
          </a:p>
        </p:txBody>
      </p:sp>
      <p:pic>
        <p:nvPicPr>
          <p:cNvPr id="26" name="图片 25"/>
          <p:cNvPicPr>
            <a:picLocks noChangeAspect="1"/>
          </p:cNvPicPr>
          <p:nvPr/>
        </p:nvPicPr>
        <p:blipFill>
          <a:blip r:embed="rId2"/>
          <a:stretch>
            <a:fillRect/>
          </a:stretch>
        </p:blipFill>
        <p:spPr>
          <a:xfrm>
            <a:off x="257741" y="1815737"/>
            <a:ext cx="1057275" cy="1123950"/>
          </a:xfrm>
          <a:prstGeom prst="rect">
            <a:avLst/>
          </a:prstGeom>
        </p:spPr>
      </p:pic>
      <p:pic>
        <p:nvPicPr>
          <p:cNvPr id="27" name="图片 26"/>
          <p:cNvPicPr>
            <a:picLocks noChangeAspect="1"/>
          </p:cNvPicPr>
          <p:nvPr/>
        </p:nvPicPr>
        <p:blipFill>
          <a:blip r:embed="rId2"/>
          <a:stretch>
            <a:fillRect/>
          </a:stretch>
        </p:blipFill>
        <p:spPr>
          <a:xfrm>
            <a:off x="7873870" y="1815737"/>
            <a:ext cx="1057275" cy="1123950"/>
          </a:xfrm>
          <a:prstGeom prst="rect">
            <a:avLst/>
          </a:prstGeom>
        </p:spPr>
      </p:pic>
      <p:pic>
        <p:nvPicPr>
          <p:cNvPr id="28" name="图片 27"/>
          <p:cNvPicPr>
            <a:picLocks noChangeAspect="1"/>
          </p:cNvPicPr>
          <p:nvPr/>
        </p:nvPicPr>
        <p:blipFill>
          <a:blip r:embed="rId3"/>
          <a:stretch>
            <a:fillRect/>
          </a:stretch>
        </p:blipFill>
        <p:spPr>
          <a:xfrm>
            <a:off x="1635101" y="3044054"/>
            <a:ext cx="704850" cy="1057275"/>
          </a:xfrm>
          <a:prstGeom prst="rect">
            <a:avLst/>
          </a:prstGeom>
        </p:spPr>
      </p:pic>
      <p:pic>
        <p:nvPicPr>
          <p:cNvPr id="29" name="图片 28"/>
          <p:cNvPicPr>
            <a:picLocks noChangeAspect="1"/>
          </p:cNvPicPr>
          <p:nvPr/>
        </p:nvPicPr>
        <p:blipFill>
          <a:blip r:embed="rId3"/>
          <a:stretch>
            <a:fillRect/>
          </a:stretch>
        </p:blipFill>
        <p:spPr>
          <a:xfrm>
            <a:off x="6874682" y="3044052"/>
            <a:ext cx="704850" cy="1057275"/>
          </a:xfrm>
          <a:prstGeom prst="rect">
            <a:avLst/>
          </a:prstGeom>
        </p:spPr>
      </p:pic>
      <p:pic>
        <p:nvPicPr>
          <p:cNvPr id="30" name="图片 29"/>
          <p:cNvPicPr>
            <a:picLocks noChangeAspect="1"/>
          </p:cNvPicPr>
          <p:nvPr/>
        </p:nvPicPr>
        <p:blipFill>
          <a:blip r:embed="rId4"/>
          <a:stretch>
            <a:fillRect/>
          </a:stretch>
        </p:blipFill>
        <p:spPr>
          <a:xfrm>
            <a:off x="2956560" y="4264479"/>
            <a:ext cx="723900" cy="1028700"/>
          </a:xfrm>
          <a:prstGeom prst="rect">
            <a:avLst/>
          </a:prstGeom>
        </p:spPr>
      </p:pic>
      <p:pic>
        <p:nvPicPr>
          <p:cNvPr id="31" name="图片 30"/>
          <p:cNvPicPr>
            <a:picLocks noChangeAspect="1"/>
          </p:cNvPicPr>
          <p:nvPr/>
        </p:nvPicPr>
        <p:blipFill>
          <a:blip r:embed="rId4"/>
          <a:stretch>
            <a:fillRect/>
          </a:stretch>
        </p:blipFill>
        <p:spPr>
          <a:xfrm>
            <a:off x="5578271" y="4273188"/>
            <a:ext cx="723900" cy="1028700"/>
          </a:xfrm>
          <a:prstGeom prst="rect">
            <a:avLst/>
          </a:prstGeom>
        </p:spPr>
      </p:pic>
      <p:pic>
        <p:nvPicPr>
          <p:cNvPr id="32" name="图片 31"/>
          <p:cNvPicPr>
            <a:picLocks noChangeAspect="1"/>
          </p:cNvPicPr>
          <p:nvPr/>
        </p:nvPicPr>
        <p:blipFill>
          <a:blip r:embed="rId5"/>
          <a:stretch>
            <a:fillRect/>
          </a:stretch>
        </p:blipFill>
        <p:spPr>
          <a:xfrm>
            <a:off x="4266620" y="5417549"/>
            <a:ext cx="742950" cy="1047750"/>
          </a:xfrm>
          <a:prstGeom prst="rect">
            <a:avLst/>
          </a:prstGeom>
        </p:spPr>
      </p:pic>
    </p:spTree>
    <p:extLst>
      <p:ext uri="{BB962C8B-B14F-4D97-AF65-F5344CB8AC3E}">
        <p14:creationId xmlns:p14="http://schemas.microsoft.com/office/powerpoint/2010/main" val="405500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189" y="1495254"/>
            <a:ext cx="7567748" cy="3416320"/>
          </a:xfrm>
          <a:prstGeom prst="rect">
            <a:avLst/>
          </a:prstGeom>
        </p:spPr>
        <p:txBody>
          <a:bodyPr wrap="square">
            <a:spAutoFit/>
          </a:bodyPr>
          <a:lstStyle/>
          <a:p>
            <a:r>
              <a:rPr lang="zh-CN" altLang="en-US" sz="4800" dirty="0">
                <a:solidFill>
                  <a:srgbClr val="333333"/>
                </a:solidFill>
                <a:latin typeface="方正喵呜体" panose="02010600010101010101" pitchFamily="2" charset="-122"/>
                <a:ea typeface="方正喵呜体" panose="02010600010101010101" pitchFamily="2" charset="-122"/>
              </a:rPr>
              <a:t>栈</a:t>
            </a:r>
            <a:r>
              <a:rPr lang="zh-CN" altLang="en-US" sz="2400" dirty="0">
                <a:solidFill>
                  <a:srgbClr val="333333"/>
                </a:solidFill>
                <a:latin typeface="方正喵呜体" panose="02010600010101010101" pitchFamily="2" charset="-122"/>
                <a:ea typeface="方正喵呜体" panose="02010600010101010101" pitchFamily="2" charset="-122"/>
              </a:rPr>
              <a:t>（</a:t>
            </a:r>
            <a:r>
              <a:rPr lang="en-US" altLang="zh-CN" sz="2400" dirty="0">
                <a:solidFill>
                  <a:srgbClr val="333333"/>
                </a:solidFill>
                <a:latin typeface="方正喵呜体" panose="02010600010101010101" pitchFamily="2" charset="-122"/>
                <a:ea typeface="方正喵呜体" panose="02010600010101010101" pitchFamily="2" charset="-122"/>
              </a:rPr>
              <a:t>stack</a:t>
            </a:r>
            <a:r>
              <a:rPr lang="zh-CN" altLang="en-US" sz="2400" dirty="0">
                <a:solidFill>
                  <a:srgbClr val="333333"/>
                </a:solidFill>
                <a:latin typeface="方正喵呜体" panose="02010600010101010101" pitchFamily="2" charset="-122"/>
                <a:ea typeface="方正喵呜体" panose="02010600010101010101" pitchFamily="2" charset="-122"/>
              </a:rPr>
              <a:t>）在计算机科学中是限定仅在表尾进行插入或删除操作的</a:t>
            </a:r>
            <a:r>
              <a:rPr lang="zh-CN" altLang="en-US" sz="2400" dirty="0">
                <a:solidFill>
                  <a:srgbClr val="2959F3"/>
                </a:solidFill>
                <a:latin typeface="方正喵呜体" panose="02010600010101010101" pitchFamily="2" charset="-122"/>
                <a:ea typeface="方正喵呜体" panose="02010600010101010101" pitchFamily="2" charset="-122"/>
              </a:rPr>
              <a:t>线性表</a:t>
            </a:r>
            <a:r>
              <a:rPr lang="zh-CN" altLang="en-US" sz="2400" dirty="0">
                <a:solidFill>
                  <a:srgbClr val="333333"/>
                </a:solidFill>
                <a:latin typeface="方正喵呜体" panose="02010600010101010101" pitchFamily="2" charset="-122"/>
                <a:ea typeface="方正喵呜体" panose="02010600010101010101" pitchFamily="2" charset="-122"/>
              </a:rPr>
              <a:t>。栈是一种数据结构，它按照</a:t>
            </a:r>
            <a:r>
              <a:rPr lang="zh-CN" altLang="en-US" sz="2400" dirty="0" smtClean="0">
                <a:solidFill>
                  <a:srgbClr val="2959F3"/>
                </a:solidFill>
                <a:latin typeface="方正喵呜体" panose="02010600010101010101" pitchFamily="2" charset="-122"/>
                <a:ea typeface="方正喵呜体" panose="02010600010101010101" pitchFamily="2" charset="-122"/>
              </a:rPr>
              <a:t>后进先出（</a:t>
            </a:r>
            <a:r>
              <a:rPr lang="en-US" altLang="zh-CN" sz="2400" dirty="0" smtClean="0">
                <a:solidFill>
                  <a:srgbClr val="2959F3"/>
                </a:solidFill>
                <a:latin typeface="方正喵呜体" panose="02010600010101010101" pitchFamily="2" charset="-122"/>
                <a:ea typeface="方正喵呜体" panose="02010600010101010101" pitchFamily="2" charset="-122"/>
              </a:rPr>
              <a:t>LIFO</a:t>
            </a:r>
            <a:r>
              <a:rPr lang="zh-CN" altLang="en-US"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smtClean="0">
                <a:solidFill>
                  <a:srgbClr val="333333"/>
                </a:solidFill>
                <a:latin typeface="方正喵呜体" panose="02010600010101010101" pitchFamily="2" charset="-122"/>
                <a:ea typeface="方正喵呜体" panose="02010600010101010101" pitchFamily="2" charset="-122"/>
              </a:rPr>
              <a:t>的</a:t>
            </a:r>
            <a:r>
              <a:rPr lang="zh-CN" altLang="en-US" sz="2400" dirty="0">
                <a:solidFill>
                  <a:srgbClr val="333333"/>
                </a:solidFill>
                <a:latin typeface="方正喵呜体" panose="02010600010101010101" pitchFamily="2" charset="-122"/>
                <a:ea typeface="方正喵呜体" panose="02010600010101010101" pitchFamily="2" charset="-122"/>
              </a:rPr>
              <a:t>原则存储数据，先进入的数据被压入栈底，最后的数据在栈顶，需要读数据的时候从栈顶开始弹出数据</a:t>
            </a:r>
            <a:r>
              <a:rPr lang="zh-CN" altLang="en-US" sz="2400" dirty="0" smtClean="0">
                <a:solidFill>
                  <a:srgbClr val="333333"/>
                </a:solidFill>
                <a:latin typeface="方正喵呜体" panose="02010600010101010101" pitchFamily="2" charset="-122"/>
                <a:ea typeface="方正喵呜体" panose="02010600010101010101" pitchFamily="2" charset="-122"/>
              </a:rPr>
              <a:t>。栈</a:t>
            </a:r>
            <a:r>
              <a:rPr lang="zh-CN" altLang="en-US" sz="2400" dirty="0">
                <a:solidFill>
                  <a:srgbClr val="333333"/>
                </a:solidFill>
                <a:latin typeface="方正喵呜体" panose="02010600010101010101" pitchFamily="2" charset="-122"/>
                <a:ea typeface="方正喵呜体" panose="02010600010101010101" pitchFamily="2" charset="-122"/>
              </a:rPr>
              <a:t>就是一种类似桶堆积物品的数据结构，进行删除和插入的一端称栈顶，另一端称栈底。插入一般</a:t>
            </a:r>
            <a:r>
              <a:rPr lang="zh-CN" altLang="en-US" sz="2400" dirty="0" smtClean="0">
                <a:solidFill>
                  <a:srgbClr val="333333"/>
                </a:solidFill>
                <a:latin typeface="方正喵呜体" panose="02010600010101010101" pitchFamily="2" charset="-122"/>
                <a:ea typeface="方正喵呜体" panose="02010600010101010101" pitchFamily="2" charset="-122"/>
              </a:rPr>
              <a:t>称为</a:t>
            </a:r>
            <a:r>
              <a:rPr lang="zh-CN" altLang="en-US" sz="2400" dirty="0" smtClean="0">
                <a:solidFill>
                  <a:srgbClr val="2959F3"/>
                </a:solidFill>
                <a:latin typeface="方正喵呜体" panose="02010600010101010101" pitchFamily="2" charset="-122"/>
                <a:ea typeface="方正喵呜体" panose="02010600010101010101" pitchFamily="2" charset="-122"/>
              </a:rPr>
              <a:t>压栈（</a:t>
            </a:r>
            <a:r>
              <a:rPr lang="en-US" altLang="zh-CN" sz="2400" dirty="0" smtClean="0">
                <a:solidFill>
                  <a:srgbClr val="2959F3"/>
                </a:solidFill>
                <a:latin typeface="方正喵呜体" panose="02010600010101010101" pitchFamily="2" charset="-122"/>
                <a:ea typeface="方正喵呜体" panose="02010600010101010101" pitchFamily="2" charset="-122"/>
              </a:rPr>
              <a:t>push</a:t>
            </a:r>
            <a:r>
              <a:rPr lang="zh-CN" altLang="en-US"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a:solidFill>
                  <a:srgbClr val="333333"/>
                </a:solidFill>
                <a:latin typeface="方正喵呜体" panose="02010600010101010101" pitchFamily="2" charset="-122"/>
                <a:ea typeface="方正喵呜体" panose="02010600010101010101" pitchFamily="2" charset="-122"/>
              </a:rPr>
              <a:t>删除则</a:t>
            </a:r>
            <a:r>
              <a:rPr lang="zh-CN" altLang="en-US" sz="2400" dirty="0" smtClean="0">
                <a:solidFill>
                  <a:srgbClr val="333333"/>
                </a:solidFill>
                <a:latin typeface="方正喵呜体" panose="02010600010101010101" pitchFamily="2" charset="-122"/>
                <a:ea typeface="方正喵呜体" panose="02010600010101010101" pitchFamily="2" charset="-122"/>
              </a:rPr>
              <a:t>称为</a:t>
            </a:r>
            <a:r>
              <a:rPr lang="zh-CN" altLang="en-US" sz="2400" dirty="0" smtClean="0">
                <a:solidFill>
                  <a:srgbClr val="2959F3"/>
                </a:solidFill>
                <a:latin typeface="方正喵呜体" panose="02010600010101010101" pitchFamily="2" charset="-122"/>
                <a:ea typeface="方正喵呜体" panose="02010600010101010101" pitchFamily="2" charset="-122"/>
              </a:rPr>
              <a:t>弹栈（</a:t>
            </a:r>
            <a:r>
              <a:rPr lang="en-US" altLang="zh-CN" sz="2400" dirty="0" smtClean="0">
                <a:solidFill>
                  <a:srgbClr val="2959F3"/>
                </a:solidFill>
                <a:latin typeface="方正喵呜体" panose="02010600010101010101" pitchFamily="2" charset="-122"/>
                <a:ea typeface="方正喵呜体" panose="02010600010101010101" pitchFamily="2" charset="-122"/>
              </a:rPr>
              <a:t>pop</a:t>
            </a:r>
            <a:r>
              <a:rPr lang="zh-CN" altLang="en-US"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smtClean="0">
                <a:solidFill>
                  <a:srgbClr val="333333"/>
                </a:solidFill>
                <a:latin typeface="方正喵呜体" panose="02010600010101010101" pitchFamily="2" charset="-122"/>
                <a:ea typeface="方正喵呜体" panose="02010600010101010101" pitchFamily="2" charset="-122"/>
              </a:rPr>
              <a:t>。 </a:t>
            </a:r>
            <a:r>
              <a:rPr lang="zh-CN" altLang="en-US" sz="2400" dirty="0">
                <a:solidFill>
                  <a:srgbClr val="333333"/>
                </a:solidFill>
                <a:latin typeface="方正喵呜体" panose="02010600010101010101" pitchFamily="2" charset="-122"/>
                <a:ea typeface="方正喵呜体" panose="02010600010101010101" pitchFamily="2" charset="-122"/>
              </a:rPr>
              <a:t>栈也称为后进先出表。</a:t>
            </a:r>
            <a:endParaRPr lang="zh-CN" altLang="en-US" sz="2400" dirty="0">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120" y="5190308"/>
            <a:ext cx="1928417" cy="1527401"/>
          </a:xfrm>
          <a:prstGeom prst="rect">
            <a:avLst/>
          </a:prstGeom>
        </p:spPr>
      </p:pic>
    </p:spTree>
    <p:extLst>
      <p:ext uri="{BB962C8B-B14F-4D97-AF65-F5344CB8AC3E}">
        <p14:creationId xmlns:p14="http://schemas.microsoft.com/office/powerpoint/2010/main" val="406091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024" y="2686591"/>
            <a:ext cx="7559801"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栈的结构</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8" name="圆角矩形 7"/>
          <p:cNvSpPr/>
          <p:nvPr/>
        </p:nvSpPr>
        <p:spPr>
          <a:xfrm>
            <a:off x="5714573" y="2219342"/>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9" name="圆角矩形 8"/>
          <p:cNvSpPr/>
          <p:nvPr/>
        </p:nvSpPr>
        <p:spPr>
          <a:xfrm>
            <a:off x="4665190" y="2219342"/>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10" name="圆角矩形 9"/>
          <p:cNvSpPr/>
          <p:nvPr/>
        </p:nvSpPr>
        <p:spPr>
          <a:xfrm>
            <a:off x="3615807" y="2219341"/>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11" name="圆角矩形 10"/>
          <p:cNvSpPr/>
          <p:nvPr/>
        </p:nvSpPr>
        <p:spPr>
          <a:xfrm>
            <a:off x="2566424" y="2219340"/>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13" name="圆角矩形 12"/>
          <p:cNvSpPr/>
          <p:nvPr/>
        </p:nvSpPr>
        <p:spPr>
          <a:xfrm>
            <a:off x="2566424" y="2219340"/>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1</a:t>
            </a:r>
            <a:endParaRPr lang="zh-CN" altLang="en-US" sz="2400" dirty="0">
              <a:solidFill>
                <a:srgbClr val="002060"/>
              </a:solidFill>
            </a:endParaRPr>
          </a:p>
        </p:txBody>
      </p:sp>
      <p:sp>
        <p:nvSpPr>
          <p:cNvPr id="14" name="圆角矩形 13"/>
          <p:cNvSpPr/>
          <p:nvPr/>
        </p:nvSpPr>
        <p:spPr>
          <a:xfrm>
            <a:off x="2566424" y="2219340"/>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060"/>
                </a:solidFill>
              </a:rPr>
              <a:t>2</a:t>
            </a:r>
            <a:endParaRPr lang="zh-CN" altLang="en-US" sz="2400" dirty="0">
              <a:solidFill>
                <a:srgbClr val="002060"/>
              </a:solidFill>
            </a:endParaRPr>
          </a:p>
        </p:txBody>
      </p:sp>
      <p:sp>
        <p:nvSpPr>
          <p:cNvPr id="15" name="圆角矩形 14"/>
          <p:cNvSpPr/>
          <p:nvPr/>
        </p:nvSpPr>
        <p:spPr>
          <a:xfrm>
            <a:off x="2566424" y="2219339"/>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3</a:t>
            </a:r>
            <a:endParaRPr lang="zh-CN" altLang="en-US" sz="2400" dirty="0">
              <a:solidFill>
                <a:srgbClr val="002060"/>
              </a:solidFill>
            </a:endParaRPr>
          </a:p>
        </p:txBody>
      </p:sp>
      <p:sp>
        <p:nvSpPr>
          <p:cNvPr id="3" name="文本框 2"/>
          <p:cNvSpPr txBox="1"/>
          <p:nvPr/>
        </p:nvSpPr>
        <p:spPr>
          <a:xfrm>
            <a:off x="545320" y="4170347"/>
            <a:ext cx="663300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栈就其本质来说，就是一个线性结构；</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2" name="文本框 11"/>
          <p:cNvSpPr txBox="1"/>
          <p:nvPr/>
        </p:nvSpPr>
        <p:spPr>
          <a:xfrm>
            <a:off x="545320" y="4901754"/>
            <a:ext cx="859868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栈的特殊之处体现在元素的添加（</a:t>
            </a:r>
            <a:r>
              <a:rPr lang="en-US" altLang="zh-CN" sz="2400" b="1" dirty="0" smtClean="0">
                <a:solidFill>
                  <a:srgbClr val="2959F3"/>
                </a:solidFill>
                <a:latin typeface="方正喵呜体" panose="02010600010101010101" pitchFamily="2" charset="-122"/>
                <a:ea typeface="方正喵呜体" panose="02010600010101010101" pitchFamily="2" charset="-122"/>
              </a:rPr>
              <a:t>push</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）和删除（</a:t>
            </a:r>
            <a:r>
              <a:rPr lang="en-US" altLang="zh-CN" sz="2400" b="1" dirty="0" smtClean="0">
                <a:solidFill>
                  <a:srgbClr val="2959F3"/>
                </a:solidFill>
                <a:latin typeface="方正喵呜体" panose="02010600010101010101" pitchFamily="2" charset="-122"/>
                <a:ea typeface="方正喵呜体" panose="02010600010101010101" pitchFamily="2" charset="-122"/>
              </a:rPr>
              <a:t>pop</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25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111E-6 4.81481E-6 L -1.11111E-6 -0.26806 " pathEditMode="relative" rAng="0" ptsTypes="AA">
                                      <p:cBhvr>
                                        <p:cTn id="6" dur="300" fill="hold"/>
                                        <p:tgtEl>
                                          <p:spTgt spid="2"/>
                                        </p:tgtEl>
                                        <p:attrNameLst>
                                          <p:attrName>ppt_x</p:attrName>
                                          <p:attrName>ppt_y</p:attrName>
                                        </p:attrNameLst>
                                      </p:cBhvr>
                                      <p:rCtr x="0" y="-13403"/>
                                    </p:animMotion>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300" fill="hold"/>
                                        <p:tgtEl>
                                          <p:spTgt spid="8"/>
                                        </p:tgtEl>
                                        <p:attrNameLst>
                                          <p:attrName>ppt_x</p:attrName>
                                        </p:attrNameLst>
                                      </p:cBhvr>
                                      <p:tavLst>
                                        <p:tav tm="0">
                                          <p:val>
                                            <p:strVal val="0-#ppt_w/2"/>
                                          </p:val>
                                        </p:tav>
                                        <p:tav tm="100000">
                                          <p:val>
                                            <p:strVal val="#ppt_x"/>
                                          </p:val>
                                        </p:tav>
                                      </p:tavLst>
                                    </p:anim>
                                    <p:anim calcmode="lin" valueType="num">
                                      <p:cBhvr additive="base">
                                        <p:cTn id="10" dur="300" fill="hold"/>
                                        <p:tgtEl>
                                          <p:spTgt spid="8"/>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1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3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300" fill="hold"/>
                                        <p:tgtEl>
                                          <p:spTgt spid="11"/>
                                        </p:tgtEl>
                                        <p:attrNameLst>
                                          <p:attrName>ppt_x</p:attrName>
                                        </p:attrNameLst>
                                      </p:cBhvr>
                                      <p:tavLst>
                                        <p:tav tm="0">
                                          <p:val>
                                            <p:strVal val="0-#ppt_w/2"/>
                                          </p:val>
                                        </p:tav>
                                        <p:tav tm="100000">
                                          <p:val>
                                            <p:strVal val="#ppt_x"/>
                                          </p:val>
                                        </p:tav>
                                      </p:tavLst>
                                    </p:anim>
                                    <p:anim calcmode="lin" valueType="num">
                                      <p:cBhvr additive="base">
                                        <p:cTn id="22" dur="3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300"/>
                                        <p:tgtEl>
                                          <p:spTgt spid="13"/>
                                        </p:tgtEl>
                                      </p:cBhvr>
                                    </p:animEffect>
                                    <p:anim calcmode="lin" valueType="num">
                                      <p:cBhvr>
                                        <p:cTn id="28" dur="300" fill="hold"/>
                                        <p:tgtEl>
                                          <p:spTgt spid="13"/>
                                        </p:tgtEl>
                                        <p:attrNameLst>
                                          <p:attrName>ppt_x</p:attrName>
                                        </p:attrNameLst>
                                      </p:cBhvr>
                                      <p:tavLst>
                                        <p:tav tm="0">
                                          <p:val>
                                            <p:strVal val="#ppt_x"/>
                                          </p:val>
                                        </p:tav>
                                        <p:tav tm="100000">
                                          <p:val>
                                            <p:strVal val="#ppt_x"/>
                                          </p:val>
                                        </p:tav>
                                      </p:tavLst>
                                    </p:anim>
                                    <p:anim calcmode="lin" valueType="num">
                                      <p:cBhvr>
                                        <p:cTn id="29" dur="3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2.77778E-6 1.11111E-6 L 0.1151 1.11111E-6 " pathEditMode="relative" rAng="0" ptsTypes="AA">
                                      <p:cBhvr>
                                        <p:cTn id="33" dur="200" fill="hold"/>
                                        <p:tgtEl>
                                          <p:spTgt spid="13"/>
                                        </p:tgtEl>
                                        <p:attrNameLst>
                                          <p:attrName>ppt_x</p:attrName>
                                          <p:attrName>ppt_y</p:attrName>
                                        </p:attrNameLst>
                                      </p:cBhvr>
                                      <p:rCtr x="5747" y="0"/>
                                    </p:animMotion>
                                  </p:childTnLst>
                                </p:cTn>
                              </p:par>
                            </p:childTnLst>
                          </p:cTn>
                        </p:par>
                        <p:par>
                          <p:cTn id="34" fill="hold">
                            <p:stCondLst>
                              <p:cond delay="2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300"/>
                                        <p:tgtEl>
                                          <p:spTgt spid="14"/>
                                        </p:tgtEl>
                                      </p:cBhvr>
                                    </p:animEffect>
                                    <p:anim calcmode="lin" valueType="num">
                                      <p:cBhvr>
                                        <p:cTn id="38" dur="300" fill="hold"/>
                                        <p:tgtEl>
                                          <p:spTgt spid="14"/>
                                        </p:tgtEl>
                                        <p:attrNameLst>
                                          <p:attrName>ppt_x</p:attrName>
                                        </p:attrNameLst>
                                      </p:cBhvr>
                                      <p:tavLst>
                                        <p:tav tm="0">
                                          <p:val>
                                            <p:strVal val="#ppt_x"/>
                                          </p:val>
                                        </p:tav>
                                        <p:tav tm="100000">
                                          <p:val>
                                            <p:strVal val="#ppt_x"/>
                                          </p:val>
                                        </p:tav>
                                      </p:tavLst>
                                    </p:anim>
                                    <p:anim calcmode="lin" valueType="num">
                                      <p:cBhvr>
                                        <p:cTn id="39" dur="3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2" nodeType="clickEffect">
                                  <p:stCondLst>
                                    <p:cond delay="0"/>
                                  </p:stCondLst>
                                  <p:childTnLst>
                                    <p:animMotion origin="layout" path="M 0.1151 1.11111E-6 L 0.22864 -0.00046 " pathEditMode="relative" rAng="0" ptsTypes="AA">
                                      <p:cBhvr>
                                        <p:cTn id="43" dur="200" fill="hold"/>
                                        <p:tgtEl>
                                          <p:spTgt spid="13"/>
                                        </p:tgtEl>
                                        <p:attrNameLst>
                                          <p:attrName>ppt_x</p:attrName>
                                          <p:attrName>ppt_y</p:attrName>
                                        </p:attrNameLst>
                                      </p:cBhvr>
                                      <p:rCtr x="5677" y="-23"/>
                                    </p:animMotion>
                                  </p:childTnLst>
                                </p:cTn>
                              </p:par>
                            </p:childTnLst>
                          </p:cTn>
                        </p:par>
                        <p:par>
                          <p:cTn id="44" fill="hold">
                            <p:stCondLst>
                              <p:cond delay="200"/>
                            </p:stCondLst>
                            <p:childTnLst>
                              <p:par>
                                <p:cTn id="45" presetID="42" presetClass="path" presetSubtype="0" accel="50000" decel="50000" fill="hold" grpId="1" nodeType="afterEffect">
                                  <p:stCondLst>
                                    <p:cond delay="0"/>
                                  </p:stCondLst>
                                  <p:childTnLst>
                                    <p:animMotion origin="layout" path="M 2.77778E-6 1.11111E-6 L 0.1151 1.11111E-6 " pathEditMode="relative" rAng="0" ptsTypes="AA">
                                      <p:cBhvr>
                                        <p:cTn id="46" dur="200" fill="hold"/>
                                        <p:tgtEl>
                                          <p:spTgt spid="14"/>
                                        </p:tgtEl>
                                        <p:attrNameLst>
                                          <p:attrName>ppt_x</p:attrName>
                                          <p:attrName>ppt_y</p:attrName>
                                        </p:attrNameLst>
                                      </p:cBhvr>
                                      <p:rCtr x="5747" y="0"/>
                                    </p:animMotion>
                                  </p:childTnLst>
                                </p:cTn>
                              </p:par>
                            </p:childTnLst>
                          </p:cTn>
                        </p:par>
                        <p:par>
                          <p:cTn id="47" fill="hold">
                            <p:stCondLst>
                              <p:cond delay="400"/>
                            </p:stCondLst>
                            <p:childTnLst>
                              <p:par>
                                <p:cTn id="48" presetID="42"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300"/>
                                        <p:tgtEl>
                                          <p:spTgt spid="15"/>
                                        </p:tgtEl>
                                      </p:cBhvr>
                                    </p:animEffect>
                                    <p:anim calcmode="lin" valueType="num">
                                      <p:cBhvr>
                                        <p:cTn id="51" dur="300" fill="hold"/>
                                        <p:tgtEl>
                                          <p:spTgt spid="15"/>
                                        </p:tgtEl>
                                        <p:attrNameLst>
                                          <p:attrName>ppt_x</p:attrName>
                                        </p:attrNameLst>
                                      </p:cBhvr>
                                      <p:tavLst>
                                        <p:tav tm="0">
                                          <p:val>
                                            <p:strVal val="#ppt_x"/>
                                          </p:val>
                                        </p:tav>
                                        <p:tav tm="100000">
                                          <p:val>
                                            <p:strVal val="#ppt_x"/>
                                          </p:val>
                                        </p:tav>
                                      </p:tavLst>
                                    </p:anim>
                                    <p:anim calcmode="lin" valueType="num">
                                      <p:cBhvr>
                                        <p:cTn id="5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7" presetClass="exit" presetSubtype="0" fill="hold" grpId="2" nodeType="clickEffect">
                                  <p:stCondLst>
                                    <p:cond delay="0"/>
                                  </p:stCondLst>
                                  <p:childTnLst>
                                    <p:animEffect transition="out" filter="fade">
                                      <p:cBhvr>
                                        <p:cTn id="56" dur="200"/>
                                        <p:tgtEl>
                                          <p:spTgt spid="15"/>
                                        </p:tgtEl>
                                      </p:cBhvr>
                                    </p:animEffect>
                                    <p:anim calcmode="lin" valueType="num">
                                      <p:cBhvr>
                                        <p:cTn id="57" dur="200"/>
                                        <p:tgtEl>
                                          <p:spTgt spid="15"/>
                                        </p:tgtEl>
                                        <p:attrNameLst>
                                          <p:attrName>ppt_x</p:attrName>
                                        </p:attrNameLst>
                                      </p:cBhvr>
                                      <p:tavLst>
                                        <p:tav tm="0">
                                          <p:val>
                                            <p:strVal val="ppt_x"/>
                                          </p:val>
                                        </p:tav>
                                        <p:tav tm="100000">
                                          <p:val>
                                            <p:strVal val="ppt_x"/>
                                          </p:val>
                                        </p:tav>
                                      </p:tavLst>
                                    </p:anim>
                                    <p:anim calcmode="lin" valueType="num">
                                      <p:cBhvr>
                                        <p:cTn id="58" dur="200"/>
                                        <p:tgtEl>
                                          <p:spTgt spid="15"/>
                                        </p:tgtEl>
                                        <p:attrNameLst>
                                          <p:attrName>ppt_y</p:attrName>
                                        </p:attrNameLst>
                                      </p:cBhvr>
                                      <p:tavLst>
                                        <p:tav tm="0">
                                          <p:val>
                                            <p:strVal val="ppt_y"/>
                                          </p:val>
                                        </p:tav>
                                        <p:tav tm="100000">
                                          <p:val>
                                            <p:strVal val="ppt_y-.1"/>
                                          </p:val>
                                        </p:tav>
                                      </p:tavLst>
                                    </p:anim>
                                    <p:set>
                                      <p:cBhvr>
                                        <p:cTn id="59" dur="1" fill="hold">
                                          <p:stCondLst>
                                            <p:cond delay="199"/>
                                          </p:stCondLst>
                                        </p:cTn>
                                        <p:tgtEl>
                                          <p:spTgt spid="1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3" nodeType="clickEffect">
                                  <p:stCondLst>
                                    <p:cond delay="0"/>
                                  </p:stCondLst>
                                  <p:childTnLst>
                                    <p:animMotion origin="layout" path="M 0.1151 1.11111E-6 L 2.77778E-6 1.11111E-6 " pathEditMode="relative" rAng="0" ptsTypes="AA">
                                      <p:cBhvr>
                                        <p:cTn id="63" dur="200" fill="hold"/>
                                        <p:tgtEl>
                                          <p:spTgt spid="14"/>
                                        </p:tgtEl>
                                        <p:attrNameLst>
                                          <p:attrName>ppt_x</p:attrName>
                                          <p:attrName>ppt_y</p:attrName>
                                        </p:attrNameLst>
                                      </p:cBhvr>
                                      <p:rCtr x="-5764" y="0"/>
                                    </p:animMotion>
                                  </p:childTnLst>
                                </p:cTn>
                              </p:par>
                            </p:childTnLst>
                          </p:cTn>
                        </p:par>
                        <p:par>
                          <p:cTn id="64" fill="hold">
                            <p:stCondLst>
                              <p:cond delay="200"/>
                            </p:stCondLst>
                            <p:childTnLst>
                              <p:par>
                                <p:cTn id="65" presetID="42" presetClass="path" presetSubtype="0" accel="50000" decel="50000" fill="hold" grpId="3" nodeType="afterEffect">
                                  <p:stCondLst>
                                    <p:cond delay="0"/>
                                  </p:stCondLst>
                                  <p:childTnLst>
                                    <p:animMotion origin="layout" path="M 0.22864 -0.00046 L 0.11511 -4.44444E-6 " pathEditMode="relative" rAng="0" ptsTypes="AA">
                                      <p:cBhvr>
                                        <p:cTn id="66" dur="200" fill="hold"/>
                                        <p:tgtEl>
                                          <p:spTgt spid="13"/>
                                        </p:tgtEl>
                                        <p:attrNameLst>
                                          <p:attrName>ppt_x</p:attrName>
                                          <p:attrName>ppt_y</p:attrName>
                                        </p:attrNameLst>
                                      </p:cBhvr>
                                      <p:rCtr x="-5694" y="-23"/>
                                    </p:animMotion>
                                  </p:childTnLst>
                                </p:cTn>
                              </p:par>
                            </p:childTnLst>
                          </p:cTn>
                        </p:par>
                      </p:childTnLst>
                    </p:cTn>
                  </p:par>
                  <p:par>
                    <p:cTn id="67" fill="hold">
                      <p:stCondLst>
                        <p:cond delay="indefinite"/>
                      </p:stCondLst>
                      <p:childTnLst>
                        <p:par>
                          <p:cTn id="68" fill="hold">
                            <p:stCondLst>
                              <p:cond delay="0"/>
                            </p:stCondLst>
                            <p:childTnLst>
                              <p:par>
                                <p:cTn id="69" presetID="47" presetClass="exit" presetSubtype="0" fill="hold" grpId="4" nodeType="clickEffect">
                                  <p:stCondLst>
                                    <p:cond delay="0"/>
                                  </p:stCondLst>
                                  <p:childTnLst>
                                    <p:animEffect transition="out" filter="fade">
                                      <p:cBhvr>
                                        <p:cTn id="70" dur="200"/>
                                        <p:tgtEl>
                                          <p:spTgt spid="14"/>
                                        </p:tgtEl>
                                      </p:cBhvr>
                                    </p:animEffect>
                                    <p:anim calcmode="lin" valueType="num">
                                      <p:cBhvr>
                                        <p:cTn id="71" dur="200"/>
                                        <p:tgtEl>
                                          <p:spTgt spid="14"/>
                                        </p:tgtEl>
                                        <p:attrNameLst>
                                          <p:attrName>ppt_x</p:attrName>
                                        </p:attrNameLst>
                                      </p:cBhvr>
                                      <p:tavLst>
                                        <p:tav tm="0">
                                          <p:val>
                                            <p:strVal val="ppt_x"/>
                                          </p:val>
                                        </p:tav>
                                        <p:tav tm="100000">
                                          <p:val>
                                            <p:strVal val="ppt_x"/>
                                          </p:val>
                                        </p:tav>
                                      </p:tavLst>
                                    </p:anim>
                                    <p:anim calcmode="lin" valueType="num">
                                      <p:cBhvr>
                                        <p:cTn id="72" dur="200"/>
                                        <p:tgtEl>
                                          <p:spTgt spid="14"/>
                                        </p:tgtEl>
                                        <p:attrNameLst>
                                          <p:attrName>ppt_y</p:attrName>
                                        </p:attrNameLst>
                                      </p:cBhvr>
                                      <p:tavLst>
                                        <p:tav tm="0">
                                          <p:val>
                                            <p:strVal val="ppt_y"/>
                                          </p:val>
                                        </p:tav>
                                        <p:tav tm="100000">
                                          <p:val>
                                            <p:strVal val="ppt_y-.1"/>
                                          </p:val>
                                        </p:tav>
                                      </p:tavLst>
                                    </p:anim>
                                    <p:set>
                                      <p:cBhvr>
                                        <p:cTn id="73" dur="1" fill="hold">
                                          <p:stCondLst>
                                            <p:cond delay="199"/>
                                          </p:stCondLst>
                                        </p:cTn>
                                        <p:tgtEl>
                                          <p:spTgt spid="14"/>
                                        </p:tgtEl>
                                        <p:attrNameLst>
                                          <p:attrName>style.visibility</p:attrName>
                                        </p:attrNameLst>
                                      </p:cBhvr>
                                      <p:to>
                                        <p:strVal val="hidden"/>
                                      </p:to>
                                    </p:set>
                                  </p:childTnLst>
                                </p:cTn>
                              </p:par>
                            </p:childTnLst>
                          </p:cTn>
                        </p:par>
                        <p:par>
                          <p:cTn id="74" fill="hold">
                            <p:stCondLst>
                              <p:cond delay="200"/>
                            </p:stCondLst>
                            <p:childTnLst>
                              <p:par>
                                <p:cTn id="75" presetID="42" presetClass="path" presetSubtype="0" accel="50000" decel="50000" fill="hold" grpId="4" nodeType="afterEffect">
                                  <p:stCondLst>
                                    <p:cond delay="0"/>
                                  </p:stCondLst>
                                  <p:childTnLst>
                                    <p:animMotion origin="layout" path="M 0.1151 1.11111E-6 L 1.24683E-18 -4.44444E-6 " pathEditMode="relative" rAng="0" ptsTypes="AA">
                                      <p:cBhvr>
                                        <p:cTn id="76" dur="200" fill="hold"/>
                                        <p:tgtEl>
                                          <p:spTgt spid="13"/>
                                        </p:tgtEl>
                                        <p:attrNameLst>
                                          <p:attrName>ppt_x</p:attrName>
                                          <p:attrName>ppt_y</p:attrName>
                                        </p:attrNameLst>
                                      </p:cBhvr>
                                      <p:rCtr x="-5781" y="-46"/>
                                    </p:animMotion>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1+#ppt_w/2"/>
                                          </p:val>
                                        </p:tav>
                                        <p:tav tm="100000">
                                          <p:val>
                                            <p:strVal val="#ppt_x"/>
                                          </p:val>
                                        </p:tav>
                                      </p:tavLst>
                                    </p:anim>
                                    <p:anim calcmode="lin" valueType="num">
                                      <p:cBhvr additive="base">
                                        <p:cTn id="82" dur="500" fill="hold"/>
                                        <p:tgtEl>
                                          <p:spTgt spid="3"/>
                                        </p:tgtEl>
                                        <p:attrNameLst>
                                          <p:attrName>ppt_y</p:attrName>
                                        </p:attrNameLst>
                                      </p:cBhvr>
                                      <p:tavLst>
                                        <p:tav tm="0">
                                          <p:val>
                                            <p:strVal val="#ppt_y"/>
                                          </p:val>
                                        </p:tav>
                                        <p:tav tm="100000">
                                          <p:val>
                                            <p:strVal val="#ppt_y"/>
                                          </p:val>
                                        </p:tav>
                                      </p:tavLst>
                                    </p:anim>
                                  </p:childTnLst>
                                </p:cTn>
                              </p:par>
                            </p:childTnLst>
                          </p:cTn>
                        </p:par>
                        <p:par>
                          <p:cTn id="83" fill="hold">
                            <p:stCondLst>
                              <p:cond delay="500"/>
                            </p:stCondLst>
                            <p:childTnLst>
                              <p:par>
                                <p:cTn id="84" presetID="2" presetClass="entr" presetSubtype="2" fill="hold" grpId="0" nodeType="after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500" fill="hold"/>
                                        <p:tgtEl>
                                          <p:spTgt spid="12"/>
                                        </p:tgtEl>
                                        <p:attrNameLst>
                                          <p:attrName>ppt_x</p:attrName>
                                        </p:attrNameLst>
                                      </p:cBhvr>
                                      <p:tavLst>
                                        <p:tav tm="0">
                                          <p:val>
                                            <p:strVal val="1+#ppt_w/2"/>
                                          </p:val>
                                        </p:tav>
                                        <p:tav tm="100000">
                                          <p:val>
                                            <p:strVal val="#ppt_x"/>
                                          </p:val>
                                        </p:tav>
                                      </p:tavLst>
                                    </p:anim>
                                    <p:anim calcmode="lin" valueType="num">
                                      <p:cBhvr additive="base">
                                        <p:cTn id="8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animBg="1"/>
      <p:bldP spid="13" grpId="0" animBg="1"/>
      <p:bldP spid="13" grpId="1" animBg="1"/>
      <p:bldP spid="13" grpId="2" animBg="1"/>
      <p:bldP spid="13" grpId="3" animBg="1"/>
      <p:bldP spid="13" grpId="4" animBg="1"/>
      <p:bldP spid="14" grpId="0" animBg="1"/>
      <p:bldP spid="14" grpId="1" animBg="1"/>
      <p:bldP spid="14" grpId="3" animBg="1"/>
      <p:bldP spid="14" grpId="4" animBg="1"/>
      <p:bldP spid="15" grpId="0" animBg="1"/>
      <p:bldP spid="15" grpId="2" animBg="1"/>
      <p:bldP spid="3"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1388" y="2746412"/>
            <a:ext cx="3439264"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栈的实现</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3509382" y="2746412"/>
            <a:ext cx="4134465" cy="769441"/>
          </a:xfrm>
          <a:prstGeom prst="rect">
            <a:avLst/>
          </a:prstGeom>
        </p:spPr>
        <p:txBody>
          <a:bodyPr wrap="none">
            <a:spAutoFit/>
          </a:bodyPr>
          <a:lstStyle/>
          <a:p>
            <a:r>
              <a:rPr lang="en-US" altLang="zh-CN" sz="4400" dirty="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a:ln w="28575">
                  <a:noFill/>
                </a:ln>
                <a:solidFill>
                  <a:schemeClr val="bg2">
                    <a:lumMod val="50000"/>
                  </a:schemeClr>
                </a:solidFill>
                <a:latin typeface="方正喵呜体" panose="02010600010101010101" pitchFamily="2" charset="-122"/>
                <a:ea typeface="方正喵呜体" panose="02010600010101010101" pitchFamily="2" charset="-122"/>
              </a:rPr>
              <a:t>层次化架构</a:t>
            </a:r>
            <a:endParaRPr lang="zh-CN" altLang="en-US" sz="4400" dirty="0"/>
          </a:p>
        </p:txBody>
      </p:sp>
      <p:sp>
        <p:nvSpPr>
          <p:cNvPr id="4" name="矩形 3"/>
          <p:cNvSpPr/>
          <p:nvPr/>
        </p:nvSpPr>
        <p:spPr>
          <a:xfrm>
            <a:off x="2136448" y="5153114"/>
            <a:ext cx="4956561" cy="64948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方正喵呜体" panose="02010600010101010101" pitchFamily="2" charset="-122"/>
                <a:ea typeface="方正喵呜体" panose="02010600010101010101" pitchFamily="2" charset="-122"/>
              </a:rPr>
              <a:t>通用线性结构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20" name="组合 19"/>
          <p:cNvGrpSpPr/>
          <p:nvPr/>
        </p:nvGrpSpPr>
        <p:grpSpPr>
          <a:xfrm>
            <a:off x="2739551" y="4103648"/>
            <a:ext cx="861060" cy="1049466"/>
            <a:chOff x="2739551" y="4103648"/>
            <a:chExt cx="861060" cy="1049466"/>
          </a:xfrm>
        </p:grpSpPr>
        <p:grpSp>
          <p:nvGrpSpPr>
            <p:cNvPr id="10" name="组合 9"/>
            <p:cNvGrpSpPr/>
            <p:nvPr/>
          </p:nvGrpSpPr>
          <p:grpSpPr>
            <a:xfrm>
              <a:off x="3003438" y="4472980"/>
              <a:ext cx="333286" cy="680134"/>
              <a:chOff x="7554483" y="4119074"/>
              <a:chExt cx="333286" cy="680134"/>
            </a:xfrm>
          </p:grpSpPr>
          <p:sp>
            <p:nvSpPr>
              <p:cNvPr id="5" name="椭圆 4"/>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739551" y="4103648"/>
              <a:ext cx="861060" cy="369332"/>
            </a:xfrm>
            <a:prstGeom prst="rect">
              <a:avLst/>
            </a:prstGeom>
            <a:noFill/>
          </p:spPr>
          <p:txBody>
            <a:bodyPr wrap="square" rtlCol="0">
              <a:spAutoFit/>
            </a:bodyPr>
            <a:lstStyle/>
            <a:p>
              <a:pPr algn="ctr"/>
              <a:r>
                <a:rPr lang="en-US" altLang="zh-CN" b="1" dirty="0" smtClean="0">
                  <a:solidFill>
                    <a:schemeClr val="bg1"/>
                  </a:solidFill>
                </a:rPr>
                <a:t>insert</a:t>
              </a:r>
              <a:endParaRPr lang="zh-CN" altLang="en-US" b="1" dirty="0">
                <a:solidFill>
                  <a:schemeClr val="bg1"/>
                </a:solidFill>
              </a:endParaRPr>
            </a:p>
          </p:txBody>
        </p:sp>
      </p:grpSp>
      <p:grpSp>
        <p:nvGrpSpPr>
          <p:cNvPr id="21" name="组合 20"/>
          <p:cNvGrpSpPr/>
          <p:nvPr/>
        </p:nvGrpSpPr>
        <p:grpSpPr>
          <a:xfrm>
            <a:off x="4231880" y="4103648"/>
            <a:ext cx="861060" cy="1049466"/>
            <a:chOff x="4231880" y="4103648"/>
            <a:chExt cx="861060" cy="1049466"/>
          </a:xfrm>
        </p:grpSpPr>
        <p:grpSp>
          <p:nvGrpSpPr>
            <p:cNvPr id="12" name="组合 11"/>
            <p:cNvGrpSpPr/>
            <p:nvPr/>
          </p:nvGrpSpPr>
          <p:grpSpPr>
            <a:xfrm>
              <a:off x="4495767" y="4472980"/>
              <a:ext cx="333286" cy="680134"/>
              <a:chOff x="7554483" y="4119074"/>
              <a:chExt cx="333286" cy="680134"/>
            </a:xfrm>
          </p:grpSpPr>
          <p:sp>
            <p:nvSpPr>
              <p:cNvPr id="13" name="椭圆 12"/>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231880" y="4103648"/>
              <a:ext cx="861060" cy="369332"/>
            </a:xfrm>
            <a:prstGeom prst="rect">
              <a:avLst/>
            </a:prstGeom>
            <a:noFill/>
          </p:spPr>
          <p:txBody>
            <a:bodyPr wrap="square" rtlCol="0">
              <a:spAutoFit/>
            </a:bodyPr>
            <a:lstStyle/>
            <a:p>
              <a:pPr algn="ctr"/>
              <a:r>
                <a:rPr lang="en-US" altLang="zh-CN" b="1" dirty="0" smtClean="0">
                  <a:solidFill>
                    <a:schemeClr val="bg1"/>
                  </a:solidFill>
                </a:rPr>
                <a:t>get</a:t>
              </a:r>
              <a:endParaRPr lang="zh-CN" altLang="en-US" b="1" dirty="0">
                <a:solidFill>
                  <a:schemeClr val="bg1"/>
                </a:solidFill>
              </a:endParaRPr>
            </a:p>
          </p:txBody>
        </p:sp>
      </p:grpSp>
      <p:grpSp>
        <p:nvGrpSpPr>
          <p:cNvPr id="22" name="组合 21"/>
          <p:cNvGrpSpPr/>
          <p:nvPr/>
        </p:nvGrpSpPr>
        <p:grpSpPr>
          <a:xfrm>
            <a:off x="5737632" y="4096867"/>
            <a:ext cx="983207" cy="1049466"/>
            <a:chOff x="5737632" y="4096867"/>
            <a:chExt cx="983207" cy="1049466"/>
          </a:xfrm>
        </p:grpSpPr>
        <p:grpSp>
          <p:nvGrpSpPr>
            <p:cNvPr id="16" name="组合 15"/>
            <p:cNvGrpSpPr/>
            <p:nvPr/>
          </p:nvGrpSpPr>
          <p:grpSpPr>
            <a:xfrm>
              <a:off x="6085340" y="4466199"/>
              <a:ext cx="333286" cy="680134"/>
              <a:chOff x="7554483" y="4119074"/>
              <a:chExt cx="333286" cy="680134"/>
            </a:xfrm>
          </p:grpSpPr>
          <p:sp>
            <p:nvSpPr>
              <p:cNvPr id="17" name="椭圆 16"/>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5737632" y="4096867"/>
              <a:ext cx="983207" cy="369332"/>
            </a:xfrm>
            <a:prstGeom prst="rect">
              <a:avLst/>
            </a:prstGeom>
            <a:noFill/>
          </p:spPr>
          <p:txBody>
            <a:bodyPr wrap="square" rtlCol="0">
              <a:spAutoFit/>
            </a:bodyPr>
            <a:lstStyle/>
            <a:p>
              <a:pPr algn="ctr"/>
              <a:r>
                <a:rPr lang="en-US" altLang="zh-CN" b="1" dirty="0" smtClean="0">
                  <a:solidFill>
                    <a:schemeClr val="bg1"/>
                  </a:solidFill>
                </a:rPr>
                <a:t>remove</a:t>
              </a:r>
            </a:p>
          </p:txBody>
        </p:sp>
      </p:grpSp>
      <p:sp>
        <p:nvSpPr>
          <p:cNvPr id="23" name="矩形 22"/>
          <p:cNvSpPr/>
          <p:nvPr/>
        </p:nvSpPr>
        <p:spPr>
          <a:xfrm>
            <a:off x="2136448" y="3476652"/>
            <a:ext cx="4956561" cy="64948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方正喵呜体" panose="02010600010101010101" pitchFamily="2" charset="-122"/>
                <a:ea typeface="方正喵呜体" panose="02010600010101010101" pitchFamily="2" charset="-122"/>
              </a:rPr>
              <a:t>栈</a:t>
            </a:r>
            <a:r>
              <a:rPr lang="zh-CN" altLang="en-US" sz="2400" dirty="0" smtClean="0">
                <a:solidFill>
                  <a:schemeClr val="bg1"/>
                </a:solidFill>
                <a:latin typeface="方正喵呜体" panose="02010600010101010101" pitchFamily="2" charset="-122"/>
                <a:ea typeface="方正喵呜体" panose="02010600010101010101" pitchFamily="2" charset="-122"/>
              </a:rPr>
              <a:t>结构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24" name="组合 23"/>
          <p:cNvGrpSpPr/>
          <p:nvPr/>
        </p:nvGrpSpPr>
        <p:grpSpPr>
          <a:xfrm>
            <a:off x="3509382" y="2412200"/>
            <a:ext cx="861060" cy="1049466"/>
            <a:chOff x="2739551" y="4103648"/>
            <a:chExt cx="861060" cy="1049466"/>
          </a:xfrm>
        </p:grpSpPr>
        <p:grpSp>
          <p:nvGrpSpPr>
            <p:cNvPr id="25" name="组合 24"/>
            <p:cNvGrpSpPr/>
            <p:nvPr/>
          </p:nvGrpSpPr>
          <p:grpSpPr>
            <a:xfrm>
              <a:off x="3003438" y="4472980"/>
              <a:ext cx="333286" cy="680134"/>
              <a:chOff x="7554483" y="4119074"/>
              <a:chExt cx="333286" cy="680134"/>
            </a:xfrm>
          </p:grpSpPr>
          <p:sp>
            <p:nvSpPr>
              <p:cNvPr id="27" name="椭圆 26"/>
              <p:cNvSpPr/>
              <p:nvPr/>
            </p:nvSpPr>
            <p:spPr>
              <a:xfrm>
                <a:off x="7554483" y="4119074"/>
                <a:ext cx="333286" cy="333286"/>
              </a:xfrm>
              <a:prstGeom prst="ellipse">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H="1">
                <a:off x="7721126" y="4452360"/>
                <a:ext cx="1335" cy="34684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2739551" y="4103648"/>
              <a:ext cx="861060" cy="369332"/>
            </a:xfrm>
            <a:prstGeom prst="rect">
              <a:avLst/>
            </a:prstGeom>
            <a:noFill/>
          </p:spPr>
          <p:txBody>
            <a:bodyPr wrap="square" rtlCol="0">
              <a:spAutoFit/>
            </a:bodyPr>
            <a:lstStyle/>
            <a:p>
              <a:pPr algn="ctr"/>
              <a:r>
                <a:rPr lang="en-US" altLang="zh-CN" b="1" dirty="0" smtClean="0">
                  <a:solidFill>
                    <a:schemeClr val="bg1"/>
                  </a:solidFill>
                </a:rPr>
                <a:t>push</a:t>
              </a:r>
              <a:endParaRPr lang="zh-CN" altLang="en-US" b="1" dirty="0">
                <a:solidFill>
                  <a:schemeClr val="bg1"/>
                </a:solidFill>
              </a:endParaRPr>
            </a:p>
          </p:txBody>
        </p:sp>
      </p:grpSp>
      <p:grpSp>
        <p:nvGrpSpPr>
          <p:cNvPr id="29" name="组合 28"/>
          <p:cNvGrpSpPr/>
          <p:nvPr/>
        </p:nvGrpSpPr>
        <p:grpSpPr>
          <a:xfrm>
            <a:off x="5092940" y="2438428"/>
            <a:ext cx="861060" cy="1049466"/>
            <a:chOff x="2739551" y="4103648"/>
            <a:chExt cx="861060" cy="1049466"/>
          </a:xfrm>
        </p:grpSpPr>
        <p:grpSp>
          <p:nvGrpSpPr>
            <p:cNvPr id="30" name="组合 29"/>
            <p:cNvGrpSpPr/>
            <p:nvPr/>
          </p:nvGrpSpPr>
          <p:grpSpPr>
            <a:xfrm>
              <a:off x="3003438" y="4472980"/>
              <a:ext cx="333286" cy="680134"/>
              <a:chOff x="7554483" y="4119074"/>
              <a:chExt cx="333286" cy="680134"/>
            </a:xfrm>
          </p:grpSpPr>
          <p:sp>
            <p:nvSpPr>
              <p:cNvPr id="32" name="椭圆 31"/>
              <p:cNvSpPr/>
              <p:nvPr/>
            </p:nvSpPr>
            <p:spPr>
              <a:xfrm>
                <a:off x="7554483" y="4119074"/>
                <a:ext cx="333286" cy="333286"/>
              </a:xfrm>
              <a:prstGeom prst="ellipse">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21126" y="4452360"/>
                <a:ext cx="1335" cy="34684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2739551" y="4103648"/>
              <a:ext cx="861060" cy="369332"/>
            </a:xfrm>
            <a:prstGeom prst="rect">
              <a:avLst/>
            </a:prstGeom>
            <a:noFill/>
          </p:spPr>
          <p:txBody>
            <a:bodyPr wrap="square" rtlCol="0">
              <a:spAutoFit/>
            </a:bodyPr>
            <a:lstStyle/>
            <a:p>
              <a:pPr algn="ctr"/>
              <a:r>
                <a:rPr lang="en-US" altLang="zh-CN" b="1" dirty="0" smtClean="0">
                  <a:solidFill>
                    <a:schemeClr val="bg1"/>
                  </a:solidFill>
                </a:rPr>
                <a:t>pop</a:t>
              </a:r>
              <a:endParaRPr lang="zh-CN" altLang="en-US" b="1" dirty="0">
                <a:solidFill>
                  <a:schemeClr val="bg1"/>
                </a:solidFill>
              </a:endParaRPr>
            </a:p>
          </p:txBody>
        </p:sp>
      </p:grpSp>
    </p:spTree>
    <p:extLst>
      <p:ext uri="{BB962C8B-B14F-4D97-AF65-F5344CB8AC3E}">
        <p14:creationId xmlns:p14="http://schemas.microsoft.com/office/powerpoint/2010/main" val="1123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300" fill="hold"/>
                                        <p:tgtEl>
                                          <p:spTgt spid="2"/>
                                        </p:tgtEl>
                                        <p:attrNameLst>
                                          <p:attrName>ppt_x</p:attrName>
                                          <p:attrName>ppt_y</p:attrName>
                                        </p:attrNameLst>
                                      </p:cBhvr>
                                    </p:animMotion>
                                  </p:childTnLst>
                                </p:cTn>
                              </p:par>
                            </p:childTnLst>
                          </p:cTn>
                        </p:par>
                        <p:par>
                          <p:cTn id="7" fill="hold">
                            <p:stCondLst>
                              <p:cond delay="300"/>
                            </p:stCondLst>
                            <p:childTnLst>
                              <p:par>
                                <p:cTn id="8" presetID="22" presetClass="entr" presetSubtype="8"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25 -1.48148E-6 L -0.24791 -0.28704 " pathEditMode="relative" rAng="0" ptsTypes="AA">
                                      <p:cBhvr>
                                        <p:cTn id="14" dur="300" fill="hold"/>
                                        <p:tgtEl>
                                          <p:spTgt spid="2"/>
                                        </p:tgtEl>
                                        <p:attrNameLst>
                                          <p:attrName>ppt_x</p:attrName>
                                          <p:attrName>ppt_y</p:attrName>
                                        </p:attrNameLst>
                                      </p:cBhvr>
                                      <p:rCtr x="104" y="-14352"/>
                                    </p:animMotion>
                                  </p:childTnLst>
                                </p:cTn>
                              </p:par>
                              <p:par>
                                <p:cTn id="15" presetID="42" presetClass="path" presetSubtype="0" accel="50000" decel="50000" fill="hold" grpId="1" nodeType="withEffect">
                                  <p:stCondLst>
                                    <p:cond delay="0"/>
                                  </p:stCondLst>
                                  <p:childTnLst>
                                    <p:animMotion origin="layout" path="M 4.16667E-6 -1.48148E-6 L 4.16667E-6 -0.29074 " pathEditMode="relative" rAng="0" ptsTypes="AA">
                                      <p:cBhvr>
                                        <p:cTn id="16" dur="300" fill="hold"/>
                                        <p:tgtEl>
                                          <p:spTgt spid="3"/>
                                        </p:tgtEl>
                                        <p:attrNameLst>
                                          <p:attrName>ppt_x</p:attrName>
                                          <p:attrName>ppt_y</p:attrName>
                                        </p:attrNameLst>
                                      </p:cBhvr>
                                      <p:rCtr x="0" y="-14537"/>
                                    </p:animMotion>
                                  </p:childTnLst>
                                </p:cTn>
                              </p:par>
                            </p:childTnLst>
                          </p:cTn>
                        </p:par>
                        <p:par>
                          <p:cTn id="17" fill="hold">
                            <p:stCondLst>
                              <p:cond delay="300"/>
                            </p:stCondLst>
                            <p:childTnLst>
                              <p:par>
                                <p:cTn id="18" presetID="2" presetClass="entr" presetSubtype="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300" fill="hold"/>
                                        <p:tgtEl>
                                          <p:spTgt spid="4"/>
                                        </p:tgtEl>
                                        <p:attrNameLst>
                                          <p:attrName>ppt_x</p:attrName>
                                        </p:attrNameLst>
                                      </p:cBhvr>
                                      <p:tavLst>
                                        <p:tav tm="0">
                                          <p:val>
                                            <p:strVal val="1+#ppt_w/2"/>
                                          </p:val>
                                        </p:tav>
                                        <p:tav tm="100000">
                                          <p:val>
                                            <p:strVal val="#ppt_x"/>
                                          </p:val>
                                        </p:tav>
                                      </p:tavLst>
                                    </p:anim>
                                    <p:anim calcmode="lin" valueType="num">
                                      <p:cBhvr additive="base">
                                        <p:cTn id="21"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300" fill="hold"/>
                                        <p:tgtEl>
                                          <p:spTgt spid="23"/>
                                        </p:tgtEl>
                                        <p:attrNameLst>
                                          <p:attrName>ppt_x</p:attrName>
                                        </p:attrNameLst>
                                      </p:cBhvr>
                                      <p:tavLst>
                                        <p:tav tm="0">
                                          <p:val>
                                            <p:strVal val="1+#ppt_w/2"/>
                                          </p:val>
                                        </p:tav>
                                        <p:tav tm="100000">
                                          <p:val>
                                            <p:strVal val="#ppt_x"/>
                                          </p:val>
                                        </p:tav>
                                      </p:tavLst>
                                    </p:anim>
                                    <p:anim calcmode="lin" valueType="num">
                                      <p:cBhvr additive="base">
                                        <p:cTn id="40" dur="3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2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竖卷形 4"/>
          <p:cNvSpPr/>
          <p:nvPr/>
        </p:nvSpPr>
        <p:spPr>
          <a:xfrm rot="10800000">
            <a:off x="1280159" y="2072636"/>
            <a:ext cx="6635932" cy="3692436"/>
          </a:xfrm>
          <a:prstGeom prst="verticalScroll">
            <a:avLst>
              <a:gd name="adj" fmla="val 9670"/>
            </a:avLst>
          </a:prstGeom>
          <a:blipFill>
            <a:blip r:embed="rId2"/>
            <a:stretch>
              <a:fillRect/>
            </a:stretch>
          </a:blipFill>
          <a:ln>
            <a:solidFill>
              <a:schemeClr val="bg1">
                <a:lumMod val="95000"/>
                <a:lumOff val="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栈</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1946365" y="2563891"/>
            <a:ext cx="4593771" cy="923330"/>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insert(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get(</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 , </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dirty="0" smtClean="0">
                <a:solidFill>
                  <a:schemeClr val="bg1">
                    <a:lumMod val="95000"/>
                    <a:lumOff val="5000"/>
                  </a:schemeClr>
                </a:solidFill>
                <a:latin typeface="方正喵呜体" panose="02010600010101010101" pitchFamily="2" charset="-122"/>
                <a:ea typeface="方正喵呜体" panose="02010600010101010101" pitchFamily="2" charset="-122"/>
              </a:rPr>
              <a:t>remove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rgbClr val="C00000"/>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3483428" y="2194559"/>
            <a:ext cx="2168434" cy="369332"/>
          </a:xfrm>
          <a:prstGeom prst="rect">
            <a:avLst/>
          </a:prstGeom>
          <a:noFill/>
        </p:spPr>
        <p:txBody>
          <a:bodyPr wrap="square" rtlCol="0">
            <a:spAutoFit/>
          </a:bodyPr>
          <a:lstStyle/>
          <a:p>
            <a:pPr algn="ct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API </a:t>
            </a: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说明</a:t>
            </a:r>
            <a:endParaRPr lang="zh-CN" altLang="en-US" b="1"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 name="矩形 6"/>
          <p:cNvSpPr/>
          <p:nvPr/>
        </p:nvSpPr>
        <p:spPr>
          <a:xfrm>
            <a:off x="1968136" y="3487221"/>
            <a:ext cx="4572000" cy="1477328"/>
          </a:xfrm>
          <a:prstGeom prst="rect">
            <a:avLst/>
          </a:prstGeom>
        </p:spPr>
        <p:txBody>
          <a:bodyPr>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SeqStudentListByArray</a:t>
            </a:r>
            <a:endParaRPr lang="en-US" altLang="zh-CN"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Student students[</a:t>
            </a:r>
            <a:r>
              <a:rPr lang="en-US" altLang="zh-CN" b="1" dirty="0">
                <a:solidFill>
                  <a:srgbClr val="C00000"/>
                </a:solidFill>
                <a:latin typeface="方正喵呜体" panose="02010600010101010101" pitchFamily="2" charset="-122"/>
                <a:ea typeface="方正喵呜体" panose="02010600010101010101" pitchFamily="2" charset="-122"/>
              </a:rPr>
              <a:t>MAX_LIST_LENGTH</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r>
              <a:rPr lang="zh-CN" altLang="en-US" b="1"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5670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614" y="1546163"/>
            <a:ext cx="8276625" cy="4370427"/>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假设顺序表已经完成初始化</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push(</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insert(</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b="1" dirty="0" smtClean="0">
                <a:solidFill>
                  <a:srgbClr val="2959F3"/>
                </a:solidFill>
                <a:latin typeface="方正喵呜体" panose="02010600010101010101" pitchFamily="2" charset="-122"/>
                <a:ea typeface="方正喵呜体" panose="02010600010101010101" pitchFamily="2" charset="-122"/>
              </a:rPr>
              <a:t>1</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pop(</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sz="2000" b="1" dirty="0">
                <a:solidFill>
                  <a:srgbClr val="2959F3"/>
                </a:solidFill>
                <a:latin typeface="方正喵呜体" panose="02010600010101010101" pitchFamily="2" charset="-122"/>
                <a:ea typeface="方正喵呜体" panose="02010600010101010101" pitchFamily="2" charset="-122"/>
              </a:rPr>
              <a:t>value</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if(!get(</a:t>
            </a:r>
            <a:r>
              <a:rPr lang="en-US" altLang="zh-CN" sz="2000" b="1" dirty="0" smtClean="0">
                <a:solidFill>
                  <a:srgbClr val="2959F3"/>
                </a:solidFill>
                <a:latin typeface="方正喵呜体" panose="02010600010101010101" pitchFamily="2" charset="-122"/>
                <a:ea typeface="方正喵呜体" panose="02010600010101010101" pitchFamily="2" charset="-122"/>
              </a:rPr>
              <a:t>1 , 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remove(1);</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栈</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56375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27190" y="2785399"/>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3" name="圆角矩形 2"/>
          <p:cNvSpPr/>
          <p:nvPr/>
        </p:nvSpPr>
        <p:spPr>
          <a:xfrm>
            <a:off x="4351682" y="2785399"/>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4" name="圆角矩形 3"/>
          <p:cNvSpPr/>
          <p:nvPr/>
        </p:nvSpPr>
        <p:spPr>
          <a:xfrm>
            <a:off x="3276174" y="2785399"/>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5" name="圆角矩形 4"/>
          <p:cNvSpPr/>
          <p:nvPr/>
        </p:nvSpPr>
        <p:spPr>
          <a:xfrm>
            <a:off x="2200666" y="2785399"/>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6" name="圆角矩形 5"/>
          <p:cNvSpPr/>
          <p:nvPr/>
        </p:nvSpPr>
        <p:spPr>
          <a:xfrm>
            <a:off x="2200666" y="2785399"/>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1</a:t>
            </a:r>
            <a:endParaRPr lang="zh-CN" altLang="en-US" sz="2400" dirty="0">
              <a:solidFill>
                <a:srgbClr val="002060"/>
              </a:solidFill>
            </a:endParaRPr>
          </a:p>
        </p:txBody>
      </p:sp>
      <p:sp>
        <p:nvSpPr>
          <p:cNvPr id="7" name="圆角矩形 6"/>
          <p:cNvSpPr/>
          <p:nvPr/>
        </p:nvSpPr>
        <p:spPr>
          <a:xfrm>
            <a:off x="3276174" y="2785399"/>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060"/>
                </a:solidFill>
              </a:rPr>
              <a:t>2</a:t>
            </a:r>
            <a:endParaRPr lang="zh-CN" altLang="en-US" sz="2400" dirty="0">
              <a:solidFill>
                <a:srgbClr val="002060"/>
              </a:solidFill>
            </a:endParaRPr>
          </a:p>
        </p:txBody>
      </p:sp>
      <p:sp>
        <p:nvSpPr>
          <p:cNvPr id="8" name="圆角矩形 7"/>
          <p:cNvSpPr/>
          <p:nvPr/>
        </p:nvSpPr>
        <p:spPr>
          <a:xfrm>
            <a:off x="4351682" y="2785398"/>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3</a:t>
            </a:r>
            <a:endParaRPr lang="zh-CN" altLang="en-US" sz="2400" dirty="0">
              <a:solidFill>
                <a:srgbClr val="002060"/>
              </a:solidFill>
            </a:endParaRPr>
          </a:p>
        </p:txBody>
      </p:sp>
    </p:spTree>
    <p:extLst>
      <p:ext uri="{BB962C8B-B14F-4D97-AF65-F5344CB8AC3E}">
        <p14:creationId xmlns:p14="http://schemas.microsoft.com/office/powerpoint/2010/main" val="418192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anim calcmode="lin" valueType="num">
                                      <p:cBhvr>
                                        <p:cTn id="8" dur="200" fill="hold"/>
                                        <p:tgtEl>
                                          <p:spTgt spid="6"/>
                                        </p:tgtEl>
                                        <p:attrNameLst>
                                          <p:attrName>ppt_x</p:attrName>
                                        </p:attrNameLst>
                                      </p:cBhvr>
                                      <p:tavLst>
                                        <p:tav tm="0">
                                          <p:val>
                                            <p:strVal val="#ppt_x"/>
                                          </p:val>
                                        </p:tav>
                                        <p:tav tm="100000">
                                          <p:val>
                                            <p:strVal val="#ppt_x"/>
                                          </p:val>
                                        </p:tav>
                                      </p:tavLst>
                                    </p:anim>
                                    <p:anim calcmode="lin" valueType="num">
                                      <p:cBhvr>
                                        <p:cTn id="9" dur="2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
                                        <p:tgtEl>
                                          <p:spTgt spid="7"/>
                                        </p:tgtEl>
                                      </p:cBhvr>
                                    </p:animEffect>
                                    <p:anim calcmode="lin" valueType="num">
                                      <p:cBhvr>
                                        <p:cTn id="15" dur="200" fill="hold"/>
                                        <p:tgtEl>
                                          <p:spTgt spid="7"/>
                                        </p:tgtEl>
                                        <p:attrNameLst>
                                          <p:attrName>ppt_x</p:attrName>
                                        </p:attrNameLst>
                                      </p:cBhvr>
                                      <p:tavLst>
                                        <p:tav tm="0">
                                          <p:val>
                                            <p:strVal val="#ppt_x"/>
                                          </p:val>
                                        </p:tav>
                                        <p:tav tm="100000">
                                          <p:val>
                                            <p:strVal val="#ppt_x"/>
                                          </p:val>
                                        </p:tav>
                                      </p:tavLst>
                                    </p:anim>
                                    <p:anim calcmode="lin" valueType="num">
                                      <p:cBhvr>
                                        <p:cTn id="16" dur="2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
                                        <p:tgtEl>
                                          <p:spTgt spid="8"/>
                                        </p:tgtEl>
                                      </p:cBhvr>
                                    </p:animEffect>
                                    <p:anim calcmode="lin" valueType="num">
                                      <p:cBhvr>
                                        <p:cTn id="22" dur="200" fill="hold"/>
                                        <p:tgtEl>
                                          <p:spTgt spid="8"/>
                                        </p:tgtEl>
                                        <p:attrNameLst>
                                          <p:attrName>ppt_x</p:attrName>
                                        </p:attrNameLst>
                                      </p:cBhvr>
                                      <p:tavLst>
                                        <p:tav tm="0">
                                          <p:val>
                                            <p:strVal val="#ppt_x"/>
                                          </p:val>
                                        </p:tav>
                                        <p:tav tm="100000">
                                          <p:val>
                                            <p:strVal val="#ppt_x"/>
                                          </p:val>
                                        </p:tav>
                                      </p:tavLst>
                                    </p:anim>
                                    <p:anim calcmode="lin" valueType="num">
                                      <p:cBhvr>
                                        <p:cTn id="23" dur="2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1" nodeType="clickEffect">
                                  <p:stCondLst>
                                    <p:cond delay="0"/>
                                  </p:stCondLst>
                                  <p:childTnLst>
                                    <p:animEffect transition="out" filter="fade">
                                      <p:cBhvr>
                                        <p:cTn id="27" dur="200"/>
                                        <p:tgtEl>
                                          <p:spTgt spid="8"/>
                                        </p:tgtEl>
                                      </p:cBhvr>
                                    </p:animEffect>
                                    <p:anim calcmode="lin" valueType="num">
                                      <p:cBhvr>
                                        <p:cTn id="28" dur="200"/>
                                        <p:tgtEl>
                                          <p:spTgt spid="8"/>
                                        </p:tgtEl>
                                        <p:attrNameLst>
                                          <p:attrName>ppt_x</p:attrName>
                                        </p:attrNameLst>
                                      </p:cBhvr>
                                      <p:tavLst>
                                        <p:tav tm="0">
                                          <p:val>
                                            <p:strVal val="ppt_x"/>
                                          </p:val>
                                        </p:tav>
                                        <p:tav tm="100000">
                                          <p:val>
                                            <p:strVal val="ppt_x"/>
                                          </p:val>
                                        </p:tav>
                                      </p:tavLst>
                                    </p:anim>
                                    <p:anim calcmode="lin" valueType="num">
                                      <p:cBhvr>
                                        <p:cTn id="29" dur="200"/>
                                        <p:tgtEl>
                                          <p:spTgt spid="8"/>
                                        </p:tgtEl>
                                        <p:attrNameLst>
                                          <p:attrName>ppt_y</p:attrName>
                                        </p:attrNameLst>
                                      </p:cBhvr>
                                      <p:tavLst>
                                        <p:tav tm="0">
                                          <p:val>
                                            <p:strVal val="ppt_y"/>
                                          </p:val>
                                        </p:tav>
                                        <p:tav tm="100000">
                                          <p:val>
                                            <p:strVal val="ppt_y+.1"/>
                                          </p:val>
                                        </p:tav>
                                      </p:tavLst>
                                    </p:anim>
                                    <p:set>
                                      <p:cBhvr>
                                        <p:cTn id="30" dur="1" fill="hold">
                                          <p:stCondLst>
                                            <p:cond delay="1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1" nodeType="clickEffect">
                                  <p:stCondLst>
                                    <p:cond delay="0"/>
                                  </p:stCondLst>
                                  <p:childTnLst>
                                    <p:animEffect transition="out" filter="fade">
                                      <p:cBhvr>
                                        <p:cTn id="34" dur="200"/>
                                        <p:tgtEl>
                                          <p:spTgt spid="7"/>
                                        </p:tgtEl>
                                      </p:cBhvr>
                                    </p:animEffect>
                                    <p:anim calcmode="lin" valueType="num">
                                      <p:cBhvr>
                                        <p:cTn id="35" dur="200"/>
                                        <p:tgtEl>
                                          <p:spTgt spid="7"/>
                                        </p:tgtEl>
                                        <p:attrNameLst>
                                          <p:attrName>ppt_x</p:attrName>
                                        </p:attrNameLst>
                                      </p:cBhvr>
                                      <p:tavLst>
                                        <p:tav tm="0">
                                          <p:val>
                                            <p:strVal val="ppt_x"/>
                                          </p:val>
                                        </p:tav>
                                        <p:tav tm="100000">
                                          <p:val>
                                            <p:strVal val="ppt_x"/>
                                          </p:val>
                                        </p:tav>
                                      </p:tavLst>
                                    </p:anim>
                                    <p:anim calcmode="lin" valueType="num">
                                      <p:cBhvr>
                                        <p:cTn id="36" dur="200"/>
                                        <p:tgtEl>
                                          <p:spTgt spid="7"/>
                                        </p:tgtEl>
                                        <p:attrNameLst>
                                          <p:attrName>ppt_y</p:attrName>
                                        </p:attrNameLst>
                                      </p:cBhvr>
                                      <p:tavLst>
                                        <p:tav tm="0">
                                          <p:val>
                                            <p:strVal val="ppt_y"/>
                                          </p:val>
                                        </p:tav>
                                        <p:tav tm="100000">
                                          <p:val>
                                            <p:strVal val="ppt_y+.1"/>
                                          </p:val>
                                        </p:tav>
                                      </p:tavLst>
                                    </p:anim>
                                    <p:set>
                                      <p:cBhvr>
                                        <p:cTn id="37" dur="1" fill="hold">
                                          <p:stCondLst>
                                            <p:cond delay="1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栈</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179614" y="1546163"/>
            <a:ext cx="8276625" cy="4370427"/>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假设顺序表已经完成初始化</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push(</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insert(</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-&gt;count+1);</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pop(</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sz="2000" b="1" dirty="0">
                <a:solidFill>
                  <a:srgbClr val="2959F3"/>
                </a:solidFill>
                <a:latin typeface="方正喵呜体" panose="02010600010101010101" pitchFamily="2" charset="-122"/>
                <a:ea typeface="方正喵呜体" panose="02010600010101010101" pitchFamily="2" charset="-122"/>
              </a:rPr>
              <a:t>value</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if(!get(</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-&gt;count</a:t>
            </a:r>
            <a:r>
              <a:rPr lang="en-US" altLang="zh-CN" sz="2000" b="1" dirty="0" smtClean="0">
                <a:solidFill>
                  <a:srgbClr val="2959F3"/>
                </a:solidFill>
                <a:latin typeface="方正喵呜体" panose="02010600010101010101" pitchFamily="2" charset="-122"/>
                <a:ea typeface="方正喵呜体" panose="02010600010101010101" pitchFamily="2" charset="-122"/>
              </a:rPr>
              <a:t> , 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remove(</a:t>
            </a:r>
            <a:r>
              <a:rPr lang="en-US" altLang="zh-CN" sz="2000" dirty="0" err="1">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-&gt;count</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736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栈</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的应用及安全性</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73" y="1985175"/>
            <a:ext cx="5520583" cy="384012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956" y="1824047"/>
            <a:ext cx="3089823" cy="4001256"/>
          </a:xfrm>
          <a:prstGeom prst="rect">
            <a:avLst/>
          </a:prstGeom>
        </p:spPr>
      </p:pic>
    </p:spTree>
    <p:extLst>
      <p:ext uri="{BB962C8B-B14F-4D97-AF65-F5344CB8AC3E}">
        <p14:creationId xmlns:p14="http://schemas.microsoft.com/office/powerpoint/2010/main" val="343408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325" y="766762"/>
            <a:ext cx="3572843" cy="2005013"/>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stretch>
            <a:fillRect/>
          </a:stretch>
        </p:blipFill>
        <p:spPr>
          <a:xfrm>
            <a:off x="4886324" y="2847975"/>
            <a:ext cx="3572843" cy="342900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stretch>
            <a:fillRect/>
          </a:stretch>
        </p:blipFill>
        <p:spPr>
          <a:xfrm>
            <a:off x="840536" y="766761"/>
            <a:ext cx="3953098" cy="55102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09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1955006"/>
            <a:ext cx="9144000" cy="2626519"/>
            <a:chOff x="0" y="1669256"/>
            <a:chExt cx="10522739" cy="2978945"/>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9256"/>
              <a:ext cx="3971925" cy="2978944"/>
            </a:xfrm>
            <a:prstGeom prst="rect">
              <a:avLst/>
            </a:prstGeom>
          </p:spPr>
        </p:pic>
        <p:pic>
          <p:nvPicPr>
            <p:cNvPr id="3" name="图片 2"/>
            <p:cNvPicPr>
              <a:picLocks noChangeAspect="1"/>
            </p:cNvPicPr>
            <p:nvPr/>
          </p:nvPicPr>
          <p:blipFill>
            <a:blip r:embed="rId3"/>
            <a:stretch>
              <a:fillRect/>
            </a:stretch>
          </p:blipFill>
          <p:spPr>
            <a:xfrm>
              <a:off x="3971925" y="1669256"/>
              <a:ext cx="2573477" cy="297894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402" y="1669257"/>
              <a:ext cx="3977337" cy="2978944"/>
            </a:xfrm>
            <a:prstGeom prst="rect">
              <a:avLst/>
            </a:prstGeom>
          </p:spPr>
        </p:pic>
      </p:grpSp>
    </p:spTree>
    <p:extLst>
      <p:ext uri="{BB962C8B-B14F-4D97-AF65-F5344CB8AC3E}">
        <p14:creationId xmlns:p14="http://schemas.microsoft.com/office/powerpoint/2010/main" val="30037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751" y="3446008"/>
            <a:ext cx="3429000" cy="2143125"/>
          </a:xfrm>
          <a:prstGeom prst="rect">
            <a:avLst/>
          </a:prstGeom>
        </p:spPr>
      </p:pic>
      <p:sp>
        <p:nvSpPr>
          <p:cNvPr id="3" name="文本框 2"/>
          <p:cNvSpPr txBox="1"/>
          <p:nvPr/>
        </p:nvSpPr>
        <p:spPr>
          <a:xfrm>
            <a:off x="3482836" y="1891873"/>
            <a:ext cx="2236510" cy="1323439"/>
          </a:xfrm>
          <a:prstGeom prst="rect">
            <a:avLst/>
          </a:prstGeom>
          <a:noFill/>
        </p:spPr>
        <p:txBody>
          <a:bodyPr wrap="none" rtlCol="0">
            <a:spAutoFit/>
          </a:bodyPr>
          <a:lstStyle/>
          <a:p>
            <a:r>
              <a:rPr lang="zh-CN" altLang="en-US" sz="8000" dirty="0" smtClean="0">
                <a:solidFill>
                  <a:schemeClr val="bg2">
                    <a:lumMod val="50000"/>
                  </a:schemeClr>
                </a:solidFill>
                <a:latin typeface="方正喵呜体" panose="02010600010101010101" pitchFamily="2" charset="-122"/>
                <a:ea typeface="方正喵呜体" panose="02010600010101010101" pitchFamily="2" charset="-122"/>
              </a:rPr>
              <a:t>队列</a:t>
            </a:r>
            <a:endParaRPr lang="zh-CN" altLang="en-US" sz="80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3747651" y="2984616"/>
            <a:ext cx="1706880" cy="646331"/>
          </a:xfrm>
          <a:prstGeom prst="rect">
            <a:avLst/>
          </a:prstGeom>
          <a:noFill/>
        </p:spPr>
        <p:txBody>
          <a:bodyPr wrap="square" rtlCol="0">
            <a:spAutoFit/>
          </a:bodyPr>
          <a:lstStyle/>
          <a:p>
            <a:pPr algn="ctr"/>
            <a:r>
              <a:rPr lang="en-US" altLang="zh-CN" sz="3600" b="1" dirty="0" smtClean="0">
                <a:solidFill>
                  <a:schemeClr val="bg2">
                    <a:lumMod val="75000"/>
                  </a:schemeClr>
                </a:solidFill>
              </a:rPr>
              <a:t>QUEUE</a:t>
            </a:r>
            <a:endParaRPr lang="zh-CN" altLang="en-US" sz="3600" b="1" dirty="0">
              <a:solidFill>
                <a:schemeClr val="bg2">
                  <a:lumMod val="75000"/>
                </a:schemeClr>
              </a:solidFill>
            </a:endParaRPr>
          </a:p>
        </p:txBody>
      </p:sp>
    </p:spTree>
    <p:extLst>
      <p:ext uri="{BB962C8B-B14F-4D97-AF65-F5344CB8AC3E}">
        <p14:creationId xmlns:p14="http://schemas.microsoft.com/office/powerpoint/2010/main" val="2488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4697" y="1200001"/>
            <a:ext cx="6644639" cy="4524315"/>
          </a:xfrm>
          <a:prstGeom prst="rect">
            <a:avLst/>
          </a:prstGeom>
        </p:spPr>
        <p:txBody>
          <a:bodyPr wrap="square">
            <a:spAutoFit/>
          </a:bodyPr>
          <a:lstStyle/>
          <a:p>
            <a:r>
              <a:rPr lang="zh-CN" altLang="en-US" sz="4800" dirty="0" smtClean="0">
                <a:solidFill>
                  <a:srgbClr val="333333"/>
                </a:solidFill>
                <a:latin typeface="方正喵呜体" panose="02010600010101010101" pitchFamily="2" charset="-122"/>
                <a:ea typeface="方正喵呜体" panose="02010600010101010101" pitchFamily="2" charset="-122"/>
              </a:rPr>
              <a:t>队列</a:t>
            </a:r>
            <a:r>
              <a:rPr lang="zh-CN" altLang="en-US" sz="2400" dirty="0">
                <a:solidFill>
                  <a:srgbClr val="333333"/>
                </a:solidFill>
                <a:latin typeface="方正喵呜体" panose="02010600010101010101" pitchFamily="2" charset="-122"/>
                <a:ea typeface="方正喵呜体" panose="02010600010101010101" pitchFamily="2" charset="-122"/>
              </a:rPr>
              <a:t>（</a:t>
            </a:r>
            <a:r>
              <a:rPr lang="en-US" altLang="zh-CN" sz="2400" dirty="0">
                <a:solidFill>
                  <a:srgbClr val="333333"/>
                </a:solidFill>
                <a:latin typeface="方正喵呜体" panose="02010600010101010101" pitchFamily="2" charset="-122"/>
                <a:ea typeface="方正喵呜体" panose="02010600010101010101" pitchFamily="2" charset="-122"/>
              </a:rPr>
              <a:t>Queue</a:t>
            </a:r>
            <a:r>
              <a:rPr lang="zh-CN" altLang="en-US" sz="2400" dirty="0">
                <a:solidFill>
                  <a:srgbClr val="333333"/>
                </a:solidFill>
                <a:latin typeface="方正喵呜体" panose="02010600010101010101" pitchFamily="2" charset="-122"/>
                <a:ea typeface="方正喵呜体" panose="02010600010101010101" pitchFamily="2" charset="-122"/>
              </a:rPr>
              <a:t>）</a:t>
            </a:r>
            <a:r>
              <a:rPr lang="zh-CN" altLang="en-US" sz="2400" dirty="0" smtClean="0">
                <a:solidFill>
                  <a:srgbClr val="333333"/>
                </a:solidFill>
                <a:latin typeface="方正喵呜体" panose="02010600010101010101" pitchFamily="2" charset="-122"/>
                <a:ea typeface="方正喵呜体" panose="02010600010101010101" pitchFamily="2" charset="-122"/>
              </a:rPr>
              <a:t>是</a:t>
            </a:r>
            <a:r>
              <a:rPr lang="zh-CN" altLang="en-US" sz="2400" dirty="0">
                <a:solidFill>
                  <a:srgbClr val="333333"/>
                </a:solidFill>
                <a:latin typeface="方正喵呜体" panose="02010600010101010101" pitchFamily="2" charset="-122"/>
                <a:ea typeface="方正喵呜体" panose="02010600010101010101" pitchFamily="2" charset="-122"/>
              </a:rPr>
              <a:t>一种特殊的</a:t>
            </a:r>
            <a:r>
              <a:rPr lang="zh-CN" altLang="en-US" sz="2400" dirty="0">
                <a:solidFill>
                  <a:srgbClr val="2959F3"/>
                </a:solidFill>
                <a:latin typeface="方正喵呜体" panose="02010600010101010101" pitchFamily="2" charset="-122"/>
                <a:ea typeface="方正喵呜体" panose="02010600010101010101" pitchFamily="2" charset="-122"/>
              </a:rPr>
              <a:t>线性表</a:t>
            </a:r>
            <a:r>
              <a:rPr lang="zh-CN" altLang="en-US" sz="2400" dirty="0">
                <a:solidFill>
                  <a:srgbClr val="333333"/>
                </a:solidFill>
                <a:latin typeface="方正喵呜体" panose="02010600010101010101" pitchFamily="2" charset="-122"/>
                <a:ea typeface="方正喵呜体" panose="02010600010101010101" pitchFamily="2" charset="-122"/>
              </a:rPr>
              <a:t>，特殊之处在于它只允许在表的</a:t>
            </a:r>
            <a:r>
              <a:rPr lang="zh-CN" altLang="en-US" sz="2400" dirty="0" smtClean="0">
                <a:solidFill>
                  <a:srgbClr val="2959F3"/>
                </a:solidFill>
                <a:latin typeface="方正喵呜体" panose="02010600010101010101" pitchFamily="2" charset="-122"/>
                <a:ea typeface="方正喵呜体" panose="02010600010101010101" pitchFamily="2" charset="-122"/>
              </a:rPr>
              <a:t>前端进行</a:t>
            </a:r>
            <a:r>
              <a:rPr lang="zh-CN" altLang="en-US" sz="2400" dirty="0">
                <a:solidFill>
                  <a:srgbClr val="2959F3"/>
                </a:solidFill>
                <a:latin typeface="方正喵呜体" panose="02010600010101010101" pitchFamily="2" charset="-122"/>
                <a:ea typeface="方正喵呜体" panose="02010600010101010101" pitchFamily="2" charset="-122"/>
              </a:rPr>
              <a:t>删除</a:t>
            </a:r>
            <a:r>
              <a:rPr lang="zh-CN" altLang="en-US" sz="2400" dirty="0">
                <a:solidFill>
                  <a:srgbClr val="333333"/>
                </a:solidFill>
                <a:latin typeface="方正喵呜体" panose="02010600010101010101" pitchFamily="2" charset="-122"/>
                <a:ea typeface="方正喵呜体" panose="02010600010101010101" pitchFamily="2" charset="-122"/>
              </a:rPr>
              <a:t>操作，而在表的</a:t>
            </a:r>
            <a:r>
              <a:rPr lang="zh-CN" altLang="en-US" sz="2400" dirty="0" smtClean="0">
                <a:solidFill>
                  <a:srgbClr val="2959F3"/>
                </a:solidFill>
                <a:latin typeface="方正喵呜体" panose="02010600010101010101" pitchFamily="2" charset="-122"/>
                <a:ea typeface="方正喵呜体" panose="02010600010101010101" pitchFamily="2" charset="-122"/>
              </a:rPr>
              <a:t>后端进行</a:t>
            </a:r>
            <a:r>
              <a:rPr lang="zh-CN" altLang="en-US" sz="2400" dirty="0">
                <a:solidFill>
                  <a:srgbClr val="2959F3"/>
                </a:solidFill>
                <a:latin typeface="方正喵呜体" panose="02010600010101010101" pitchFamily="2" charset="-122"/>
                <a:ea typeface="方正喵呜体" panose="02010600010101010101" pitchFamily="2" charset="-122"/>
              </a:rPr>
              <a:t>插入</a:t>
            </a:r>
            <a:r>
              <a:rPr lang="zh-CN" altLang="en-US" sz="2400" dirty="0">
                <a:solidFill>
                  <a:srgbClr val="333333"/>
                </a:solidFill>
                <a:latin typeface="方正喵呜体" panose="02010600010101010101" pitchFamily="2" charset="-122"/>
                <a:ea typeface="方正喵呜体" panose="02010600010101010101" pitchFamily="2" charset="-122"/>
              </a:rPr>
              <a:t>操作，和栈一样，队列是一种操作受限制的线性表。进行插入操作的端称为队尾，进行删除操作的端称为队头。队列中没有元素时，称为空队列</a:t>
            </a:r>
            <a:r>
              <a:rPr lang="zh-CN" altLang="en-US" sz="2400" dirty="0" smtClean="0">
                <a:solidFill>
                  <a:srgbClr val="333333"/>
                </a:solidFill>
                <a:latin typeface="方正喵呜体" panose="02010600010101010101" pitchFamily="2" charset="-122"/>
                <a:ea typeface="方正喵呜体" panose="02010600010101010101" pitchFamily="2" charset="-122"/>
              </a:rPr>
              <a:t>。队列</a:t>
            </a:r>
            <a:r>
              <a:rPr lang="zh-CN" altLang="en-US" sz="2400" dirty="0">
                <a:solidFill>
                  <a:srgbClr val="333333"/>
                </a:solidFill>
                <a:latin typeface="方正喵呜体" panose="02010600010101010101" pitchFamily="2" charset="-122"/>
                <a:ea typeface="方正喵呜体" panose="02010600010101010101" pitchFamily="2" charset="-122"/>
              </a:rPr>
              <a:t>的数据元素又称为队列元素。在队列中插入一个队列元素称为入队，从队列中删除一个队列元素称为出队。因为队列只允许在一端插入，在另一端删除，所以只有最早进入队列的元素才能最先从队列中删除，故队列又称为</a:t>
            </a:r>
            <a:r>
              <a:rPr lang="zh-CN" altLang="en-US" sz="2400" dirty="0">
                <a:solidFill>
                  <a:srgbClr val="2959F3"/>
                </a:solidFill>
                <a:latin typeface="方正喵呜体" panose="02010600010101010101" pitchFamily="2" charset="-122"/>
                <a:ea typeface="方正喵呜体" panose="02010600010101010101" pitchFamily="2" charset="-122"/>
              </a:rPr>
              <a:t>先进先出（</a:t>
            </a:r>
            <a:r>
              <a:rPr lang="en-US" altLang="zh-CN" sz="2400" dirty="0" smtClean="0">
                <a:solidFill>
                  <a:srgbClr val="2959F3"/>
                </a:solidFill>
                <a:latin typeface="方正喵呜体" panose="02010600010101010101" pitchFamily="2" charset="-122"/>
                <a:ea typeface="方正喵呜体" panose="02010600010101010101" pitchFamily="2" charset="-122"/>
              </a:rPr>
              <a:t>FIFO</a:t>
            </a:r>
            <a:r>
              <a:rPr lang="zh-CN" altLang="en-US" sz="2400" dirty="0" smtClean="0">
                <a:solidFill>
                  <a:srgbClr val="2959F3"/>
                </a:solidFill>
                <a:latin typeface="方正喵呜体" panose="02010600010101010101" pitchFamily="2" charset="-122"/>
                <a:ea typeface="方正喵呜体" panose="02010600010101010101" pitchFamily="2" charset="-122"/>
              </a:rPr>
              <a:t>）</a:t>
            </a:r>
            <a:r>
              <a:rPr lang="zh-CN" altLang="en-US" sz="2400" dirty="0">
                <a:solidFill>
                  <a:srgbClr val="2959F3"/>
                </a:solidFill>
                <a:latin typeface="方正喵呜体" panose="02010600010101010101" pitchFamily="2" charset="-122"/>
                <a:ea typeface="方正喵呜体" panose="02010600010101010101" pitchFamily="2" charset="-122"/>
              </a:rPr>
              <a:t>线性表。</a:t>
            </a:r>
            <a:endParaRPr lang="zh-CN" altLang="en-US" sz="2400" b="0" i="0" dirty="0">
              <a:solidFill>
                <a:srgbClr val="2959F3"/>
              </a:solidFill>
              <a:effectLst/>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1841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889" y="2396320"/>
            <a:ext cx="7559801"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队列的结构</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5" name="圆角矩形 4"/>
          <p:cNvSpPr/>
          <p:nvPr/>
        </p:nvSpPr>
        <p:spPr>
          <a:xfrm>
            <a:off x="5714573" y="2219342"/>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6" name="圆角矩形 5"/>
          <p:cNvSpPr/>
          <p:nvPr/>
        </p:nvSpPr>
        <p:spPr>
          <a:xfrm>
            <a:off x="4665190" y="2219342"/>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7" name="圆角矩形 6"/>
          <p:cNvSpPr/>
          <p:nvPr/>
        </p:nvSpPr>
        <p:spPr>
          <a:xfrm>
            <a:off x="3615807" y="2219341"/>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8" name="圆角矩形 7"/>
          <p:cNvSpPr/>
          <p:nvPr/>
        </p:nvSpPr>
        <p:spPr>
          <a:xfrm>
            <a:off x="2566424" y="2219340"/>
            <a:ext cx="975360" cy="1123405"/>
          </a:xfrm>
          <a:prstGeom prst="roundRect">
            <a:avLst/>
          </a:prstGeom>
          <a:solidFill>
            <a:schemeClr val="tx1"/>
          </a:solidFill>
          <a:ln w="28575">
            <a:solidFill>
              <a:schemeClr val="bg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2060"/>
              </a:solidFill>
            </a:endParaRPr>
          </a:p>
        </p:txBody>
      </p:sp>
      <p:sp>
        <p:nvSpPr>
          <p:cNvPr id="9" name="圆角矩形 8"/>
          <p:cNvSpPr/>
          <p:nvPr/>
        </p:nvSpPr>
        <p:spPr>
          <a:xfrm>
            <a:off x="5714573" y="2219340"/>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1</a:t>
            </a:r>
            <a:endParaRPr lang="zh-CN" altLang="en-US" sz="2400" dirty="0">
              <a:solidFill>
                <a:srgbClr val="002060"/>
              </a:solidFill>
            </a:endParaRPr>
          </a:p>
        </p:txBody>
      </p:sp>
      <p:sp>
        <p:nvSpPr>
          <p:cNvPr id="12" name="圆角矩形 11"/>
          <p:cNvSpPr/>
          <p:nvPr/>
        </p:nvSpPr>
        <p:spPr>
          <a:xfrm>
            <a:off x="5714573" y="2219340"/>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2060"/>
                </a:solidFill>
              </a:rPr>
              <a:t>2</a:t>
            </a:r>
            <a:endParaRPr lang="zh-CN" altLang="en-US" sz="2400" dirty="0">
              <a:solidFill>
                <a:srgbClr val="002060"/>
              </a:solidFill>
            </a:endParaRPr>
          </a:p>
        </p:txBody>
      </p:sp>
      <p:sp>
        <p:nvSpPr>
          <p:cNvPr id="13" name="圆角矩形 12"/>
          <p:cNvSpPr/>
          <p:nvPr/>
        </p:nvSpPr>
        <p:spPr>
          <a:xfrm>
            <a:off x="5714573" y="2219340"/>
            <a:ext cx="975360" cy="1123405"/>
          </a:xfrm>
          <a:prstGeom prst="roundRect">
            <a:avLst/>
          </a:prstGeom>
          <a:solidFill>
            <a:schemeClr val="tx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2060"/>
                </a:solidFill>
              </a:rPr>
              <a:t>3</a:t>
            </a:r>
            <a:endParaRPr lang="zh-CN" altLang="en-US" sz="2400" dirty="0">
              <a:solidFill>
                <a:srgbClr val="002060"/>
              </a:solidFill>
            </a:endParaRPr>
          </a:p>
        </p:txBody>
      </p:sp>
      <p:sp>
        <p:nvSpPr>
          <p:cNvPr id="14" name="文本框 13"/>
          <p:cNvSpPr txBox="1"/>
          <p:nvPr/>
        </p:nvSpPr>
        <p:spPr>
          <a:xfrm>
            <a:off x="1269220" y="4170347"/>
            <a:ext cx="6633000"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队列就其本质来说，就是一个线性结构；</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5" name="文本框 14"/>
          <p:cNvSpPr txBox="1"/>
          <p:nvPr/>
        </p:nvSpPr>
        <p:spPr>
          <a:xfrm>
            <a:off x="1269220" y="4901754"/>
            <a:ext cx="7112780" cy="83099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队列的特殊之处体现在元素的添加（</a:t>
            </a:r>
            <a:r>
              <a:rPr lang="en-US" altLang="zh-CN" sz="2400" b="1" dirty="0" smtClean="0">
                <a:solidFill>
                  <a:srgbClr val="2959F3"/>
                </a:solidFill>
                <a:latin typeface="方正喵呜体" panose="02010600010101010101" pitchFamily="2" charset="-122"/>
                <a:ea typeface="方正喵呜体" panose="02010600010101010101" pitchFamily="2" charset="-122"/>
              </a:rPr>
              <a:t>EnQueue</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）和删除（</a:t>
            </a:r>
            <a:r>
              <a:rPr lang="en-US" altLang="zh-CN" sz="2400" b="1" dirty="0" err="1" smtClean="0">
                <a:solidFill>
                  <a:srgbClr val="2959F3"/>
                </a:solidFill>
                <a:latin typeface="方正喵呜体" panose="02010600010101010101" pitchFamily="2" charset="-122"/>
                <a:ea typeface="方正喵呜体" panose="02010600010101010101" pitchFamily="2" charset="-122"/>
              </a:rPr>
              <a:t>DeQueue</a:t>
            </a:r>
            <a:r>
              <a:rPr lang="zh-CN" altLang="en-US" sz="2400" dirty="0" smtClean="0">
                <a:solidFill>
                  <a:schemeClr val="bg2">
                    <a:lumMod val="50000"/>
                  </a:schemeClr>
                </a:solidFill>
                <a:latin typeface="方正喵呜体" panose="02010600010101010101" pitchFamily="2" charset="-122"/>
                <a:ea typeface="方正喵呜体" panose="02010600010101010101" pitchFamily="2" charset="-122"/>
              </a:rPr>
              <a:t>）；</a:t>
            </a:r>
            <a:endParaRPr lang="zh-CN" altLang="en-US" sz="2400" dirty="0">
              <a:solidFill>
                <a:schemeClr val="bg2">
                  <a:lumMod val="50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7409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111E-6 4.81481E-6 L -1.11111E-6 -0.26806 " pathEditMode="relative" rAng="0" ptsTypes="AA">
                                      <p:cBhvr>
                                        <p:cTn id="6" dur="300" fill="hold"/>
                                        <p:tgtEl>
                                          <p:spTgt spid="2"/>
                                        </p:tgtEl>
                                        <p:attrNameLst>
                                          <p:attrName>ppt_x</p:attrName>
                                          <p:attrName>ppt_y</p:attrName>
                                        </p:attrNameLst>
                                      </p:cBhvr>
                                      <p:rCtr x="0" y="-13403"/>
                                    </p:animMotion>
                                  </p:childTnLst>
                                </p:cTn>
                              </p:par>
                              <p:par>
                                <p:cTn id="7" presetID="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300" fill="hold"/>
                                        <p:tgtEl>
                                          <p:spTgt spid="5"/>
                                        </p:tgtEl>
                                        <p:attrNameLst>
                                          <p:attrName>ppt_x</p:attrName>
                                        </p:attrNameLst>
                                      </p:cBhvr>
                                      <p:tavLst>
                                        <p:tav tm="0">
                                          <p:val>
                                            <p:strVal val="0-#ppt_w/2"/>
                                          </p:val>
                                        </p:tav>
                                        <p:tav tm="100000">
                                          <p:val>
                                            <p:strVal val="#ppt_x"/>
                                          </p:val>
                                        </p:tav>
                                      </p:tavLst>
                                    </p:anim>
                                    <p:anim calcmode="lin" valueType="num">
                                      <p:cBhvr additive="base">
                                        <p:cTn id="10" dur="3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1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300" fill="hold"/>
                                        <p:tgtEl>
                                          <p:spTgt spid="6"/>
                                        </p:tgtEl>
                                        <p:attrNameLst>
                                          <p:attrName>ppt_x</p:attrName>
                                        </p:attrNameLst>
                                      </p:cBhvr>
                                      <p:tavLst>
                                        <p:tav tm="0">
                                          <p:val>
                                            <p:strVal val="0-#ppt_w/2"/>
                                          </p:val>
                                        </p:tav>
                                        <p:tav tm="100000">
                                          <p:val>
                                            <p:strVal val="#ppt_x"/>
                                          </p:val>
                                        </p:tav>
                                      </p:tavLst>
                                    </p:anim>
                                    <p:anim calcmode="lin" valueType="num">
                                      <p:cBhvr additive="base">
                                        <p:cTn id="14" dur="3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0-#ppt_w/2"/>
                                          </p:val>
                                        </p:tav>
                                        <p:tav tm="100000">
                                          <p:val>
                                            <p:strVal val="#ppt_x"/>
                                          </p:val>
                                        </p:tav>
                                      </p:tavLst>
                                    </p:anim>
                                    <p:anim calcmode="lin" valueType="num">
                                      <p:cBhvr additive="base">
                                        <p:cTn id="18" dur="3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3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0-#ppt_w/2"/>
                                          </p:val>
                                        </p:tav>
                                        <p:tav tm="100000">
                                          <p:val>
                                            <p:strVal val="#ppt_x"/>
                                          </p:val>
                                        </p:tav>
                                      </p:tavLst>
                                    </p:anim>
                                    <p:anim calcmode="lin" valueType="num">
                                      <p:cBhvr additive="base">
                                        <p:cTn id="22" dur="3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
                                        <p:tgtEl>
                                          <p:spTgt spid="9"/>
                                        </p:tgtEl>
                                      </p:cBhvr>
                                    </p:animEffect>
                                    <p:anim calcmode="lin" valueType="num">
                                      <p:cBhvr>
                                        <p:cTn id="28" dur="200" fill="hold"/>
                                        <p:tgtEl>
                                          <p:spTgt spid="9"/>
                                        </p:tgtEl>
                                        <p:attrNameLst>
                                          <p:attrName>ppt_x</p:attrName>
                                        </p:attrNameLst>
                                      </p:cBhvr>
                                      <p:tavLst>
                                        <p:tav tm="0">
                                          <p:val>
                                            <p:strVal val="#ppt_x"/>
                                          </p:val>
                                        </p:tav>
                                        <p:tav tm="100000">
                                          <p:val>
                                            <p:strVal val="#ppt_x"/>
                                          </p:val>
                                        </p:tav>
                                      </p:tavLst>
                                    </p:anim>
                                    <p:anim calcmode="lin" valueType="num">
                                      <p:cBhvr>
                                        <p:cTn id="29" dur="2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38889E-6 4.44444E-6 L -0.11476 4.44444E-6 " pathEditMode="relative" rAng="0" ptsTypes="AA">
                                      <p:cBhvr>
                                        <p:cTn id="33" dur="200" fill="hold"/>
                                        <p:tgtEl>
                                          <p:spTgt spid="9"/>
                                        </p:tgtEl>
                                        <p:attrNameLst>
                                          <p:attrName>ppt_x</p:attrName>
                                          <p:attrName>ppt_y</p:attrName>
                                        </p:attrNameLst>
                                      </p:cBhvr>
                                      <p:rCtr x="-5747" y="0"/>
                                    </p:animMotion>
                                  </p:childTnLst>
                                </p:cTn>
                              </p:par>
                            </p:childTnLst>
                          </p:cTn>
                        </p:par>
                        <p:par>
                          <p:cTn id="34" fill="hold">
                            <p:stCondLst>
                              <p:cond delay="2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
                                        <p:tgtEl>
                                          <p:spTgt spid="12"/>
                                        </p:tgtEl>
                                      </p:cBhvr>
                                    </p:animEffect>
                                    <p:anim calcmode="lin" valueType="num">
                                      <p:cBhvr>
                                        <p:cTn id="38" dur="200" fill="hold"/>
                                        <p:tgtEl>
                                          <p:spTgt spid="12"/>
                                        </p:tgtEl>
                                        <p:attrNameLst>
                                          <p:attrName>ppt_x</p:attrName>
                                        </p:attrNameLst>
                                      </p:cBhvr>
                                      <p:tavLst>
                                        <p:tav tm="0">
                                          <p:val>
                                            <p:strVal val="#ppt_x"/>
                                          </p:val>
                                        </p:tav>
                                        <p:tav tm="100000">
                                          <p:val>
                                            <p:strVal val="#ppt_x"/>
                                          </p:val>
                                        </p:tav>
                                      </p:tavLst>
                                    </p:anim>
                                    <p:anim calcmode="lin" valueType="num">
                                      <p:cBhvr>
                                        <p:cTn id="39" dur="2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2" nodeType="clickEffect">
                                  <p:stCondLst>
                                    <p:cond delay="0"/>
                                  </p:stCondLst>
                                  <p:childTnLst>
                                    <p:animMotion origin="layout" path="M -0.11476 4.44444E-6 L -0.22986 -0.0007 " pathEditMode="relative" rAng="0" ptsTypes="AA">
                                      <p:cBhvr>
                                        <p:cTn id="43" dur="200" fill="hold"/>
                                        <p:tgtEl>
                                          <p:spTgt spid="9"/>
                                        </p:tgtEl>
                                        <p:attrNameLst>
                                          <p:attrName>ppt_x</p:attrName>
                                          <p:attrName>ppt_y</p:attrName>
                                        </p:attrNameLst>
                                      </p:cBhvr>
                                      <p:rCtr x="-5781" y="-46"/>
                                    </p:animMotion>
                                  </p:childTnLst>
                                </p:cTn>
                              </p:par>
                            </p:childTnLst>
                          </p:cTn>
                        </p:par>
                        <p:par>
                          <p:cTn id="44" fill="hold">
                            <p:stCondLst>
                              <p:cond delay="200"/>
                            </p:stCondLst>
                            <p:childTnLst>
                              <p:par>
                                <p:cTn id="45" presetID="42" presetClass="path" presetSubtype="0" accel="50000" decel="50000" fill="hold" grpId="1" nodeType="afterEffect">
                                  <p:stCondLst>
                                    <p:cond delay="0"/>
                                  </p:stCondLst>
                                  <p:childTnLst>
                                    <p:animMotion origin="layout" path="M 1.38889E-6 4.44444E-6 L -0.11511 4.44444E-6 " pathEditMode="relative" rAng="0" ptsTypes="AA">
                                      <p:cBhvr>
                                        <p:cTn id="46" dur="200" fill="hold"/>
                                        <p:tgtEl>
                                          <p:spTgt spid="12"/>
                                        </p:tgtEl>
                                        <p:attrNameLst>
                                          <p:attrName>ppt_x</p:attrName>
                                          <p:attrName>ppt_y</p:attrName>
                                        </p:attrNameLst>
                                      </p:cBhvr>
                                      <p:rCtr x="-5764" y="0"/>
                                    </p:animMotion>
                                  </p:childTnLst>
                                </p:cTn>
                              </p:par>
                            </p:childTnLst>
                          </p:cTn>
                        </p:par>
                        <p:par>
                          <p:cTn id="47" fill="hold">
                            <p:stCondLst>
                              <p:cond delay="4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200"/>
                                        <p:tgtEl>
                                          <p:spTgt spid="13"/>
                                        </p:tgtEl>
                                      </p:cBhvr>
                                    </p:animEffect>
                                    <p:anim calcmode="lin" valueType="num">
                                      <p:cBhvr>
                                        <p:cTn id="51" dur="200" fill="hold"/>
                                        <p:tgtEl>
                                          <p:spTgt spid="13"/>
                                        </p:tgtEl>
                                        <p:attrNameLst>
                                          <p:attrName>ppt_x</p:attrName>
                                        </p:attrNameLst>
                                      </p:cBhvr>
                                      <p:tavLst>
                                        <p:tav tm="0">
                                          <p:val>
                                            <p:strVal val="#ppt_x"/>
                                          </p:val>
                                        </p:tav>
                                        <p:tav tm="100000">
                                          <p:val>
                                            <p:strVal val="#ppt_x"/>
                                          </p:val>
                                        </p:tav>
                                      </p:tavLst>
                                    </p:anim>
                                    <p:anim calcmode="lin" valueType="num">
                                      <p:cBhvr>
                                        <p:cTn id="52" dur="2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grpId="3" nodeType="clickEffect">
                                  <p:stCondLst>
                                    <p:cond delay="0"/>
                                  </p:stCondLst>
                                  <p:childTnLst>
                                    <p:animEffect transition="out" filter="fade">
                                      <p:cBhvr>
                                        <p:cTn id="56" dur="200"/>
                                        <p:tgtEl>
                                          <p:spTgt spid="9"/>
                                        </p:tgtEl>
                                      </p:cBhvr>
                                    </p:animEffect>
                                    <p:anim calcmode="lin" valueType="num">
                                      <p:cBhvr>
                                        <p:cTn id="57" dur="200"/>
                                        <p:tgtEl>
                                          <p:spTgt spid="9"/>
                                        </p:tgtEl>
                                        <p:attrNameLst>
                                          <p:attrName>ppt_x</p:attrName>
                                        </p:attrNameLst>
                                      </p:cBhvr>
                                      <p:tavLst>
                                        <p:tav tm="0">
                                          <p:val>
                                            <p:strVal val="ppt_x"/>
                                          </p:val>
                                        </p:tav>
                                        <p:tav tm="100000">
                                          <p:val>
                                            <p:strVal val="ppt_x"/>
                                          </p:val>
                                        </p:tav>
                                      </p:tavLst>
                                    </p:anim>
                                    <p:anim calcmode="lin" valueType="num">
                                      <p:cBhvr>
                                        <p:cTn id="58" dur="200"/>
                                        <p:tgtEl>
                                          <p:spTgt spid="9"/>
                                        </p:tgtEl>
                                        <p:attrNameLst>
                                          <p:attrName>ppt_y</p:attrName>
                                        </p:attrNameLst>
                                      </p:cBhvr>
                                      <p:tavLst>
                                        <p:tav tm="0">
                                          <p:val>
                                            <p:strVal val="ppt_y"/>
                                          </p:val>
                                        </p:tav>
                                        <p:tav tm="100000">
                                          <p:val>
                                            <p:strVal val="ppt_y+.1"/>
                                          </p:val>
                                        </p:tav>
                                      </p:tavLst>
                                    </p:anim>
                                    <p:set>
                                      <p:cBhvr>
                                        <p:cTn id="59" dur="1" fill="hold">
                                          <p:stCondLst>
                                            <p:cond delay="199"/>
                                          </p:stCondLst>
                                        </p:cTn>
                                        <p:tgtEl>
                                          <p:spTgt spid="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grpId="2" nodeType="clickEffect">
                                  <p:stCondLst>
                                    <p:cond delay="0"/>
                                  </p:stCondLst>
                                  <p:childTnLst>
                                    <p:animEffect transition="out" filter="fade">
                                      <p:cBhvr>
                                        <p:cTn id="63" dur="200"/>
                                        <p:tgtEl>
                                          <p:spTgt spid="12"/>
                                        </p:tgtEl>
                                      </p:cBhvr>
                                    </p:animEffect>
                                    <p:anim calcmode="lin" valueType="num">
                                      <p:cBhvr>
                                        <p:cTn id="64" dur="200"/>
                                        <p:tgtEl>
                                          <p:spTgt spid="12"/>
                                        </p:tgtEl>
                                        <p:attrNameLst>
                                          <p:attrName>ppt_x</p:attrName>
                                        </p:attrNameLst>
                                      </p:cBhvr>
                                      <p:tavLst>
                                        <p:tav tm="0">
                                          <p:val>
                                            <p:strVal val="ppt_x"/>
                                          </p:val>
                                        </p:tav>
                                        <p:tav tm="100000">
                                          <p:val>
                                            <p:strVal val="ppt_x"/>
                                          </p:val>
                                        </p:tav>
                                      </p:tavLst>
                                    </p:anim>
                                    <p:anim calcmode="lin" valueType="num">
                                      <p:cBhvr>
                                        <p:cTn id="65" dur="200"/>
                                        <p:tgtEl>
                                          <p:spTgt spid="12"/>
                                        </p:tgtEl>
                                        <p:attrNameLst>
                                          <p:attrName>ppt_y</p:attrName>
                                        </p:attrNameLst>
                                      </p:cBhvr>
                                      <p:tavLst>
                                        <p:tav tm="0">
                                          <p:val>
                                            <p:strVal val="ppt_y"/>
                                          </p:val>
                                        </p:tav>
                                        <p:tav tm="100000">
                                          <p:val>
                                            <p:strVal val="ppt_y+.1"/>
                                          </p:val>
                                        </p:tav>
                                      </p:tavLst>
                                    </p:anim>
                                    <p:set>
                                      <p:cBhvr>
                                        <p:cTn id="66" dur="1" fill="hold">
                                          <p:stCondLst>
                                            <p:cond delay="199"/>
                                          </p:stCondLst>
                                        </p:cTn>
                                        <p:tgtEl>
                                          <p:spTgt spid="1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xit" presetSubtype="0" fill="hold" grpId="1" nodeType="clickEffect">
                                  <p:stCondLst>
                                    <p:cond delay="0"/>
                                  </p:stCondLst>
                                  <p:childTnLst>
                                    <p:animEffect transition="out" filter="fade">
                                      <p:cBhvr>
                                        <p:cTn id="70" dur="200"/>
                                        <p:tgtEl>
                                          <p:spTgt spid="13"/>
                                        </p:tgtEl>
                                      </p:cBhvr>
                                    </p:animEffect>
                                    <p:anim calcmode="lin" valueType="num">
                                      <p:cBhvr>
                                        <p:cTn id="71" dur="200"/>
                                        <p:tgtEl>
                                          <p:spTgt spid="13"/>
                                        </p:tgtEl>
                                        <p:attrNameLst>
                                          <p:attrName>ppt_x</p:attrName>
                                        </p:attrNameLst>
                                      </p:cBhvr>
                                      <p:tavLst>
                                        <p:tav tm="0">
                                          <p:val>
                                            <p:strVal val="ppt_x"/>
                                          </p:val>
                                        </p:tav>
                                        <p:tav tm="100000">
                                          <p:val>
                                            <p:strVal val="ppt_x"/>
                                          </p:val>
                                        </p:tav>
                                      </p:tavLst>
                                    </p:anim>
                                    <p:anim calcmode="lin" valueType="num">
                                      <p:cBhvr>
                                        <p:cTn id="72" dur="200"/>
                                        <p:tgtEl>
                                          <p:spTgt spid="13"/>
                                        </p:tgtEl>
                                        <p:attrNameLst>
                                          <p:attrName>ppt_y</p:attrName>
                                        </p:attrNameLst>
                                      </p:cBhvr>
                                      <p:tavLst>
                                        <p:tav tm="0">
                                          <p:val>
                                            <p:strVal val="ppt_y"/>
                                          </p:val>
                                        </p:tav>
                                        <p:tav tm="100000">
                                          <p:val>
                                            <p:strVal val="ppt_y+.1"/>
                                          </p:val>
                                        </p:tav>
                                      </p:tavLst>
                                    </p:anim>
                                    <p:set>
                                      <p:cBhvr>
                                        <p:cTn id="73" dur="1" fill="hold">
                                          <p:stCondLst>
                                            <p:cond delay="199"/>
                                          </p:stCondLst>
                                        </p:cTn>
                                        <p:tgtEl>
                                          <p:spTgt spid="1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500" fill="hold"/>
                                        <p:tgtEl>
                                          <p:spTgt spid="14"/>
                                        </p:tgtEl>
                                        <p:attrNameLst>
                                          <p:attrName>ppt_x</p:attrName>
                                        </p:attrNameLst>
                                      </p:cBhvr>
                                      <p:tavLst>
                                        <p:tav tm="0">
                                          <p:val>
                                            <p:strVal val="1+#ppt_w/2"/>
                                          </p:val>
                                        </p:tav>
                                        <p:tav tm="100000">
                                          <p:val>
                                            <p:strVal val="#ppt_x"/>
                                          </p:val>
                                        </p:tav>
                                      </p:tavLst>
                                    </p:anim>
                                    <p:anim calcmode="lin" valueType="num">
                                      <p:cBhvr additive="base">
                                        <p:cTn id="79" dur="500" fill="hold"/>
                                        <p:tgtEl>
                                          <p:spTgt spid="14"/>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2" presetClass="entr" presetSubtype="2"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1+#ppt_w/2"/>
                                          </p:val>
                                        </p:tav>
                                        <p:tav tm="100000">
                                          <p:val>
                                            <p:strVal val="#ppt_x"/>
                                          </p:val>
                                        </p:tav>
                                      </p:tavLst>
                                    </p:anim>
                                    <p:anim calcmode="lin" valueType="num">
                                      <p:cBhvr additive="base">
                                        <p:cTn id="8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9" grpId="1" animBg="1"/>
      <p:bldP spid="9" grpId="2" animBg="1"/>
      <p:bldP spid="9" grpId="3" animBg="1"/>
      <p:bldP spid="12" grpId="0" animBg="1"/>
      <p:bldP spid="12" grpId="1" animBg="1"/>
      <p:bldP spid="12" grpId="2" animBg="1"/>
      <p:bldP spid="13" grpId="0" animBg="1"/>
      <p:bldP spid="13" grpId="1" animBg="1"/>
      <p:bldP spid="14" grpId="0"/>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1388" y="2746412"/>
            <a:ext cx="3439264" cy="769441"/>
          </a:xfrm>
          <a:prstGeom prst="rect">
            <a:avLst/>
          </a:prstGeom>
          <a:noFill/>
        </p:spPr>
        <p:txBody>
          <a:bodyPr wrap="square" rtlCol="0">
            <a:spAutoFit/>
          </a:bodyPr>
          <a:lstStyle/>
          <a:p>
            <a:pPr algn="ct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队列的实现</a:t>
            </a:r>
            <a:endParaRPr lang="zh-CN" altLang="en-US" sz="4400" dirty="0">
              <a:ln w="28575">
                <a:noFill/>
              </a:ln>
              <a:solidFill>
                <a:srgbClr val="2959F3"/>
              </a:solidFill>
              <a:latin typeface="方正喵呜体" panose="02010600010101010101" pitchFamily="2" charset="-122"/>
              <a:ea typeface="方正喵呜体" panose="02010600010101010101" pitchFamily="2" charset="-122"/>
            </a:endParaRPr>
          </a:p>
        </p:txBody>
      </p:sp>
      <p:sp>
        <p:nvSpPr>
          <p:cNvPr id="3" name="矩形 2"/>
          <p:cNvSpPr/>
          <p:nvPr/>
        </p:nvSpPr>
        <p:spPr>
          <a:xfrm>
            <a:off x="3693484" y="2771952"/>
            <a:ext cx="4134465" cy="769441"/>
          </a:xfrm>
          <a:prstGeom prst="rect">
            <a:avLst/>
          </a:prstGeom>
        </p:spPr>
        <p:txBody>
          <a:bodyPr wrap="none">
            <a:spAutoFit/>
          </a:bodyPr>
          <a:lstStyle/>
          <a:p>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a:ln w="28575">
                  <a:noFill/>
                </a:ln>
                <a:solidFill>
                  <a:schemeClr val="bg2">
                    <a:lumMod val="50000"/>
                  </a:schemeClr>
                </a:solidFill>
                <a:latin typeface="方正喵呜体" panose="02010600010101010101" pitchFamily="2" charset="-122"/>
                <a:ea typeface="方正喵呜体" panose="02010600010101010101" pitchFamily="2" charset="-122"/>
              </a:rPr>
              <a:t>层次化架构</a:t>
            </a:r>
            <a:endParaRPr lang="zh-CN" altLang="en-US" sz="4400" dirty="0"/>
          </a:p>
        </p:txBody>
      </p:sp>
      <p:sp>
        <p:nvSpPr>
          <p:cNvPr id="4" name="矩形 3"/>
          <p:cNvSpPr/>
          <p:nvPr/>
        </p:nvSpPr>
        <p:spPr>
          <a:xfrm>
            <a:off x="2136448" y="5153114"/>
            <a:ext cx="4956561" cy="64948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方正喵呜体" panose="02010600010101010101" pitchFamily="2" charset="-122"/>
                <a:ea typeface="方正喵呜体" panose="02010600010101010101" pitchFamily="2" charset="-122"/>
              </a:rPr>
              <a:t>通用线性结构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5" name="组合 4"/>
          <p:cNvGrpSpPr/>
          <p:nvPr/>
        </p:nvGrpSpPr>
        <p:grpSpPr>
          <a:xfrm>
            <a:off x="2739551" y="4103648"/>
            <a:ext cx="861060" cy="1049466"/>
            <a:chOff x="2739551" y="4103648"/>
            <a:chExt cx="861060" cy="1049466"/>
          </a:xfrm>
        </p:grpSpPr>
        <p:grpSp>
          <p:nvGrpSpPr>
            <p:cNvPr id="6" name="组合 5"/>
            <p:cNvGrpSpPr/>
            <p:nvPr/>
          </p:nvGrpSpPr>
          <p:grpSpPr>
            <a:xfrm>
              <a:off x="3003438" y="4472980"/>
              <a:ext cx="333286" cy="680134"/>
              <a:chOff x="7554483" y="4119074"/>
              <a:chExt cx="333286" cy="680134"/>
            </a:xfrm>
          </p:grpSpPr>
          <p:sp>
            <p:nvSpPr>
              <p:cNvPr id="8" name="椭圆 7"/>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739551" y="4103648"/>
              <a:ext cx="861060" cy="369332"/>
            </a:xfrm>
            <a:prstGeom prst="rect">
              <a:avLst/>
            </a:prstGeom>
            <a:noFill/>
          </p:spPr>
          <p:txBody>
            <a:bodyPr wrap="square" rtlCol="0">
              <a:spAutoFit/>
            </a:bodyPr>
            <a:lstStyle/>
            <a:p>
              <a:pPr algn="ctr"/>
              <a:r>
                <a:rPr lang="en-US" altLang="zh-CN" b="1" dirty="0" smtClean="0">
                  <a:solidFill>
                    <a:schemeClr val="bg1"/>
                  </a:solidFill>
                </a:rPr>
                <a:t>insert</a:t>
              </a:r>
              <a:endParaRPr lang="zh-CN" altLang="en-US" b="1" dirty="0">
                <a:solidFill>
                  <a:schemeClr val="bg1"/>
                </a:solidFill>
              </a:endParaRPr>
            </a:p>
          </p:txBody>
        </p:sp>
      </p:grpSp>
      <p:grpSp>
        <p:nvGrpSpPr>
          <p:cNvPr id="10" name="组合 9"/>
          <p:cNvGrpSpPr/>
          <p:nvPr/>
        </p:nvGrpSpPr>
        <p:grpSpPr>
          <a:xfrm>
            <a:off x="4231880" y="4103648"/>
            <a:ext cx="861060" cy="1049466"/>
            <a:chOff x="4231880" y="4103648"/>
            <a:chExt cx="861060" cy="1049466"/>
          </a:xfrm>
        </p:grpSpPr>
        <p:grpSp>
          <p:nvGrpSpPr>
            <p:cNvPr id="11" name="组合 10"/>
            <p:cNvGrpSpPr/>
            <p:nvPr/>
          </p:nvGrpSpPr>
          <p:grpSpPr>
            <a:xfrm>
              <a:off x="4495767" y="4472980"/>
              <a:ext cx="333286" cy="680134"/>
              <a:chOff x="7554483" y="4119074"/>
              <a:chExt cx="333286" cy="680134"/>
            </a:xfrm>
          </p:grpSpPr>
          <p:sp>
            <p:nvSpPr>
              <p:cNvPr id="13" name="椭圆 12"/>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1880" y="4103648"/>
              <a:ext cx="861060" cy="369332"/>
            </a:xfrm>
            <a:prstGeom prst="rect">
              <a:avLst/>
            </a:prstGeom>
            <a:noFill/>
          </p:spPr>
          <p:txBody>
            <a:bodyPr wrap="square" rtlCol="0">
              <a:spAutoFit/>
            </a:bodyPr>
            <a:lstStyle/>
            <a:p>
              <a:pPr algn="ctr"/>
              <a:r>
                <a:rPr lang="en-US" altLang="zh-CN" b="1" dirty="0" smtClean="0">
                  <a:solidFill>
                    <a:schemeClr val="bg1"/>
                  </a:solidFill>
                </a:rPr>
                <a:t>get</a:t>
              </a:r>
              <a:endParaRPr lang="zh-CN" altLang="en-US" b="1" dirty="0">
                <a:solidFill>
                  <a:schemeClr val="bg1"/>
                </a:solidFill>
              </a:endParaRPr>
            </a:p>
          </p:txBody>
        </p:sp>
      </p:grpSp>
      <p:grpSp>
        <p:nvGrpSpPr>
          <p:cNvPr id="15" name="组合 14"/>
          <p:cNvGrpSpPr/>
          <p:nvPr/>
        </p:nvGrpSpPr>
        <p:grpSpPr>
          <a:xfrm>
            <a:off x="5737632" y="4096867"/>
            <a:ext cx="983207" cy="1049466"/>
            <a:chOff x="5737632" y="4096867"/>
            <a:chExt cx="983207" cy="1049466"/>
          </a:xfrm>
        </p:grpSpPr>
        <p:grpSp>
          <p:nvGrpSpPr>
            <p:cNvPr id="16" name="组合 15"/>
            <p:cNvGrpSpPr/>
            <p:nvPr/>
          </p:nvGrpSpPr>
          <p:grpSpPr>
            <a:xfrm>
              <a:off x="6085340" y="4466199"/>
              <a:ext cx="333286" cy="680134"/>
              <a:chOff x="7554483" y="4119074"/>
              <a:chExt cx="333286" cy="680134"/>
            </a:xfrm>
          </p:grpSpPr>
          <p:sp>
            <p:nvSpPr>
              <p:cNvPr id="18" name="椭圆 17"/>
              <p:cNvSpPr/>
              <p:nvPr/>
            </p:nvSpPr>
            <p:spPr>
              <a:xfrm>
                <a:off x="7554483" y="4119074"/>
                <a:ext cx="333286" cy="333286"/>
              </a:xfrm>
              <a:prstGeom prst="ellipse">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7721126" y="4452360"/>
                <a:ext cx="1335" cy="34684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5737632" y="4096867"/>
              <a:ext cx="983207" cy="369332"/>
            </a:xfrm>
            <a:prstGeom prst="rect">
              <a:avLst/>
            </a:prstGeom>
            <a:noFill/>
          </p:spPr>
          <p:txBody>
            <a:bodyPr wrap="square" rtlCol="0">
              <a:spAutoFit/>
            </a:bodyPr>
            <a:lstStyle/>
            <a:p>
              <a:pPr algn="ctr"/>
              <a:r>
                <a:rPr lang="en-US" altLang="zh-CN" b="1" dirty="0" smtClean="0">
                  <a:solidFill>
                    <a:schemeClr val="bg1"/>
                  </a:solidFill>
                </a:rPr>
                <a:t>remove</a:t>
              </a:r>
            </a:p>
          </p:txBody>
        </p:sp>
      </p:grpSp>
      <p:sp>
        <p:nvSpPr>
          <p:cNvPr id="20" name="矩形 19"/>
          <p:cNvSpPr/>
          <p:nvPr/>
        </p:nvSpPr>
        <p:spPr>
          <a:xfrm>
            <a:off x="2136448" y="3476652"/>
            <a:ext cx="4956561" cy="64948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方正喵呜体" panose="02010600010101010101" pitchFamily="2" charset="-122"/>
                <a:ea typeface="方正喵呜体" panose="02010600010101010101" pitchFamily="2" charset="-122"/>
              </a:rPr>
              <a:t>队列</a:t>
            </a:r>
            <a:r>
              <a:rPr lang="zh-CN" altLang="en-US" sz="2400" dirty="0" smtClean="0">
                <a:solidFill>
                  <a:schemeClr val="bg1"/>
                </a:solidFill>
                <a:latin typeface="方正喵呜体" panose="02010600010101010101" pitchFamily="2" charset="-122"/>
                <a:ea typeface="方正喵呜体" panose="02010600010101010101" pitchFamily="2" charset="-122"/>
              </a:rPr>
              <a:t>结构</a:t>
            </a:r>
            <a:endParaRPr lang="zh-CN" altLang="en-US" sz="2400" dirty="0">
              <a:solidFill>
                <a:schemeClr val="bg1"/>
              </a:solidFill>
              <a:latin typeface="方正喵呜体" panose="02010600010101010101" pitchFamily="2" charset="-122"/>
              <a:ea typeface="方正喵呜体" panose="02010600010101010101" pitchFamily="2" charset="-122"/>
            </a:endParaRPr>
          </a:p>
        </p:txBody>
      </p:sp>
      <p:grpSp>
        <p:nvGrpSpPr>
          <p:cNvPr id="21" name="组合 20"/>
          <p:cNvGrpSpPr/>
          <p:nvPr/>
        </p:nvGrpSpPr>
        <p:grpSpPr>
          <a:xfrm>
            <a:off x="3336724" y="2412200"/>
            <a:ext cx="1135677" cy="1049466"/>
            <a:chOff x="2566893" y="4103648"/>
            <a:chExt cx="1135677" cy="1049466"/>
          </a:xfrm>
        </p:grpSpPr>
        <p:grpSp>
          <p:nvGrpSpPr>
            <p:cNvPr id="22" name="组合 21"/>
            <p:cNvGrpSpPr/>
            <p:nvPr/>
          </p:nvGrpSpPr>
          <p:grpSpPr>
            <a:xfrm>
              <a:off x="3003438" y="4472980"/>
              <a:ext cx="333286" cy="680134"/>
              <a:chOff x="7554483" y="4119074"/>
              <a:chExt cx="333286" cy="680134"/>
            </a:xfrm>
          </p:grpSpPr>
          <p:sp>
            <p:nvSpPr>
              <p:cNvPr id="24" name="椭圆 23"/>
              <p:cNvSpPr/>
              <p:nvPr/>
            </p:nvSpPr>
            <p:spPr>
              <a:xfrm>
                <a:off x="7554483" y="4119074"/>
                <a:ext cx="333286" cy="333286"/>
              </a:xfrm>
              <a:prstGeom prst="ellipse">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H="1">
                <a:off x="7721126" y="4452360"/>
                <a:ext cx="1335" cy="34684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566893" y="4103648"/>
              <a:ext cx="1135677" cy="369332"/>
            </a:xfrm>
            <a:prstGeom prst="rect">
              <a:avLst/>
            </a:prstGeom>
            <a:noFill/>
          </p:spPr>
          <p:txBody>
            <a:bodyPr wrap="square" rtlCol="0">
              <a:spAutoFit/>
            </a:bodyPr>
            <a:lstStyle/>
            <a:p>
              <a:pPr algn="ctr"/>
              <a:r>
                <a:rPr lang="en-US" altLang="zh-CN" b="1" dirty="0" smtClean="0">
                  <a:solidFill>
                    <a:schemeClr val="bg1"/>
                  </a:solidFill>
                </a:rPr>
                <a:t>EnQueue</a:t>
              </a:r>
              <a:endParaRPr lang="zh-CN" altLang="en-US" b="1" dirty="0">
                <a:solidFill>
                  <a:schemeClr val="bg1"/>
                </a:solidFill>
              </a:endParaRPr>
            </a:p>
          </p:txBody>
        </p:sp>
      </p:grpSp>
      <p:grpSp>
        <p:nvGrpSpPr>
          <p:cNvPr id="26" name="组合 25"/>
          <p:cNvGrpSpPr/>
          <p:nvPr/>
        </p:nvGrpSpPr>
        <p:grpSpPr>
          <a:xfrm>
            <a:off x="4937737" y="2438428"/>
            <a:ext cx="1147603" cy="1049466"/>
            <a:chOff x="2584348" y="4103648"/>
            <a:chExt cx="1147603" cy="1049466"/>
          </a:xfrm>
        </p:grpSpPr>
        <p:grpSp>
          <p:nvGrpSpPr>
            <p:cNvPr id="27" name="组合 26"/>
            <p:cNvGrpSpPr/>
            <p:nvPr/>
          </p:nvGrpSpPr>
          <p:grpSpPr>
            <a:xfrm>
              <a:off x="3003438" y="4472980"/>
              <a:ext cx="333286" cy="680134"/>
              <a:chOff x="7554483" y="4119074"/>
              <a:chExt cx="333286" cy="680134"/>
            </a:xfrm>
          </p:grpSpPr>
          <p:sp>
            <p:nvSpPr>
              <p:cNvPr id="29" name="椭圆 28"/>
              <p:cNvSpPr/>
              <p:nvPr/>
            </p:nvSpPr>
            <p:spPr>
              <a:xfrm>
                <a:off x="7554483" y="4119074"/>
                <a:ext cx="333286" cy="333286"/>
              </a:xfrm>
              <a:prstGeom prst="ellipse">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7721126" y="4452360"/>
                <a:ext cx="1335" cy="34684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2584348" y="4103648"/>
              <a:ext cx="1147603" cy="369332"/>
            </a:xfrm>
            <a:prstGeom prst="rect">
              <a:avLst/>
            </a:prstGeom>
            <a:noFill/>
          </p:spPr>
          <p:txBody>
            <a:bodyPr wrap="square" rtlCol="0">
              <a:spAutoFit/>
            </a:bodyPr>
            <a:lstStyle/>
            <a:p>
              <a:pPr algn="ctr"/>
              <a:r>
                <a:rPr lang="en-US" altLang="zh-CN" b="1" dirty="0" err="1" smtClean="0">
                  <a:solidFill>
                    <a:schemeClr val="bg1"/>
                  </a:solidFill>
                </a:rPr>
                <a:t>DeQueue</a:t>
              </a:r>
              <a:endParaRPr lang="zh-CN" altLang="en-US" b="1" dirty="0">
                <a:solidFill>
                  <a:schemeClr val="bg1"/>
                </a:solidFill>
              </a:endParaRPr>
            </a:p>
          </p:txBody>
        </p:sp>
      </p:grpSp>
    </p:spTree>
    <p:extLst>
      <p:ext uri="{BB962C8B-B14F-4D97-AF65-F5344CB8AC3E}">
        <p14:creationId xmlns:p14="http://schemas.microsoft.com/office/powerpoint/2010/main" val="15897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300" fill="hold"/>
                                        <p:tgtEl>
                                          <p:spTgt spid="2"/>
                                        </p:tgtEl>
                                        <p:attrNameLst>
                                          <p:attrName>ppt_x</p:attrName>
                                          <p:attrName>ppt_y</p:attrName>
                                        </p:attrNameLst>
                                      </p:cBhvr>
                                    </p:animMotion>
                                  </p:childTnLst>
                                </p:cTn>
                              </p:par>
                            </p:childTnLst>
                          </p:cTn>
                        </p:par>
                        <p:par>
                          <p:cTn id="7" fill="hold">
                            <p:stCondLst>
                              <p:cond delay="300"/>
                            </p:stCondLst>
                            <p:childTnLst>
                              <p:par>
                                <p:cTn id="8" presetID="22" presetClass="entr" presetSubtype="8"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25 -1.48148E-6 L -0.24791 -0.28704 " pathEditMode="relative" rAng="0" ptsTypes="AA">
                                      <p:cBhvr>
                                        <p:cTn id="14" dur="300" fill="hold"/>
                                        <p:tgtEl>
                                          <p:spTgt spid="2"/>
                                        </p:tgtEl>
                                        <p:attrNameLst>
                                          <p:attrName>ppt_x</p:attrName>
                                          <p:attrName>ppt_y</p:attrName>
                                        </p:attrNameLst>
                                      </p:cBhvr>
                                      <p:rCtr x="104" y="-14352"/>
                                    </p:animMotion>
                                  </p:childTnLst>
                                </p:cTn>
                              </p:par>
                              <p:par>
                                <p:cTn id="15" presetID="42" presetClass="path" presetSubtype="0" accel="50000" decel="50000" fill="hold" grpId="1" nodeType="withEffect">
                                  <p:stCondLst>
                                    <p:cond delay="0"/>
                                  </p:stCondLst>
                                  <p:childTnLst>
                                    <p:animMotion origin="layout" path="M -4.72222E-6 4.81481E-6 L -4.72222E-6 -0.29075 " pathEditMode="relative" rAng="0" ptsTypes="AA">
                                      <p:cBhvr>
                                        <p:cTn id="16" dur="300" fill="hold"/>
                                        <p:tgtEl>
                                          <p:spTgt spid="3"/>
                                        </p:tgtEl>
                                        <p:attrNameLst>
                                          <p:attrName>ppt_x</p:attrName>
                                          <p:attrName>ppt_y</p:attrName>
                                        </p:attrNameLst>
                                      </p:cBhvr>
                                      <p:rCtr x="0" y="-14537"/>
                                    </p:animMotion>
                                  </p:childTnLst>
                                </p:cTn>
                              </p:par>
                            </p:childTnLst>
                          </p:cTn>
                        </p:par>
                        <p:par>
                          <p:cTn id="17" fill="hold">
                            <p:stCondLst>
                              <p:cond delay="300"/>
                            </p:stCondLst>
                            <p:childTnLst>
                              <p:par>
                                <p:cTn id="18" presetID="2" presetClass="entr" presetSubtype="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300" fill="hold"/>
                                        <p:tgtEl>
                                          <p:spTgt spid="4"/>
                                        </p:tgtEl>
                                        <p:attrNameLst>
                                          <p:attrName>ppt_x</p:attrName>
                                        </p:attrNameLst>
                                      </p:cBhvr>
                                      <p:tavLst>
                                        <p:tav tm="0">
                                          <p:val>
                                            <p:strVal val="1+#ppt_w/2"/>
                                          </p:val>
                                        </p:tav>
                                        <p:tav tm="100000">
                                          <p:val>
                                            <p:strVal val="#ppt_x"/>
                                          </p:val>
                                        </p:tav>
                                      </p:tavLst>
                                    </p:anim>
                                    <p:anim calcmode="lin" valueType="num">
                                      <p:cBhvr additive="base">
                                        <p:cTn id="21"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300" fill="hold"/>
                                        <p:tgtEl>
                                          <p:spTgt spid="20"/>
                                        </p:tgtEl>
                                        <p:attrNameLst>
                                          <p:attrName>ppt_x</p:attrName>
                                        </p:attrNameLst>
                                      </p:cBhvr>
                                      <p:tavLst>
                                        <p:tav tm="0">
                                          <p:val>
                                            <p:strVal val="1+#ppt_w/2"/>
                                          </p:val>
                                        </p:tav>
                                        <p:tav tm="100000">
                                          <p:val>
                                            <p:strVal val="#ppt_x"/>
                                          </p:val>
                                        </p:tav>
                                      </p:tavLst>
                                    </p:anim>
                                    <p:anim calcmode="lin" valueType="num">
                                      <p:cBhvr additive="base">
                                        <p:cTn id="40"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竖卷形 4"/>
          <p:cNvSpPr/>
          <p:nvPr/>
        </p:nvSpPr>
        <p:spPr>
          <a:xfrm rot="10800000">
            <a:off x="1280159" y="2072636"/>
            <a:ext cx="6635932" cy="3692436"/>
          </a:xfrm>
          <a:prstGeom prst="verticalScroll">
            <a:avLst>
              <a:gd name="adj" fmla="val 9670"/>
            </a:avLst>
          </a:prstGeom>
          <a:blipFill>
            <a:blip r:embed="rId2"/>
            <a:stretch>
              <a:fillRect/>
            </a:stretch>
          </a:blipFill>
          <a:ln>
            <a:solidFill>
              <a:schemeClr val="bg1">
                <a:lumMod val="95000"/>
                <a:lumOff val="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1946365" y="2563891"/>
            <a:ext cx="4593771" cy="923330"/>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insert(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get(</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 , </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dirty="0" smtClean="0">
                <a:solidFill>
                  <a:schemeClr val="bg1">
                    <a:lumMod val="95000"/>
                    <a:lumOff val="5000"/>
                  </a:schemeClr>
                </a:solidFill>
                <a:latin typeface="方正喵呜体" panose="02010600010101010101" pitchFamily="2" charset="-122"/>
                <a:ea typeface="方正喵呜体" panose="02010600010101010101" pitchFamily="2" charset="-122"/>
              </a:rPr>
              <a:t>remove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rgbClr val="C00000"/>
              </a:solidFill>
              <a:latin typeface="方正喵呜体" panose="02010600010101010101" pitchFamily="2" charset="-122"/>
              <a:ea typeface="方正喵呜体" panose="02010600010101010101" pitchFamily="2" charset="-122"/>
            </a:endParaRPr>
          </a:p>
        </p:txBody>
      </p:sp>
      <p:sp>
        <p:nvSpPr>
          <p:cNvPr id="6" name="文本框 5"/>
          <p:cNvSpPr txBox="1"/>
          <p:nvPr/>
        </p:nvSpPr>
        <p:spPr>
          <a:xfrm>
            <a:off x="3483428" y="2194559"/>
            <a:ext cx="2168434" cy="369332"/>
          </a:xfrm>
          <a:prstGeom prst="rect">
            <a:avLst/>
          </a:prstGeom>
          <a:noFill/>
        </p:spPr>
        <p:txBody>
          <a:bodyPr wrap="square" rtlCol="0">
            <a:spAutoFit/>
          </a:bodyPr>
          <a:lstStyle/>
          <a:p>
            <a:pPr algn="ct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API </a:t>
            </a: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说明</a:t>
            </a:r>
            <a:endParaRPr lang="zh-CN" altLang="en-US" b="1"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 name="矩形 6"/>
          <p:cNvSpPr/>
          <p:nvPr/>
        </p:nvSpPr>
        <p:spPr>
          <a:xfrm>
            <a:off x="1968136" y="3487221"/>
            <a:ext cx="4572000" cy="1477328"/>
          </a:xfrm>
          <a:prstGeom prst="rect">
            <a:avLst/>
          </a:prstGeom>
        </p:spPr>
        <p:txBody>
          <a:bodyPr>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SeqStudentListByArray</a:t>
            </a:r>
            <a:endParaRPr lang="en-US" altLang="zh-CN"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Student students[</a:t>
            </a:r>
            <a:r>
              <a:rPr lang="en-US" altLang="zh-CN" b="1" dirty="0">
                <a:solidFill>
                  <a:srgbClr val="C00000"/>
                </a:solidFill>
                <a:latin typeface="方正喵呜体" panose="02010600010101010101" pitchFamily="2" charset="-122"/>
                <a:ea typeface="方正喵呜体" panose="02010600010101010101" pitchFamily="2" charset="-122"/>
              </a:rPr>
              <a:t>MAX_LIST_LENGTH</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r>
              <a:rPr lang="zh-CN" altLang="en-US" b="1"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9505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614" y="1546163"/>
            <a:ext cx="8276625" cy="4370427"/>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假设顺序表已经完成初始化</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EnQueue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insert(</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b="1" dirty="0" smtClean="0">
                <a:solidFill>
                  <a:srgbClr val="2959F3"/>
                </a:solidFill>
                <a:latin typeface="方正喵呜体" panose="02010600010101010101" pitchFamily="2" charset="-122"/>
                <a:ea typeface="方正喵呜体" panose="02010600010101010101" pitchFamily="2" charset="-122"/>
              </a:rPr>
              <a:t>1</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DeQueue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sz="2000" b="1" dirty="0">
                <a:solidFill>
                  <a:srgbClr val="2959F3"/>
                </a:solidFill>
                <a:latin typeface="方正喵呜体" panose="02010600010101010101" pitchFamily="2" charset="-122"/>
                <a:ea typeface="方正喵呜体" panose="02010600010101010101" pitchFamily="2" charset="-122"/>
              </a:rPr>
              <a:t>value</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if(!</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get(</a:t>
            </a:r>
            <a:r>
              <a:rPr lang="en-US" altLang="zh-CN" sz="2000" b="1" dirty="0" err="1">
                <a:solidFill>
                  <a:srgbClr val="2959F3"/>
                </a:solidFill>
                <a:latin typeface="方正喵呜体" panose="02010600010101010101" pitchFamily="2" charset="-122"/>
                <a:ea typeface="方正喵呜体" panose="02010600010101010101" pitchFamily="2" charset="-122"/>
              </a:rPr>
              <a:t>g_studentListMgr</a:t>
            </a:r>
            <a:r>
              <a:rPr lang="en-US" altLang="zh-CN" sz="2000" b="1" dirty="0">
                <a:solidFill>
                  <a:srgbClr val="2959F3"/>
                </a:solidFill>
                <a:latin typeface="方正喵呜体" panose="02010600010101010101" pitchFamily="2" charset="-122"/>
                <a:ea typeface="方正喵呜体" panose="02010600010101010101" pitchFamily="2" charset="-122"/>
              </a:rPr>
              <a:t>-&gt;</a:t>
            </a:r>
            <a:r>
              <a:rPr lang="en-US" altLang="zh-CN" sz="2000" b="1" dirty="0" smtClean="0">
                <a:solidFill>
                  <a:srgbClr val="2959F3"/>
                </a:solidFill>
                <a:latin typeface="方正喵呜体" panose="02010600010101010101" pitchFamily="2" charset="-122"/>
                <a:ea typeface="方正喵呜体" panose="02010600010101010101" pitchFamily="2" charset="-122"/>
              </a:rPr>
              <a:t>count , 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remove(</a:t>
            </a:r>
            <a:r>
              <a:rPr lang="en-US" altLang="zh-CN" sz="2000" b="1" dirty="0" err="1">
                <a:solidFill>
                  <a:srgbClr val="2959F3"/>
                </a:solidFill>
                <a:latin typeface="方正喵呜体" panose="02010600010101010101" pitchFamily="2" charset="-122"/>
                <a:ea typeface="方正喵呜体" panose="02010600010101010101" pitchFamily="2" charset="-122"/>
              </a:rPr>
              <a:t>g_studentListMgr</a:t>
            </a:r>
            <a:r>
              <a:rPr lang="en-US" altLang="zh-CN" sz="2000" b="1" dirty="0">
                <a:solidFill>
                  <a:srgbClr val="2959F3"/>
                </a:solidFill>
                <a:latin typeface="方正喵呜体" panose="02010600010101010101" pitchFamily="2" charset="-122"/>
                <a:ea typeface="方正喵呜体" panose="02010600010101010101" pitchFamily="2" charset="-122"/>
              </a:rPr>
              <a:t>-&gt;count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3" name="文本框 2"/>
          <p:cNvSpPr txBox="1"/>
          <p:nvPr/>
        </p:nvSpPr>
        <p:spPr>
          <a:xfrm>
            <a:off x="812400" y="554899"/>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3082834" y="5476693"/>
            <a:ext cx="4110446" cy="1323439"/>
          </a:xfrm>
          <a:prstGeom prst="rect">
            <a:avLst/>
          </a:prstGeom>
          <a:noFill/>
        </p:spPr>
        <p:txBody>
          <a:bodyPr wrap="square" rtlCol="0">
            <a:spAutoFit/>
          </a:bodyPr>
          <a:lstStyle/>
          <a:p>
            <a:pPr algn="ctr"/>
            <a:r>
              <a:rPr lang="en-US" altLang="zh-CN" sz="8000" b="1" dirty="0" smtClean="0">
                <a:effectLst>
                  <a:outerShdw blurRad="63500" sx="102000" sy="102000" algn="ctr" rotWithShape="0">
                    <a:prstClr val="black">
                      <a:alpha val="40000"/>
                    </a:prstClr>
                  </a:outerShdw>
                </a:effectLst>
                <a:latin typeface="Arial Rounded MT Bold" panose="020F0704030504030204" pitchFamily="34" charset="0"/>
              </a:rPr>
              <a:t>FIFO</a:t>
            </a:r>
            <a:endParaRPr lang="zh-CN" altLang="en-US" sz="8000" b="1" dirty="0">
              <a:effectLst>
                <a:outerShdw blurRad="63500" sx="102000" sy="102000" algn="ctr" rotWithShape="0">
                  <a:prstClr val="black">
                    <a:alpha val="40000"/>
                  </a:prstClr>
                </a:outerShdw>
              </a:effectLst>
              <a:latin typeface="Arial Rounded MT Bold" panose="020F070403050403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19" y="5608074"/>
            <a:ext cx="1697082" cy="1060676"/>
          </a:xfrm>
          <a:prstGeom prst="rect">
            <a:avLst/>
          </a:prstGeom>
        </p:spPr>
      </p:pic>
    </p:spTree>
    <p:extLst>
      <p:ext uri="{BB962C8B-B14F-4D97-AF65-F5344CB8AC3E}">
        <p14:creationId xmlns:p14="http://schemas.microsoft.com/office/powerpoint/2010/main" val="169716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栈</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顺序表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3" name="矩形 2"/>
          <p:cNvSpPr/>
          <p:nvPr/>
        </p:nvSpPr>
        <p:spPr>
          <a:xfrm>
            <a:off x="179614" y="1546163"/>
            <a:ext cx="8276625" cy="4370427"/>
          </a:xfrm>
          <a:prstGeom prst="rect">
            <a:avLst/>
          </a:prstGeom>
        </p:spPr>
        <p:txBody>
          <a:bodyPr wrap="none">
            <a:spAutoFit/>
          </a:bodyPr>
          <a:lstStyle/>
          <a:p>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extern struct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SeqStudentListByArray</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zh-CN" altLang="en-US" dirty="0" smtClean="0">
                <a:solidFill>
                  <a:schemeClr val="bg2">
                    <a:lumMod val="50000"/>
                  </a:schemeClr>
                </a:solidFill>
                <a:latin typeface="方正喵呜体" panose="02010600010101010101" pitchFamily="2" charset="-122"/>
                <a:ea typeface="方正喵呜体" panose="02010600010101010101" pitchFamily="2" charset="-122"/>
              </a:rPr>
              <a:t>假设顺序表已经完成初始化</a:t>
            </a:r>
            <a:endParaRPr lang="en-US" altLang="zh-CN" dirty="0" smtClean="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Boolean push(</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sz="2000" b="1" dirty="0">
                <a:solidFill>
                  <a:schemeClr val="bg2">
                    <a:lumMod val="50000"/>
                  </a:schemeClr>
                </a:solidFill>
                <a:latin typeface="方正喵呜体" panose="02010600010101010101" pitchFamily="2" charset="-122"/>
                <a:ea typeface="方正喵呜体" panose="02010600010101010101" pitchFamily="2" charset="-122"/>
              </a:rPr>
              <a:t>Student </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insert(</a:t>
            </a:r>
            <a:r>
              <a:rPr lang="en-US" altLang="zh-CN" sz="2000" b="1" dirty="0" smtClean="0">
                <a:solidFill>
                  <a:srgbClr val="2959F3"/>
                </a:solidFill>
                <a:latin typeface="方正喵呜体" panose="02010600010101010101" pitchFamily="2" charset="-122"/>
                <a:ea typeface="方正喵呜体" panose="02010600010101010101" pitchFamily="2" charset="-122"/>
              </a:rPr>
              <a:t>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 </a:t>
            </a:r>
            <a:r>
              <a:rPr lang="en-US" altLang="zh-CN" sz="2000" dirty="0" err="1" smtClean="0">
                <a:solidFill>
                  <a:schemeClr val="bg2">
                    <a:lumMod val="50000"/>
                  </a:schemeClr>
                </a:solidFill>
                <a:latin typeface="方正喵呜体" panose="02010600010101010101" pitchFamily="2" charset="-122"/>
                <a:ea typeface="方正喵呜体" panose="02010600010101010101" pitchFamily="2" charset="-122"/>
              </a:rPr>
              <a:t>g_studentListMgr</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-&gt;count+1);</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pop(</a:t>
            </a:r>
            <a:r>
              <a:rPr lang="en-US" altLang="zh-CN" sz="2000" b="1" dirty="0" smtClean="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sz="2000" b="1" dirty="0">
                <a:solidFill>
                  <a:srgbClr val="2959F3"/>
                </a:solidFill>
                <a:latin typeface="方正喵呜体" panose="02010600010101010101" pitchFamily="2" charset="-122"/>
                <a:ea typeface="方正喵呜体" panose="02010600010101010101" pitchFamily="2" charset="-122"/>
              </a:rPr>
              <a:t>value</a:t>
            </a:r>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if(!get(</a:t>
            </a:r>
            <a:r>
              <a:rPr lang="en-US" altLang="zh-CN" sz="2000" b="1" dirty="0" smtClean="0">
                <a:solidFill>
                  <a:srgbClr val="2959F3"/>
                </a:solidFill>
                <a:latin typeface="方正喵呜体" panose="02010600010101010101" pitchFamily="2" charset="-122"/>
                <a:ea typeface="方正喵呜体" panose="02010600010101010101" pitchFamily="2" charset="-122"/>
              </a:rPr>
              <a:t>1</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b="1" dirty="0" smtClean="0">
                <a:solidFill>
                  <a:srgbClr val="2959F3"/>
                </a:solidFill>
                <a:latin typeface="方正喵呜体" panose="02010600010101010101" pitchFamily="2" charset="-122"/>
                <a:ea typeface="方正喵呜体" panose="02010600010101010101" pitchFamily="2" charset="-122"/>
              </a:rPr>
              <a:t>, value</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FALSE;</a:t>
            </a: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}else{</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return remove( </a:t>
            </a:r>
            <a:r>
              <a:rPr lang="en-US" altLang="zh-CN" sz="2000" b="1" dirty="0" smtClean="0">
                <a:solidFill>
                  <a:srgbClr val="2959F3"/>
                </a:solidFill>
                <a:latin typeface="方正喵呜体" panose="02010600010101010101" pitchFamily="2" charset="-122"/>
                <a:ea typeface="方正喵呜体" panose="02010600010101010101" pitchFamily="2" charset="-122"/>
              </a:rPr>
              <a:t>1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sz="2000"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   }</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sz="2000" dirty="0" smtClean="0">
                <a:solidFill>
                  <a:schemeClr val="bg2">
                    <a:lumMod val="50000"/>
                  </a:schemeClr>
                </a:solidFill>
                <a:latin typeface="方正喵呜体" panose="02010600010101010101" pitchFamily="2" charset="-122"/>
                <a:ea typeface="方正喵呜体" panose="02010600010101010101" pitchFamily="2" charset="-122"/>
              </a:rPr>
              <a:t>}</a:t>
            </a:r>
            <a:endParaRPr lang="en-US" altLang="zh-CN" sz="20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4" name="文本框 3"/>
          <p:cNvSpPr txBox="1"/>
          <p:nvPr/>
        </p:nvSpPr>
        <p:spPr>
          <a:xfrm>
            <a:off x="3082834" y="5476693"/>
            <a:ext cx="4110446" cy="1323439"/>
          </a:xfrm>
          <a:prstGeom prst="rect">
            <a:avLst/>
          </a:prstGeom>
          <a:noFill/>
        </p:spPr>
        <p:txBody>
          <a:bodyPr wrap="square" rtlCol="0">
            <a:spAutoFit/>
          </a:bodyPr>
          <a:lstStyle/>
          <a:p>
            <a:pPr algn="ctr"/>
            <a:r>
              <a:rPr lang="en-US" altLang="zh-CN" sz="8000" b="1" dirty="0" smtClean="0">
                <a:effectLst>
                  <a:outerShdw blurRad="63500" sx="102000" sy="102000" algn="ctr" rotWithShape="0">
                    <a:prstClr val="black">
                      <a:alpha val="40000"/>
                    </a:prstClr>
                  </a:outerShdw>
                </a:effectLst>
                <a:latin typeface="Arial Rounded MT Bold" panose="020F0704030504030204" pitchFamily="34" charset="0"/>
              </a:rPr>
              <a:t>FIFO</a:t>
            </a:r>
            <a:endParaRPr lang="zh-CN" altLang="en-US" sz="8000" b="1" dirty="0">
              <a:effectLst>
                <a:outerShdw blurRad="63500" sx="102000" sy="102000" algn="ctr" rotWithShape="0">
                  <a:prstClr val="black">
                    <a:alpha val="40000"/>
                  </a:prstClr>
                </a:outerShdw>
              </a:effectLst>
              <a:latin typeface="Arial Rounded MT Bold" panose="020F070403050403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19" y="5608074"/>
            <a:ext cx="1697082" cy="1060676"/>
          </a:xfrm>
          <a:prstGeom prst="rect">
            <a:avLst/>
          </a:prstGeom>
        </p:spPr>
      </p:pic>
    </p:spTree>
    <p:extLst>
      <p:ext uri="{BB962C8B-B14F-4D97-AF65-F5344CB8AC3E}">
        <p14:creationId xmlns:p14="http://schemas.microsoft.com/office/powerpoint/2010/main" val="30369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738" y="624568"/>
            <a:ext cx="7559801" cy="769441"/>
          </a:xfrm>
          <a:prstGeom prst="rect">
            <a:avLst/>
          </a:prstGeom>
          <a:noFill/>
        </p:spPr>
        <p:txBody>
          <a:bodyPr wrap="square" rtlCol="0">
            <a:spAutoFit/>
          </a:bodyPr>
          <a:lstStyle/>
          <a:p>
            <a:pPr algn="ctr"/>
            <a:r>
              <a:rPr lang="zh-CN" altLang="en-US" sz="4400" dirty="0" smtClean="0">
                <a:ln w="28575">
                  <a:noFill/>
                </a:ln>
                <a:solidFill>
                  <a:srgbClr val="2959F3"/>
                </a:solidFill>
                <a:latin typeface="方正喵呜体" panose="02010600010101010101" pitchFamily="2" charset="-122"/>
                <a:ea typeface="方正喵呜体" panose="02010600010101010101" pitchFamily="2" charset="-122"/>
              </a:rPr>
              <a:t>队列</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的实现</a:t>
            </a:r>
            <a:r>
              <a:rPr lang="en-US" altLang="zh-CN"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a:t>
            </a:r>
            <a:r>
              <a:rPr lang="zh-CN" altLang="en-US" sz="4400" dirty="0" smtClean="0">
                <a:ln w="28575">
                  <a:noFill/>
                </a:ln>
                <a:solidFill>
                  <a:schemeClr val="bg2">
                    <a:lumMod val="50000"/>
                  </a:schemeClr>
                </a:solidFill>
                <a:latin typeface="方正喵呜体" panose="02010600010101010101" pitchFamily="2" charset="-122"/>
                <a:ea typeface="方正喵呜体" panose="02010600010101010101" pitchFamily="2" charset="-122"/>
              </a:rPr>
              <a:t>基于</a:t>
            </a:r>
            <a:r>
              <a:rPr lang="zh-CN" altLang="en-US" sz="4400" dirty="0" smtClean="0">
                <a:ln w="28575">
                  <a:noFill/>
                </a:ln>
                <a:solidFill>
                  <a:srgbClr val="C00000"/>
                </a:solidFill>
                <a:latin typeface="方正喵呜体" panose="02010600010101010101" pitchFamily="2" charset="-122"/>
                <a:ea typeface="方正喵呜体" panose="02010600010101010101" pitchFamily="2" charset="-122"/>
              </a:rPr>
              <a:t>链表</a:t>
            </a:r>
            <a:endParaRPr lang="zh-CN" altLang="en-US" sz="4400" dirty="0">
              <a:ln w="28575">
                <a:noFill/>
              </a:ln>
              <a:solidFill>
                <a:srgbClr val="C00000"/>
              </a:solidFill>
              <a:latin typeface="方正喵呜体" panose="02010600010101010101" pitchFamily="2" charset="-122"/>
              <a:ea typeface="方正喵呜体" panose="02010600010101010101" pitchFamily="2" charset="-122"/>
            </a:endParaRPr>
          </a:p>
        </p:txBody>
      </p:sp>
      <p:sp>
        <p:nvSpPr>
          <p:cNvPr id="3" name="竖卷形 2"/>
          <p:cNvSpPr/>
          <p:nvPr/>
        </p:nvSpPr>
        <p:spPr>
          <a:xfrm rot="10800000">
            <a:off x="600890" y="2063928"/>
            <a:ext cx="7724504" cy="3692436"/>
          </a:xfrm>
          <a:prstGeom prst="verticalScroll">
            <a:avLst>
              <a:gd name="adj" fmla="val 9670"/>
            </a:avLst>
          </a:prstGeom>
          <a:blipFill>
            <a:blip r:embed="rId2"/>
            <a:stretch>
              <a:fillRect/>
            </a:stretch>
          </a:blipFill>
          <a:ln>
            <a:solidFill>
              <a:schemeClr val="bg1">
                <a:lumMod val="95000"/>
                <a:lumOff val="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67096" y="2555183"/>
            <a:ext cx="4593771" cy="923330"/>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insert(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 </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get(</a:t>
            </a:r>
            <a:r>
              <a:rPr lang="en-US" altLang="zh-CN" b="1"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 , </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struct Student&amp; </a:t>
            </a:r>
            <a:r>
              <a:rPr lang="en-US" altLang="zh-CN" b="1" dirty="0">
                <a:solidFill>
                  <a:srgbClr val="2959F3"/>
                </a:solidFill>
                <a:latin typeface="方正喵呜体" panose="02010600010101010101" pitchFamily="2" charset="-122"/>
                <a:ea typeface="方正喵呜体" panose="02010600010101010101" pitchFamily="2" charset="-122"/>
              </a:rPr>
              <a:t>value</a:t>
            </a:r>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Boolean </a:t>
            </a:r>
            <a:r>
              <a:rPr lang="en-US" altLang="zh-CN" dirty="0" smtClean="0">
                <a:solidFill>
                  <a:schemeClr val="bg1">
                    <a:lumMod val="95000"/>
                    <a:lumOff val="5000"/>
                  </a:schemeClr>
                </a:solidFill>
                <a:latin typeface="方正喵呜体" panose="02010600010101010101" pitchFamily="2" charset="-122"/>
                <a:ea typeface="方正喵呜体" panose="02010600010101010101" pitchFamily="2" charset="-122"/>
              </a:rPr>
              <a:t>remove</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err="1" smtClean="0">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b="1" dirty="0">
                <a:solidFill>
                  <a:srgbClr val="2959F3"/>
                </a:solidFill>
                <a:latin typeface="方正喵呜体" panose="02010600010101010101" pitchFamily="2" charset="-122"/>
                <a:ea typeface="方正喵呜体" panose="02010600010101010101" pitchFamily="2" charset="-122"/>
              </a:rPr>
              <a:t>index</a:t>
            </a:r>
            <a:r>
              <a:rPr lang="en-US" altLang="zh-CN"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rgbClr val="C00000"/>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2804159" y="2185851"/>
            <a:ext cx="2168434" cy="369332"/>
          </a:xfrm>
          <a:prstGeom prst="rect">
            <a:avLst/>
          </a:prstGeom>
          <a:noFill/>
        </p:spPr>
        <p:txBody>
          <a:bodyPr wrap="square" rtlCol="0">
            <a:spAutoFit/>
          </a:bodyPr>
          <a:lstStyle/>
          <a:p>
            <a:pPr algn="ctr"/>
            <a:r>
              <a:rPr lang="en-US" altLang="zh-CN" b="1" dirty="0" smtClean="0">
                <a:solidFill>
                  <a:schemeClr val="bg2">
                    <a:lumMod val="50000"/>
                  </a:schemeClr>
                </a:solidFill>
                <a:latin typeface="方正喵呜体" panose="02010600010101010101" pitchFamily="2" charset="-122"/>
                <a:ea typeface="方正喵呜体" panose="02010600010101010101" pitchFamily="2" charset="-122"/>
              </a:rPr>
              <a:t>API </a:t>
            </a:r>
            <a:r>
              <a:rPr lang="zh-CN" altLang="en-US" b="1" dirty="0" smtClean="0">
                <a:solidFill>
                  <a:schemeClr val="bg2">
                    <a:lumMod val="50000"/>
                  </a:schemeClr>
                </a:solidFill>
                <a:latin typeface="方正喵呜体" panose="02010600010101010101" pitchFamily="2" charset="-122"/>
                <a:ea typeface="方正喵呜体" panose="02010600010101010101" pitchFamily="2" charset="-122"/>
              </a:rPr>
              <a:t>说明</a:t>
            </a:r>
            <a:endParaRPr lang="zh-CN" altLang="en-US" b="1"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6" name="矩形 5"/>
          <p:cNvSpPr/>
          <p:nvPr/>
        </p:nvSpPr>
        <p:spPr>
          <a:xfrm>
            <a:off x="1288867" y="3478513"/>
            <a:ext cx="2856413" cy="1477328"/>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err="1">
                <a:solidFill>
                  <a:srgbClr val="C00000"/>
                </a:solidFill>
                <a:latin typeface="方正喵呜体" panose="02010600010101010101" pitchFamily="2" charset="-122"/>
                <a:ea typeface="方正喵呜体" panose="02010600010101010101" pitchFamily="2" charset="-122"/>
              </a:rPr>
              <a:t>UniDirectStudentList</a:t>
            </a:r>
            <a:endParaRPr lang="en-US" altLang="zh-CN" b="1" dirty="0">
              <a:solidFill>
                <a:srgbClr val="C00000"/>
              </a:solidFill>
              <a:latin typeface="方正喵呜体" panose="02010600010101010101" pitchFamily="2" charset="-122"/>
              <a:ea typeface="方正喵呜体" panose="02010600010101010101" pitchFamily="2" charset="-122"/>
            </a:endParaRP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Student</a:t>
            </a:r>
            <a:r>
              <a:rPr lang="zh-CN" altLang="en-US" dirty="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head;</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r>
              <a:rPr lang="zh-CN" altLang="en-US" b="1"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chemeClr val="bg2"/>
              </a:solidFill>
              <a:latin typeface="方正喵呜体" panose="02010600010101010101" pitchFamily="2" charset="-122"/>
              <a:ea typeface="方正喵呜体" panose="02010600010101010101" pitchFamily="2" charset="-122"/>
            </a:endParaRPr>
          </a:p>
        </p:txBody>
      </p:sp>
      <p:sp>
        <p:nvSpPr>
          <p:cNvPr id="7" name="矩形 6"/>
          <p:cNvSpPr/>
          <p:nvPr/>
        </p:nvSpPr>
        <p:spPr>
          <a:xfrm>
            <a:off x="4724398" y="3478513"/>
            <a:ext cx="2856413" cy="1754326"/>
          </a:xfrm>
          <a:prstGeom prst="rect">
            <a:avLst/>
          </a:prstGeom>
        </p:spPr>
        <p:txBody>
          <a:bodyPr wrap="square">
            <a:spAutoFit/>
          </a:bodyPr>
          <a:lstStyle/>
          <a:p>
            <a:r>
              <a:rPr lang="en-US" altLang="zh-CN" dirty="0">
                <a:solidFill>
                  <a:schemeClr val="bg2">
                    <a:lumMod val="50000"/>
                  </a:schemeClr>
                </a:solidFill>
                <a:latin typeface="方正喵呜体" panose="02010600010101010101" pitchFamily="2" charset="-122"/>
                <a:ea typeface="方正喵呜体" panose="02010600010101010101" pitchFamily="2" charset="-122"/>
              </a:rPr>
              <a:t>struct </a:t>
            </a:r>
            <a:r>
              <a:rPr lang="en-US" altLang="zh-CN" b="1" dirty="0" err="1" smtClean="0">
                <a:solidFill>
                  <a:srgbClr val="C00000"/>
                </a:solidFill>
                <a:latin typeface="方正喵呜体" panose="02010600010101010101" pitchFamily="2" charset="-122"/>
                <a:ea typeface="方正喵呜体" panose="02010600010101010101" pitchFamily="2" charset="-122"/>
              </a:rPr>
              <a:t>BiDirectStudentList</a:t>
            </a:r>
            <a:endParaRPr lang="en-US" altLang="zh-CN" b="1" dirty="0">
              <a:solidFill>
                <a:srgbClr val="C00000"/>
              </a:solidFill>
              <a:latin typeface="方正喵呜体" panose="02010600010101010101" pitchFamily="2" charset="-122"/>
              <a:ea typeface="方正喵呜体" panose="02010600010101010101" pitchFamily="2" charset="-122"/>
            </a:endParaRP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Student</a:t>
            </a:r>
            <a:r>
              <a:rPr lang="zh-CN" altLang="en-US" dirty="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head</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a:t>
            </a: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struct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Student</a:t>
            </a:r>
            <a:r>
              <a:rPr lang="zh-CN" altLang="en-US" dirty="0">
                <a:solidFill>
                  <a:schemeClr val="bg2">
                    <a:lumMod val="50000"/>
                  </a:schemeClr>
                </a:solidFill>
                <a:latin typeface="方正喵呜体" panose="02010600010101010101" pitchFamily="2" charset="-122"/>
                <a:ea typeface="方正喵呜体" panose="02010600010101010101" pitchFamily="2" charset="-122"/>
              </a:rPr>
              <a: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smtClean="0">
                <a:solidFill>
                  <a:schemeClr val="bg2">
                    <a:lumMod val="50000"/>
                  </a:schemeClr>
                </a:solidFill>
                <a:latin typeface="方正喵呜体" panose="02010600010101010101" pitchFamily="2" charset="-122"/>
                <a:ea typeface="方正喵呜体" panose="02010600010101010101" pitchFamily="2" charset="-122"/>
              </a:rPr>
              <a:t>tail;</a:t>
            </a:r>
            <a:endParaRPr lang="en-US" altLang="zh-CN" dirty="0">
              <a:solidFill>
                <a:schemeClr val="bg2">
                  <a:lumMod val="50000"/>
                </a:schemeClr>
              </a:solidFill>
              <a:latin typeface="方正喵呜体" panose="02010600010101010101" pitchFamily="2" charset="-122"/>
              <a:ea typeface="方正喵呜体" panose="02010600010101010101" pitchFamily="2" charset="-122"/>
            </a:endParaRPr>
          </a:p>
          <a:p>
            <a:r>
              <a:rPr lang="en-US" altLang="zh-CN" dirty="0">
                <a:solidFill>
                  <a:schemeClr val="bg2">
                    <a:lumMod val="50000"/>
                  </a:schemeClr>
                </a:solidFill>
                <a:latin typeface="方正喵呜体" panose="02010600010101010101" pitchFamily="2" charset="-122"/>
                <a:ea typeface="方正喵呜体" panose="02010600010101010101" pitchFamily="2" charset="-122"/>
              </a:rPr>
              <a:t>    </a:t>
            </a:r>
            <a:r>
              <a:rPr lang="en-US" altLang="zh-CN" dirty="0" err="1">
                <a:solidFill>
                  <a:schemeClr val="bg2">
                    <a:lumMod val="50000"/>
                  </a:schemeClr>
                </a:solidFill>
                <a:latin typeface="方正喵呜体" panose="02010600010101010101" pitchFamily="2" charset="-122"/>
                <a:ea typeface="方正喵呜体" panose="02010600010101010101" pitchFamily="2" charset="-122"/>
              </a:rPr>
              <a:t>int</a:t>
            </a:r>
            <a:r>
              <a:rPr lang="en-US" altLang="zh-CN" dirty="0">
                <a:solidFill>
                  <a:schemeClr val="bg2">
                    <a:lumMod val="50000"/>
                  </a:schemeClr>
                </a:solidFill>
                <a:latin typeface="方正喵呜体" panose="02010600010101010101" pitchFamily="2" charset="-122"/>
                <a:ea typeface="方正喵呜体" panose="02010600010101010101" pitchFamily="2" charset="-122"/>
              </a:rPr>
              <a:t> count;</a:t>
            </a:r>
          </a:p>
          <a:p>
            <a:r>
              <a:rPr lang="en-US" altLang="zh-CN" b="1" dirty="0">
                <a:solidFill>
                  <a:schemeClr val="bg2">
                    <a:lumMod val="50000"/>
                  </a:schemeClr>
                </a:solidFill>
                <a:latin typeface="方正喵呜体" panose="02010600010101010101" pitchFamily="2" charset="-122"/>
                <a:ea typeface="方正喵呜体" panose="02010600010101010101" pitchFamily="2" charset="-122"/>
              </a:rPr>
              <a:t>}</a:t>
            </a:r>
            <a:r>
              <a:rPr lang="zh-CN" altLang="en-US" b="1" dirty="0">
                <a:solidFill>
                  <a:schemeClr val="bg2">
                    <a:lumMod val="50000"/>
                  </a:schemeClr>
                </a:solidFill>
                <a:latin typeface="方正喵呜体" panose="02010600010101010101" pitchFamily="2" charset="-122"/>
                <a:ea typeface="方正喵呜体" panose="02010600010101010101" pitchFamily="2" charset="-122"/>
              </a:rPr>
              <a:t>；</a:t>
            </a:r>
            <a:endParaRPr lang="en-US" altLang="zh-CN" b="1" dirty="0">
              <a:solidFill>
                <a:schemeClr val="bg2"/>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448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6652" y="2585297"/>
            <a:ext cx="6017623" cy="923330"/>
          </a:xfrm>
          <a:prstGeom prst="rect">
            <a:avLst/>
          </a:prstGeom>
          <a:noFill/>
        </p:spPr>
        <p:txBody>
          <a:bodyPr wrap="square" rtlCol="0">
            <a:spAutoFit/>
          </a:bodyPr>
          <a:lstStyle/>
          <a:p>
            <a:pPr algn="ctr"/>
            <a:r>
              <a:rPr lang="zh-CN" altLang="en-US" sz="5400" dirty="0" smtClean="0">
                <a:solidFill>
                  <a:schemeClr val="bg2">
                    <a:lumMod val="50000"/>
                  </a:schemeClr>
                </a:solidFill>
                <a:latin typeface="方正喵呜体" panose="02010600010101010101" pitchFamily="2" charset="-122"/>
                <a:ea typeface="方正喵呜体" panose="02010600010101010101" pitchFamily="2" charset="-122"/>
              </a:rPr>
              <a:t>层次化结构的</a:t>
            </a:r>
            <a:endParaRPr lang="zh-CN" altLang="en-US" sz="5400" dirty="0">
              <a:solidFill>
                <a:srgbClr val="2959F3"/>
              </a:solidFill>
              <a:latin typeface="方正喵呜体" panose="02010600010101010101" pitchFamily="2" charset="-122"/>
              <a:ea typeface="方正喵呜体" panose="0201060001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041" y="5479869"/>
            <a:ext cx="1427350" cy="1378131"/>
          </a:xfrm>
          <a:prstGeom prst="rect">
            <a:avLst/>
          </a:prstGeom>
        </p:spPr>
      </p:pic>
      <p:sp>
        <p:nvSpPr>
          <p:cNvPr id="4" name="文本框 3"/>
          <p:cNvSpPr txBox="1"/>
          <p:nvPr/>
        </p:nvSpPr>
        <p:spPr>
          <a:xfrm>
            <a:off x="966652" y="3508627"/>
            <a:ext cx="1759131" cy="523220"/>
          </a:xfrm>
          <a:prstGeom prst="rect">
            <a:avLst/>
          </a:prstGeom>
          <a:noFill/>
        </p:spPr>
        <p:txBody>
          <a:bodyPr wrap="square" rtlCol="0">
            <a:spAutoFit/>
          </a:bodyPr>
          <a:lstStyle/>
          <a:p>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分工协作</a:t>
            </a:r>
            <a:endParaRPr lang="zh-CN" altLang="en-US" sz="28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5" name="文本框 4"/>
          <p:cNvSpPr txBox="1"/>
          <p:nvPr/>
        </p:nvSpPr>
        <p:spPr>
          <a:xfrm>
            <a:off x="2843349" y="3508627"/>
            <a:ext cx="1759131" cy="523220"/>
          </a:xfrm>
          <a:prstGeom prst="rect">
            <a:avLst/>
          </a:prstGeom>
          <a:noFill/>
        </p:spPr>
        <p:txBody>
          <a:bodyPr wrap="square" rtlCol="0">
            <a:spAutoFit/>
          </a:bodyPr>
          <a:lstStyle/>
          <a:p>
            <a:r>
              <a:rPr lang="zh-CN" altLang="en-US" sz="2800" dirty="0">
                <a:solidFill>
                  <a:schemeClr val="bg2">
                    <a:lumMod val="50000"/>
                  </a:schemeClr>
                </a:solidFill>
                <a:latin typeface="方正喵呜体" panose="02010600010101010101" pitchFamily="2" charset="-122"/>
                <a:ea typeface="方正喵呜体" panose="02010600010101010101" pitchFamily="2" charset="-122"/>
              </a:rPr>
              <a:t>简化结构</a:t>
            </a:r>
          </a:p>
        </p:txBody>
      </p:sp>
      <p:sp>
        <p:nvSpPr>
          <p:cNvPr id="6" name="文本框 5"/>
          <p:cNvSpPr txBox="1"/>
          <p:nvPr/>
        </p:nvSpPr>
        <p:spPr>
          <a:xfrm>
            <a:off x="4720046" y="3522265"/>
            <a:ext cx="1759131" cy="523220"/>
          </a:xfrm>
          <a:prstGeom prst="rect">
            <a:avLst/>
          </a:prstGeom>
          <a:noFill/>
        </p:spPr>
        <p:txBody>
          <a:bodyPr wrap="square" rtlCol="0">
            <a:spAutoFit/>
          </a:bodyPr>
          <a:lstStyle/>
          <a:p>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易于维护</a:t>
            </a:r>
            <a:endParaRPr lang="zh-CN" altLang="en-US" sz="28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7" name="文本框 6"/>
          <p:cNvSpPr txBox="1"/>
          <p:nvPr/>
        </p:nvSpPr>
        <p:spPr>
          <a:xfrm>
            <a:off x="6596743" y="3508627"/>
            <a:ext cx="1759131" cy="523220"/>
          </a:xfrm>
          <a:prstGeom prst="rect">
            <a:avLst/>
          </a:prstGeom>
          <a:noFill/>
        </p:spPr>
        <p:txBody>
          <a:bodyPr wrap="square" rtlCol="0">
            <a:spAutoFit/>
          </a:bodyPr>
          <a:lstStyle/>
          <a:p>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便于升级</a:t>
            </a:r>
            <a:endParaRPr lang="zh-CN" altLang="en-US" sz="28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2725783" y="3508627"/>
            <a:ext cx="1759131" cy="523220"/>
          </a:xfrm>
          <a:prstGeom prst="rect">
            <a:avLst/>
          </a:prstGeom>
          <a:noFill/>
        </p:spPr>
        <p:txBody>
          <a:bodyPr wrap="square" rtlCol="0">
            <a:spAutoFit/>
          </a:bodyPr>
          <a:lstStyle/>
          <a:p>
            <a:r>
              <a:rPr lang="zh-CN" altLang="en-US" sz="2800" dirty="0">
                <a:solidFill>
                  <a:schemeClr val="bg2">
                    <a:lumMod val="50000"/>
                  </a:schemeClr>
                </a:solidFill>
                <a:latin typeface="方正喵呜体" panose="02010600010101010101" pitchFamily="2" charset="-122"/>
                <a:ea typeface="方正喵呜体" panose="02010600010101010101" pitchFamily="2" charset="-122"/>
              </a:rPr>
              <a:t>性能下降</a:t>
            </a:r>
          </a:p>
        </p:txBody>
      </p:sp>
      <p:sp>
        <p:nvSpPr>
          <p:cNvPr id="9" name="文本框 8"/>
          <p:cNvSpPr txBox="1"/>
          <p:nvPr/>
        </p:nvSpPr>
        <p:spPr>
          <a:xfrm>
            <a:off x="4602480" y="3508627"/>
            <a:ext cx="1759131" cy="523220"/>
          </a:xfrm>
          <a:prstGeom prst="rect">
            <a:avLst/>
          </a:prstGeom>
          <a:noFill/>
        </p:spPr>
        <p:txBody>
          <a:bodyPr wrap="square" rtlCol="0">
            <a:spAutoFit/>
          </a:bodyPr>
          <a:lstStyle/>
          <a:p>
            <a:r>
              <a:rPr lang="zh-CN" altLang="en-US" sz="2800" dirty="0">
                <a:solidFill>
                  <a:schemeClr val="bg2">
                    <a:lumMod val="50000"/>
                  </a:schemeClr>
                </a:solidFill>
                <a:latin typeface="方正喵呜体" panose="02010600010101010101" pitchFamily="2" charset="-122"/>
                <a:ea typeface="方正喵呜体" panose="02010600010101010101" pitchFamily="2" charset="-122"/>
              </a:rPr>
              <a:t>依赖</a:t>
            </a:r>
            <a:r>
              <a:rPr lang="zh-CN" altLang="en-US" sz="2800" dirty="0" smtClean="0">
                <a:solidFill>
                  <a:schemeClr val="bg2">
                    <a:lumMod val="50000"/>
                  </a:schemeClr>
                </a:solidFill>
                <a:latin typeface="方正喵呜体" panose="02010600010101010101" pitchFamily="2" charset="-122"/>
                <a:ea typeface="方正喵呜体" panose="02010600010101010101" pitchFamily="2" charset="-122"/>
              </a:rPr>
              <a:t>经验</a:t>
            </a:r>
            <a:endParaRPr lang="zh-CN" altLang="en-US" sz="2800" dirty="0">
              <a:solidFill>
                <a:schemeClr val="bg2">
                  <a:lumMod val="50000"/>
                </a:schemeClr>
              </a:solidFill>
              <a:latin typeface="方正喵呜体" panose="02010600010101010101" pitchFamily="2" charset="-122"/>
              <a:ea typeface="方正喵呜体" panose="02010600010101010101" pitchFamily="2" charset="-122"/>
            </a:endParaRPr>
          </a:p>
        </p:txBody>
      </p:sp>
      <p:sp>
        <p:nvSpPr>
          <p:cNvPr id="10" name="矩形 9"/>
          <p:cNvSpPr/>
          <p:nvPr/>
        </p:nvSpPr>
        <p:spPr>
          <a:xfrm>
            <a:off x="5989381" y="2598935"/>
            <a:ext cx="1569660" cy="923330"/>
          </a:xfrm>
          <a:prstGeom prst="rect">
            <a:avLst/>
          </a:prstGeom>
        </p:spPr>
        <p:txBody>
          <a:bodyPr wrap="none">
            <a:spAutoFit/>
          </a:bodyPr>
          <a:lstStyle/>
          <a:p>
            <a:pPr algn="ctr"/>
            <a:r>
              <a:rPr lang="zh-CN" altLang="en-US" sz="5400" dirty="0" smtClean="0">
                <a:solidFill>
                  <a:srgbClr val="C00000"/>
                </a:solidFill>
                <a:latin typeface="方正喵呜体" panose="02010600010101010101" pitchFamily="2" charset="-122"/>
                <a:ea typeface="方正喵呜体" panose="02010600010101010101" pitchFamily="2" charset="-122"/>
              </a:rPr>
              <a:t>缺点</a:t>
            </a:r>
            <a:endParaRPr lang="zh-CN" altLang="en-US" sz="5400" dirty="0">
              <a:solidFill>
                <a:srgbClr val="C00000"/>
              </a:solidFill>
              <a:latin typeface="方正喵呜体" panose="02010600010101010101" pitchFamily="2" charset="-122"/>
              <a:ea typeface="方正喵呜体" panose="02010600010101010101" pitchFamily="2" charset="-122"/>
            </a:endParaRPr>
          </a:p>
        </p:txBody>
      </p:sp>
      <p:sp>
        <p:nvSpPr>
          <p:cNvPr id="11" name="矩形 10"/>
          <p:cNvSpPr/>
          <p:nvPr/>
        </p:nvSpPr>
        <p:spPr>
          <a:xfrm>
            <a:off x="5989381" y="2605754"/>
            <a:ext cx="1569660" cy="923330"/>
          </a:xfrm>
          <a:prstGeom prst="rect">
            <a:avLst/>
          </a:prstGeom>
        </p:spPr>
        <p:txBody>
          <a:bodyPr wrap="none">
            <a:spAutoFit/>
          </a:bodyPr>
          <a:lstStyle/>
          <a:p>
            <a:pPr algn="ctr"/>
            <a:r>
              <a:rPr lang="zh-CN" altLang="en-US" sz="5400" dirty="0" smtClean="0">
                <a:solidFill>
                  <a:srgbClr val="2959F3"/>
                </a:solidFill>
                <a:latin typeface="方正喵呜体" panose="02010600010101010101" pitchFamily="2" charset="-122"/>
                <a:ea typeface="方正喵呜体" panose="02010600010101010101" pitchFamily="2" charset="-122"/>
              </a:rPr>
              <a:t>优点</a:t>
            </a:r>
            <a:endParaRPr lang="zh-CN" altLang="en-US" sz="5400" dirty="0">
              <a:solidFill>
                <a:srgbClr val="2959F3"/>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6467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1+#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00" fill="hold"/>
                                        <p:tgtEl>
                                          <p:spTgt spid="5"/>
                                        </p:tgtEl>
                                        <p:attrNameLst>
                                          <p:attrName>ppt_x</p:attrName>
                                        </p:attrNameLst>
                                      </p:cBhvr>
                                      <p:tavLst>
                                        <p:tav tm="0">
                                          <p:val>
                                            <p:strVal val="1+#ppt_w/2"/>
                                          </p:val>
                                        </p:tav>
                                        <p:tav tm="100000">
                                          <p:val>
                                            <p:strVal val="#ppt_x"/>
                                          </p:val>
                                        </p:tav>
                                      </p:tavLst>
                                    </p:anim>
                                    <p:anim calcmode="lin" valueType="num">
                                      <p:cBhvr additive="base">
                                        <p:cTn id="12" dur="3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1+#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300" fill="hold"/>
                                        <p:tgtEl>
                                          <p:spTgt spid="7"/>
                                        </p:tgtEl>
                                        <p:attrNameLst>
                                          <p:attrName>ppt_x</p:attrName>
                                        </p:attrNameLst>
                                      </p:cBhvr>
                                      <p:tavLst>
                                        <p:tav tm="0">
                                          <p:val>
                                            <p:strVal val="1+#ppt_w/2"/>
                                          </p:val>
                                        </p:tav>
                                        <p:tav tm="100000">
                                          <p:val>
                                            <p:strVal val="#ppt_x"/>
                                          </p:val>
                                        </p:tav>
                                      </p:tavLst>
                                    </p:anim>
                                    <p:anim calcmode="lin" valueType="num">
                                      <p:cBhvr additive="base">
                                        <p:cTn id="20"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200"/>
                                        <p:tgtEl>
                                          <p:spTgt spid="11"/>
                                        </p:tgtEl>
                                      </p:cBhvr>
                                    </p:animEffect>
                                    <p:set>
                                      <p:cBhvr>
                                        <p:cTn id="25" dur="1" fill="hold">
                                          <p:stCondLst>
                                            <p:cond delay="199"/>
                                          </p:stCondLst>
                                        </p:cTn>
                                        <p:tgtEl>
                                          <p:spTgt spid="1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300"/>
                                        <p:tgtEl>
                                          <p:spTgt spid="4"/>
                                        </p:tgtEl>
                                        <p:attrNameLst>
                                          <p:attrName>ppt_x</p:attrName>
                                        </p:attrNameLst>
                                      </p:cBhvr>
                                      <p:tavLst>
                                        <p:tav tm="0">
                                          <p:val>
                                            <p:strVal val="ppt_x"/>
                                          </p:val>
                                        </p:tav>
                                        <p:tav tm="100000">
                                          <p:val>
                                            <p:strVal val="0-ppt_w/2"/>
                                          </p:val>
                                        </p:tav>
                                      </p:tavLst>
                                    </p:anim>
                                    <p:anim calcmode="lin" valueType="num">
                                      <p:cBhvr additive="base">
                                        <p:cTn id="33" dur="300"/>
                                        <p:tgtEl>
                                          <p:spTgt spid="4"/>
                                        </p:tgtEl>
                                        <p:attrNameLst>
                                          <p:attrName>ppt_y</p:attrName>
                                        </p:attrNameLst>
                                      </p:cBhvr>
                                      <p:tavLst>
                                        <p:tav tm="0">
                                          <p:val>
                                            <p:strVal val="ppt_y"/>
                                          </p:val>
                                        </p:tav>
                                        <p:tav tm="100000">
                                          <p:val>
                                            <p:strVal val="ppt_y"/>
                                          </p:val>
                                        </p:tav>
                                      </p:tavLst>
                                    </p:anim>
                                    <p:set>
                                      <p:cBhvr>
                                        <p:cTn id="34" dur="1" fill="hold">
                                          <p:stCondLst>
                                            <p:cond delay="299"/>
                                          </p:stCondLst>
                                        </p:cTn>
                                        <p:tgtEl>
                                          <p:spTgt spid="4"/>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300"/>
                                        <p:tgtEl>
                                          <p:spTgt spid="5"/>
                                        </p:tgtEl>
                                        <p:attrNameLst>
                                          <p:attrName>ppt_x</p:attrName>
                                        </p:attrNameLst>
                                      </p:cBhvr>
                                      <p:tavLst>
                                        <p:tav tm="0">
                                          <p:val>
                                            <p:strVal val="ppt_x"/>
                                          </p:val>
                                        </p:tav>
                                        <p:tav tm="100000">
                                          <p:val>
                                            <p:strVal val="0-ppt_w/2"/>
                                          </p:val>
                                        </p:tav>
                                      </p:tavLst>
                                    </p:anim>
                                    <p:anim calcmode="lin" valueType="num">
                                      <p:cBhvr additive="base">
                                        <p:cTn id="37" dur="300"/>
                                        <p:tgtEl>
                                          <p:spTgt spid="5"/>
                                        </p:tgtEl>
                                        <p:attrNameLst>
                                          <p:attrName>ppt_y</p:attrName>
                                        </p:attrNameLst>
                                      </p:cBhvr>
                                      <p:tavLst>
                                        <p:tav tm="0">
                                          <p:val>
                                            <p:strVal val="ppt_y"/>
                                          </p:val>
                                        </p:tav>
                                        <p:tav tm="100000">
                                          <p:val>
                                            <p:strVal val="ppt_y"/>
                                          </p:val>
                                        </p:tav>
                                      </p:tavLst>
                                    </p:anim>
                                    <p:set>
                                      <p:cBhvr>
                                        <p:cTn id="38" dur="1" fill="hold">
                                          <p:stCondLst>
                                            <p:cond delay="299"/>
                                          </p:stCondLst>
                                        </p:cTn>
                                        <p:tgtEl>
                                          <p:spTgt spid="5"/>
                                        </p:tgtEl>
                                        <p:attrNameLst>
                                          <p:attrName>style.visibility</p:attrName>
                                        </p:attrNameLst>
                                      </p:cBhvr>
                                      <p:to>
                                        <p:strVal val="hidden"/>
                                      </p:to>
                                    </p:set>
                                  </p:childTnLst>
                                </p:cTn>
                              </p:par>
                              <p:par>
                                <p:cTn id="39" presetID="2" presetClass="exit" presetSubtype="8" fill="hold" grpId="1" nodeType="withEffect">
                                  <p:stCondLst>
                                    <p:cond delay="0"/>
                                  </p:stCondLst>
                                  <p:childTnLst>
                                    <p:anim calcmode="lin" valueType="num">
                                      <p:cBhvr additive="base">
                                        <p:cTn id="40" dur="300"/>
                                        <p:tgtEl>
                                          <p:spTgt spid="6"/>
                                        </p:tgtEl>
                                        <p:attrNameLst>
                                          <p:attrName>ppt_x</p:attrName>
                                        </p:attrNameLst>
                                      </p:cBhvr>
                                      <p:tavLst>
                                        <p:tav tm="0">
                                          <p:val>
                                            <p:strVal val="ppt_x"/>
                                          </p:val>
                                        </p:tav>
                                        <p:tav tm="100000">
                                          <p:val>
                                            <p:strVal val="0-ppt_w/2"/>
                                          </p:val>
                                        </p:tav>
                                      </p:tavLst>
                                    </p:anim>
                                    <p:anim calcmode="lin" valueType="num">
                                      <p:cBhvr additive="base">
                                        <p:cTn id="41" dur="300"/>
                                        <p:tgtEl>
                                          <p:spTgt spid="6"/>
                                        </p:tgtEl>
                                        <p:attrNameLst>
                                          <p:attrName>ppt_y</p:attrName>
                                        </p:attrNameLst>
                                      </p:cBhvr>
                                      <p:tavLst>
                                        <p:tav tm="0">
                                          <p:val>
                                            <p:strVal val="ppt_y"/>
                                          </p:val>
                                        </p:tav>
                                        <p:tav tm="100000">
                                          <p:val>
                                            <p:strVal val="ppt_y"/>
                                          </p:val>
                                        </p:tav>
                                      </p:tavLst>
                                    </p:anim>
                                    <p:set>
                                      <p:cBhvr>
                                        <p:cTn id="42" dur="1" fill="hold">
                                          <p:stCondLst>
                                            <p:cond delay="299"/>
                                          </p:stCondLst>
                                        </p:cTn>
                                        <p:tgtEl>
                                          <p:spTgt spid="6"/>
                                        </p:tgtEl>
                                        <p:attrNameLst>
                                          <p:attrName>style.visibility</p:attrName>
                                        </p:attrNameLst>
                                      </p:cBhvr>
                                      <p:to>
                                        <p:strVal val="hidden"/>
                                      </p:to>
                                    </p:set>
                                  </p:childTnLst>
                                </p:cTn>
                              </p:par>
                              <p:par>
                                <p:cTn id="43" presetID="2" presetClass="exit" presetSubtype="8" fill="hold" grpId="1" nodeType="withEffect">
                                  <p:stCondLst>
                                    <p:cond delay="0"/>
                                  </p:stCondLst>
                                  <p:childTnLst>
                                    <p:anim calcmode="lin" valueType="num">
                                      <p:cBhvr additive="base">
                                        <p:cTn id="44" dur="300"/>
                                        <p:tgtEl>
                                          <p:spTgt spid="7"/>
                                        </p:tgtEl>
                                        <p:attrNameLst>
                                          <p:attrName>ppt_x</p:attrName>
                                        </p:attrNameLst>
                                      </p:cBhvr>
                                      <p:tavLst>
                                        <p:tav tm="0">
                                          <p:val>
                                            <p:strVal val="ppt_x"/>
                                          </p:val>
                                        </p:tav>
                                        <p:tav tm="100000">
                                          <p:val>
                                            <p:strVal val="0-ppt_w/2"/>
                                          </p:val>
                                        </p:tav>
                                      </p:tavLst>
                                    </p:anim>
                                    <p:anim calcmode="lin" valueType="num">
                                      <p:cBhvr additive="base">
                                        <p:cTn id="45" dur="300"/>
                                        <p:tgtEl>
                                          <p:spTgt spid="7"/>
                                        </p:tgtEl>
                                        <p:attrNameLst>
                                          <p:attrName>ppt_y</p:attrName>
                                        </p:attrNameLst>
                                      </p:cBhvr>
                                      <p:tavLst>
                                        <p:tav tm="0">
                                          <p:val>
                                            <p:strVal val="ppt_y"/>
                                          </p:val>
                                        </p:tav>
                                        <p:tav tm="100000">
                                          <p:val>
                                            <p:strVal val="ppt_y"/>
                                          </p:val>
                                        </p:tav>
                                      </p:tavLst>
                                    </p:anim>
                                    <p:set>
                                      <p:cBhvr>
                                        <p:cTn id="46" dur="1" fill="hold">
                                          <p:stCondLst>
                                            <p:cond delay="299"/>
                                          </p:stCondLst>
                                        </p:cTn>
                                        <p:tgtEl>
                                          <p:spTgt spid="7"/>
                                        </p:tgtEl>
                                        <p:attrNameLst>
                                          <p:attrName>style.visibility</p:attrName>
                                        </p:attrNameLst>
                                      </p:cBhvr>
                                      <p:to>
                                        <p:strVal val="hidden"/>
                                      </p:to>
                                    </p:set>
                                  </p:childTnLst>
                                </p:cTn>
                              </p:par>
                              <p:par>
                                <p:cTn id="47" presetID="2" presetClass="entr" presetSubtype="2"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300" fill="hold"/>
                                        <p:tgtEl>
                                          <p:spTgt spid="8"/>
                                        </p:tgtEl>
                                        <p:attrNameLst>
                                          <p:attrName>ppt_x</p:attrName>
                                        </p:attrNameLst>
                                      </p:cBhvr>
                                      <p:tavLst>
                                        <p:tav tm="0">
                                          <p:val>
                                            <p:strVal val="1+#ppt_w/2"/>
                                          </p:val>
                                        </p:tav>
                                        <p:tav tm="100000">
                                          <p:val>
                                            <p:strVal val="#ppt_x"/>
                                          </p:val>
                                        </p:tav>
                                      </p:tavLst>
                                    </p:anim>
                                    <p:anim calcmode="lin" valueType="num">
                                      <p:cBhvr additive="base">
                                        <p:cTn id="50" dur="300" fill="hold"/>
                                        <p:tgtEl>
                                          <p:spTgt spid="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10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300" fill="hold"/>
                                        <p:tgtEl>
                                          <p:spTgt spid="9"/>
                                        </p:tgtEl>
                                        <p:attrNameLst>
                                          <p:attrName>ppt_x</p:attrName>
                                        </p:attrNameLst>
                                      </p:cBhvr>
                                      <p:tavLst>
                                        <p:tav tm="0">
                                          <p:val>
                                            <p:strVal val="1+#ppt_w/2"/>
                                          </p:val>
                                        </p:tav>
                                        <p:tav tm="100000">
                                          <p:val>
                                            <p:strVal val="#ppt_x"/>
                                          </p:val>
                                        </p:tav>
                                      </p:tavLst>
                                    </p:anim>
                                    <p:anim calcmode="lin" valueType="num">
                                      <p:cBhvr additive="base">
                                        <p:cTn id="54"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9" grpId="0"/>
      <p:bldP spid="10" grpId="0"/>
      <p:bldP spid="11"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10526</TotalTime>
  <Words>30276</Words>
  <Application>Microsoft Office PowerPoint</Application>
  <PresentationFormat>全屏显示(4:3)</PresentationFormat>
  <Paragraphs>5523</Paragraphs>
  <Slides>433</Slides>
  <Notes>8</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433</vt:i4>
      </vt:variant>
    </vt:vector>
  </HeadingPairs>
  <TitlesOfParts>
    <vt:vector size="461" baseType="lpstr">
      <vt:lpstr>Arial Unicode MS</vt:lpstr>
      <vt:lpstr>Monotype Sorts</vt:lpstr>
      <vt:lpstr>方正卡通简体</vt:lpstr>
      <vt:lpstr>方正喵呜体</vt:lpstr>
      <vt:lpstr>方正少儿简体</vt:lpstr>
      <vt:lpstr>方正姚体</vt:lpstr>
      <vt:lpstr>方正硬笔行书简体</vt:lpstr>
      <vt:lpstr>仿宋_GB2312</vt:lpstr>
      <vt:lpstr>黑体</vt:lpstr>
      <vt:lpstr>华文新魏</vt:lpstr>
      <vt:lpstr>隶书</vt:lpstr>
      <vt:lpstr>宋体</vt:lpstr>
      <vt:lpstr>Microsoft YaHei</vt:lpstr>
      <vt:lpstr>Microsoft YaHei</vt:lpstr>
      <vt:lpstr>Agency FB</vt:lpstr>
      <vt:lpstr>Arial</vt:lpstr>
      <vt:lpstr>Arial Rounded MT Bold</vt:lpstr>
      <vt:lpstr>Calibri</vt:lpstr>
      <vt:lpstr>Calibri Light</vt:lpstr>
      <vt:lpstr>Cambria Math</vt:lpstr>
      <vt:lpstr>Comic Sans MS</vt:lpstr>
      <vt:lpstr>Courier New</vt:lpstr>
      <vt:lpstr>Symbol</vt:lpstr>
      <vt:lpstr>Times New Roman</vt:lpstr>
      <vt:lpstr>Wingdings</vt:lpstr>
      <vt:lpstr>Wingdings 2</vt:lpstr>
      <vt:lpstr>Office Theme</vt:lpstr>
      <vt:lpstr>公式</vt:lpstr>
      <vt:lpstr>数据的结构的数据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li kai</cp:lastModifiedBy>
  <cp:revision>1449</cp:revision>
  <dcterms:created xsi:type="dcterms:W3CDTF">2018-08-07T08:58:03Z</dcterms:created>
  <dcterms:modified xsi:type="dcterms:W3CDTF">2018-12-28T15:21:15Z</dcterms:modified>
</cp:coreProperties>
</file>